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76" r:id="rId3"/>
    <p:sldId id="361" r:id="rId4"/>
    <p:sldId id="350" r:id="rId5"/>
    <p:sldId id="362" r:id="rId6"/>
    <p:sldId id="375" r:id="rId7"/>
    <p:sldId id="372" r:id="rId8"/>
    <p:sldId id="368" r:id="rId9"/>
    <p:sldId id="369" r:id="rId10"/>
    <p:sldId id="370" r:id="rId11"/>
    <p:sldId id="371" r:id="rId12"/>
    <p:sldId id="354" r:id="rId13"/>
    <p:sldId id="351" r:id="rId14"/>
    <p:sldId id="352" r:id="rId15"/>
    <p:sldId id="379" r:id="rId16"/>
    <p:sldId id="353" r:id="rId17"/>
    <p:sldId id="355" r:id="rId18"/>
    <p:sldId id="373" r:id="rId19"/>
    <p:sldId id="363" r:id="rId20"/>
    <p:sldId id="364" r:id="rId21"/>
    <p:sldId id="359" r:id="rId22"/>
    <p:sldId id="406" r:id="rId23"/>
    <p:sldId id="378" r:id="rId24"/>
    <p:sldId id="374" r:id="rId25"/>
    <p:sldId id="365" r:id="rId26"/>
    <p:sldId id="407" r:id="rId27"/>
    <p:sldId id="321" r:id="rId28"/>
    <p:sldId id="381" r:id="rId29"/>
    <p:sldId id="383" r:id="rId30"/>
    <p:sldId id="322" r:id="rId31"/>
    <p:sldId id="384" r:id="rId32"/>
    <p:sldId id="386" r:id="rId33"/>
    <p:sldId id="391" r:id="rId34"/>
    <p:sldId id="403" r:id="rId35"/>
    <p:sldId id="404" r:id="rId36"/>
    <p:sldId id="405" r:id="rId37"/>
    <p:sldId id="402" r:id="rId38"/>
    <p:sldId id="399" r:id="rId39"/>
    <p:sldId id="400" r:id="rId40"/>
    <p:sldId id="398" r:id="rId41"/>
    <p:sldId id="392" r:id="rId42"/>
    <p:sldId id="393" r:id="rId43"/>
    <p:sldId id="395" r:id="rId44"/>
    <p:sldId id="401" r:id="rId45"/>
    <p:sldId id="341" r:id="rId46"/>
    <p:sldId id="388" r:id="rId47"/>
    <p:sldId id="356" r:id="rId48"/>
    <p:sldId id="335" r:id="rId49"/>
    <p:sldId id="342" r:id="rId50"/>
    <p:sldId id="387" r:id="rId51"/>
    <p:sldId id="380" r:id="rId52"/>
    <p:sldId id="394" r:id="rId53"/>
    <p:sldId id="396" r:id="rId54"/>
    <p:sldId id="325" r:id="rId55"/>
    <p:sldId id="397" r:id="rId56"/>
    <p:sldId id="360" r:id="rId57"/>
    <p:sldId id="332" r:id="rId58"/>
    <p:sldId id="326" r:id="rId59"/>
    <p:sldId id="349" r:id="rId60"/>
    <p:sldId id="333" r:id="rId61"/>
    <p:sldId id="328" r:id="rId62"/>
    <p:sldId id="336" r:id="rId63"/>
    <p:sldId id="334" r:id="rId64"/>
    <p:sldId id="346" r:id="rId65"/>
    <p:sldId id="347" r:id="rId66"/>
    <p:sldId id="348" r:id="rId67"/>
    <p:sldId id="345" r:id="rId68"/>
    <p:sldId id="366" r:id="rId69"/>
    <p:sldId id="367" r:id="rId70"/>
    <p:sldId id="358" r:id="rId71"/>
    <p:sldId id="357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D5AB"/>
    <a:srgbClr val="E6EFD3"/>
    <a:srgbClr val="E5EFCC"/>
    <a:srgbClr val="D6D4CD"/>
    <a:srgbClr val="E0EEE5"/>
    <a:srgbClr val="E7E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2" autoAdjust="0"/>
    <p:restoredTop sz="94660"/>
  </p:normalViewPr>
  <p:slideViewPr>
    <p:cSldViewPr snapToGrid="0">
      <p:cViewPr>
        <p:scale>
          <a:sx n="62" d="100"/>
          <a:sy n="62" d="100"/>
        </p:scale>
        <p:origin x="104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0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8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4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3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0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5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3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2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05B2-9AD3-4B6A-9B10-E57A1FF8B22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ultilayer_perceptron" TargetMode="External"/><Relationship Id="rId13" Type="http://schemas.openxmlformats.org/officeDocument/2006/relationships/hyperlink" Target="https://en.wikipedia.org/wiki/Theorem" TargetMode="External"/><Relationship Id="rId18" Type="http://schemas.openxmlformats.org/officeDocument/2006/relationships/hyperlink" Target="https://en.wikipedia.org/w/index.php?title=Universal_approximators&amp;action=edit&amp;redlink=1" TargetMode="External"/><Relationship Id="rId3" Type="http://schemas.openxmlformats.org/officeDocument/2006/relationships/hyperlink" Target="https://en.wikipedia.org/wiki/Mathematics" TargetMode="External"/><Relationship Id="rId7" Type="http://schemas.openxmlformats.org/officeDocument/2006/relationships/hyperlink" Target="https://en.wikipedia.org/wiki/Neuron" TargetMode="External"/><Relationship Id="rId12" Type="http://schemas.openxmlformats.org/officeDocument/2006/relationships/hyperlink" Target="https://en.wikipedia.org/wiki/Computational_learning_theory" TargetMode="External"/><Relationship Id="rId17" Type="http://schemas.openxmlformats.org/officeDocument/2006/relationships/hyperlink" Target="https://en.wikipedia.org/wiki/Universal_approximation_theorem#cite_note-horn-3" TargetMode="External"/><Relationship Id="rId2" Type="http://schemas.openxmlformats.org/officeDocument/2006/relationships/image" Target="../media/image7.png"/><Relationship Id="rId16" Type="http://schemas.openxmlformats.org/officeDocument/2006/relationships/hyperlink" Target="https://en.wikipedia.org/wiki/Universal_approximation_theorem#cite_note-cyb-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Feedforward_neural_network" TargetMode="External"/><Relationship Id="rId11" Type="http://schemas.openxmlformats.org/officeDocument/2006/relationships/hyperlink" Target="https://en.wikipedia.org/wiki/Euclidean_space" TargetMode="External"/><Relationship Id="rId5" Type="http://schemas.openxmlformats.org/officeDocument/2006/relationships/hyperlink" Target="https://en.wikipedia.org/wiki/Universal_approximation_theorem#cite_note-1" TargetMode="External"/><Relationship Id="rId15" Type="http://schemas.openxmlformats.org/officeDocument/2006/relationships/hyperlink" Target="https://en.wikipedia.org/wiki/Sigmoid_function" TargetMode="External"/><Relationship Id="rId10" Type="http://schemas.openxmlformats.org/officeDocument/2006/relationships/hyperlink" Target="https://en.wikipedia.org/wiki/Compact_space" TargetMode="External"/><Relationship Id="rId19" Type="http://schemas.openxmlformats.org/officeDocument/2006/relationships/image" Target="../media/image8.png"/><Relationship Id="rId4" Type="http://schemas.openxmlformats.org/officeDocument/2006/relationships/hyperlink" Target="https://en.wikipedia.org/wiki/Artificial_neural_networks" TargetMode="External"/><Relationship Id="rId9" Type="http://schemas.openxmlformats.org/officeDocument/2006/relationships/hyperlink" Target="https://en.wikipedia.org/wiki/Continuous_functions" TargetMode="External"/><Relationship Id="rId14" Type="http://schemas.openxmlformats.org/officeDocument/2006/relationships/hyperlink" Target="https://en.wikipedia.org/wiki/George_Cybenko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0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0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4.m4a"/><Relationship Id="rId7" Type="http://schemas.openxmlformats.org/officeDocument/2006/relationships/image" Target="../media/image34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Problem by Single-Node Neural Network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16" y="3521064"/>
            <a:ext cx="4171794" cy="305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Rectangle 111"/>
          <p:cNvSpPr/>
          <p:nvPr/>
        </p:nvSpPr>
        <p:spPr>
          <a:xfrm>
            <a:off x="8225130" y="1353815"/>
            <a:ext cx="3316015" cy="2094330"/>
          </a:xfrm>
          <a:prstGeom prst="rect">
            <a:avLst/>
          </a:prstGeom>
          <a:solidFill>
            <a:srgbClr val="FFFF00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8110465" y="1301691"/>
            <a:ext cx="312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Classification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3471" y="3991683"/>
            <a:ext cx="2337555" cy="2555394"/>
            <a:chOff x="559636" y="3875385"/>
            <a:chExt cx="2337555" cy="2555394"/>
          </a:xfrm>
        </p:grpSpPr>
        <p:grpSp>
          <p:nvGrpSpPr>
            <p:cNvPr id="11" name="Group 10"/>
            <p:cNvGrpSpPr/>
            <p:nvPr/>
          </p:nvGrpSpPr>
          <p:grpSpPr>
            <a:xfrm>
              <a:off x="569626" y="3919932"/>
              <a:ext cx="2211036" cy="2510847"/>
              <a:chOff x="569626" y="3919933"/>
              <a:chExt cx="2211036" cy="205115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69626" y="3927423"/>
                <a:ext cx="539646" cy="20386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1126756" y="3929923"/>
                <a:ext cx="539646" cy="20386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1692634" y="3932423"/>
                <a:ext cx="530898" cy="20386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241016" y="3919933"/>
                <a:ext cx="539646" cy="20386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69626" y="4257207"/>
              <a:ext cx="2211036" cy="5264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72126" y="4784357"/>
              <a:ext cx="2211036" cy="5264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59636" y="5326497"/>
              <a:ext cx="2211036" cy="5264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31266" y="3887875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28436" y="3875385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96626" y="3877885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315546" y="3877885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206" y="4326170"/>
              <a:ext cx="2097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1        2         3       </a:t>
              </a:r>
              <a:r>
                <a:rPr lang="en-US" dirty="0">
                  <a:solidFill>
                    <a:srgbClr val="FF0000"/>
                  </a:solidFill>
                </a:rPr>
                <a:t>0.5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68696" y="4808350"/>
              <a:ext cx="222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.4        .6      .8      </a:t>
              </a:r>
              <a:r>
                <a:rPr lang="en-US" dirty="0">
                  <a:solidFill>
                    <a:srgbClr val="FF0000"/>
                  </a:solidFill>
                </a:rPr>
                <a:t>0.15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83880" y="5366722"/>
              <a:ext cx="2250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2.4       4 .6   6.8     </a:t>
              </a:r>
              <a:r>
                <a:rPr lang="en-US" dirty="0">
                  <a:solidFill>
                    <a:srgbClr val="FF0000"/>
                  </a:solidFill>
                </a:rPr>
                <a:t>1.3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16360" y="5938842"/>
              <a:ext cx="2198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2.2      4 .0   6.0     </a:t>
              </a:r>
              <a:r>
                <a:rPr lang="en-US" dirty="0">
                  <a:solidFill>
                    <a:srgbClr val="FF0000"/>
                  </a:solidFill>
                </a:rPr>
                <a:t>1.1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133339" y="367487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times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428487" y="3423692"/>
            <a:ext cx="2522566" cy="3156688"/>
            <a:chOff x="8428487" y="3423692"/>
            <a:chExt cx="2522566" cy="3156688"/>
          </a:xfrm>
        </p:grpSpPr>
        <p:grpSp>
          <p:nvGrpSpPr>
            <p:cNvPr id="131" name="Group 130"/>
            <p:cNvGrpSpPr/>
            <p:nvPr/>
          </p:nvGrpSpPr>
          <p:grpSpPr>
            <a:xfrm>
              <a:off x="8428487" y="4024986"/>
              <a:ext cx="2223526" cy="2555394"/>
              <a:chOff x="559636" y="3875385"/>
              <a:chExt cx="2223526" cy="2555394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69626" y="3919932"/>
                <a:ext cx="2211036" cy="2510847"/>
                <a:chOff x="569626" y="3919933"/>
                <a:chExt cx="2211036" cy="2051152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569626" y="3927423"/>
                  <a:ext cx="539646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1126756" y="3929923"/>
                  <a:ext cx="539646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1692634" y="3932423"/>
                  <a:ext cx="530898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241016" y="3919933"/>
                  <a:ext cx="539646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3" name="Rectangle 132"/>
              <p:cNvSpPr/>
              <p:nvPr/>
            </p:nvSpPr>
            <p:spPr>
              <a:xfrm>
                <a:off x="569626" y="4257207"/>
                <a:ext cx="2211036" cy="5264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572126" y="4784357"/>
                <a:ext cx="2211036" cy="5264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559636" y="5326497"/>
                <a:ext cx="2211036" cy="5264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1231266" y="3887875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x</a:t>
                </a:r>
                <a:r>
                  <a:rPr lang="en-US" baseline="-25000" dirty="0"/>
                  <a:t>1</a:t>
                </a:r>
                <a:endParaRPr lang="en-US" dirty="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1643771" y="3875385"/>
                <a:ext cx="5373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…</a:t>
                </a:r>
                <a:r>
                  <a:rPr lang="en-US" dirty="0" err="1"/>
                  <a:t>x</a:t>
                </a:r>
                <a:r>
                  <a:rPr lang="en-US" baseline="-25000" dirty="0" err="1"/>
                  <a:t>n</a:t>
                </a:r>
                <a:endParaRPr lang="en-US" dirty="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696626" y="3877885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x</a:t>
                </a:r>
                <a:r>
                  <a:rPr lang="en-US" baseline="-25000" dirty="0"/>
                  <a:t>0</a:t>
                </a:r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315546" y="3877885"/>
                <a:ext cx="261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51206" y="4326170"/>
                <a:ext cx="20617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1        82      123    </a:t>
                </a:r>
                <a:r>
                  <a:rPr lang="en-US" dirty="0">
                    <a:solidFill>
                      <a:srgbClr val="FF0000"/>
                    </a:solidFill>
                  </a:rPr>
                  <a:t> 1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68696" y="4808350"/>
                <a:ext cx="20361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33     33.8    222    </a:t>
                </a:r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583880" y="5366722"/>
                <a:ext cx="2084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240    128   44         </a:t>
                </a:r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616360" y="5938842"/>
                <a:ext cx="2084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55      180   211       </a:t>
                </a:r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9721806" y="3423692"/>
              <a:ext cx="12292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Class of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motorcycle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303857" y="1914258"/>
            <a:ext cx="2628339" cy="1471747"/>
            <a:chOff x="8303857" y="1914258"/>
            <a:chExt cx="2628339" cy="1471747"/>
          </a:xfrm>
        </p:grpSpPr>
        <p:grpSp>
          <p:nvGrpSpPr>
            <p:cNvPr id="101" name="Group 100"/>
            <p:cNvGrpSpPr/>
            <p:nvPr/>
          </p:nvGrpSpPr>
          <p:grpSpPr>
            <a:xfrm>
              <a:off x="8303857" y="1914258"/>
              <a:ext cx="2628339" cy="1471747"/>
              <a:chOff x="692040" y="4775896"/>
              <a:chExt cx="2628339" cy="1471747"/>
            </a:xfrm>
          </p:grpSpPr>
          <p:sp>
            <p:nvSpPr>
              <p:cNvPr id="102" name="Double Bracket 101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104" name="Straight Arrow Connector 103"/>
              <p:cNvCxnSpPr>
                <a:endCxn id="118" idx="1"/>
              </p:cNvCxnSpPr>
              <p:nvPr/>
            </p:nvCxnSpPr>
            <p:spPr>
              <a:xfrm>
                <a:off x="960566" y="5027021"/>
                <a:ext cx="1321646" cy="4792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>
                <a:endCxn id="118" idx="1"/>
              </p:cNvCxnSpPr>
              <p:nvPr/>
            </p:nvCxnSpPr>
            <p:spPr>
              <a:xfrm>
                <a:off x="960566" y="5306472"/>
                <a:ext cx="1321646" cy="1998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endCxn id="118" idx="1"/>
              </p:cNvCxnSpPr>
              <p:nvPr/>
            </p:nvCxnSpPr>
            <p:spPr>
              <a:xfrm flipV="1">
                <a:off x="960566" y="5506319"/>
                <a:ext cx="1321646" cy="4029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Arrow Connector 108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 109"/>
              <p:cNvSpPr/>
              <p:nvPr/>
            </p:nvSpPr>
            <p:spPr>
              <a:xfrm>
                <a:off x="3015487" y="5261531"/>
                <a:ext cx="3048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1" name="Rectangle 110"/>
            <p:cNvSpPr/>
            <p:nvPr/>
          </p:nvSpPr>
          <p:spPr>
            <a:xfrm>
              <a:off x="9858687" y="1988521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8820518" y="2102488"/>
              <a:ext cx="428322" cy="1068636"/>
              <a:chOff x="4564264" y="2480277"/>
              <a:chExt cx="428322" cy="1068636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4564264" y="248027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564264" y="282992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564264" y="3179581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9894029" y="246001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79647" y="1983044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       )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10150245" y="2510821"/>
              <a:ext cx="202467" cy="28201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08" idx="0"/>
              <a:endCxn id="108" idx="4"/>
            </p:cNvCxnSpPr>
            <p:nvPr/>
          </p:nvCxnSpPr>
          <p:spPr>
            <a:xfrm>
              <a:off x="10165235" y="2410991"/>
              <a:ext cx="0" cy="4782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558344" y="1598028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=1/2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Xw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Xw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4517242" y="2169942"/>
            <a:ext cx="218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∂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e/</a:t>
            </a:r>
            <a:r>
              <a:rPr lang="en-US" dirty="0">
                <a:latin typeface="Times New Roman"/>
                <a:cs typeface="Times New Roman"/>
              </a:rPr>
              <a:t>∂</a:t>
            </a:r>
            <a:r>
              <a:rPr lang="en-US" dirty="0" err="1">
                <a:latin typeface="Times New Roman"/>
                <a:cs typeface="Times New Roman"/>
              </a:rPr>
              <a:t>w</a:t>
            </a:r>
            <a:r>
              <a:rPr lang="en-US" baseline="-25000" dirty="0" err="1">
                <a:latin typeface="Times New Roman"/>
                <a:cs typeface="Times New Roman"/>
              </a:rPr>
              <a:t>i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[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Xw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925886" y="3038874"/>
            <a:ext cx="377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w</a:t>
            </a:r>
            <a:r>
              <a:rPr lang="en-US" baseline="30000" dirty="0">
                <a:latin typeface="Times New Roman"/>
                <a:cs typeface="Times New Roman"/>
              </a:rPr>
              <a:t>(k+1)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79750" y="4038257"/>
            <a:ext cx="1342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 </a:t>
            </a:r>
            <a:r>
              <a:rPr lang="en-US" dirty="0"/>
              <a:t>= #’s are </a:t>
            </a:r>
          </a:p>
          <a:p>
            <a:pPr algn="ctr"/>
            <a:r>
              <a:rPr lang="en-US" dirty="0"/>
              <a:t>sparse,</a:t>
            </a:r>
          </a:p>
          <a:p>
            <a:pPr algn="ctr"/>
            <a:r>
              <a:rPr lang="en-US" dirty="0"/>
              <a:t>either </a:t>
            </a:r>
            <a:r>
              <a:rPr lang="en-US" dirty="0">
                <a:solidFill>
                  <a:srgbClr val="FF0000"/>
                </a:solidFill>
              </a:rPr>
              <a:t>0 or 1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850881" y="5195635"/>
            <a:ext cx="1140152" cy="1021431"/>
            <a:chOff x="10850881" y="5195635"/>
            <a:chExt cx="1140152" cy="1021431"/>
          </a:xfrm>
        </p:grpSpPr>
        <p:sp>
          <p:nvSpPr>
            <p:cNvPr id="154" name="Rectangle 153"/>
            <p:cNvSpPr/>
            <p:nvPr/>
          </p:nvSpPr>
          <p:spPr>
            <a:xfrm>
              <a:off x="11157555" y="5201112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871816" y="5195635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      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850881" y="5570735"/>
              <a:ext cx="11370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threshold </a:t>
              </a:r>
            </a:p>
            <a:p>
              <a:pPr algn="ctr"/>
              <a:r>
                <a:rPr lang="en-US" dirty="0"/>
                <a:t>function</a:t>
              </a: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523095" y="4841823"/>
            <a:ext cx="1430300" cy="569626"/>
          </a:xfrm>
          <a:custGeom>
            <a:avLst/>
            <a:gdLst>
              <a:gd name="connsiteX0" fmla="*/ 1364105 w 1430300"/>
              <a:gd name="connsiteY0" fmla="*/ 569626 h 569626"/>
              <a:gd name="connsiteX1" fmla="*/ 1274164 w 1430300"/>
              <a:gd name="connsiteY1" fmla="*/ 329784 h 569626"/>
              <a:gd name="connsiteX2" fmla="*/ 0 w 1430300"/>
              <a:gd name="connsiteY2" fmla="*/ 0 h 56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0300" h="569626">
                <a:moveTo>
                  <a:pt x="1364105" y="569626"/>
                </a:moveTo>
                <a:cubicBezTo>
                  <a:pt x="1432810" y="497174"/>
                  <a:pt x="1501515" y="424722"/>
                  <a:pt x="1274164" y="329784"/>
                </a:cubicBezTo>
                <a:cubicBezTo>
                  <a:pt x="1046813" y="234846"/>
                  <a:pt x="523406" y="117423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538085" y="5141626"/>
            <a:ext cx="1349115" cy="89941"/>
          </a:xfrm>
          <a:custGeom>
            <a:avLst/>
            <a:gdLst>
              <a:gd name="connsiteX0" fmla="*/ 1349115 w 1349115"/>
              <a:gd name="connsiteY0" fmla="*/ 89941 h 89941"/>
              <a:gd name="connsiteX1" fmla="*/ 0 w 1349115"/>
              <a:gd name="connsiteY1" fmla="*/ 0 h 8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9115" h="89941">
                <a:moveTo>
                  <a:pt x="1349115" y="89941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/>
          <p:cNvGrpSpPr/>
          <p:nvPr/>
        </p:nvGrpSpPr>
        <p:grpSpPr>
          <a:xfrm>
            <a:off x="5460137" y="1968484"/>
            <a:ext cx="1283660" cy="685543"/>
            <a:chOff x="7468728" y="1399563"/>
            <a:chExt cx="1283660" cy="685543"/>
          </a:xfrm>
        </p:grpSpPr>
        <p:sp>
          <p:nvSpPr>
            <p:cNvPr id="160" name="TextBox 159"/>
            <p:cNvSpPr txBox="1"/>
            <p:nvPr/>
          </p:nvSpPr>
          <p:spPr>
            <a:xfrm>
              <a:off x="7628282" y="1399563"/>
              <a:ext cx="859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gradient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7468728" y="1668312"/>
              <a:ext cx="1283660" cy="416794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9706896" y="3413023"/>
            <a:ext cx="1229247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Color of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motorcycle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646480" y="2041016"/>
            <a:ext cx="2250193" cy="4232093"/>
            <a:chOff x="9690818" y="1944851"/>
            <a:chExt cx="2250193" cy="4232093"/>
          </a:xfrm>
        </p:grpSpPr>
        <p:sp>
          <p:nvSpPr>
            <p:cNvPr id="30" name="Rectangle 29"/>
            <p:cNvSpPr/>
            <p:nvPr/>
          </p:nvSpPr>
          <p:spPr>
            <a:xfrm>
              <a:off x="10824903" y="5123439"/>
              <a:ext cx="1116108" cy="1053505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9690818" y="1944851"/>
              <a:ext cx="1116108" cy="40764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92771" y="1578608"/>
            <a:ext cx="6118206" cy="4926271"/>
            <a:chOff x="585278" y="1569440"/>
            <a:chExt cx="6118206" cy="4926271"/>
          </a:xfrm>
        </p:grpSpPr>
        <p:sp>
          <p:nvSpPr>
            <p:cNvPr id="88" name="Rectangle 87"/>
            <p:cNvSpPr/>
            <p:nvPr/>
          </p:nvSpPr>
          <p:spPr>
            <a:xfrm>
              <a:off x="585278" y="4019369"/>
              <a:ext cx="2239219" cy="2476342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184536" y="1569440"/>
              <a:ext cx="1518948" cy="480166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03857" y="4811801"/>
            <a:ext cx="268526" cy="855885"/>
            <a:chOff x="8303857" y="4811801"/>
            <a:chExt cx="268526" cy="855885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8303857" y="4811801"/>
              <a:ext cx="268526" cy="333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8303857" y="4845103"/>
              <a:ext cx="261620" cy="8225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8572383" y="5504979"/>
            <a:ext cx="1476496" cy="388921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8554170" y="4480141"/>
            <a:ext cx="1476496" cy="388921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8606656" y="6106790"/>
            <a:ext cx="1476496" cy="388921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937406" y="3093917"/>
            <a:ext cx="37443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1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k)T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grpSp>
        <p:nvGrpSpPr>
          <p:cNvPr id="156" name="Group 155"/>
          <p:cNvGrpSpPr/>
          <p:nvPr/>
        </p:nvGrpSpPr>
        <p:grpSpPr>
          <a:xfrm>
            <a:off x="5937784" y="2765203"/>
            <a:ext cx="756938" cy="752594"/>
            <a:chOff x="6691923" y="2504787"/>
            <a:chExt cx="756938" cy="752594"/>
          </a:xfrm>
        </p:grpSpPr>
        <p:sp>
          <p:nvSpPr>
            <p:cNvPr id="157" name="TextBox 156"/>
            <p:cNvSpPr txBox="1"/>
            <p:nvPr/>
          </p:nvSpPr>
          <p:spPr>
            <a:xfrm>
              <a:off x="6691923" y="2504787"/>
              <a:ext cx="756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adjoint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6838637" y="2764111"/>
              <a:ext cx="483718" cy="493270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8623779" y="5013379"/>
            <a:ext cx="1476496" cy="388921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602260" y="2733030"/>
            <a:ext cx="977681" cy="781914"/>
            <a:chOff x="6391974" y="2444834"/>
            <a:chExt cx="977681" cy="781914"/>
          </a:xfrm>
        </p:grpSpPr>
        <p:sp>
          <p:nvSpPr>
            <p:cNvPr id="27" name="TextBox 26"/>
            <p:cNvSpPr txBox="1"/>
            <p:nvPr/>
          </p:nvSpPr>
          <p:spPr>
            <a:xfrm>
              <a:off x="6472432" y="2444834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91974" y="2733478"/>
              <a:ext cx="977681" cy="49327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20" y="3546803"/>
            <a:ext cx="4080721" cy="302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1" y="445912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#1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11695" y="491631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#2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27738" y="543768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#3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43781" y="595905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10335" y="3377820"/>
            <a:ext cx="12878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Non-linear </a:t>
            </a:r>
          </a:p>
          <a:p>
            <a:pPr algn="ctr"/>
            <a:r>
              <a:rPr lang="en-US" sz="1400" dirty="0"/>
              <a:t>classification</a:t>
            </a:r>
          </a:p>
          <a:p>
            <a:pPr algn="ctr"/>
            <a:r>
              <a:rPr lang="en-US" sz="1400" dirty="0"/>
              <a:t>problem when 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985160" y="3416853"/>
            <a:ext cx="244663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Linear Regression when t is</a:t>
            </a:r>
          </a:p>
          <a:p>
            <a:pPr algn="ctr"/>
            <a:r>
              <a:rPr lang="en-US" sz="1600" dirty="0"/>
              <a:t>Any # along real line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66498" y="1264684"/>
            <a:ext cx="2783847" cy="2220605"/>
            <a:chOff x="1183480" y="1163192"/>
            <a:chExt cx="2783847" cy="2220605"/>
          </a:xfrm>
        </p:grpSpPr>
        <p:grpSp>
          <p:nvGrpSpPr>
            <p:cNvPr id="68" name="Group 67"/>
            <p:cNvGrpSpPr/>
            <p:nvPr/>
          </p:nvGrpSpPr>
          <p:grpSpPr>
            <a:xfrm>
              <a:off x="1325340" y="1903308"/>
              <a:ext cx="2628339" cy="1471747"/>
              <a:chOff x="692040" y="4775896"/>
              <a:chExt cx="262833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3048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2880170" y="1977571"/>
              <a:ext cx="10871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= </a:t>
              </a:r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 err="1"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42001" y="2091538"/>
              <a:ext cx="428322" cy="1068636"/>
              <a:chOff x="4564264" y="2480277"/>
              <a:chExt cx="428322" cy="1068636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4564264" y="248027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564264" y="282992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564264" y="3179581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301794" y="1163192"/>
              <a:ext cx="2477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Least Squares Prediction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Traveltimes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9743" y="242056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183480" y="1191180"/>
              <a:ext cx="2770199" cy="2192617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951053" y="3142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319799" y="4422021"/>
            <a:ext cx="112736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Flattened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Photos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Of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MCs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430987" y="3477749"/>
            <a:ext cx="4246593" cy="3054639"/>
            <a:chOff x="3975154" y="3409613"/>
            <a:chExt cx="4246593" cy="3054639"/>
          </a:xfrm>
        </p:grpSpPr>
        <p:grpSp>
          <p:nvGrpSpPr>
            <p:cNvPr id="39" name="Group 38"/>
            <p:cNvGrpSpPr/>
            <p:nvPr/>
          </p:nvGrpSpPr>
          <p:grpSpPr>
            <a:xfrm>
              <a:off x="4278146" y="3409613"/>
              <a:ext cx="3943601" cy="3054639"/>
              <a:chOff x="3814282" y="3520099"/>
              <a:chExt cx="3943601" cy="3054639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814282" y="3568038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4053591" y="3546803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4292900" y="3525568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4532209" y="3520099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4771518" y="3530396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5010827" y="3524927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5250136" y="3535224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5489445" y="3545521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5728754" y="3540052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5968063" y="3526700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6254472" y="3552973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6540881" y="3571363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6827290" y="3589753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7113699" y="3576611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7400108" y="3563469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7686517" y="3550327"/>
                <a:ext cx="71366" cy="298498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3975154" y="3542571"/>
              <a:ext cx="4222582" cy="2719068"/>
              <a:chOff x="3518632" y="3745384"/>
              <a:chExt cx="4222582" cy="2719068"/>
            </a:xfrm>
          </p:grpSpPr>
          <p:cxnSp>
            <p:nvCxnSpPr>
              <p:cNvPr id="186" name="Straight Connector 185"/>
              <p:cNvCxnSpPr/>
              <p:nvPr/>
            </p:nvCxnSpPr>
            <p:spPr>
              <a:xfrm>
                <a:off x="3518632" y="3745384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3520748" y="3971973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3522864" y="4198562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3524980" y="4425151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3527096" y="4651740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3529212" y="4878329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3531328" y="5104918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3533444" y="5331507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3535560" y="5558096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3537676" y="5784685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3539792" y="6011274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3541908" y="6237863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3544024" y="6464452"/>
                <a:ext cx="419719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354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7" grpId="0"/>
      <p:bldP spid="16" grpId="0"/>
      <p:bldP spid="20" grpId="0"/>
      <p:bldP spid="150" grpId="0"/>
      <p:bldP spid="151" grpId="0"/>
      <p:bldP spid="21" grpId="0"/>
      <p:bldP spid="24" grpId="0" animBg="1"/>
      <p:bldP spid="25" grpId="0" animBg="1"/>
      <p:bldP spid="162" grpId="0" animBg="1"/>
      <p:bldP spid="43" grpId="0" animBg="1"/>
      <p:bldP spid="166" grpId="0" animBg="1"/>
      <p:bldP spid="168" grpId="0" animBg="1"/>
      <p:bldP spid="44" grpId="0" animBg="1"/>
      <p:bldP spid="124" grpId="0" animBg="1"/>
      <p:bldP spid="2" grpId="0"/>
      <p:bldP spid="153" grpId="0"/>
      <p:bldP spid="167" grpId="0"/>
      <p:bldP spid="169" grpId="0"/>
      <p:bldP spid="5" grpId="0"/>
      <p:bldP spid="170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8966" y="1016793"/>
            <a:ext cx="5531736" cy="5310563"/>
            <a:chOff x="362857" y="1547437"/>
            <a:chExt cx="5531736" cy="53105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109" y="1547437"/>
              <a:ext cx="4227084" cy="478079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2857" y="4093029"/>
              <a:ext cx="5531736" cy="276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3x1 vector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21955" y="3602803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Find: y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070299" y="2216396"/>
            <a:ext cx="1422184" cy="2898900"/>
            <a:chOff x="2064962" y="2708134"/>
            <a:chExt cx="1422184" cy="2898900"/>
          </a:xfrm>
        </p:grpSpPr>
        <p:sp>
          <p:nvSpPr>
            <p:cNvPr id="76" name="TextBox 75"/>
            <p:cNvSpPr txBox="1"/>
            <p:nvPr/>
          </p:nvSpPr>
          <p:spPr>
            <a:xfrm>
              <a:off x="2064962" y="5237702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95435" y="2708134"/>
              <a:ext cx="362856" cy="203201"/>
            </a:xfrm>
            <a:custGeom>
              <a:avLst/>
              <a:gdLst>
                <a:gd name="connsiteX0" fmla="*/ 0 w 1872343"/>
                <a:gd name="connsiteY0" fmla="*/ 949439 h 1008735"/>
                <a:gd name="connsiteX1" fmla="*/ 711200 w 1872343"/>
                <a:gd name="connsiteY1" fmla="*/ 920411 h 1008735"/>
                <a:gd name="connsiteX2" fmla="*/ 1190171 w 1872343"/>
                <a:gd name="connsiteY2" fmla="*/ 107611 h 1008735"/>
                <a:gd name="connsiteX3" fmla="*/ 1611086 w 1872343"/>
                <a:gd name="connsiteY3" fmla="*/ 6011 h 1008735"/>
                <a:gd name="connsiteX4" fmla="*/ 1872343 w 1872343"/>
                <a:gd name="connsiteY4" fmla="*/ 20525 h 100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343" h="1008735">
                  <a:moveTo>
                    <a:pt x="0" y="949439"/>
                  </a:moveTo>
                  <a:cubicBezTo>
                    <a:pt x="256419" y="1005077"/>
                    <a:pt x="512838" y="1060716"/>
                    <a:pt x="711200" y="920411"/>
                  </a:cubicBezTo>
                  <a:cubicBezTo>
                    <a:pt x="909562" y="780106"/>
                    <a:pt x="1040190" y="260011"/>
                    <a:pt x="1190171" y="107611"/>
                  </a:cubicBezTo>
                  <a:cubicBezTo>
                    <a:pt x="1340152" y="-44789"/>
                    <a:pt x="1497391" y="20525"/>
                    <a:pt x="1611086" y="6011"/>
                  </a:cubicBezTo>
                  <a:cubicBezTo>
                    <a:pt x="1724781" y="-8503"/>
                    <a:pt x="1798562" y="6011"/>
                    <a:pt x="1872343" y="20525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>
            <a:off x="2124836" y="2707385"/>
            <a:ext cx="362856" cy="203201"/>
          </a:xfrm>
          <a:custGeom>
            <a:avLst/>
            <a:gdLst>
              <a:gd name="connsiteX0" fmla="*/ 0 w 1872343"/>
              <a:gd name="connsiteY0" fmla="*/ 949439 h 1008735"/>
              <a:gd name="connsiteX1" fmla="*/ 711200 w 1872343"/>
              <a:gd name="connsiteY1" fmla="*/ 920411 h 1008735"/>
              <a:gd name="connsiteX2" fmla="*/ 1190171 w 1872343"/>
              <a:gd name="connsiteY2" fmla="*/ 107611 h 1008735"/>
              <a:gd name="connsiteX3" fmla="*/ 1611086 w 1872343"/>
              <a:gd name="connsiteY3" fmla="*/ 6011 h 1008735"/>
              <a:gd name="connsiteX4" fmla="*/ 1872343 w 1872343"/>
              <a:gd name="connsiteY4" fmla="*/ 20525 h 10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1008735">
                <a:moveTo>
                  <a:pt x="0" y="949439"/>
                </a:moveTo>
                <a:cubicBezTo>
                  <a:pt x="256419" y="1005077"/>
                  <a:pt x="512838" y="1060716"/>
                  <a:pt x="711200" y="920411"/>
                </a:cubicBezTo>
                <a:cubicBezTo>
                  <a:pt x="909562" y="780106"/>
                  <a:pt x="1040190" y="260011"/>
                  <a:pt x="1190171" y="107611"/>
                </a:cubicBezTo>
                <a:cubicBezTo>
                  <a:pt x="1340152" y="-44789"/>
                  <a:pt x="1497391" y="20525"/>
                  <a:pt x="1611086" y="6011"/>
                </a:cubicBezTo>
                <a:cubicBezTo>
                  <a:pt x="1724781" y="-8503"/>
                  <a:pt x="1798562" y="6011"/>
                  <a:pt x="1872343" y="205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2146610" y="3222644"/>
            <a:ext cx="362856" cy="203201"/>
          </a:xfrm>
          <a:custGeom>
            <a:avLst/>
            <a:gdLst>
              <a:gd name="connsiteX0" fmla="*/ 0 w 1872343"/>
              <a:gd name="connsiteY0" fmla="*/ 949439 h 1008735"/>
              <a:gd name="connsiteX1" fmla="*/ 711200 w 1872343"/>
              <a:gd name="connsiteY1" fmla="*/ 920411 h 1008735"/>
              <a:gd name="connsiteX2" fmla="*/ 1190171 w 1872343"/>
              <a:gd name="connsiteY2" fmla="*/ 107611 h 1008735"/>
              <a:gd name="connsiteX3" fmla="*/ 1611086 w 1872343"/>
              <a:gd name="connsiteY3" fmla="*/ 6011 h 1008735"/>
              <a:gd name="connsiteX4" fmla="*/ 1872343 w 1872343"/>
              <a:gd name="connsiteY4" fmla="*/ 20525 h 10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1008735">
                <a:moveTo>
                  <a:pt x="0" y="949439"/>
                </a:moveTo>
                <a:cubicBezTo>
                  <a:pt x="256419" y="1005077"/>
                  <a:pt x="512838" y="1060716"/>
                  <a:pt x="711200" y="920411"/>
                </a:cubicBezTo>
                <a:cubicBezTo>
                  <a:pt x="909562" y="780106"/>
                  <a:pt x="1040190" y="260011"/>
                  <a:pt x="1190171" y="107611"/>
                </a:cubicBezTo>
                <a:cubicBezTo>
                  <a:pt x="1340152" y="-44789"/>
                  <a:pt x="1497391" y="20525"/>
                  <a:pt x="1611086" y="6011"/>
                </a:cubicBezTo>
                <a:cubicBezTo>
                  <a:pt x="1724781" y="-8503"/>
                  <a:pt x="1798562" y="6011"/>
                  <a:pt x="1872343" y="205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505837" y="2006978"/>
            <a:ext cx="2538515" cy="2623548"/>
            <a:chOff x="1467737" y="2533934"/>
            <a:chExt cx="2538515" cy="2623548"/>
          </a:xfrm>
        </p:grpSpPr>
        <p:sp>
          <p:nvSpPr>
            <p:cNvPr id="80" name="TextBox 79"/>
            <p:cNvSpPr txBox="1"/>
            <p:nvPr/>
          </p:nvSpPr>
          <p:spPr>
            <a:xfrm>
              <a:off x="1467737" y="4788150"/>
              <a:ext cx="253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Soln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="1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1] 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1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1]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70115" y="2533934"/>
              <a:ext cx="4347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400" b="1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14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1] 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850265" y="2684620"/>
              <a:ext cx="2744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05837" y="2311553"/>
            <a:ext cx="597225" cy="969612"/>
            <a:chOff x="1467737" y="2838509"/>
            <a:chExt cx="597225" cy="96961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582057" y="2838509"/>
              <a:ext cx="48290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1467737" y="2875239"/>
              <a:ext cx="597225" cy="460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1582057" y="2873044"/>
              <a:ext cx="482905" cy="9350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454850" y="2096514"/>
            <a:ext cx="381836" cy="341410"/>
            <a:chOff x="7160851" y="2718297"/>
            <a:chExt cx="381836" cy="341410"/>
          </a:xfrm>
        </p:grpSpPr>
        <p:sp>
          <p:nvSpPr>
            <p:cNvPr id="24" name="Rectangle 23"/>
            <p:cNvSpPr/>
            <p:nvPr/>
          </p:nvSpPr>
          <p:spPr>
            <a:xfrm>
              <a:off x="7160851" y="2718297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1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1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227376" y="2813486"/>
              <a:ext cx="248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endParaRPr lang="en-US" sz="1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14824" y="2299496"/>
            <a:ext cx="328184" cy="993640"/>
            <a:chOff x="2476724" y="2826452"/>
            <a:chExt cx="328184" cy="99364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2490361" y="2826452"/>
              <a:ext cx="314547" cy="407889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V="1">
              <a:off x="2516176" y="3312653"/>
              <a:ext cx="250196" cy="4714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V="1">
              <a:off x="2476724" y="3383993"/>
              <a:ext cx="299330" cy="436099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2485864" y="3175429"/>
            <a:ext cx="381836" cy="331515"/>
            <a:chOff x="7160897" y="2699910"/>
            <a:chExt cx="381836" cy="331515"/>
          </a:xfrm>
        </p:grpSpPr>
        <p:sp>
          <p:nvSpPr>
            <p:cNvPr id="136" name="Rectangle 135"/>
            <p:cNvSpPr/>
            <p:nvPr/>
          </p:nvSpPr>
          <p:spPr>
            <a:xfrm>
              <a:off x="7160897" y="2699910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1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100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7220462" y="2815981"/>
              <a:ext cx="23596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endParaRPr lang="en-US" sz="800" dirty="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432318" y="2580694"/>
            <a:ext cx="381836" cy="272230"/>
            <a:chOff x="7160851" y="2718297"/>
            <a:chExt cx="381836" cy="272230"/>
          </a:xfrm>
        </p:grpSpPr>
        <p:sp>
          <p:nvSpPr>
            <p:cNvPr id="139" name="Rectangle 138"/>
            <p:cNvSpPr/>
            <p:nvPr/>
          </p:nvSpPr>
          <p:spPr>
            <a:xfrm>
              <a:off x="7160851" y="2718297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5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05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224650" y="2821250"/>
              <a:ext cx="21672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endParaRPr lang="en-US" sz="5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83260" y="2680213"/>
            <a:ext cx="1422184" cy="3531293"/>
            <a:chOff x="2064962" y="3214319"/>
            <a:chExt cx="1422184" cy="3531293"/>
          </a:xfrm>
        </p:grpSpPr>
        <p:sp>
          <p:nvSpPr>
            <p:cNvPr id="78" name="TextBox 77"/>
            <p:cNvSpPr txBox="1"/>
            <p:nvPr/>
          </p:nvSpPr>
          <p:spPr>
            <a:xfrm>
              <a:off x="2064962" y="637628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  <a:r>
                <a:rPr lang="en-US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845539" y="3214319"/>
              <a:ext cx="362856" cy="203201"/>
            </a:xfrm>
            <a:custGeom>
              <a:avLst/>
              <a:gdLst>
                <a:gd name="connsiteX0" fmla="*/ 0 w 1872343"/>
                <a:gd name="connsiteY0" fmla="*/ 949439 h 1008735"/>
                <a:gd name="connsiteX1" fmla="*/ 711200 w 1872343"/>
                <a:gd name="connsiteY1" fmla="*/ 920411 h 1008735"/>
                <a:gd name="connsiteX2" fmla="*/ 1190171 w 1872343"/>
                <a:gd name="connsiteY2" fmla="*/ 107611 h 1008735"/>
                <a:gd name="connsiteX3" fmla="*/ 1611086 w 1872343"/>
                <a:gd name="connsiteY3" fmla="*/ 6011 h 1008735"/>
                <a:gd name="connsiteX4" fmla="*/ 1872343 w 1872343"/>
                <a:gd name="connsiteY4" fmla="*/ 20525 h 100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343" h="1008735">
                  <a:moveTo>
                    <a:pt x="0" y="949439"/>
                  </a:moveTo>
                  <a:cubicBezTo>
                    <a:pt x="256419" y="1005077"/>
                    <a:pt x="512838" y="1060716"/>
                    <a:pt x="711200" y="920411"/>
                  </a:cubicBezTo>
                  <a:cubicBezTo>
                    <a:pt x="909562" y="780106"/>
                    <a:pt x="1040190" y="260011"/>
                    <a:pt x="1190171" y="107611"/>
                  </a:cubicBezTo>
                  <a:cubicBezTo>
                    <a:pt x="1340152" y="-44789"/>
                    <a:pt x="1497391" y="20525"/>
                    <a:pt x="1611086" y="6011"/>
                  </a:cubicBezTo>
                  <a:cubicBezTo>
                    <a:pt x="1724781" y="-8503"/>
                    <a:pt x="1798562" y="6011"/>
                    <a:pt x="1872343" y="20525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94145" y="1613026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886295" y="160370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772700" y="1606822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2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103062" y="2512443"/>
            <a:ext cx="2128147" cy="3144273"/>
            <a:chOff x="2064962" y="3039399"/>
            <a:chExt cx="2128147" cy="3144273"/>
          </a:xfrm>
        </p:grpSpPr>
        <p:sp>
          <p:nvSpPr>
            <p:cNvPr id="75" name="TextBox 74"/>
            <p:cNvSpPr txBox="1"/>
            <p:nvPr/>
          </p:nvSpPr>
          <p:spPr>
            <a:xfrm>
              <a:off x="2064962" y="5814340"/>
              <a:ext cx="2128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= W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sz="11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2747804" y="3039399"/>
              <a:ext cx="361066" cy="381120"/>
              <a:chOff x="7227376" y="2813486"/>
              <a:chExt cx="361066" cy="381120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7262712" y="2979162"/>
                <a:ext cx="32573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8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 </a:t>
                </a:r>
                <a:endParaRPr lang="en-US" sz="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227376" y="2813486"/>
                <a:ext cx="20550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2920107" y="3754823"/>
            <a:ext cx="1586549" cy="593112"/>
            <a:chOff x="2882007" y="4281779"/>
            <a:chExt cx="1586549" cy="593112"/>
          </a:xfrm>
        </p:grpSpPr>
        <p:sp>
          <p:nvSpPr>
            <p:cNvPr id="156" name="TextBox 155"/>
            <p:cNvSpPr txBox="1"/>
            <p:nvPr/>
          </p:nvSpPr>
          <p:spPr>
            <a:xfrm>
              <a:off x="3051180" y="4281779"/>
              <a:ext cx="1417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3x3 matrix for layer 1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 flipH="1">
              <a:off x="2882007" y="4493781"/>
              <a:ext cx="604791" cy="381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3131064" y="4923882"/>
            <a:ext cx="1758319" cy="401101"/>
            <a:chOff x="2320730" y="4497870"/>
            <a:chExt cx="1758319" cy="401101"/>
          </a:xfrm>
        </p:grpSpPr>
        <p:sp>
          <p:nvSpPr>
            <p:cNvPr id="159" name="TextBox 158"/>
            <p:cNvSpPr txBox="1"/>
            <p:nvPr/>
          </p:nvSpPr>
          <p:spPr>
            <a:xfrm>
              <a:off x="2661673" y="4497870"/>
              <a:ext cx="1417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1x3 matrix for layer 2</a:t>
              </a:r>
            </a:p>
          </p:txBody>
        </p:sp>
        <p:cxnSp>
          <p:nvCxnSpPr>
            <p:cNvPr id="160" name="Straight Arrow Connector 159"/>
            <p:cNvCxnSpPr/>
            <p:nvPr/>
          </p:nvCxnSpPr>
          <p:spPr>
            <a:xfrm flipH="1">
              <a:off x="2320730" y="4697230"/>
              <a:ext cx="393834" cy="2017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3277564" y="2578634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72984" y="1041644"/>
            <a:ext cx="391703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2-Layer Network      </a:t>
            </a:r>
          </a:p>
        </p:txBody>
      </p:sp>
      <p:sp>
        <p:nvSpPr>
          <p:cNvPr id="61" name="Subtitle 2"/>
          <p:cNvSpPr txBox="1">
            <a:spLocks/>
          </p:cNvSpPr>
          <p:nvPr/>
        </p:nvSpPr>
        <p:spPr>
          <a:xfrm>
            <a:off x="1711536" y="202458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Activation Functions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7748" y="1092555"/>
            <a:ext cx="698265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Mathematics"/>
              </a:rPr>
              <a:t>mathematical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theory of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Artificial neural networks"/>
              </a:rPr>
              <a:t>artificial neural networks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 universal approximation theorem states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 a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Feedforward neural network"/>
              </a:rPr>
              <a:t>feed-forward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 with a single hidden layer containing a finite number of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Neuron"/>
              </a:rPr>
              <a:t>neurons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(i.e., a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Multilayer perceptron"/>
              </a:rPr>
              <a:t>multilayer perceptron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can approximate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Continuous functions"/>
              </a:rPr>
              <a:t>continuous functions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on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Compact space"/>
              </a:rPr>
              <a:t>compact subsets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Euclidean space"/>
              </a:rPr>
              <a:t>R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Euclidean space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under mild assumptions on the activation function. The theorem thus states that simple neural networks can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 wide variety of interesting functions when given appropriate parameters; however, it does not touch upon the algorithmic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Computational learning theory"/>
              </a:rPr>
              <a:t>learnability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of those parameters.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first versions of the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Theorem"/>
              </a:rPr>
              <a:t>theorem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was proved by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George Cybenko"/>
              </a:rPr>
              <a:t>George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4" tooltip="George Cybenko"/>
              </a:rPr>
              <a:t>Cybenko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1989 for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Sigmoid function"/>
              </a:rPr>
              <a:t>sigmoid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activation functions.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[2]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showed in 1991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[3]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 it is not the specific choice of the activation function, but rather 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multilayer feedforward architecture itself which gives neural networks the potential of being 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8" tooltip="Universal approximators (page does not exist)"/>
              </a:rPr>
              <a:t>universal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8" tooltip="Universal approximators (page does not exist)"/>
              </a:rPr>
              <a:t>approximators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output units are always assumed to be linear. This assumes non-linear activation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fcns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3143" y="1619929"/>
            <a:ext cx="3370635" cy="198018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sp>
        <p:nvSpPr>
          <p:cNvPr id="2" name="Rectangle 1"/>
          <p:cNvSpPr/>
          <p:nvPr/>
        </p:nvSpPr>
        <p:spPr>
          <a:xfrm>
            <a:off x="4889383" y="5434445"/>
            <a:ext cx="7051022" cy="1028700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787044" y="1302304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     function</a:t>
            </a:r>
            <a:endParaRPr lang="en-US" sz="1400" dirty="0"/>
          </a:p>
        </p:txBody>
      </p:sp>
      <p:sp>
        <p:nvSpPr>
          <p:cNvPr id="201" name="Rectangle 200"/>
          <p:cNvSpPr/>
          <p:nvPr/>
        </p:nvSpPr>
        <p:spPr>
          <a:xfrm>
            <a:off x="9744213" y="3865930"/>
            <a:ext cx="163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(z)     function</a:t>
            </a:r>
            <a:endParaRPr lang="en-US" sz="1400" dirty="0">
              <a:solidFill>
                <a:srgbClr val="00B050"/>
              </a:solidFill>
            </a:endParaRPr>
          </a:p>
        </p:txBody>
      </p:sp>
      <p:grpSp>
        <p:nvGrpSpPr>
          <p:cNvPr id="225" name="Group 224"/>
          <p:cNvGrpSpPr/>
          <p:nvPr/>
        </p:nvGrpSpPr>
        <p:grpSpPr>
          <a:xfrm>
            <a:off x="8115684" y="4884961"/>
            <a:ext cx="3686251" cy="2467840"/>
            <a:chOff x="8115684" y="4884961"/>
            <a:chExt cx="3686251" cy="2467840"/>
          </a:xfrm>
        </p:grpSpPr>
        <p:grpSp>
          <p:nvGrpSpPr>
            <p:cNvPr id="202" name="Group 201"/>
            <p:cNvGrpSpPr/>
            <p:nvPr/>
          </p:nvGrpSpPr>
          <p:grpSpPr>
            <a:xfrm>
              <a:off x="8115684" y="4884961"/>
              <a:ext cx="3686251" cy="2467840"/>
              <a:chOff x="7972620" y="2647954"/>
              <a:chExt cx="3686251" cy="2467840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7972620" y="2647954"/>
                <a:ext cx="3686251" cy="2124568"/>
                <a:chOff x="6627948" y="1011650"/>
                <a:chExt cx="3686251" cy="2124568"/>
              </a:xfrm>
            </p:grpSpPr>
            <p:sp>
              <p:nvSpPr>
                <p:cNvPr id="207" name="TextBox 206"/>
                <p:cNvSpPr txBox="1"/>
                <p:nvPr/>
              </p:nvSpPr>
              <p:spPr>
                <a:xfrm>
                  <a:off x="6627948" y="1902425"/>
                  <a:ext cx="16562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8057950" y="2492029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8057950" y="133415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8202724" y="2766886"/>
                  <a:ext cx="211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z           +5 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>
                <a:xfrm>
                  <a:off x="6686503" y="2018965"/>
                  <a:ext cx="16562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>
                <a:xfrm>
                  <a:off x="8695009" y="1011650"/>
                  <a:ext cx="103746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p:grpSp>
          <p:sp>
            <p:nvSpPr>
              <p:cNvPr id="205" name="Rectangle 204"/>
              <p:cNvSpPr/>
              <p:nvPr/>
            </p:nvSpPr>
            <p:spPr>
              <a:xfrm>
                <a:off x="10433183" y="4654129"/>
                <a:ext cx="320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sz="2400" dirty="0"/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9895338" y="5288254"/>
              <a:ext cx="1732725" cy="13276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9886950" y="5353050"/>
              <a:ext cx="1733550" cy="1219200"/>
            </a:xfrm>
            <a:custGeom>
              <a:avLst/>
              <a:gdLst>
                <a:gd name="connsiteX0" fmla="*/ 0 w 1733550"/>
                <a:gd name="connsiteY0" fmla="*/ 1219200 h 1219200"/>
                <a:gd name="connsiteX1" fmla="*/ 800100 w 1733550"/>
                <a:gd name="connsiteY1" fmla="*/ 1219200 h 1219200"/>
                <a:gd name="connsiteX2" fmla="*/ 1733550 w 1733550"/>
                <a:gd name="connsiteY2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3550" h="1219200">
                  <a:moveTo>
                    <a:pt x="0" y="1219200"/>
                  </a:moveTo>
                  <a:lnTo>
                    <a:pt x="800100" y="1219200"/>
                  </a:lnTo>
                  <a:lnTo>
                    <a:pt x="173355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7360045" y="2393519"/>
            <a:ext cx="4369359" cy="2379003"/>
            <a:chOff x="7360045" y="2393519"/>
            <a:chExt cx="4369359" cy="2379003"/>
          </a:xfrm>
        </p:grpSpPr>
        <p:grpSp>
          <p:nvGrpSpPr>
            <p:cNvPr id="73" name="Group 72"/>
            <p:cNvGrpSpPr/>
            <p:nvPr/>
          </p:nvGrpSpPr>
          <p:grpSpPr>
            <a:xfrm>
              <a:off x="7360045" y="2393519"/>
              <a:ext cx="4369359" cy="2379003"/>
              <a:chOff x="7360045" y="2393519"/>
              <a:chExt cx="4369359" cy="2379003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7360045" y="2393519"/>
                <a:ext cx="4369359" cy="2379003"/>
                <a:chOff x="6015373" y="757215"/>
                <a:chExt cx="4369359" cy="2379003"/>
              </a:xfrm>
            </p:grpSpPr>
            <p:sp>
              <p:nvSpPr>
                <p:cNvPr id="199" name="Freeform 198"/>
                <p:cNvSpPr/>
                <p:nvPr/>
              </p:nvSpPr>
              <p:spPr>
                <a:xfrm>
                  <a:off x="7213508" y="757215"/>
                  <a:ext cx="1197895" cy="2265619"/>
                </a:xfrm>
                <a:custGeom>
                  <a:avLst/>
                  <a:gdLst>
                    <a:gd name="connsiteX0" fmla="*/ 980836 w 1197895"/>
                    <a:gd name="connsiteY0" fmla="*/ 1636903 h 2265619"/>
                    <a:gd name="connsiteX1" fmla="*/ 734651 w 1197895"/>
                    <a:gd name="connsiteY1" fmla="*/ 2252364 h 2265619"/>
                    <a:gd name="connsiteX2" fmla="*/ 48851 w 1197895"/>
                    <a:gd name="connsiteY2" fmla="*/ 2041349 h 2265619"/>
                    <a:gd name="connsiteX3" fmla="*/ 119190 w 1197895"/>
                    <a:gd name="connsiteY3" fmla="*/ 1830333 h 2265619"/>
                    <a:gd name="connsiteX4" fmla="*/ 629144 w 1197895"/>
                    <a:gd name="connsiteY4" fmla="*/ 1496226 h 2265619"/>
                    <a:gd name="connsiteX5" fmla="*/ 998421 w 1197895"/>
                    <a:gd name="connsiteY5" fmla="*/ 1584149 h 2265619"/>
                    <a:gd name="connsiteX6" fmla="*/ 1086344 w 1197895"/>
                    <a:gd name="connsiteY6" fmla="*/ 986272 h 2265619"/>
                    <a:gd name="connsiteX7" fmla="*/ 787405 w 1197895"/>
                    <a:gd name="connsiteY7" fmla="*/ 1039026 h 2265619"/>
                    <a:gd name="connsiteX8" fmla="*/ 611559 w 1197895"/>
                    <a:gd name="connsiteY8" fmla="*/ 704918 h 2265619"/>
                    <a:gd name="connsiteX9" fmla="*/ 1103928 w 1197895"/>
                    <a:gd name="connsiteY9" fmla="*/ 19118 h 2265619"/>
                    <a:gd name="connsiteX10" fmla="*/ 1191851 w 1197895"/>
                    <a:gd name="connsiteY10" fmla="*/ 247718 h 2265619"/>
                    <a:gd name="connsiteX11" fmla="*/ 1016005 w 1197895"/>
                    <a:gd name="connsiteY11" fmla="*/ 845595 h 2265619"/>
                    <a:gd name="connsiteX12" fmla="*/ 1121513 w 1197895"/>
                    <a:gd name="connsiteY12" fmla="*/ 933518 h 2265619"/>
                    <a:gd name="connsiteX13" fmla="*/ 1068759 w 1197895"/>
                    <a:gd name="connsiteY13" fmla="*/ 1812749 h 2265619"/>
                    <a:gd name="connsiteX14" fmla="*/ 1016005 w 1197895"/>
                    <a:gd name="connsiteY14" fmla="*/ 1689657 h 2265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97895" h="2265619">
                      <a:moveTo>
                        <a:pt x="980836" y="1636903"/>
                      </a:moveTo>
                      <a:cubicBezTo>
                        <a:pt x="935409" y="1910929"/>
                        <a:pt x="889982" y="2184956"/>
                        <a:pt x="734651" y="2252364"/>
                      </a:cubicBezTo>
                      <a:cubicBezTo>
                        <a:pt x="579320" y="2319772"/>
                        <a:pt x="151428" y="2111687"/>
                        <a:pt x="48851" y="2041349"/>
                      </a:cubicBezTo>
                      <a:cubicBezTo>
                        <a:pt x="-53726" y="1971011"/>
                        <a:pt x="22475" y="1921187"/>
                        <a:pt x="119190" y="1830333"/>
                      </a:cubicBezTo>
                      <a:cubicBezTo>
                        <a:pt x="215905" y="1739479"/>
                        <a:pt x="482606" y="1537257"/>
                        <a:pt x="629144" y="1496226"/>
                      </a:cubicBezTo>
                      <a:cubicBezTo>
                        <a:pt x="775682" y="1455195"/>
                        <a:pt x="922221" y="1669141"/>
                        <a:pt x="998421" y="1584149"/>
                      </a:cubicBezTo>
                      <a:cubicBezTo>
                        <a:pt x="1074621" y="1499157"/>
                        <a:pt x="1121513" y="1077126"/>
                        <a:pt x="1086344" y="986272"/>
                      </a:cubicBezTo>
                      <a:cubicBezTo>
                        <a:pt x="1051175" y="895418"/>
                        <a:pt x="866536" y="1085918"/>
                        <a:pt x="787405" y="1039026"/>
                      </a:cubicBezTo>
                      <a:cubicBezTo>
                        <a:pt x="708274" y="992134"/>
                        <a:pt x="558805" y="874903"/>
                        <a:pt x="611559" y="704918"/>
                      </a:cubicBezTo>
                      <a:cubicBezTo>
                        <a:pt x="664313" y="534933"/>
                        <a:pt x="1007213" y="95318"/>
                        <a:pt x="1103928" y="19118"/>
                      </a:cubicBezTo>
                      <a:cubicBezTo>
                        <a:pt x="1200643" y="-57082"/>
                        <a:pt x="1206505" y="109972"/>
                        <a:pt x="1191851" y="247718"/>
                      </a:cubicBezTo>
                      <a:cubicBezTo>
                        <a:pt x="1177197" y="385464"/>
                        <a:pt x="1027728" y="731295"/>
                        <a:pt x="1016005" y="845595"/>
                      </a:cubicBezTo>
                      <a:cubicBezTo>
                        <a:pt x="1004282" y="959895"/>
                        <a:pt x="1112721" y="772326"/>
                        <a:pt x="1121513" y="933518"/>
                      </a:cubicBezTo>
                      <a:cubicBezTo>
                        <a:pt x="1130305" y="1094710"/>
                        <a:pt x="1086344" y="1686726"/>
                        <a:pt x="1068759" y="1812749"/>
                      </a:cubicBezTo>
                      <a:cubicBezTo>
                        <a:pt x="1051174" y="1938772"/>
                        <a:pt x="1033589" y="1814214"/>
                        <a:pt x="1016005" y="1689657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6015373" y="1845237"/>
                  <a:ext cx="231185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 -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 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)/(</a:t>
                  </a:r>
                  <a:r>
                    <a:rPr lang="en-US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baseline="30000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7962700" y="2493542"/>
                  <a:ext cx="37702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8057950" y="1334150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8202724" y="2766886"/>
                  <a:ext cx="21820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              +5 </a:t>
                  </a:r>
                  <a:endPara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0" name="TextBox 199"/>
              <p:cNvSpPr txBox="1"/>
              <p:nvPr/>
            </p:nvSpPr>
            <p:spPr>
              <a:xfrm>
                <a:off x="9675986" y="2656818"/>
                <a:ext cx="1750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-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)/(</a:t>
                </a:r>
                <a:r>
                  <a:rPr lang="en-US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300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p:grpSp>
        <p:sp>
          <p:nvSpPr>
            <p:cNvPr id="218" name="Freeform 217"/>
            <p:cNvSpPr/>
            <p:nvPr/>
          </p:nvSpPr>
          <p:spPr>
            <a:xfrm>
              <a:off x="9734550" y="3067050"/>
              <a:ext cx="1619250" cy="1276350"/>
            </a:xfrm>
            <a:custGeom>
              <a:avLst/>
              <a:gdLst>
                <a:gd name="connsiteX0" fmla="*/ 0 w 1619250"/>
                <a:gd name="connsiteY0" fmla="*/ 1276350 h 1276350"/>
                <a:gd name="connsiteX1" fmla="*/ 361950 w 1619250"/>
                <a:gd name="connsiteY1" fmla="*/ 1238250 h 1276350"/>
                <a:gd name="connsiteX2" fmla="*/ 514350 w 1619250"/>
                <a:gd name="connsiteY2" fmla="*/ 1181100 h 1276350"/>
                <a:gd name="connsiteX3" fmla="*/ 800100 w 1619250"/>
                <a:gd name="connsiteY3" fmla="*/ 685800 h 1276350"/>
                <a:gd name="connsiteX4" fmla="*/ 1104900 w 1619250"/>
                <a:gd name="connsiteY4" fmla="*/ 114300 h 1276350"/>
                <a:gd name="connsiteX5" fmla="*/ 1619250 w 1619250"/>
                <a:gd name="connsiteY5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0" h="1276350">
                  <a:moveTo>
                    <a:pt x="0" y="1276350"/>
                  </a:moveTo>
                  <a:cubicBezTo>
                    <a:pt x="138112" y="1265237"/>
                    <a:pt x="276225" y="1254125"/>
                    <a:pt x="361950" y="1238250"/>
                  </a:cubicBezTo>
                  <a:cubicBezTo>
                    <a:pt x="447675" y="1222375"/>
                    <a:pt x="441325" y="1273175"/>
                    <a:pt x="514350" y="1181100"/>
                  </a:cubicBezTo>
                  <a:cubicBezTo>
                    <a:pt x="587375" y="1089025"/>
                    <a:pt x="701675" y="863600"/>
                    <a:pt x="800100" y="685800"/>
                  </a:cubicBezTo>
                  <a:cubicBezTo>
                    <a:pt x="898525" y="508000"/>
                    <a:pt x="968375" y="228600"/>
                    <a:pt x="1104900" y="114300"/>
                  </a:cubicBezTo>
                  <a:cubicBezTo>
                    <a:pt x="1241425" y="0"/>
                    <a:pt x="1430337" y="0"/>
                    <a:pt x="161925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9744213" y="3040339"/>
              <a:ext cx="1732725" cy="132765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7310214" y="220407"/>
            <a:ext cx="4317849" cy="2379003"/>
            <a:chOff x="7310214" y="220407"/>
            <a:chExt cx="4317849" cy="2379003"/>
          </a:xfrm>
        </p:grpSpPr>
        <p:sp>
          <p:nvSpPr>
            <p:cNvPr id="220" name="Freeform 219"/>
            <p:cNvSpPr/>
            <p:nvPr/>
          </p:nvSpPr>
          <p:spPr>
            <a:xfrm>
              <a:off x="9714299" y="893938"/>
              <a:ext cx="1619250" cy="1276350"/>
            </a:xfrm>
            <a:custGeom>
              <a:avLst/>
              <a:gdLst>
                <a:gd name="connsiteX0" fmla="*/ 0 w 1619250"/>
                <a:gd name="connsiteY0" fmla="*/ 1276350 h 1276350"/>
                <a:gd name="connsiteX1" fmla="*/ 361950 w 1619250"/>
                <a:gd name="connsiteY1" fmla="*/ 1238250 h 1276350"/>
                <a:gd name="connsiteX2" fmla="*/ 514350 w 1619250"/>
                <a:gd name="connsiteY2" fmla="*/ 1181100 h 1276350"/>
                <a:gd name="connsiteX3" fmla="*/ 800100 w 1619250"/>
                <a:gd name="connsiteY3" fmla="*/ 685800 h 1276350"/>
                <a:gd name="connsiteX4" fmla="*/ 1104900 w 1619250"/>
                <a:gd name="connsiteY4" fmla="*/ 114300 h 1276350"/>
                <a:gd name="connsiteX5" fmla="*/ 1619250 w 1619250"/>
                <a:gd name="connsiteY5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0" h="1276350">
                  <a:moveTo>
                    <a:pt x="0" y="1276350"/>
                  </a:moveTo>
                  <a:cubicBezTo>
                    <a:pt x="138112" y="1265237"/>
                    <a:pt x="276225" y="1254125"/>
                    <a:pt x="361950" y="1238250"/>
                  </a:cubicBezTo>
                  <a:cubicBezTo>
                    <a:pt x="447675" y="1222375"/>
                    <a:pt x="441325" y="1273175"/>
                    <a:pt x="514350" y="1181100"/>
                  </a:cubicBezTo>
                  <a:cubicBezTo>
                    <a:pt x="587375" y="1089025"/>
                    <a:pt x="701675" y="863600"/>
                    <a:pt x="800100" y="685800"/>
                  </a:cubicBezTo>
                  <a:cubicBezTo>
                    <a:pt x="898525" y="508000"/>
                    <a:pt x="968375" y="228600"/>
                    <a:pt x="1104900" y="114300"/>
                  </a:cubicBezTo>
                  <a:cubicBezTo>
                    <a:pt x="1241425" y="0"/>
                    <a:pt x="1430337" y="0"/>
                    <a:pt x="1619250" y="0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7310214" y="220407"/>
              <a:ext cx="4317849" cy="2379003"/>
              <a:chOff x="7310214" y="220407"/>
              <a:chExt cx="4317849" cy="2379003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310214" y="220407"/>
                <a:ext cx="4317849" cy="2379003"/>
                <a:chOff x="5996350" y="757215"/>
                <a:chExt cx="4317849" cy="2379003"/>
              </a:xfrm>
            </p:grpSpPr>
            <p:sp>
              <p:nvSpPr>
                <p:cNvPr id="183" name="Freeform 182"/>
                <p:cNvSpPr/>
                <p:nvPr/>
              </p:nvSpPr>
              <p:spPr>
                <a:xfrm>
                  <a:off x="7213508" y="757215"/>
                  <a:ext cx="1197895" cy="2265619"/>
                </a:xfrm>
                <a:custGeom>
                  <a:avLst/>
                  <a:gdLst>
                    <a:gd name="connsiteX0" fmla="*/ 980836 w 1197895"/>
                    <a:gd name="connsiteY0" fmla="*/ 1636903 h 2265619"/>
                    <a:gd name="connsiteX1" fmla="*/ 734651 w 1197895"/>
                    <a:gd name="connsiteY1" fmla="*/ 2252364 h 2265619"/>
                    <a:gd name="connsiteX2" fmla="*/ 48851 w 1197895"/>
                    <a:gd name="connsiteY2" fmla="*/ 2041349 h 2265619"/>
                    <a:gd name="connsiteX3" fmla="*/ 119190 w 1197895"/>
                    <a:gd name="connsiteY3" fmla="*/ 1830333 h 2265619"/>
                    <a:gd name="connsiteX4" fmla="*/ 629144 w 1197895"/>
                    <a:gd name="connsiteY4" fmla="*/ 1496226 h 2265619"/>
                    <a:gd name="connsiteX5" fmla="*/ 998421 w 1197895"/>
                    <a:gd name="connsiteY5" fmla="*/ 1584149 h 2265619"/>
                    <a:gd name="connsiteX6" fmla="*/ 1086344 w 1197895"/>
                    <a:gd name="connsiteY6" fmla="*/ 986272 h 2265619"/>
                    <a:gd name="connsiteX7" fmla="*/ 787405 w 1197895"/>
                    <a:gd name="connsiteY7" fmla="*/ 1039026 h 2265619"/>
                    <a:gd name="connsiteX8" fmla="*/ 611559 w 1197895"/>
                    <a:gd name="connsiteY8" fmla="*/ 704918 h 2265619"/>
                    <a:gd name="connsiteX9" fmla="*/ 1103928 w 1197895"/>
                    <a:gd name="connsiteY9" fmla="*/ 19118 h 2265619"/>
                    <a:gd name="connsiteX10" fmla="*/ 1191851 w 1197895"/>
                    <a:gd name="connsiteY10" fmla="*/ 247718 h 2265619"/>
                    <a:gd name="connsiteX11" fmla="*/ 1016005 w 1197895"/>
                    <a:gd name="connsiteY11" fmla="*/ 845595 h 2265619"/>
                    <a:gd name="connsiteX12" fmla="*/ 1121513 w 1197895"/>
                    <a:gd name="connsiteY12" fmla="*/ 933518 h 2265619"/>
                    <a:gd name="connsiteX13" fmla="*/ 1068759 w 1197895"/>
                    <a:gd name="connsiteY13" fmla="*/ 1812749 h 2265619"/>
                    <a:gd name="connsiteX14" fmla="*/ 1016005 w 1197895"/>
                    <a:gd name="connsiteY14" fmla="*/ 1689657 h 2265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97895" h="2265619">
                      <a:moveTo>
                        <a:pt x="980836" y="1636903"/>
                      </a:moveTo>
                      <a:cubicBezTo>
                        <a:pt x="935409" y="1910929"/>
                        <a:pt x="889982" y="2184956"/>
                        <a:pt x="734651" y="2252364"/>
                      </a:cubicBezTo>
                      <a:cubicBezTo>
                        <a:pt x="579320" y="2319772"/>
                        <a:pt x="151428" y="2111687"/>
                        <a:pt x="48851" y="2041349"/>
                      </a:cubicBezTo>
                      <a:cubicBezTo>
                        <a:pt x="-53726" y="1971011"/>
                        <a:pt x="22475" y="1921187"/>
                        <a:pt x="119190" y="1830333"/>
                      </a:cubicBezTo>
                      <a:cubicBezTo>
                        <a:pt x="215905" y="1739479"/>
                        <a:pt x="482606" y="1537257"/>
                        <a:pt x="629144" y="1496226"/>
                      </a:cubicBezTo>
                      <a:cubicBezTo>
                        <a:pt x="775682" y="1455195"/>
                        <a:pt x="922221" y="1669141"/>
                        <a:pt x="998421" y="1584149"/>
                      </a:cubicBezTo>
                      <a:cubicBezTo>
                        <a:pt x="1074621" y="1499157"/>
                        <a:pt x="1121513" y="1077126"/>
                        <a:pt x="1086344" y="986272"/>
                      </a:cubicBezTo>
                      <a:cubicBezTo>
                        <a:pt x="1051175" y="895418"/>
                        <a:pt x="866536" y="1085918"/>
                        <a:pt x="787405" y="1039026"/>
                      </a:cubicBezTo>
                      <a:cubicBezTo>
                        <a:pt x="708274" y="992134"/>
                        <a:pt x="558805" y="874903"/>
                        <a:pt x="611559" y="704918"/>
                      </a:cubicBezTo>
                      <a:cubicBezTo>
                        <a:pt x="664313" y="534933"/>
                        <a:pt x="1007213" y="95318"/>
                        <a:pt x="1103928" y="19118"/>
                      </a:cubicBezTo>
                      <a:cubicBezTo>
                        <a:pt x="1200643" y="-57082"/>
                        <a:pt x="1206505" y="109972"/>
                        <a:pt x="1191851" y="247718"/>
                      </a:cubicBezTo>
                      <a:cubicBezTo>
                        <a:pt x="1177197" y="385464"/>
                        <a:pt x="1027728" y="731295"/>
                        <a:pt x="1016005" y="845595"/>
                      </a:cubicBezTo>
                      <a:cubicBezTo>
                        <a:pt x="1004282" y="959895"/>
                        <a:pt x="1112721" y="772326"/>
                        <a:pt x="1121513" y="933518"/>
                      </a:cubicBezTo>
                      <a:cubicBezTo>
                        <a:pt x="1130305" y="1094710"/>
                        <a:pt x="1086344" y="1686726"/>
                        <a:pt x="1068759" y="1812749"/>
                      </a:cubicBezTo>
                      <a:cubicBezTo>
                        <a:pt x="1051174" y="1938772"/>
                        <a:pt x="1033589" y="1814214"/>
                        <a:pt x="1016005" y="1689657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5996350" y="1808335"/>
                  <a:ext cx="23423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</a:t>
                  </a:r>
                  <a:r>
                    <a:rPr lang="en-US" dirty="0">
                      <a:solidFill>
                        <a:srgbClr val="0070C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1/(1+e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8822445" y="964699"/>
                  <a:ext cx="104387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1/(1+e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8057950" y="2493542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8057950" y="1202218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8202724" y="2766886"/>
                  <a:ext cx="211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z           +5 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1" name="Rectangle 220"/>
              <p:cNvSpPr/>
              <p:nvPr/>
            </p:nvSpPr>
            <p:spPr>
              <a:xfrm>
                <a:off x="9686497" y="887356"/>
                <a:ext cx="1732725" cy="13276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6" name="TextBox 225"/>
          <p:cNvSpPr txBox="1"/>
          <p:nvPr/>
        </p:nvSpPr>
        <p:spPr>
          <a:xfrm>
            <a:off x="10162411" y="5449338"/>
            <a:ext cx="66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ReLU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9095059" y="4666568"/>
            <a:ext cx="30161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EVER!!!!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0667" y="1239725"/>
            <a:ext cx="3922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dg(z)/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g(z)[1-g(z)]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60666" y="3273282"/>
            <a:ext cx="4071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dg(z)/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[1-tanh(z)]</a:t>
            </a:r>
            <a:r>
              <a:rPr lang="en-US" sz="32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Freeform 2"/>
          <p:cNvSpPr/>
          <p:nvPr/>
        </p:nvSpPr>
        <p:spPr>
          <a:xfrm>
            <a:off x="9794631" y="3076426"/>
            <a:ext cx="1670538" cy="677065"/>
          </a:xfrm>
          <a:custGeom>
            <a:avLst/>
            <a:gdLst>
              <a:gd name="connsiteX0" fmla="*/ 0 w 1670538"/>
              <a:gd name="connsiteY0" fmla="*/ 1179052 h 1232275"/>
              <a:gd name="connsiteX1" fmla="*/ 316523 w 1670538"/>
              <a:gd name="connsiteY1" fmla="*/ 1161467 h 1232275"/>
              <a:gd name="connsiteX2" fmla="*/ 404446 w 1670538"/>
              <a:gd name="connsiteY2" fmla="*/ 1161467 h 1232275"/>
              <a:gd name="connsiteX3" fmla="*/ 703384 w 1670538"/>
              <a:gd name="connsiteY3" fmla="*/ 739437 h 1232275"/>
              <a:gd name="connsiteX4" fmla="*/ 791307 w 1670538"/>
              <a:gd name="connsiteY4" fmla="*/ 883 h 1232275"/>
              <a:gd name="connsiteX5" fmla="*/ 931984 w 1670538"/>
              <a:gd name="connsiteY5" fmla="*/ 897698 h 1232275"/>
              <a:gd name="connsiteX6" fmla="*/ 1072661 w 1670538"/>
              <a:gd name="connsiteY6" fmla="*/ 1179052 h 1232275"/>
              <a:gd name="connsiteX7" fmla="*/ 1670538 w 1670538"/>
              <a:gd name="connsiteY7" fmla="*/ 1231806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0538" h="1232275">
                <a:moveTo>
                  <a:pt x="0" y="1179052"/>
                </a:moveTo>
                <a:lnTo>
                  <a:pt x="316523" y="1161467"/>
                </a:lnTo>
                <a:cubicBezTo>
                  <a:pt x="383931" y="1158536"/>
                  <a:pt x="339969" y="1231805"/>
                  <a:pt x="404446" y="1161467"/>
                </a:cubicBezTo>
                <a:cubicBezTo>
                  <a:pt x="468923" y="1091129"/>
                  <a:pt x="638907" y="932868"/>
                  <a:pt x="703384" y="739437"/>
                </a:cubicBezTo>
                <a:cubicBezTo>
                  <a:pt x="767861" y="546006"/>
                  <a:pt x="753207" y="-25494"/>
                  <a:pt x="791307" y="883"/>
                </a:cubicBezTo>
                <a:cubicBezTo>
                  <a:pt x="829407" y="27260"/>
                  <a:pt x="885092" y="701337"/>
                  <a:pt x="931984" y="897698"/>
                </a:cubicBezTo>
                <a:cubicBezTo>
                  <a:pt x="978876" y="1094059"/>
                  <a:pt x="949569" y="1123367"/>
                  <a:pt x="1072661" y="1179052"/>
                </a:cubicBezTo>
                <a:cubicBezTo>
                  <a:pt x="1195753" y="1234737"/>
                  <a:pt x="1433145" y="1233271"/>
                  <a:pt x="1670538" y="1231806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935308" y="5750169"/>
            <a:ext cx="1670538" cy="791308"/>
          </a:xfrm>
          <a:custGeom>
            <a:avLst/>
            <a:gdLst>
              <a:gd name="connsiteX0" fmla="*/ 0 w 1670538"/>
              <a:gd name="connsiteY0" fmla="*/ 791308 h 791308"/>
              <a:gd name="connsiteX1" fmla="*/ 756138 w 1670538"/>
              <a:gd name="connsiteY1" fmla="*/ 791308 h 791308"/>
              <a:gd name="connsiteX2" fmla="*/ 738554 w 1670538"/>
              <a:gd name="connsiteY2" fmla="*/ 0 h 791308"/>
              <a:gd name="connsiteX3" fmla="*/ 1670538 w 1670538"/>
              <a:gd name="connsiteY3" fmla="*/ 0 h 79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0538" h="791308">
                <a:moveTo>
                  <a:pt x="0" y="791308"/>
                </a:moveTo>
                <a:lnTo>
                  <a:pt x="756138" y="791308"/>
                </a:lnTo>
                <a:lnTo>
                  <a:pt x="738554" y="0"/>
                </a:lnTo>
                <a:lnTo>
                  <a:pt x="1670538" y="0"/>
                </a:ln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93422" y="5207461"/>
            <a:ext cx="3806888" cy="1077218"/>
            <a:chOff x="2493422" y="5207461"/>
            <a:chExt cx="3806888" cy="1077218"/>
          </a:xfrm>
        </p:grpSpPr>
        <p:sp>
          <p:nvSpPr>
            <p:cNvPr id="118" name="TextBox 117"/>
            <p:cNvSpPr txBox="1"/>
            <p:nvPr/>
          </p:nvSpPr>
          <p:spPr>
            <a:xfrm>
              <a:off x="2493422" y="5499860"/>
              <a:ext cx="18854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dg(z)/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sp>
          <p:nvSpPr>
            <p:cNvPr id="8" name="Left Brace 7"/>
            <p:cNvSpPr/>
            <p:nvPr/>
          </p:nvSpPr>
          <p:spPr>
            <a:xfrm>
              <a:off x="4493918" y="5303168"/>
              <a:ext cx="414962" cy="977647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84604" y="5207461"/>
              <a:ext cx="351570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0 if z&lt;0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1 if z&gt;0</a:t>
              </a:r>
            </a:p>
          </p:txBody>
        </p:sp>
      </p:grpSp>
      <p:sp>
        <p:nvSpPr>
          <p:cNvPr id="123" name="Freeform 122"/>
          <p:cNvSpPr/>
          <p:nvPr/>
        </p:nvSpPr>
        <p:spPr>
          <a:xfrm>
            <a:off x="9770654" y="1763690"/>
            <a:ext cx="1670538" cy="410573"/>
          </a:xfrm>
          <a:custGeom>
            <a:avLst/>
            <a:gdLst>
              <a:gd name="connsiteX0" fmla="*/ 0 w 1670538"/>
              <a:gd name="connsiteY0" fmla="*/ 1179052 h 1232275"/>
              <a:gd name="connsiteX1" fmla="*/ 316523 w 1670538"/>
              <a:gd name="connsiteY1" fmla="*/ 1161467 h 1232275"/>
              <a:gd name="connsiteX2" fmla="*/ 404446 w 1670538"/>
              <a:gd name="connsiteY2" fmla="*/ 1161467 h 1232275"/>
              <a:gd name="connsiteX3" fmla="*/ 703384 w 1670538"/>
              <a:gd name="connsiteY3" fmla="*/ 739437 h 1232275"/>
              <a:gd name="connsiteX4" fmla="*/ 791307 w 1670538"/>
              <a:gd name="connsiteY4" fmla="*/ 883 h 1232275"/>
              <a:gd name="connsiteX5" fmla="*/ 931984 w 1670538"/>
              <a:gd name="connsiteY5" fmla="*/ 897698 h 1232275"/>
              <a:gd name="connsiteX6" fmla="*/ 1072661 w 1670538"/>
              <a:gd name="connsiteY6" fmla="*/ 1179052 h 1232275"/>
              <a:gd name="connsiteX7" fmla="*/ 1670538 w 1670538"/>
              <a:gd name="connsiteY7" fmla="*/ 1231806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0538" h="1232275">
                <a:moveTo>
                  <a:pt x="0" y="1179052"/>
                </a:moveTo>
                <a:lnTo>
                  <a:pt x="316523" y="1161467"/>
                </a:lnTo>
                <a:cubicBezTo>
                  <a:pt x="383931" y="1158536"/>
                  <a:pt x="339969" y="1231805"/>
                  <a:pt x="404446" y="1161467"/>
                </a:cubicBezTo>
                <a:cubicBezTo>
                  <a:pt x="468923" y="1091129"/>
                  <a:pt x="638907" y="932868"/>
                  <a:pt x="703384" y="739437"/>
                </a:cubicBezTo>
                <a:cubicBezTo>
                  <a:pt x="767861" y="546006"/>
                  <a:pt x="753207" y="-25494"/>
                  <a:pt x="791307" y="883"/>
                </a:cubicBezTo>
                <a:cubicBezTo>
                  <a:pt x="829407" y="27260"/>
                  <a:pt x="885092" y="701337"/>
                  <a:pt x="931984" y="897698"/>
                </a:cubicBezTo>
                <a:cubicBezTo>
                  <a:pt x="978876" y="1094059"/>
                  <a:pt x="949569" y="1123367"/>
                  <a:pt x="1072661" y="1179052"/>
                </a:cubicBezTo>
                <a:cubicBezTo>
                  <a:pt x="1195753" y="1234737"/>
                  <a:pt x="1433145" y="1233271"/>
                  <a:pt x="1670538" y="1231806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9684398" y="1579024"/>
            <a:ext cx="2383249" cy="369332"/>
            <a:chOff x="9684398" y="1579024"/>
            <a:chExt cx="2383249" cy="369332"/>
          </a:xfrm>
        </p:grpSpPr>
        <p:sp>
          <p:nvSpPr>
            <p:cNvPr id="124" name="TextBox 123"/>
            <p:cNvSpPr txBox="1"/>
            <p:nvPr/>
          </p:nvSpPr>
          <p:spPr>
            <a:xfrm>
              <a:off x="11479024" y="1579024"/>
              <a:ext cx="5886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9684398" y="1763690"/>
              <a:ext cx="164915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Subtitle 2"/>
          <p:cNvSpPr txBox="1">
            <a:spLocks/>
          </p:cNvSpPr>
          <p:nvPr/>
        </p:nvSpPr>
        <p:spPr>
          <a:xfrm>
            <a:off x="1514247" y="-60997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Derivatives of Activation Functions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9695727" y="3594373"/>
            <a:ext cx="2267832" cy="369332"/>
            <a:chOff x="9684398" y="1579024"/>
            <a:chExt cx="2267832" cy="369332"/>
          </a:xfrm>
        </p:grpSpPr>
        <p:sp>
          <p:nvSpPr>
            <p:cNvPr id="129" name="TextBox 128"/>
            <p:cNvSpPr txBox="1"/>
            <p:nvPr/>
          </p:nvSpPr>
          <p:spPr>
            <a:xfrm>
              <a:off x="11479024" y="1579024"/>
              <a:ext cx="4732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9684398" y="1763690"/>
              <a:ext cx="164915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9935308" y="5592241"/>
            <a:ext cx="2267832" cy="369332"/>
            <a:chOff x="9684398" y="1579024"/>
            <a:chExt cx="2267832" cy="369332"/>
          </a:xfrm>
        </p:grpSpPr>
        <p:sp>
          <p:nvSpPr>
            <p:cNvPr id="149" name="TextBox 148"/>
            <p:cNvSpPr txBox="1"/>
            <p:nvPr/>
          </p:nvSpPr>
          <p:spPr>
            <a:xfrm>
              <a:off x="11479024" y="1579024"/>
              <a:ext cx="4732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1.0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9684398" y="1763690"/>
              <a:ext cx="164915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0" y="432528"/>
            <a:ext cx="2157339" cy="624263"/>
            <a:chOff x="584422" y="6273542"/>
            <a:chExt cx="2157339" cy="624263"/>
          </a:xfrm>
        </p:grpSpPr>
        <p:grpSp>
          <p:nvGrpSpPr>
            <p:cNvPr id="71" name="Group 70"/>
            <p:cNvGrpSpPr/>
            <p:nvPr/>
          </p:nvGrpSpPr>
          <p:grpSpPr>
            <a:xfrm>
              <a:off x="584422" y="6273542"/>
              <a:ext cx="1079142" cy="624263"/>
              <a:chOff x="3304465" y="5834143"/>
              <a:chExt cx="1079142" cy="624263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3304465" y="5834143"/>
                <a:ext cx="1079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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558732" y="6089074"/>
                <a:ext cx="580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3492896" y="6166042"/>
                <a:ext cx="6629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ectangle 71"/>
            <p:cNvSpPr/>
            <p:nvPr/>
          </p:nvSpPr>
          <p:spPr>
            <a:xfrm>
              <a:off x="1430183" y="6447991"/>
              <a:ext cx="1311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(1-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7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" grpId="0"/>
      <p:bldP spid="116" grpId="0"/>
      <p:bldP spid="3" grpId="0" animBg="1"/>
      <p:bldP spid="7" grpId="0" animBg="1"/>
      <p:bldP spid="1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64" y="4046319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51466" y="3340875"/>
            <a:ext cx="1127224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83689" y="1401369"/>
            <a:ext cx="12192000" cy="5365354"/>
            <a:chOff x="-130711" y="1446664"/>
            <a:chExt cx="12192000" cy="5365354"/>
          </a:xfrm>
        </p:grpSpPr>
        <p:sp>
          <p:nvSpPr>
            <p:cNvPr id="3" name="Rectangle 2"/>
            <p:cNvSpPr/>
            <p:nvPr/>
          </p:nvSpPr>
          <p:spPr>
            <a:xfrm>
              <a:off x="-130711" y="3295392"/>
              <a:ext cx="12192000" cy="3516626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4988" y="1446664"/>
              <a:ext cx="5938506" cy="955357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854" y="1106853"/>
            <a:ext cx="3439152" cy="2004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</p:spTree>
    <p:extLst>
      <p:ext uri="{BB962C8B-B14F-4D97-AF65-F5344CB8AC3E}">
        <p14:creationId xmlns:p14="http://schemas.microsoft.com/office/powerpoint/2010/main" val="1742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884689" y="-255807"/>
            <a:ext cx="1140970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Node Neural Network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4683" y="1363884"/>
            <a:ext cx="58158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a(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=  1/(1+e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37961" y="1063737"/>
            <a:ext cx="2826501" cy="377967"/>
            <a:chOff x="7024691" y="5446597"/>
            <a:chExt cx="2826501" cy="377967"/>
          </a:xfrm>
        </p:grpSpPr>
        <p:sp>
          <p:nvSpPr>
            <p:cNvPr id="17" name="TextBox 16"/>
            <p:cNvSpPr txBox="1"/>
            <p:nvPr/>
          </p:nvSpPr>
          <p:spPr>
            <a:xfrm>
              <a:off x="8179283" y="5455232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Predicted class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024691" y="5446597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Obs. class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537" y="1898202"/>
            <a:ext cx="24193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62" y="750759"/>
            <a:ext cx="2219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20563" y="2378925"/>
            <a:ext cx="81740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   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68221" y="3614680"/>
            <a:ext cx="841288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latin typeface="Times New Roman"/>
                <a:cs typeface="Times New Roman"/>
              </a:rPr>
              <a:t>∂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e/</a:t>
            </a:r>
            <a:r>
              <a:rPr lang="en-US" sz="2800" dirty="0">
                <a:latin typeface="Times New Roman"/>
                <a:cs typeface="Times New Roman"/>
              </a:rPr>
              <a:t>∂</a:t>
            </a:r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/>
                <a:cs typeface="Times New Roman"/>
              </a:rPr>
              <a:t>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dirty="0">
                <a:latin typeface="Times New Roman"/>
                <a:cs typeface="Times New Roman"/>
              </a:rPr>
              <a:t>∂</a:t>
            </a:r>
            <a:r>
              <a:rPr lang="en-US" sz="2400" dirty="0" err="1">
                <a:latin typeface="Times New Roman"/>
                <a:cs typeface="Times New Roman"/>
              </a:rPr>
              <a:t>w</a:t>
            </a:r>
            <a:r>
              <a:rPr lang="en-US" sz="2400" baseline="-25000" dirty="0" err="1">
                <a:latin typeface="Times New Roman"/>
                <a:cs typeface="Times New Roman"/>
              </a:rPr>
              <a:t>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56075" y="4354443"/>
            <a:ext cx="34435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/>
                <a:cs typeface="Times New Roman"/>
              </a:rPr>
              <a:t>∂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))/</a:t>
            </a:r>
            <a:r>
              <a:rPr lang="en-US" sz="2400" dirty="0">
                <a:latin typeface="Times New Roman"/>
                <a:cs typeface="Times New Roman"/>
              </a:rPr>
              <a:t>∂</a:t>
            </a:r>
            <a:r>
              <a:rPr lang="en-US" sz="2400" dirty="0" err="1">
                <a:latin typeface="Times New Roman"/>
                <a:cs typeface="Times New Roman"/>
              </a:rPr>
              <a:t>w</a:t>
            </a:r>
            <a:r>
              <a:rPr lang="en-US" sz="2400" baseline="-25000" dirty="0" err="1">
                <a:latin typeface="Times New Roman"/>
                <a:cs typeface="Times New Roman"/>
              </a:rPr>
              <a:t>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5019" y="2934551"/>
            <a:ext cx="22365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½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62055" y="4966189"/>
            <a:ext cx="43236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06683" y="5555196"/>
            <a:ext cx="52219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2820" y="6107539"/>
            <a:ext cx="7064755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to linear MC problem: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latin typeface="Times New Roman"/>
                <a:cs typeface="Times New Roman"/>
              </a:rPr>
              <a:t>∂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e/</a:t>
            </a:r>
            <a:r>
              <a:rPr lang="en-US" sz="2400" dirty="0">
                <a:latin typeface="Times New Roman"/>
                <a:cs typeface="Times New Roman"/>
              </a:rPr>
              <a:t>∂</a:t>
            </a:r>
            <a:r>
              <a:rPr lang="en-US" sz="2400" dirty="0" err="1">
                <a:latin typeface="Times New Roman"/>
                <a:cs typeface="Times New Roman"/>
              </a:rPr>
              <a:t>w</a:t>
            </a:r>
            <a:r>
              <a:rPr lang="en-US" sz="24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08398" y="6078416"/>
            <a:ext cx="2714910" cy="595178"/>
            <a:chOff x="7608398" y="6078416"/>
            <a:chExt cx="2714910" cy="595178"/>
          </a:xfrm>
        </p:grpSpPr>
        <p:sp>
          <p:nvSpPr>
            <p:cNvPr id="2" name="TextBox 1"/>
            <p:cNvSpPr txBox="1"/>
            <p:nvPr/>
          </p:nvSpPr>
          <p:spPr>
            <a:xfrm>
              <a:off x="7608398" y="6304262"/>
              <a:ext cx="2714910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Note: Normally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ik</a:t>
              </a:r>
              <a:r>
                <a:rPr lang="en-US" dirty="0"/>
                <a:t> 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9059333" y="6078416"/>
              <a:ext cx="156165" cy="3106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177575" y="2811928"/>
            <a:ext cx="1481162" cy="576906"/>
            <a:chOff x="7177575" y="2811928"/>
            <a:chExt cx="1481162" cy="576906"/>
          </a:xfrm>
        </p:grpSpPr>
        <p:sp>
          <p:nvSpPr>
            <p:cNvPr id="3" name="TextBox 2"/>
            <p:cNvSpPr txBox="1"/>
            <p:nvPr/>
          </p:nvSpPr>
          <p:spPr>
            <a:xfrm>
              <a:off x="7739896" y="3019502"/>
              <a:ext cx="918841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="1" baseline="300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= z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7177575" y="2811928"/>
              <a:ext cx="542390" cy="23471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804" y="682051"/>
            <a:ext cx="2238375" cy="130492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34553" y="4389438"/>
            <a:ext cx="2260848" cy="390033"/>
          </a:xfrm>
          <a:prstGeom prst="rect">
            <a:avLst/>
          </a:prstGeom>
          <a:solidFill>
            <a:srgbClr val="00B0F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89540" y="5094449"/>
            <a:ext cx="3067263" cy="390033"/>
          </a:xfrm>
          <a:prstGeom prst="rect">
            <a:avLst/>
          </a:prstGeom>
          <a:solidFill>
            <a:srgbClr val="00B0F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939317" y="2011270"/>
            <a:ext cx="1871025" cy="677304"/>
            <a:chOff x="4939317" y="2011270"/>
            <a:chExt cx="1871025" cy="677304"/>
          </a:xfrm>
        </p:grpSpPr>
        <p:sp>
          <p:nvSpPr>
            <p:cNvPr id="10" name="TextBox 9"/>
            <p:cNvSpPr txBox="1"/>
            <p:nvPr/>
          </p:nvSpPr>
          <p:spPr>
            <a:xfrm>
              <a:off x="4939317" y="2011270"/>
              <a:ext cx="1871025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Sum over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photos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6273274" y="2384804"/>
              <a:ext cx="34490" cy="3037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810343" y="3388835"/>
            <a:ext cx="1499270" cy="391455"/>
            <a:chOff x="6810343" y="3388835"/>
            <a:chExt cx="1499270" cy="391455"/>
          </a:xfrm>
        </p:grpSpPr>
        <p:sp>
          <p:nvSpPr>
            <p:cNvPr id="20" name="Right Brace 19"/>
            <p:cNvSpPr/>
            <p:nvPr/>
          </p:nvSpPr>
          <p:spPr>
            <a:xfrm rot="16200000">
              <a:off x="7490528" y="2961206"/>
              <a:ext cx="275703" cy="1362466"/>
            </a:xfrm>
            <a:prstGeom prst="righ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6810343" y="3388835"/>
              <a:ext cx="798055" cy="2664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7608398" y="3388834"/>
            <a:ext cx="131498" cy="225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51038" y="46585"/>
            <a:ext cx="1715534" cy="370751"/>
            <a:chOff x="151038" y="46585"/>
            <a:chExt cx="1715534" cy="370751"/>
          </a:xfrm>
        </p:grpSpPr>
        <p:sp>
          <p:nvSpPr>
            <p:cNvPr id="45" name="TextBox 44"/>
            <p:cNvSpPr txBox="1"/>
            <p:nvPr/>
          </p:nvSpPr>
          <p:spPr>
            <a:xfrm>
              <a:off x="151038" y="93462"/>
              <a:ext cx="17155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200" dirty="0">
                  <a:latin typeface="Symbol" panose="05050102010706020507" pitchFamily="18" charset="2"/>
                </a:rPr>
                <a:t>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(z)/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1200" dirty="0">
                  <a:latin typeface="Symbol" panose="05050102010706020507" pitchFamily="18" charset="2"/>
                </a:rPr>
                <a:t>s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(z)(1-</a:t>
              </a:r>
              <a:r>
                <a:rPr lang="en-US" sz="1200" dirty="0">
                  <a:latin typeface="Symbol" panose="05050102010706020507" pitchFamily="18" charset="2"/>
                </a:rPr>
                <a:t>s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(z))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5775" y="46585"/>
              <a:ext cx="1545013" cy="370751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0" y="432528"/>
            <a:ext cx="2077188" cy="624263"/>
            <a:chOff x="584422" y="6273542"/>
            <a:chExt cx="2077188" cy="624263"/>
          </a:xfrm>
        </p:grpSpPr>
        <p:grpSp>
          <p:nvGrpSpPr>
            <p:cNvPr id="48" name="Group 47"/>
            <p:cNvGrpSpPr/>
            <p:nvPr/>
          </p:nvGrpSpPr>
          <p:grpSpPr>
            <a:xfrm>
              <a:off x="584422" y="6273542"/>
              <a:ext cx="1035861" cy="624263"/>
              <a:chOff x="3304465" y="5834143"/>
              <a:chExt cx="1035861" cy="624263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304465" y="5834143"/>
                <a:ext cx="10358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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558732" y="6089074"/>
                <a:ext cx="580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3492896" y="6166042"/>
                <a:ext cx="6629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49"/>
            <p:cNvSpPr/>
            <p:nvPr/>
          </p:nvSpPr>
          <p:spPr>
            <a:xfrm>
              <a:off x="1430183" y="6447991"/>
              <a:ext cx="12314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a(1-a)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25954" y="542300"/>
            <a:ext cx="2260848" cy="446291"/>
          </a:xfrm>
          <a:prstGeom prst="rect">
            <a:avLst/>
          </a:prstGeom>
          <a:solidFill>
            <a:srgbClr val="00B0F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701" y="3523824"/>
            <a:ext cx="1346660" cy="7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0208 0.274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30" grpId="0" animBg="1"/>
      <p:bldP spid="3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02913" y="-165105"/>
            <a:ext cx="1140970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Node Neural Network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4683" y="1363884"/>
            <a:ext cx="58158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a(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=  1/(1+e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37961" y="1063737"/>
            <a:ext cx="2826501" cy="377967"/>
            <a:chOff x="7024691" y="5446597"/>
            <a:chExt cx="2826501" cy="377967"/>
          </a:xfrm>
        </p:grpSpPr>
        <p:sp>
          <p:nvSpPr>
            <p:cNvPr id="17" name="TextBox 16"/>
            <p:cNvSpPr txBox="1"/>
            <p:nvPr/>
          </p:nvSpPr>
          <p:spPr>
            <a:xfrm>
              <a:off x="8179283" y="5455232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Predicted class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024691" y="5446597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Obs. class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537" y="1966782"/>
            <a:ext cx="24193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62" y="750759"/>
            <a:ext cx="2219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20563" y="2378925"/>
            <a:ext cx="81740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   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68220" y="3614680"/>
            <a:ext cx="29418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55019" y="2934551"/>
            <a:ext cx="22365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½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67902" y="5595819"/>
            <a:ext cx="542328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∂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e/</a:t>
            </a:r>
            <a:r>
              <a:rPr lang="en-US" sz="2800" dirty="0">
                <a:latin typeface="Times New Roman"/>
                <a:cs typeface="Times New Roman"/>
              </a:rPr>
              <a:t>∂</a:t>
            </a:r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68220" y="4206431"/>
            <a:ext cx="430117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02229" y="5150824"/>
            <a:ext cx="6381875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:= </a:t>
            </a:r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 </a:t>
            </a:r>
            <a:r>
              <a:rPr lang="en-US" sz="2800" b="1" dirty="0">
                <a:latin typeface="Times New Roman"/>
                <a:cs typeface="Times New Roman"/>
              </a:rPr>
              <a:t>–</a:t>
            </a:r>
            <a:r>
              <a:rPr lang="en-US" sz="2800" dirty="0">
                <a:latin typeface="Symbol" panose="05050102010706020507" pitchFamily="18" charset="2"/>
                <a:cs typeface="Times New Roman"/>
              </a:rPr>
              <a:t> a  </a:t>
            </a:r>
            <a:r>
              <a:rPr lang="en-US" sz="2800" b="1" dirty="0">
                <a:latin typeface="Times New Roman"/>
                <a:cs typeface="Times New Roman"/>
              </a:rPr>
              <a:t>∂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e/</a:t>
            </a:r>
            <a:r>
              <a:rPr lang="en-US" sz="2800" dirty="0">
                <a:latin typeface="Times New Roman"/>
                <a:cs typeface="Times New Roman"/>
              </a:rPr>
              <a:t>∂</a:t>
            </a:r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804" y="682051"/>
            <a:ext cx="2238375" cy="13049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07432" y="4638635"/>
            <a:ext cx="1503267" cy="2180147"/>
            <a:chOff x="2786515" y="4851460"/>
            <a:chExt cx="1503267" cy="2180147"/>
          </a:xfrm>
        </p:grpSpPr>
        <p:sp>
          <p:nvSpPr>
            <p:cNvPr id="2" name="TextBox 1"/>
            <p:cNvSpPr txBox="1"/>
            <p:nvPr/>
          </p:nvSpPr>
          <p:spPr>
            <a:xfrm>
              <a:off x="2786515" y="4851460"/>
              <a:ext cx="13580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it=1:nit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86515" y="6631497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end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87823" y="6384985"/>
              <a:ext cx="13019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Update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0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aseline="30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46076" y="6104931"/>
            <a:ext cx="2263496" cy="578243"/>
            <a:chOff x="6046076" y="6104931"/>
            <a:chExt cx="2263496" cy="578243"/>
          </a:xfrm>
        </p:grpSpPr>
        <p:sp>
          <p:nvSpPr>
            <p:cNvPr id="4" name="TextBox 3"/>
            <p:cNvSpPr txBox="1"/>
            <p:nvPr/>
          </p:nvSpPr>
          <p:spPr>
            <a:xfrm>
              <a:off x="6061841" y="6313842"/>
              <a:ext cx="2247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Sum over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baseline="30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examples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6046076" y="6104931"/>
              <a:ext cx="165538" cy="26728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248249" y="6308332"/>
            <a:ext cx="3764366" cy="646331"/>
            <a:chOff x="5677343" y="6366419"/>
            <a:chExt cx="3764366" cy="646331"/>
          </a:xfrm>
        </p:grpSpPr>
        <p:sp>
          <p:nvSpPr>
            <p:cNvPr id="24" name="TextBox 23"/>
            <p:cNvSpPr txBox="1"/>
            <p:nvPr/>
          </p:nvSpPr>
          <p:spPr>
            <a:xfrm>
              <a:off x="6179277" y="6366419"/>
              <a:ext cx="3262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Often just sum over mini-batches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64-128 examples/mini-iteration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677343" y="6567198"/>
              <a:ext cx="46393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202578" y="4962364"/>
            <a:ext cx="1261884" cy="1329916"/>
            <a:chOff x="2786515" y="4851460"/>
            <a:chExt cx="1261884" cy="1329916"/>
          </a:xfrm>
        </p:grpSpPr>
        <p:sp>
          <p:nvSpPr>
            <p:cNvPr id="29" name="TextBox 28"/>
            <p:cNvSpPr txBox="1"/>
            <p:nvPr/>
          </p:nvSpPr>
          <p:spPr>
            <a:xfrm>
              <a:off x="2786515" y="4851460"/>
              <a:ext cx="12618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k=1:K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99094" y="5781266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881963" y="5209904"/>
            <a:ext cx="1388913" cy="1208768"/>
            <a:chOff x="1881963" y="5209904"/>
            <a:chExt cx="1388913" cy="1208768"/>
          </a:xfrm>
        </p:grpSpPr>
        <p:cxnSp>
          <p:nvCxnSpPr>
            <p:cNvPr id="11" name="Elbow Connector 10"/>
            <p:cNvCxnSpPr/>
            <p:nvPr/>
          </p:nvCxnSpPr>
          <p:spPr>
            <a:xfrm flipV="1">
              <a:off x="2015919" y="5209904"/>
              <a:ext cx="1254957" cy="88232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2643397" y="6092225"/>
              <a:ext cx="5144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881963" y="5773479"/>
              <a:ext cx="761434" cy="645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08959" y="4886560"/>
            <a:ext cx="2198472" cy="2354212"/>
            <a:chOff x="1881963" y="5209904"/>
            <a:chExt cx="1393648" cy="1208768"/>
          </a:xfrm>
        </p:grpSpPr>
        <p:cxnSp>
          <p:nvCxnSpPr>
            <p:cNvPr id="52" name="Elbow Connector 51"/>
            <p:cNvCxnSpPr/>
            <p:nvPr/>
          </p:nvCxnSpPr>
          <p:spPr>
            <a:xfrm flipV="1">
              <a:off x="2015919" y="5209904"/>
              <a:ext cx="1254957" cy="88232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19" idx="1"/>
            </p:cNvCxnSpPr>
            <p:nvPr/>
          </p:nvCxnSpPr>
          <p:spPr>
            <a:xfrm flipH="1" flipV="1">
              <a:off x="2643398" y="6092225"/>
              <a:ext cx="632213" cy="70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1881963" y="5773479"/>
              <a:ext cx="761434" cy="645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87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31E-6 8.09249E-7 L 0.00143 -0.28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4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7" grpId="0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787044" y="1302304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     function</a:t>
            </a:r>
            <a:endParaRPr lang="en-US" sz="1400" dirty="0"/>
          </a:p>
        </p:txBody>
      </p:sp>
      <p:sp>
        <p:nvSpPr>
          <p:cNvPr id="201" name="Rectangle 200"/>
          <p:cNvSpPr/>
          <p:nvPr/>
        </p:nvSpPr>
        <p:spPr>
          <a:xfrm>
            <a:off x="9744213" y="3865930"/>
            <a:ext cx="163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(z)     function</a:t>
            </a:r>
            <a:endParaRPr lang="en-US" sz="1400" dirty="0">
              <a:solidFill>
                <a:srgbClr val="00B050"/>
              </a:solidFill>
            </a:endParaRPr>
          </a:p>
        </p:txBody>
      </p:sp>
      <p:grpSp>
        <p:nvGrpSpPr>
          <p:cNvPr id="225" name="Group 224"/>
          <p:cNvGrpSpPr/>
          <p:nvPr/>
        </p:nvGrpSpPr>
        <p:grpSpPr>
          <a:xfrm>
            <a:off x="8115684" y="4884961"/>
            <a:ext cx="3686251" cy="2467840"/>
            <a:chOff x="8115684" y="4884961"/>
            <a:chExt cx="3686251" cy="2467840"/>
          </a:xfrm>
        </p:grpSpPr>
        <p:grpSp>
          <p:nvGrpSpPr>
            <p:cNvPr id="202" name="Group 201"/>
            <p:cNvGrpSpPr/>
            <p:nvPr/>
          </p:nvGrpSpPr>
          <p:grpSpPr>
            <a:xfrm>
              <a:off x="8115684" y="4884961"/>
              <a:ext cx="3686251" cy="2467840"/>
              <a:chOff x="7972620" y="2647954"/>
              <a:chExt cx="3686251" cy="2467840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7972620" y="2647954"/>
                <a:ext cx="3686251" cy="2124568"/>
                <a:chOff x="6627948" y="1011650"/>
                <a:chExt cx="3686251" cy="2124568"/>
              </a:xfrm>
            </p:grpSpPr>
            <p:sp>
              <p:nvSpPr>
                <p:cNvPr id="207" name="TextBox 206"/>
                <p:cNvSpPr txBox="1"/>
                <p:nvPr/>
              </p:nvSpPr>
              <p:spPr>
                <a:xfrm>
                  <a:off x="6627948" y="1902425"/>
                  <a:ext cx="16562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8057950" y="2492029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8057950" y="133415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8202724" y="2766886"/>
                  <a:ext cx="211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z           +5 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>
                <a:xfrm>
                  <a:off x="6686503" y="2018965"/>
                  <a:ext cx="16562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>
                <a:xfrm>
                  <a:off x="8695009" y="1011650"/>
                  <a:ext cx="103746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p:grpSp>
          <p:sp>
            <p:nvSpPr>
              <p:cNvPr id="205" name="Rectangle 204"/>
              <p:cNvSpPr/>
              <p:nvPr/>
            </p:nvSpPr>
            <p:spPr>
              <a:xfrm>
                <a:off x="10433183" y="4654129"/>
                <a:ext cx="320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sz="2400" dirty="0"/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9895338" y="5288254"/>
              <a:ext cx="1732725" cy="13276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9886950" y="5353050"/>
              <a:ext cx="1733550" cy="1219200"/>
            </a:xfrm>
            <a:custGeom>
              <a:avLst/>
              <a:gdLst>
                <a:gd name="connsiteX0" fmla="*/ 0 w 1733550"/>
                <a:gd name="connsiteY0" fmla="*/ 1219200 h 1219200"/>
                <a:gd name="connsiteX1" fmla="*/ 800100 w 1733550"/>
                <a:gd name="connsiteY1" fmla="*/ 1219200 h 1219200"/>
                <a:gd name="connsiteX2" fmla="*/ 1733550 w 1733550"/>
                <a:gd name="connsiteY2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3550" h="1219200">
                  <a:moveTo>
                    <a:pt x="0" y="1219200"/>
                  </a:moveTo>
                  <a:lnTo>
                    <a:pt x="800100" y="1219200"/>
                  </a:lnTo>
                  <a:lnTo>
                    <a:pt x="173355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7360045" y="2393519"/>
            <a:ext cx="4369359" cy="2379003"/>
            <a:chOff x="7360045" y="2393519"/>
            <a:chExt cx="4369359" cy="2379003"/>
          </a:xfrm>
        </p:grpSpPr>
        <p:grpSp>
          <p:nvGrpSpPr>
            <p:cNvPr id="73" name="Group 72"/>
            <p:cNvGrpSpPr/>
            <p:nvPr/>
          </p:nvGrpSpPr>
          <p:grpSpPr>
            <a:xfrm>
              <a:off x="7360045" y="2393519"/>
              <a:ext cx="4369359" cy="2379003"/>
              <a:chOff x="7360045" y="2393519"/>
              <a:chExt cx="4369359" cy="2379003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7360045" y="2393519"/>
                <a:ext cx="4369359" cy="2379003"/>
                <a:chOff x="6015373" y="757215"/>
                <a:chExt cx="4369359" cy="2379003"/>
              </a:xfrm>
            </p:grpSpPr>
            <p:sp>
              <p:nvSpPr>
                <p:cNvPr id="199" name="Freeform 198"/>
                <p:cNvSpPr/>
                <p:nvPr/>
              </p:nvSpPr>
              <p:spPr>
                <a:xfrm>
                  <a:off x="7213508" y="757215"/>
                  <a:ext cx="1197895" cy="2265619"/>
                </a:xfrm>
                <a:custGeom>
                  <a:avLst/>
                  <a:gdLst>
                    <a:gd name="connsiteX0" fmla="*/ 980836 w 1197895"/>
                    <a:gd name="connsiteY0" fmla="*/ 1636903 h 2265619"/>
                    <a:gd name="connsiteX1" fmla="*/ 734651 w 1197895"/>
                    <a:gd name="connsiteY1" fmla="*/ 2252364 h 2265619"/>
                    <a:gd name="connsiteX2" fmla="*/ 48851 w 1197895"/>
                    <a:gd name="connsiteY2" fmla="*/ 2041349 h 2265619"/>
                    <a:gd name="connsiteX3" fmla="*/ 119190 w 1197895"/>
                    <a:gd name="connsiteY3" fmla="*/ 1830333 h 2265619"/>
                    <a:gd name="connsiteX4" fmla="*/ 629144 w 1197895"/>
                    <a:gd name="connsiteY4" fmla="*/ 1496226 h 2265619"/>
                    <a:gd name="connsiteX5" fmla="*/ 998421 w 1197895"/>
                    <a:gd name="connsiteY5" fmla="*/ 1584149 h 2265619"/>
                    <a:gd name="connsiteX6" fmla="*/ 1086344 w 1197895"/>
                    <a:gd name="connsiteY6" fmla="*/ 986272 h 2265619"/>
                    <a:gd name="connsiteX7" fmla="*/ 787405 w 1197895"/>
                    <a:gd name="connsiteY7" fmla="*/ 1039026 h 2265619"/>
                    <a:gd name="connsiteX8" fmla="*/ 611559 w 1197895"/>
                    <a:gd name="connsiteY8" fmla="*/ 704918 h 2265619"/>
                    <a:gd name="connsiteX9" fmla="*/ 1103928 w 1197895"/>
                    <a:gd name="connsiteY9" fmla="*/ 19118 h 2265619"/>
                    <a:gd name="connsiteX10" fmla="*/ 1191851 w 1197895"/>
                    <a:gd name="connsiteY10" fmla="*/ 247718 h 2265619"/>
                    <a:gd name="connsiteX11" fmla="*/ 1016005 w 1197895"/>
                    <a:gd name="connsiteY11" fmla="*/ 845595 h 2265619"/>
                    <a:gd name="connsiteX12" fmla="*/ 1121513 w 1197895"/>
                    <a:gd name="connsiteY12" fmla="*/ 933518 h 2265619"/>
                    <a:gd name="connsiteX13" fmla="*/ 1068759 w 1197895"/>
                    <a:gd name="connsiteY13" fmla="*/ 1812749 h 2265619"/>
                    <a:gd name="connsiteX14" fmla="*/ 1016005 w 1197895"/>
                    <a:gd name="connsiteY14" fmla="*/ 1689657 h 2265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97895" h="2265619">
                      <a:moveTo>
                        <a:pt x="980836" y="1636903"/>
                      </a:moveTo>
                      <a:cubicBezTo>
                        <a:pt x="935409" y="1910929"/>
                        <a:pt x="889982" y="2184956"/>
                        <a:pt x="734651" y="2252364"/>
                      </a:cubicBezTo>
                      <a:cubicBezTo>
                        <a:pt x="579320" y="2319772"/>
                        <a:pt x="151428" y="2111687"/>
                        <a:pt x="48851" y="2041349"/>
                      </a:cubicBezTo>
                      <a:cubicBezTo>
                        <a:pt x="-53726" y="1971011"/>
                        <a:pt x="22475" y="1921187"/>
                        <a:pt x="119190" y="1830333"/>
                      </a:cubicBezTo>
                      <a:cubicBezTo>
                        <a:pt x="215905" y="1739479"/>
                        <a:pt x="482606" y="1537257"/>
                        <a:pt x="629144" y="1496226"/>
                      </a:cubicBezTo>
                      <a:cubicBezTo>
                        <a:pt x="775682" y="1455195"/>
                        <a:pt x="922221" y="1669141"/>
                        <a:pt x="998421" y="1584149"/>
                      </a:cubicBezTo>
                      <a:cubicBezTo>
                        <a:pt x="1074621" y="1499157"/>
                        <a:pt x="1121513" y="1077126"/>
                        <a:pt x="1086344" y="986272"/>
                      </a:cubicBezTo>
                      <a:cubicBezTo>
                        <a:pt x="1051175" y="895418"/>
                        <a:pt x="866536" y="1085918"/>
                        <a:pt x="787405" y="1039026"/>
                      </a:cubicBezTo>
                      <a:cubicBezTo>
                        <a:pt x="708274" y="992134"/>
                        <a:pt x="558805" y="874903"/>
                        <a:pt x="611559" y="704918"/>
                      </a:cubicBezTo>
                      <a:cubicBezTo>
                        <a:pt x="664313" y="534933"/>
                        <a:pt x="1007213" y="95318"/>
                        <a:pt x="1103928" y="19118"/>
                      </a:cubicBezTo>
                      <a:cubicBezTo>
                        <a:pt x="1200643" y="-57082"/>
                        <a:pt x="1206505" y="109972"/>
                        <a:pt x="1191851" y="247718"/>
                      </a:cubicBezTo>
                      <a:cubicBezTo>
                        <a:pt x="1177197" y="385464"/>
                        <a:pt x="1027728" y="731295"/>
                        <a:pt x="1016005" y="845595"/>
                      </a:cubicBezTo>
                      <a:cubicBezTo>
                        <a:pt x="1004282" y="959895"/>
                        <a:pt x="1112721" y="772326"/>
                        <a:pt x="1121513" y="933518"/>
                      </a:cubicBezTo>
                      <a:cubicBezTo>
                        <a:pt x="1130305" y="1094710"/>
                        <a:pt x="1086344" y="1686726"/>
                        <a:pt x="1068759" y="1812749"/>
                      </a:cubicBezTo>
                      <a:cubicBezTo>
                        <a:pt x="1051174" y="1938772"/>
                        <a:pt x="1033589" y="1814214"/>
                        <a:pt x="1016005" y="1689657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6015373" y="1845237"/>
                  <a:ext cx="231185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 -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 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)/(</a:t>
                  </a:r>
                  <a:r>
                    <a:rPr lang="en-US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baseline="30000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7962700" y="2493542"/>
                  <a:ext cx="37702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8057950" y="1334150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8202724" y="2766886"/>
                  <a:ext cx="21820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              +5 </a:t>
                  </a:r>
                  <a:endPara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0" name="TextBox 199"/>
              <p:cNvSpPr txBox="1"/>
              <p:nvPr/>
            </p:nvSpPr>
            <p:spPr>
              <a:xfrm>
                <a:off x="9675986" y="2656818"/>
                <a:ext cx="1750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-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)/(</a:t>
                </a:r>
                <a:r>
                  <a:rPr lang="en-US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300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p:grpSp>
        <p:sp>
          <p:nvSpPr>
            <p:cNvPr id="218" name="Freeform 217"/>
            <p:cNvSpPr/>
            <p:nvPr/>
          </p:nvSpPr>
          <p:spPr>
            <a:xfrm>
              <a:off x="9734550" y="3067050"/>
              <a:ext cx="1619250" cy="1276350"/>
            </a:xfrm>
            <a:custGeom>
              <a:avLst/>
              <a:gdLst>
                <a:gd name="connsiteX0" fmla="*/ 0 w 1619250"/>
                <a:gd name="connsiteY0" fmla="*/ 1276350 h 1276350"/>
                <a:gd name="connsiteX1" fmla="*/ 361950 w 1619250"/>
                <a:gd name="connsiteY1" fmla="*/ 1238250 h 1276350"/>
                <a:gd name="connsiteX2" fmla="*/ 514350 w 1619250"/>
                <a:gd name="connsiteY2" fmla="*/ 1181100 h 1276350"/>
                <a:gd name="connsiteX3" fmla="*/ 800100 w 1619250"/>
                <a:gd name="connsiteY3" fmla="*/ 685800 h 1276350"/>
                <a:gd name="connsiteX4" fmla="*/ 1104900 w 1619250"/>
                <a:gd name="connsiteY4" fmla="*/ 114300 h 1276350"/>
                <a:gd name="connsiteX5" fmla="*/ 1619250 w 1619250"/>
                <a:gd name="connsiteY5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0" h="1276350">
                  <a:moveTo>
                    <a:pt x="0" y="1276350"/>
                  </a:moveTo>
                  <a:cubicBezTo>
                    <a:pt x="138112" y="1265237"/>
                    <a:pt x="276225" y="1254125"/>
                    <a:pt x="361950" y="1238250"/>
                  </a:cubicBezTo>
                  <a:cubicBezTo>
                    <a:pt x="447675" y="1222375"/>
                    <a:pt x="441325" y="1273175"/>
                    <a:pt x="514350" y="1181100"/>
                  </a:cubicBezTo>
                  <a:cubicBezTo>
                    <a:pt x="587375" y="1089025"/>
                    <a:pt x="701675" y="863600"/>
                    <a:pt x="800100" y="685800"/>
                  </a:cubicBezTo>
                  <a:cubicBezTo>
                    <a:pt x="898525" y="508000"/>
                    <a:pt x="968375" y="228600"/>
                    <a:pt x="1104900" y="114300"/>
                  </a:cubicBezTo>
                  <a:cubicBezTo>
                    <a:pt x="1241425" y="0"/>
                    <a:pt x="1430337" y="0"/>
                    <a:pt x="161925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9744213" y="3040339"/>
              <a:ext cx="1732725" cy="132765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7310214" y="220407"/>
            <a:ext cx="4317849" cy="2379003"/>
            <a:chOff x="7310214" y="220407"/>
            <a:chExt cx="4317849" cy="2379003"/>
          </a:xfrm>
        </p:grpSpPr>
        <p:sp>
          <p:nvSpPr>
            <p:cNvPr id="220" name="Freeform 219"/>
            <p:cNvSpPr/>
            <p:nvPr/>
          </p:nvSpPr>
          <p:spPr>
            <a:xfrm>
              <a:off x="9714299" y="893938"/>
              <a:ext cx="1619250" cy="1276350"/>
            </a:xfrm>
            <a:custGeom>
              <a:avLst/>
              <a:gdLst>
                <a:gd name="connsiteX0" fmla="*/ 0 w 1619250"/>
                <a:gd name="connsiteY0" fmla="*/ 1276350 h 1276350"/>
                <a:gd name="connsiteX1" fmla="*/ 361950 w 1619250"/>
                <a:gd name="connsiteY1" fmla="*/ 1238250 h 1276350"/>
                <a:gd name="connsiteX2" fmla="*/ 514350 w 1619250"/>
                <a:gd name="connsiteY2" fmla="*/ 1181100 h 1276350"/>
                <a:gd name="connsiteX3" fmla="*/ 800100 w 1619250"/>
                <a:gd name="connsiteY3" fmla="*/ 685800 h 1276350"/>
                <a:gd name="connsiteX4" fmla="*/ 1104900 w 1619250"/>
                <a:gd name="connsiteY4" fmla="*/ 114300 h 1276350"/>
                <a:gd name="connsiteX5" fmla="*/ 1619250 w 1619250"/>
                <a:gd name="connsiteY5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0" h="1276350">
                  <a:moveTo>
                    <a:pt x="0" y="1276350"/>
                  </a:moveTo>
                  <a:cubicBezTo>
                    <a:pt x="138112" y="1265237"/>
                    <a:pt x="276225" y="1254125"/>
                    <a:pt x="361950" y="1238250"/>
                  </a:cubicBezTo>
                  <a:cubicBezTo>
                    <a:pt x="447675" y="1222375"/>
                    <a:pt x="441325" y="1273175"/>
                    <a:pt x="514350" y="1181100"/>
                  </a:cubicBezTo>
                  <a:cubicBezTo>
                    <a:pt x="587375" y="1089025"/>
                    <a:pt x="701675" y="863600"/>
                    <a:pt x="800100" y="685800"/>
                  </a:cubicBezTo>
                  <a:cubicBezTo>
                    <a:pt x="898525" y="508000"/>
                    <a:pt x="968375" y="228600"/>
                    <a:pt x="1104900" y="114300"/>
                  </a:cubicBezTo>
                  <a:cubicBezTo>
                    <a:pt x="1241425" y="0"/>
                    <a:pt x="1430337" y="0"/>
                    <a:pt x="1619250" y="0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7310214" y="220407"/>
              <a:ext cx="4317849" cy="2379003"/>
              <a:chOff x="7310214" y="220407"/>
              <a:chExt cx="4317849" cy="2379003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310214" y="220407"/>
                <a:ext cx="4317849" cy="2379003"/>
                <a:chOff x="5996350" y="757215"/>
                <a:chExt cx="4317849" cy="2379003"/>
              </a:xfrm>
            </p:grpSpPr>
            <p:sp>
              <p:nvSpPr>
                <p:cNvPr id="183" name="Freeform 182"/>
                <p:cNvSpPr/>
                <p:nvPr/>
              </p:nvSpPr>
              <p:spPr>
                <a:xfrm>
                  <a:off x="7213508" y="757215"/>
                  <a:ext cx="1197895" cy="2265619"/>
                </a:xfrm>
                <a:custGeom>
                  <a:avLst/>
                  <a:gdLst>
                    <a:gd name="connsiteX0" fmla="*/ 980836 w 1197895"/>
                    <a:gd name="connsiteY0" fmla="*/ 1636903 h 2265619"/>
                    <a:gd name="connsiteX1" fmla="*/ 734651 w 1197895"/>
                    <a:gd name="connsiteY1" fmla="*/ 2252364 h 2265619"/>
                    <a:gd name="connsiteX2" fmla="*/ 48851 w 1197895"/>
                    <a:gd name="connsiteY2" fmla="*/ 2041349 h 2265619"/>
                    <a:gd name="connsiteX3" fmla="*/ 119190 w 1197895"/>
                    <a:gd name="connsiteY3" fmla="*/ 1830333 h 2265619"/>
                    <a:gd name="connsiteX4" fmla="*/ 629144 w 1197895"/>
                    <a:gd name="connsiteY4" fmla="*/ 1496226 h 2265619"/>
                    <a:gd name="connsiteX5" fmla="*/ 998421 w 1197895"/>
                    <a:gd name="connsiteY5" fmla="*/ 1584149 h 2265619"/>
                    <a:gd name="connsiteX6" fmla="*/ 1086344 w 1197895"/>
                    <a:gd name="connsiteY6" fmla="*/ 986272 h 2265619"/>
                    <a:gd name="connsiteX7" fmla="*/ 787405 w 1197895"/>
                    <a:gd name="connsiteY7" fmla="*/ 1039026 h 2265619"/>
                    <a:gd name="connsiteX8" fmla="*/ 611559 w 1197895"/>
                    <a:gd name="connsiteY8" fmla="*/ 704918 h 2265619"/>
                    <a:gd name="connsiteX9" fmla="*/ 1103928 w 1197895"/>
                    <a:gd name="connsiteY9" fmla="*/ 19118 h 2265619"/>
                    <a:gd name="connsiteX10" fmla="*/ 1191851 w 1197895"/>
                    <a:gd name="connsiteY10" fmla="*/ 247718 h 2265619"/>
                    <a:gd name="connsiteX11" fmla="*/ 1016005 w 1197895"/>
                    <a:gd name="connsiteY11" fmla="*/ 845595 h 2265619"/>
                    <a:gd name="connsiteX12" fmla="*/ 1121513 w 1197895"/>
                    <a:gd name="connsiteY12" fmla="*/ 933518 h 2265619"/>
                    <a:gd name="connsiteX13" fmla="*/ 1068759 w 1197895"/>
                    <a:gd name="connsiteY13" fmla="*/ 1812749 h 2265619"/>
                    <a:gd name="connsiteX14" fmla="*/ 1016005 w 1197895"/>
                    <a:gd name="connsiteY14" fmla="*/ 1689657 h 2265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97895" h="2265619">
                      <a:moveTo>
                        <a:pt x="980836" y="1636903"/>
                      </a:moveTo>
                      <a:cubicBezTo>
                        <a:pt x="935409" y="1910929"/>
                        <a:pt x="889982" y="2184956"/>
                        <a:pt x="734651" y="2252364"/>
                      </a:cubicBezTo>
                      <a:cubicBezTo>
                        <a:pt x="579320" y="2319772"/>
                        <a:pt x="151428" y="2111687"/>
                        <a:pt x="48851" y="2041349"/>
                      </a:cubicBezTo>
                      <a:cubicBezTo>
                        <a:pt x="-53726" y="1971011"/>
                        <a:pt x="22475" y="1921187"/>
                        <a:pt x="119190" y="1830333"/>
                      </a:cubicBezTo>
                      <a:cubicBezTo>
                        <a:pt x="215905" y="1739479"/>
                        <a:pt x="482606" y="1537257"/>
                        <a:pt x="629144" y="1496226"/>
                      </a:cubicBezTo>
                      <a:cubicBezTo>
                        <a:pt x="775682" y="1455195"/>
                        <a:pt x="922221" y="1669141"/>
                        <a:pt x="998421" y="1584149"/>
                      </a:cubicBezTo>
                      <a:cubicBezTo>
                        <a:pt x="1074621" y="1499157"/>
                        <a:pt x="1121513" y="1077126"/>
                        <a:pt x="1086344" y="986272"/>
                      </a:cubicBezTo>
                      <a:cubicBezTo>
                        <a:pt x="1051175" y="895418"/>
                        <a:pt x="866536" y="1085918"/>
                        <a:pt x="787405" y="1039026"/>
                      </a:cubicBezTo>
                      <a:cubicBezTo>
                        <a:pt x="708274" y="992134"/>
                        <a:pt x="558805" y="874903"/>
                        <a:pt x="611559" y="704918"/>
                      </a:cubicBezTo>
                      <a:cubicBezTo>
                        <a:pt x="664313" y="534933"/>
                        <a:pt x="1007213" y="95318"/>
                        <a:pt x="1103928" y="19118"/>
                      </a:cubicBezTo>
                      <a:cubicBezTo>
                        <a:pt x="1200643" y="-57082"/>
                        <a:pt x="1206505" y="109972"/>
                        <a:pt x="1191851" y="247718"/>
                      </a:cubicBezTo>
                      <a:cubicBezTo>
                        <a:pt x="1177197" y="385464"/>
                        <a:pt x="1027728" y="731295"/>
                        <a:pt x="1016005" y="845595"/>
                      </a:cubicBezTo>
                      <a:cubicBezTo>
                        <a:pt x="1004282" y="959895"/>
                        <a:pt x="1112721" y="772326"/>
                        <a:pt x="1121513" y="933518"/>
                      </a:cubicBezTo>
                      <a:cubicBezTo>
                        <a:pt x="1130305" y="1094710"/>
                        <a:pt x="1086344" y="1686726"/>
                        <a:pt x="1068759" y="1812749"/>
                      </a:cubicBezTo>
                      <a:cubicBezTo>
                        <a:pt x="1051174" y="1938772"/>
                        <a:pt x="1033589" y="1814214"/>
                        <a:pt x="1016005" y="1689657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5996350" y="1808335"/>
                  <a:ext cx="23423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</a:t>
                  </a:r>
                  <a:r>
                    <a:rPr lang="en-US" dirty="0">
                      <a:solidFill>
                        <a:srgbClr val="0070C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1/(1+e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8822445" y="964699"/>
                  <a:ext cx="104387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1/(1+e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8057950" y="2493542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8057950" y="1202218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8202724" y="2766886"/>
                  <a:ext cx="211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z           +5 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1" name="Rectangle 220"/>
              <p:cNvSpPr/>
              <p:nvPr/>
            </p:nvSpPr>
            <p:spPr>
              <a:xfrm>
                <a:off x="9686497" y="887356"/>
                <a:ext cx="1732725" cy="13276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6" name="TextBox 225"/>
          <p:cNvSpPr txBox="1"/>
          <p:nvPr/>
        </p:nvSpPr>
        <p:spPr>
          <a:xfrm>
            <a:off x="10162411" y="5449338"/>
            <a:ext cx="66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ReLU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9095059" y="4666568"/>
            <a:ext cx="30161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EVER!!!!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0667" y="1239725"/>
            <a:ext cx="3922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dg(z)/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g(z)[1-g(z)]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60666" y="3273282"/>
            <a:ext cx="4071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dg(z)/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[1-tanh(z)]</a:t>
            </a:r>
            <a:r>
              <a:rPr lang="en-US" sz="32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Freeform 2"/>
          <p:cNvSpPr/>
          <p:nvPr/>
        </p:nvSpPr>
        <p:spPr>
          <a:xfrm>
            <a:off x="9794631" y="3076426"/>
            <a:ext cx="1670538" cy="677065"/>
          </a:xfrm>
          <a:custGeom>
            <a:avLst/>
            <a:gdLst>
              <a:gd name="connsiteX0" fmla="*/ 0 w 1670538"/>
              <a:gd name="connsiteY0" fmla="*/ 1179052 h 1232275"/>
              <a:gd name="connsiteX1" fmla="*/ 316523 w 1670538"/>
              <a:gd name="connsiteY1" fmla="*/ 1161467 h 1232275"/>
              <a:gd name="connsiteX2" fmla="*/ 404446 w 1670538"/>
              <a:gd name="connsiteY2" fmla="*/ 1161467 h 1232275"/>
              <a:gd name="connsiteX3" fmla="*/ 703384 w 1670538"/>
              <a:gd name="connsiteY3" fmla="*/ 739437 h 1232275"/>
              <a:gd name="connsiteX4" fmla="*/ 791307 w 1670538"/>
              <a:gd name="connsiteY4" fmla="*/ 883 h 1232275"/>
              <a:gd name="connsiteX5" fmla="*/ 931984 w 1670538"/>
              <a:gd name="connsiteY5" fmla="*/ 897698 h 1232275"/>
              <a:gd name="connsiteX6" fmla="*/ 1072661 w 1670538"/>
              <a:gd name="connsiteY6" fmla="*/ 1179052 h 1232275"/>
              <a:gd name="connsiteX7" fmla="*/ 1670538 w 1670538"/>
              <a:gd name="connsiteY7" fmla="*/ 1231806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0538" h="1232275">
                <a:moveTo>
                  <a:pt x="0" y="1179052"/>
                </a:moveTo>
                <a:lnTo>
                  <a:pt x="316523" y="1161467"/>
                </a:lnTo>
                <a:cubicBezTo>
                  <a:pt x="383931" y="1158536"/>
                  <a:pt x="339969" y="1231805"/>
                  <a:pt x="404446" y="1161467"/>
                </a:cubicBezTo>
                <a:cubicBezTo>
                  <a:pt x="468923" y="1091129"/>
                  <a:pt x="638907" y="932868"/>
                  <a:pt x="703384" y="739437"/>
                </a:cubicBezTo>
                <a:cubicBezTo>
                  <a:pt x="767861" y="546006"/>
                  <a:pt x="753207" y="-25494"/>
                  <a:pt x="791307" y="883"/>
                </a:cubicBezTo>
                <a:cubicBezTo>
                  <a:pt x="829407" y="27260"/>
                  <a:pt x="885092" y="701337"/>
                  <a:pt x="931984" y="897698"/>
                </a:cubicBezTo>
                <a:cubicBezTo>
                  <a:pt x="978876" y="1094059"/>
                  <a:pt x="949569" y="1123367"/>
                  <a:pt x="1072661" y="1179052"/>
                </a:cubicBezTo>
                <a:cubicBezTo>
                  <a:pt x="1195753" y="1234737"/>
                  <a:pt x="1433145" y="1233271"/>
                  <a:pt x="1670538" y="1231806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935308" y="5750169"/>
            <a:ext cx="1670538" cy="791308"/>
          </a:xfrm>
          <a:custGeom>
            <a:avLst/>
            <a:gdLst>
              <a:gd name="connsiteX0" fmla="*/ 0 w 1670538"/>
              <a:gd name="connsiteY0" fmla="*/ 791308 h 791308"/>
              <a:gd name="connsiteX1" fmla="*/ 756138 w 1670538"/>
              <a:gd name="connsiteY1" fmla="*/ 791308 h 791308"/>
              <a:gd name="connsiteX2" fmla="*/ 738554 w 1670538"/>
              <a:gd name="connsiteY2" fmla="*/ 0 h 791308"/>
              <a:gd name="connsiteX3" fmla="*/ 1670538 w 1670538"/>
              <a:gd name="connsiteY3" fmla="*/ 0 h 79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0538" h="791308">
                <a:moveTo>
                  <a:pt x="0" y="791308"/>
                </a:moveTo>
                <a:lnTo>
                  <a:pt x="756138" y="791308"/>
                </a:lnTo>
                <a:lnTo>
                  <a:pt x="738554" y="0"/>
                </a:lnTo>
                <a:lnTo>
                  <a:pt x="1670538" y="0"/>
                </a:ln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93422" y="5207461"/>
            <a:ext cx="3806888" cy="1077218"/>
            <a:chOff x="2493422" y="5207461"/>
            <a:chExt cx="3806888" cy="1077218"/>
          </a:xfrm>
        </p:grpSpPr>
        <p:sp>
          <p:nvSpPr>
            <p:cNvPr id="118" name="TextBox 117"/>
            <p:cNvSpPr txBox="1"/>
            <p:nvPr/>
          </p:nvSpPr>
          <p:spPr>
            <a:xfrm>
              <a:off x="2493422" y="5499860"/>
              <a:ext cx="18854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dg(z)/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sp>
          <p:nvSpPr>
            <p:cNvPr id="8" name="Left Brace 7"/>
            <p:cNvSpPr/>
            <p:nvPr/>
          </p:nvSpPr>
          <p:spPr>
            <a:xfrm>
              <a:off x="4493918" y="5303168"/>
              <a:ext cx="414962" cy="977647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84604" y="5207461"/>
              <a:ext cx="351570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0 if z&lt;0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1 if z&gt;0</a:t>
              </a:r>
            </a:p>
          </p:txBody>
        </p:sp>
      </p:grpSp>
      <p:sp>
        <p:nvSpPr>
          <p:cNvPr id="123" name="Freeform 122"/>
          <p:cNvSpPr/>
          <p:nvPr/>
        </p:nvSpPr>
        <p:spPr>
          <a:xfrm>
            <a:off x="9770654" y="1763690"/>
            <a:ext cx="1670538" cy="410573"/>
          </a:xfrm>
          <a:custGeom>
            <a:avLst/>
            <a:gdLst>
              <a:gd name="connsiteX0" fmla="*/ 0 w 1670538"/>
              <a:gd name="connsiteY0" fmla="*/ 1179052 h 1232275"/>
              <a:gd name="connsiteX1" fmla="*/ 316523 w 1670538"/>
              <a:gd name="connsiteY1" fmla="*/ 1161467 h 1232275"/>
              <a:gd name="connsiteX2" fmla="*/ 404446 w 1670538"/>
              <a:gd name="connsiteY2" fmla="*/ 1161467 h 1232275"/>
              <a:gd name="connsiteX3" fmla="*/ 703384 w 1670538"/>
              <a:gd name="connsiteY3" fmla="*/ 739437 h 1232275"/>
              <a:gd name="connsiteX4" fmla="*/ 791307 w 1670538"/>
              <a:gd name="connsiteY4" fmla="*/ 883 h 1232275"/>
              <a:gd name="connsiteX5" fmla="*/ 931984 w 1670538"/>
              <a:gd name="connsiteY5" fmla="*/ 897698 h 1232275"/>
              <a:gd name="connsiteX6" fmla="*/ 1072661 w 1670538"/>
              <a:gd name="connsiteY6" fmla="*/ 1179052 h 1232275"/>
              <a:gd name="connsiteX7" fmla="*/ 1670538 w 1670538"/>
              <a:gd name="connsiteY7" fmla="*/ 1231806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0538" h="1232275">
                <a:moveTo>
                  <a:pt x="0" y="1179052"/>
                </a:moveTo>
                <a:lnTo>
                  <a:pt x="316523" y="1161467"/>
                </a:lnTo>
                <a:cubicBezTo>
                  <a:pt x="383931" y="1158536"/>
                  <a:pt x="339969" y="1231805"/>
                  <a:pt x="404446" y="1161467"/>
                </a:cubicBezTo>
                <a:cubicBezTo>
                  <a:pt x="468923" y="1091129"/>
                  <a:pt x="638907" y="932868"/>
                  <a:pt x="703384" y="739437"/>
                </a:cubicBezTo>
                <a:cubicBezTo>
                  <a:pt x="767861" y="546006"/>
                  <a:pt x="753207" y="-25494"/>
                  <a:pt x="791307" y="883"/>
                </a:cubicBezTo>
                <a:cubicBezTo>
                  <a:pt x="829407" y="27260"/>
                  <a:pt x="885092" y="701337"/>
                  <a:pt x="931984" y="897698"/>
                </a:cubicBezTo>
                <a:cubicBezTo>
                  <a:pt x="978876" y="1094059"/>
                  <a:pt x="949569" y="1123367"/>
                  <a:pt x="1072661" y="1179052"/>
                </a:cubicBezTo>
                <a:cubicBezTo>
                  <a:pt x="1195753" y="1234737"/>
                  <a:pt x="1433145" y="1233271"/>
                  <a:pt x="1670538" y="1231806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9684398" y="1579024"/>
            <a:ext cx="2383249" cy="369332"/>
            <a:chOff x="9684398" y="1579024"/>
            <a:chExt cx="2383249" cy="369332"/>
          </a:xfrm>
        </p:grpSpPr>
        <p:sp>
          <p:nvSpPr>
            <p:cNvPr id="124" name="TextBox 123"/>
            <p:cNvSpPr txBox="1"/>
            <p:nvPr/>
          </p:nvSpPr>
          <p:spPr>
            <a:xfrm>
              <a:off x="11479024" y="1579024"/>
              <a:ext cx="5886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9684398" y="1763690"/>
              <a:ext cx="164915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Subtitle 2"/>
          <p:cNvSpPr txBox="1">
            <a:spLocks/>
          </p:cNvSpPr>
          <p:nvPr/>
        </p:nvSpPr>
        <p:spPr>
          <a:xfrm>
            <a:off x="1514247" y="-60997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Derivatives of Activation Functions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9695727" y="3594373"/>
            <a:ext cx="2267832" cy="369332"/>
            <a:chOff x="9684398" y="1579024"/>
            <a:chExt cx="2267832" cy="369332"/>
          </a:xfrm>
        </p:grpSpPr>
        <p:sp>
          <p:nvSpPr>
            <p:cNvPr id="129" name="TextBox 128"/>
            <p:cNvSpPr txBox="1"/>
            <p:nvPr/>
          </p:nvSpPr>
          <p:spPr>
            <a:xfrm>
              <a:off x="11479024" y="1579024"/>
              <a:ext cx="4732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9684398" y="1763690"/>
              <a:ext cx="164915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9935308" y="5592241"/>
            <a:ext cx="2267832" cy="369332"/>
            <a:chOff x="9684398" y="1579024"/>
            <a:chExt cx="2267832" cy="369332"/>
          </a:xfrm>
        </p:grpSpPr>
        <p:sp>
          <p:nvSpPr>
            <p:cNvPr id="149" name="TextBox 148"/>
            <p:cNvSpPr txBox="1"/>
            <p:nvPr/>
          </p:nvSpPr>
          <p:spPr>
            <a:xfrm>
              <a:off x="11479024" y="1579024"/>
              <a:ext cx="4732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1.0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9684398" y="1763690"/>
              <a:ext cx="164915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0" y="432528"/>
            <a:ext cx="2157339" cy="624263"/>
            <a:chOff x="584422" y="6273542"/>
            <a:chExt cx="2157339" cy="624263"/>
          </a:xfrm>
        </p:grpSpPr>
        <p:grpSp>
          <p:nvGrpSpPr>
            <p:cNvPr id="71" name="Group 70"/>
            <p:cNvGrpSpPr/>
            <p:nvPr/>
          </p:nvGrpSpPr>
          <p:grpSpPr>
            <a:xfrm>
              <a:off x="584422" y="6273542"/>
              <a:ext cx="1079142" cy="624263"/>
              <a:chOff x="3304465" y="5834143"/>
              <a:chExt cx="1079142" cy="624263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3304465" y="5834143"/>
                <a:ext cx="1079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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558732" y="6089074"/>
                <a:ext cx="580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3492896" y="6166042"/>
                <a:ext cx="6629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ectangle 71"/>
            <p:cNvSpPr/>
            <p:nvPr/>
          </p:nvSpPr>
          <p:spPr>
            <a:xfrm>
              <a:off x="1430183" y="6447991"/>
              <a:ext cx="1311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(1-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1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" grpId="0"/>
      <p:bldP spid="116" grpId="0"/>
      <p:bldP spid="3" grpId="0" animBg="1"/>
      <p:bldP spid="7" grpId="0" animBg="1"/>
      <p:bldP spid="1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869" y="3499322"/>
            <a:ext cx="38827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=XX(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: ); step=.01;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=rand(N,1);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it=2:nit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tpred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w*x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a=1/(1-exp(-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tpred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r = a-t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for k=1:K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grad(k) = a*(1-a)x(k)*r;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w(k)=w(k)-step*grad(k);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end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test residual, quit if r&lt;threshold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end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02913" y="-165105"/>
            <a:ext cx="1140970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MATLAB: Single Node Neural Network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4683" y="1363884"/>
            <a:ext cx="58158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a(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=  1/(1+e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37961" y="1063737"/>
            <a:ext cx="2826501" cy="377967"/>
            <a:chOff x="7024691" y="5446597"/>
            <a:chExt cx="2826501" cy="377967"/>
          </a:xfrm>
        </p:grpSpPr>
        <p:sp>
          <p:nvSpPr>
            <p:cNvPr id="17" name="TextBox 16"/>
            <p:cNvSpPr txBox="1"/>
            <p:nvPr/>
          </p:nvSpPr>
          <p:spPr>
            <a:xfrm>
              <a:off x="8179283" y="5455232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Predicted class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024691" y="5446597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Obs. class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537" y="1955352"/>
            <a:ext cx="24193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62" y="750759"/>
            <a:ext cx="2219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20563" y="2378925"/>
            <a:ext cx="81740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   w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86245" y="4969035"/>
            <a:ext cx="58480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10110" y="2993833"/>
            <a:ext cx="5000767" cy="2646016"/>
            <a:chOff x="2310110" y="2993833"/>
            <a:chExt cx="5000767" cy="2646016"/>
          </a:xfrm>
        </p:grpSpPr>
        <p:sp>
          <p:nvSpPr>
            <p:cNvPr id="3" name="Rectangle 2"/>
            <p:cNvSpPr/>
            <p:nvPr/>
          </p:nvSpPr>
          <p:spPr>
            <a:xfrm>
              <a:off x="2310110" y="5378239"/>
              <a:ext cx="2625032" cy="261610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802302" y="2993833"/>
              <a:ext cx="3508575" cy="449734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79904" y="1479540"/>
            <a:ext cx="4290765" cy="3282242"/>
            <a:chOff x="2079904" y="1479540"/>
            <a:chExt cx="4290765" cy="3282242"/>
          </a:xfrm>
        </p:grpSpPr>
        <p:sp>
          <p:nvSpPr>
            <p:cNvPr id="5" name="Rectangle 4"/>
            <p:cNvSpPr/>
            <p:nvPr/>
          </p:nvSpPr>
          <p:spPr>
            <a:xfrm>
              <a:off x="2079904" y="4364967"/>
              <a:ext cx="2112534" cy="396815"/>
            </a:xfrm>
            <a:prstGeom prst="rect">
              <a:avLst/>
            </a:prstGeom>
            <a:solidFill>
              <a:srgbClr val="FFFF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58135" y="1479540"/>
              <a:ext cx="2112534" cy="396815"/>
            </a:xfrm>
            <a:prstGeom prst="rect">
              <a:avLst/>
            </a:prstGeom>
            <a:solidFill>
              <a:srgbClr val="FFFF0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779124" y="1532863"/>
            <a:ext cx="1154522" cy="2858084"/>
            <a:chOff x="2043191" y="1927472"/>
            <a:chExt cx="1154522" cy="2858084"/>
          </a:xfrm>
        </p:grpSpPr>
        <p:sp>
          <p:nvSpPr>
            <p:cNvPr id="51" name="Rectangle 50"/>
            <p:cNvSpPr/>
            <p:nvPr/>
          </p:nvSpPr>
          <p:spPr>
            <a:xfrm>
              <a:off x="2043191" y="4587148"/>
              <a:ext cx="494033" cy="198408"/>
            </a:xfrm>
            <a:prstGeom prst="rect">
              <a:avLst/>
            </a:prstGeom>
            <a:solidFill>
              <a:srgbClr val="00B05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45497" y="1927472"/>
              <a:ext cx="552216" cy="396815"/>
            </a:xfrm>
            <a:prstGeom prst="rect">
              <a:avLst/>
            </a:prstGeom>
            <a:solidFill>
              <a:srgbClr val="00B05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902046" y="5640312"/>
            <a:ext cx="6232475" cy="1200329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only did this for one example pair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 the training set. What about many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pairs (x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 Write MATLAB code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4939" y="3386143"/>
            <a:ext cx="2938218" cy="523220"/>
            <a:chOff x="334939" y="3386143"/>
            <a:chExt cx="2938218" cy="523220"/>
          </a:xfrm>
        </p:grpSpPr>
        <p:sp>
          <p:nvSpPr>
            <p:cNvPr id="43" name="Rectangle 42"/>
            <p:cNvSpPr/>
            <p:nvPr/>
          </p:nvSpPr>
          <p:spPr>
            <a:xfrm>
              <a:off x="1897048" y="3487496"/>
              <a:ext cx="1376109" cy="34185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4939" y="3386143"/>
              <a:ext cx="12602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ith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row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 XX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96395" y="2481727"/>
            <a:ext cx="6323903" cy="2525678"/>
            <a:chOff x="2079904" y="2091856"/>
            <a:chExt cx="6323903" cy="2525678"/>
          </a:xfrm>
        </p:grpSpPr>
        <p:sp>
          <p:nvSpPr>
            <p:cNvPr id="53" name="Rectangle 52"/>
            <p:cNvSpPr/>
            <p:nvPr/>
          </p:nvSpPr>
          <p:spPr>
            <a:xfrm>
              <a:off x="2079904" y="4364968"/>
              <a:ext cx="696158" cy="252566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514079" y="2091856"/>
              <a:ext cx="1889728" cy="364049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85350" y="2608095"/>
              <a:ext cx="372660" cy="445601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294099" y="3505684"/>
            <a:ext cx="978995" cy="2462276"/>
            <a:chOff x="2054510" y="3129879"/>
            <a:chExt cx="978995" cy="2462276"/>
          </a:xfrm>
        </p:grpSpPr>
        <p:sp>
          <p:nvSpPr>
            <p:cNvPr id="56" name="Rectangle 55"/>
            <p:cNvSpPr/>
            <p:nvPr/>
          </p:nvSpPr>
          <p:spPr>
            <a:xfrm>
              <a:off x="2310110" y="5378240"/>
              <a:ext cx="514301" cy="213915"/>
            </a:xfrm>
            <a:prstGeom prst="rect">
              <a:avLst/>
            </a:prstGeom>
            <a:solidFill>
              <a:schemeClr val="accent1">
                <a:lumMod val="50000"/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054510" y="3129879"/>
              <a:ext cx="978995" cy="339714"/>
            </a:xfrm>
            <a:prstGeom prst="rect">
              <a:avLst/>
            </a:prstGeom>
            <a:solidFill>
              <a:schemeClr val="accent1">
                <a:lumMod val="50000"/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804" y="682051"/>
            <a:ext cx="2238375" cy="130492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997210" y="3434327"/>
            <a:ext cx="5400068" cy="156966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Stochastic Gradient: Iterating over one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at a time to update w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Batch Gradient: Iterating over batches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photos to update 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9189" y="3453705"/>
            <a:ext cx="5400068" cy="156966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Stochastic Gradient: Iterating over one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 at a time to update w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Batch Gradient: Iterating over batches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photos to update 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33608" y="1661220"/>
            <a:ext cx="1024730" cy="321936"/>
          </a:xfrm>
          <a:prstGeom prst="rect">
            <a:avLst/>
          </a:prstGeom>
          <a:solidFill>
            <a:schemeClr val="accent2">
              <a:lumMod val="60000"/>
              <a:lumOff val="40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15976 -0.29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7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64" y="4046319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504815" y="3293154"/>
            <a:ext cx="1127224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 (Odds)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4633" y="1479886"/>
            <a:ext cx="12192000" cy="5365353"/>
            <a:chOff x="-130711" y="1446664"/>
            <a:chExt cx="12192000" cy="5365353"/>
          </a:xfrm>
        </p:grpSpPr>
        <p:sp>
          <p:nvSpPr>
            <p:cNvPr id="3" name="Rectangle 2"/>
            <p:cNvSpPr/>
            <p:nvPr/>
          </p:nvSpPr>
          <p:spPr>
            <a:xfrm>
              <a:off x="-130711" y="4046318"/>
              <a:ext cx="12192000" cy="276569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4987" y="1446664"/>
              <a:ext cx="7379263" cy="1710604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507339" y="161931"/>
            <a:ext cx="365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Ended here Tuesday morning sept 22</a:t>
            </a:r>
          </a:p>
        </p:txBody>
      </p:sp>
    </p:spTree>
    <p:extLst>
      <p:ext uri="{BB962C8B-B14F-4D97-AF65-F5344CB8AC3E}">
        <p14:creationId xmlns:p14="http://schemas.microsoft.com/office/powerpoint/2010/main" val="31602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38694" y="15672"/>
            <a:ext cx="1067554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 </a:t>
            </a:r>
            <a:r>
              <a:rPr lang="en-US" altLang="zh-CN" sz="4800" b="1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 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CPF P(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y|w,x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2" y="1267138"/>
            <a:ext cx="5375866" cy="50171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87165" y="4464146"/>
            <a:ext cx="3939405" cy="2490387"/>
            <a:chOff x="5929812" y="1210632"/>
            <a:chExt cx="3931814" cy="477730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6464" y="1488095"/>
              <a:ext cx="3785162" cy="449984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252298" y="1210632"/>
              <a:ext cx="622687" cy="7675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  <a:endParaRPr lang="en-US" sz="20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929812" y="2993548"/>
              <a:ext cx="622687" cy="7675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  <a:endParaRPr lang="en-US" sz="20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2348840" y="6304001"/>
            <a:ext cx="2783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MR10"/>
              </a:rPr>
              <a:t>Hubel and </a:t>
            </a:r>
            <a:r>
              <a:rPr lang="en-US" dirty="0" err="1">
                <a:latin typeface="CMR10"/>
              </a:rPr>
              <a:t>Weisel</a:t>
            </a:r>
            <a:r>
              <a:rPr lang="en-US" dirty="0">
                <a:latin typeface="CMR10"/>
              </a:rPr>
              <a:t> (1959),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780145" y="1234922"/>
            <a:ext cx="8369807" cy="2877330"/>
            <a:chOff x="2780145" y="1234922"/>
            <a:chExt cx="8369807" cy="28773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0719" y="1267138"/>
              <a:ext cx="4839233" cy="2845114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2780145" y="1234922"/>
              <a:ext cx="5015346" cy="778605"/>
            </a:xfrm>
            <a:custGeom>
              <a:avLst/>
              <a:gdLst>
                <a:gd name="connsiteX0" fmla="*/ 0 w 5015346"/>
                <a:gd name="connsiteY0" fmla="*/ 732423 h 778605"/>
                <a:gd name="connsiteX1" fmla="*/ 526473 w 5015346"/>
                <a:gd name="connsiteY1" fmla="*/ 48933 h 778605"/>
                <a:gd name="connsiteX2" fmla="*/ 2613891 w 5015346"/>
                <a:gd name="connsiteY2" fmla="*/ 67405 h 778605"/>
                <a:gd name="connsiteX3" fmla="*/ 4581237 w 5015346"/>
                <a:gd name="connsiteY3" fmla="*/ 169005 h 778605"/>
                <a:gd name="connsiteX4" fmla="*/ 5015346 w 5015346"/>
                <a:gd name="connsiteY4" fmla="*/ 778605 h 77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5346" h="778605">
                  <a:moveTo>
                    <a:pt x="0" y="732423"/>
                  </a:moveTo>
                  <a:cubicBezTo>
                    <a:pt x="45412" y="446096"/>
                    <a:pt x="90824" y="159769"/>
                    <a:pt x="526473" y="48933"/>
                  </a:cubicBezTo>
                  <a:cubicBezTo>
                    <a:pt x="962122" y="-61903"/>
                    <a:pt x="1938097" y="47393"/>
                    <a:pt x="2613891" y="67405"/>
                  </a:cubicBezTo>
                  <a:cubicBezTo>
                    <a:pt x="3289685" y="87417"/>
                    <a:pt x="4180995" y="50472"/>
                    <a:pt x="4581237" y="169005"/>
                  </a:cubicBezTo>
                  <a:cubicBezTo>
                    <a:pt x="4981480" y="287538"/>
                    <a:pt x="4998413" y="533071"/>
                    <a:pt x="5015346" y="778605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reeform 27"/>
          <p:cNvSpPr/>
          <p:nvPr/>
        </p:nvSpPr>
        <p:spPr>
          <a:xfrm>
            <a:off x="7833094" y="3041147"/>
            <a:ext cx="581716" cy="590497"/>
          </a:xfrm>
          <a:custGeom>
            <a:avLst/>
            <a:gdLst>
              <a:gd name="connsiteX0" fmla="*/ 341088 w 581716"/>
              <a:gd name="connsiteY0" fmla="*/ 117689 h 590497"/>
              <a:gd name="connsiteX1" fmla="*/ 581233 w 581716"/>
              <a:gd name="connsiteY1" fmla="*/ 468671 h 590497"/>
              <a:gd name="connsiteX2" fmla="*/ 285670 w 581716"/>
              <a:gd name="connsiteY2" fmla="*/ 588744 h 590497"/>
              <a:gd name="connsiteX3" fmla="*/ 82470 w 581716"/>
              <a:gd name="connsiteY3" fmla="*/ 394780 h 590497"/>
              <a:gd name="connsiteX4" fmla="*/ 8579 w 581716"/>
              <a:gd name="connsiteY4" fmla="*/ 25326 h 590497"/>
              <a:gd name="connsiteX5" fmla="*/ 267197 w 581716"/>
              <a:gd name="connsiteY5" fmla="*/ 62271 h 59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1716" h="590497">
                <a:moveTo>
                  <a:pt x="341088" y="117689"/>
                </a:moveTo>
                <a:cubicBezTo>
                  <a:pt x="465778" y="253925"/>
                  <a:pt x="590469" y="390162"/>
                  <a:pt x="581233" y="468671"/>
                </a:cubicBezTo>
                <a:cubicBezTo>
                  <a:pt x="571997" y="547180"/>
                  <a:pt x="368797" y="601059"/>
                  <a:pt x="285670" y="588744"/>
                </a:cubicBezTo>
                <a:cubicBezTo>
                  <a:pt x="202543" y="576429"/>
                  <a:pt x="128652" y="488683"/>
                  <a:pt x="82470" y="394780"/>
                </a:cubicBezTo>
                <a:cubicBezTo>
                  <a:pt x="36288" y="300877"/>
                  <a:pt x="-22209" y="80744"/>
                  <a:pt x="8579" y="25326"/>
                </a:cubicBezTo>
                <a:cubicBezTo>
                  <a:pt x="39367" y="-30092"/>
                  <a:pt x="153282" y="16089"/>
                  <a:pt x="267197" y="62271"/>
                </a:cubicBezTo>
              </a:path>
            </a:pathLst>
          </a:cu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684655" y="4862142"/>
            <a:ext cx="2770909" cy="1695676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4188755" y="3805382"/>
            <a:ext cx="356456" cy="1904598"/>
            <a:chOff x="3934691" y="4112252"/>
            <a:chExt cx="277091" cy="1429566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4008582" y="4294909"/>
              <a:ext cx="27709" cy="1246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934691" y="4112252"/>
              <a:ext cx="277091" cy="3518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22400" y="1440873"/>
            <a:ext cx="701964" cy="1248822"/>
            <a:chOff x="1422400" y="1440873"/>
            <a:chExt cx="701964" cy="1248822"/>
          </a:xfrm>
        </p:grpSpPr>
        <p:sp>
          <p:nvSpPr>
            <p:cNvPr id="53" name="Rectangle 52"/>
            <p:cNvSpPr/>
            <p:nvPr/>
          </p:nvSpPr>
          <p:spPr>
            <a:xfrm>
              <a:off x="1422400" y="1440873"/>
              <a:ext cx="701964" cy="1248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422400" y="2065284"/>
              <a:ext cx="661926" cy="255915"/>
              <a:chOff x="212436" y="2586182"/>
              <a:chExt cx="1348509" cy="274388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flipV="1">
                <a:off x="212436" y="2586182"/>
                <a:ext cx="1145309" cy="1847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4836" y="2689695"/>
                <a:ext cx="1196109" cy="6736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517236" y="2799121"/>
                <a:ext cx="840509" cy="6144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3405971" y="5233395"/>
            <a:ext cx="301708" cy="476585"/>
            <a:chOff x="3934691" y="4112252"/>
            <a:chExt cx="277091" cy="1429566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4008582" y="4294909"/>
              <a:ext cx="27709" cy="124690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>
              <a:off x="3934691" y="4112252"/>
              <a:ext cx="277091" cy="3518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3269135" y="1645966"/>
            <a:ext cx="2540000" cy="1416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244697" y="3041147"/>
            <a:ext cx="3692421" cy="4142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59820" y="3410650"/>
            <a:ext cx="824764" cy="2676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9719327" y="187874"/>
            <a:ext cx="62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sz="4800" dirty="0"/>
          </a:p>
        </p:txBody>
      </p:sp>
      <p:sp>
        <p:nvSpPr>
          <p:cNvPr id="66" name="Rectangle 65"/>
          <p:cNvSpPr/>
          <p:nvPr/>
        </p:nvSpPr>
        <p:spPr>
          <a:xfrm>
            <a:off x="9252682" y="170316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4800" dirty="0"/>
          </a:p>
        </p:txBody>
      </p:sp>
      <p:sp>
        <p:nvSpPr>
          <p:cNvPr id="67" name="Rectangle 66"/>
          <p:cNvSpPr/>
          <p:nvPr/>
        </p:nvSpPr>
        <p:spPr>
          <a:xfrm>
            <a:off x="10263112" y="170317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800" dirty="0"/>
          </a:p>
        </p:txBody>
      </p:sp>
      <p:sp>
        <p:nvSpPr>
          <p:cNvPr id="64" name="Rectangle 63"/>
          <p:cNvSpPr/>
          <p:nvPr/>
        </p:nvSpPr>
        <p:spPr>
          <a:xfrm>
            <a:off x="4651166" y="135201"/>
            <a:ext cx="6363855" cy="858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3556825" y="1945726"/>
            <a:ext cx="1094341" cy="960308"/>
            <a:chOff x="3556825" y="1945726"/>
            <a:chExt cx="1094341" cy="960308"/>
          </a:xfrm>
        </p:grpSpPr>
        <p:sp>
          <p:nvSpPr>
            <p:cNvPr id="68" name="Rectangle 67"/>
            <p:cNvSpPr/>
            <p:nvPr/>
          </p:nvSpPr>
          <p:spPr>
            <a:xfrm>
              <a:off x="3556825" y="1945726"/>
              <a:ext cx="1094341" cy="960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3595255" y="2296132"/>
              <a:ext cx="1039090" cy="122640"/>
            </a:xfrm>
            <a:custGeom>
              <a:avLst/>
              <a:gdLst>
                <a:gd name="connsiteX0" fmla="*/ 0 w 1039090"/>
                <a:gd name="connsiteY0" fmla="*/ 104168 h 122640"/>
                <a:gd name="connsiteX1" fmla="*/ 207818 w 1039090"/>
                <a:gd name="connsiteY1" fmla="*/ 114559 h 122640"/>
                <a:gd name="connsiteX2" fmla="*/ 311727 w 1039090"/>
                <a:gd name="connsiteY2" fmla="*/ 259 h 122640"/>
                <a:gd name="connsiteX3" fmla="*/ 394854 w 1039090"/>
                <a:gd name="connsiteY3" fmla="*/ 83386 h 122640"/>
                <a:gd name="connsiteX4" fmla="*/ 727363 w 1039090"/>
                <a:gd name="connsiteY4" fmla="*/ 83386 h 122640"/>
                <a:gd name="connsiteX5" fmla="*/ 779318 w 1039090"/>
                <a:gd name="connsiteY5" fmla="*/ 21041 h 122640"/>
                <a:gd name="connsiteX6" fmla="*/ 841663 w 1039090"/>
                <a:gd name="connsiteY6" fmla="*/ 83386 h 122640"/>
                <a:gd name="connsiteX7" fmla="*/ 1039090 w 1039090"/>
                <a:gd name="connsiteY7" fmla="*/ 83386 h 12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9090" h="122640">
                  <a:moveTo>
                    <a:pt x="0" y="104168"/>
                  </a:moveTo>
                  <a:cubicBezTo>
                    <a:pt x="77932" y="118022"/>
                    <a:pt x="155864" y="131877"/>
                    <a:pt x="207818" y="114559"/>
                  </a:cubicBezTo>
                  <a:cubicBezTo>
                    <a:pt x="259772" y="97241"/>
                    <a:pt x="280554" y="5455"/>
                    <a:pt x="311727" y="259"/>
                  </a:cubicBezTo>
                  <a:cubicBezTo>
                    <a:pt x="342900" y="-4937"/>
                    <a:pt x="325581" y="69532"/>
                    <a:pt x="394854" y="83386"/>
                  </a:cubicBezTo>
                  <a:cubicBezTo>
                    <a:pt x="464127" y="97240"/>
                    <a:pt x="663286" y="93777"/>
                    <a:pt x="727363" y="83386"/>
                  </a:cubicBezTo>
                  <a:cubicBezTo>
                    <a:pt x="791440" y="72995"/>
                    <a:pt x="760268" y="21041"/>
                    <a:pt x="779318" y="21041"/>
                  </a:cubicBezTo>
                  <a:cubicBezTo>
                    <a:pt x="798368" y="21041"/>
                    <a:pt x="798368" y="72995"/>
                    <a:pt x="841663" y="83386"/>
                  </a:cubicBezTo>
                  <a:cubicBezTo>
                    <a:pt x="884958" y="93777"/>
                    <a:pt x="962024" y="88581"/>
                    <a:pt x="1039090" y="833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85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3164 0.3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18347 0.3555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00872 0.3766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58" grpId="0" animBg="1"/>
      <p:bldP spid="59" grpId="0" animBg="1"/>
      <p:bldP spid="62" grpId="0" animBg="1"/>
      <p:bldP spid="65" grpId="0"/>
      <p:bldP spid="66" grpId="0"/>
      <p:bldP spid="67" grpId="0"/>
      <p:bldP spid="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6826" y="841250"/>
            <a:ext cx="1119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P(y=1|w∙x)=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 </a:t>
            </a:r>
            <a:r>
              <a:rPr lang="en-US" sz="2400" dirty="0"/>
              <a:t>has 2 properties of a </a:t>
            </a:r>
            <a:r>
              <a:rPr lang="en-US" sz="2400" dirty="0">
                <a:solidFill>
                  <a:srgbClr val="FF0000"/>
                </a:solidFill>
              </a:rPr>
              <a:t>binary</a:t>
            </a:r>
            <a:r>
              <a:rPr lang="en-US" sz="2400" dirty="0"/>
              <a:t> probability mass distribution:  </a:t>
            </a:r>
          </a:p>
          <a:p>
            <a:r>
              <a:rPr lang="en-US" sz="2400" dirty="0"/>
              <a:t>                                 </a:t>
            </a:r>
            <a:r>
              <a:rPr lang="en-US" sz="2400" dirty="0">
                <a:solidFill>
                  <a:srgbClr val="FF0000"/>
                </a:solidFill>
              </a:rPr>
              <a:t>1). </a:t>
            </a:r>
            <a:r>
              <a:rPr lang="en-US" sz="2400" dirty="0"/>
              <a:t>0&lt;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(z)&lt;1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3413" y="2349278"/>
            <a:ext cx="5021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Probability heads y=1:  </a:t>
            </a:r>
            <a:r>
              <a:rPr lang="en-US" sz="2800" dirty="0" err="1"/>
              <a:t>P</a:t>
            </a:r>
            <a:r>
              <a:rPr lang="en-US" sz="2800" baseline="30000" dirty="0" err="1"/>
              <a:t>heads</a:t>
            </a:r>
            <a:r>
              <a:rPr lang="en-US" sz="2800" dirty="0"/>
              <a:t>  =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07060" y="2912275"/>
            <a:ext cx="5566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Probability tails y=0:     </a:t>
            </a:r>
            <a:r>
              <a:rPr lang="en-US" sz="2800" dirty="0" err="1"/>
              <a:t>P</a:t>
            </a:r>
            <a:r>
              <a:rPr lang="en-US" sz="2800" baseline="30000" dirty="0" err="1"/>
              <a:t>tails</a:t>
            </a:r>
            <a:r>
              <a:rPr lang="en-US" sz="2800" dirty="0"/>
              <a:t>     = </a:t>
            </a:r>
            <a:r>
              <a:rPr lang="en-US" sz="2800" dirty="0">
                <a:solidFill>
                  <a:srgbClr val="FF0000"/>
                </a:solidFill>
              </a:rPr>
              <a:t>(1-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0139" y="3466390"/>
            <a:ext cx="73497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2). </a:t>
            </a:r>
            <a:r>
              <a:rPr lang="en-US" sz="2800" dirty="0"/>
              <a:t>Sum of Probability of 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/>
              <a:t> disjoint outcomes =1:  </a:t>
            </a:r>
          </a:p>
          <a:p>
            <a:r>
              <a:rPr lang="en-US" sz="2800" dirty="0" err="1"/>
              <a:t>P</a:t>
            </a:r>
            <a:r>
              <a:rPr lang="en-US" sz="2800" baseline="30000" dirty="0" err="1"/>
              <a:t>heads</a:t>
            </a:r>
            <a:r>
              <a:rPr lang="en-US" sz="2800" dirty="0"/>
              <a:t> + </a:t>
            </a:r>
            <a:r>
              <a:rPr lang="en-US" sz="2800" dirty="0" err="1"/>
              <a:t>P</a:t>
            </a:r>
            <a:r>
              <a:rPr lang="en-US" sz="2800" baseline="30000" dirty="0" err="1"/>
              <a:t>tails</a:t>
            </a:r>
            <a:r>
              <a:rPr lang="en-US" sz="2800" dirty="0"/>
              <a:t> =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800" dirty="0"/>
              <a:t> +(</a:t>
            </a:r>
            <a:r>
              <a:rPr lang="en-US" sz="2800" dirty="0">
                <a:solidFill>
                  <a:srgbClr val="FF0000"/>
                </a:solidFill>
              </a:rPr>
              <a:t>1-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  <a:r>
              <a:rPr lang="en-US" sz="2800" dirty="0"/>
              <a:t>=1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759" y="4794895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Odds  = [p/(1-p)]</a:t>
            </a:r>
          </a:p>
        </p:txBody>
      </p:sp>
      <p:sp>
        <p:nvSpPr>
          <p:cNvPr id="7" name="Rectangle 6"/>
          <p:cNvSpPr/>
          <p:nvPr/>
        </p:nvSpPr>
        <p:spPr>
          <a:xfrm>
            <a:off x="3863413" y="1760763"/>
            <a:ext cx="4853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Define</a:t>
            </a:r>
            <a:r>
              <a:rPr lang="en-US" sz="2400" dirty="0">
                <a:cs typeface="Times New Roman" panose="02020603050405020304" pitchFamily="18" charset="0"/>
              </a:rPr>
              <a:t> a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binary </a:t>
            </a:r>
            <a:r>
              <a:rPr lang="en-US" sz="2800" dirty="0">
                <a:cs typeface="Times New Roman" panose="02020603050405020304" pitchFamily="18" charset="0"/>
              </a:rPr>
              <a:t>probability</a:t>
            </a:r>
            <a:r>
              <a:rPr lang="en-US" sz="2400" dirty="0">
                <a:cs typeface="Times New Roman" panose="02020603050405020304" pitchFamily="18" charset="0"/>
              </a:rPr>
              <a:t> 0&lt;p&lt;1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359633" y="4857711"/>
            <a:ext cx="2563272" cy="523220"/>
            <a:chOff x="5830784" y="5243451"/>
            <a:chExt cx="2563272" cy="52322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830784" y="5510153"/>
              <a:ext cx="363042" cy="18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240902" y="5243451"/>
              <a:ext cx="2153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ln-odds=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936651" y="4927073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ln[p/(1-p)]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824479" y="5582170"/>
            <a:ext cx="4367520" cy="532837"/>
            <a:chOff x="7606175" y="6071956"/>
            <a:chExt cx="4254972" cy="532837"/>
          </a:xfrm>
        </p:grpSpPr>
        <p:grpSp>
          <p:nvGrpSpPr>
            <p:cNvPr id="15" name="Group 14"/>
            <p:cNvGrpSpPr/>
            <p:nvPr/>
          </p:nvGrpSpPr>
          <p:grpSpPr>
            <a:xfrm>
              <a:off x="8241022" y="6071956"/>
              <a:ext cx="3620125" cy="532837"/>
              <a:chOff x="7979765" y="6079763"/>
              <a:chExt cx="3620125" cy="53283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979765" y="6089380"/>
                <a:ext cx="19896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P(y</a:t>
                </a:r>
                <a:r>
                  <a:rPr lang="en-US" sz="28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,x)=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802603" y="6079763"/>
                <a:ext cx="179728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1/(1+e</a:t>
                </a:r>
                <a:r>
                  <a:rPr lang="en-US" sz="2800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wx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>
              <a:off x="7606175" y="6373688"/>
              <a:ext cx="5452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982036" y="5582170"/>
            <a:ext cx="4278735" cy="545837"/>
            <a:chOff x="974552" y="5878910"/>
            <a:chExt cx="4278735" cy="545837"/>
          </a:xfrm>
        </p:grpSpPr>
        <p:sp>
          <p:nvSpPr>
            <p:cNvPr id="3" name="TextBox 2"/>
            <p:cNvSpPr txBox="1"/>
            <p:nvPr/>
          </p:nvSpPr>
          <p:spPr>
            <a:xfrm>
              <a:off x="974552" y="5901527"/>
              <a:ext cx="4278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Exponentiate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8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p/(1-p)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19530" y="5878910"/>
              <a:ext cx="2872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55571" y="4965172"/>
            <a:ext cx="8614247" cy="1196136"/>
            <a:chOff x="3039544" y="5221104"/>
            <a:chExt cx="8614247" cy="1196136"/>
          </a:xfrm>
        </p:grpSpPr>
        <p:sp>
          <p:nvSpPr>
            <p:cNvPr id="19" name="Rectangle 18"/>
            <p:cNvSpPr/>
            <p:nvPr/>
          </p:nvSpPr>
          <p:spPr>
            <a:xfrm>
              <a:off x="9028833" y="5221104"/>
              <a:ext cx="2624958" cy="461665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39544" y="5955575"/>
              <a:ext cx="2131546" cy="461665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38512" y="6229589"/>
            <a:ext cx="7216110" cy="536354"/>
            <a:chOff x="4938512" y="6229589"/>
            <a:chExt cx="7216110" cy="536354"/>
          </a:xfrm>
        </p:grpSpPr>
        <p:grpSp>
          <p:nvGrpSpPr>
            <p:cNvPr id="31" name="Group 30"/>
            <p:cNvGrpSpPr/>
            <p:nvPr/>
          </p:nvGrpSpPr>
          <p:grpSpPr>
            <a:xfrm>
              <a:off x="4938512" y="6229589"/>
              <a:ext cx="5221769" cy="536354"/>
              <a:chOff x="7338181" y="6068439"/>
              <a:chExt cx="5087207" cy="536354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8241022" y="6068439"/>
                <a:ext cx="4184366" cy="536354"/>
                <a:chOff x="7979765" y="6076246"/>
                <a:chExt cx="4184366" cy="536354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7979765" y="6089380"/>
                  <a:ext cx="243499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P(y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=0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|</a:t>
                  </a:r>
                  <a:r>
                    <a:rPr 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,x)= [1-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0178905" y="6076246"/>
                  <a:ext cx="1985226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- 1/(1+e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r>
                    <a:rPr lang="en-US" sz="2800" b="1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wx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)] </a:t>
                  </a:r>
                </a:p>
              </p:txBody>
            </p:sp>
          </p:grpSp>
          <p:cxnSp>
            <p:nvCxnSpPr>
              <p:cNvPr id="33" name="Straight Arrow Connector 32"/>
              <p:cNvCxnSpPr/>
              <p:nvPr/>
            </p:nvCxnSpPr>
            <p:spPr>
              <a:xfrm>
                <a:off x="7338181" y="6397046"/>
                <a:ext cx="5452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10009483" y="6242723"/>
              <a:ext cx="214513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1/(1+e</a:t>
              </a:r>
              <a:r>
                <a:rPr lang="en-US" sz="28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2" y="1760763"/>
            <a:ext cx="1816300" cy="2159238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480291" y="2069609"/>
            <a:ext cx="1311564" cy="1378635"/>
          </a:xfrm>
          <a:custGeom>
            <a:avLst/>
            <a:gdLst>
              <a:gd name="connsiteX0" fmla="*/ 0 w 1311564"/>
              <a:gd name="connsiteY0" fmla="*/ 63991 h 1378635"/>
              <a:gd name="connsiteX1" fmla="*/ 461818 w 1311564"/>
              <a:gd name="connsiteY1" fmla="*/ 63991 h 1378635"/>
              <a:gd name="connsiteX2" fmla="*/ 655782 w 1311564"/>
              <a:gd name="connsiteY2" fmla="*/ 729009 h 1378635"/>
              <a:gd name="connsiteX3" fmla="*/ 822036 w 1311564"/>
              <a:gd name="connsiteY3" fmla="*/ 1320136 h 1378635"/>
              <a:gd name="connsiteX4" fmla="*/ 1311564 w 1311564"/>
              <a:gd name="connsiteY4" fmla="*/ 1357082 h 1378635"/>
              <a:gd name="connsiteX5" fmla="*/ 1311564 w 1311564"/>
              <a:gd name="connsiteY5" fmla="*/ 1357082 h 1378635"/>
              <a:gd name="connsiteX6" fmla="*/ 1311564 w 1311564"/>
              <a:gd name="connsiteY6" fmla="*/ 1357082 h 137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564" h="1378635">
                <a:moveTo>
                  <a:pt x="0" y="63991"/>
                </a:moveTo>
                <a:cubicBezTo>
                  <a:pt x="176260" y="8573"/>
                  <a:pt x="352521" y="-46845"/>
                  <a:pt x="461818" y="63991"/>
                </a:cubicBezTo>
                <a:cubicBezTo>
                  <a:pt x="571115" y="174827"/>
                  <a:pt x="595746" y="519652"/>
                  <a:pt x="655782" y="729009"/>
                </a:cubicBezTo>
                <a:cubicBezTo>
                  <a:pt x="715818" y="938366"/>
                  <a:pt x="712739" y="1215457"/>
                  <a:pt x="822036" y="1320136"/>
                </a:cubicBezTo>
                <a:cubicBezTo>
                  <a:pt x="931333" y="1424815"/>
                  <a:pt x="1311564" y="1357082"/>
                  <a:pt x="1311564" y="1357082"/>
                </a:cubicBezTo>
                <a:lnTo>
                  <a:pt x="1311564" y="1357082"/>
                </a:lnTo>
                <a:lnTo>
                  <a:pt x="1311564" y="1357082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79642" y="4383002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heads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683680" y="4388913"/>
            <a:ext cx="439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tails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46328" y="4535079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w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x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r>
              <a:rPr lang="en-US" dirty="0"/>
              <a:t>  +  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96179" y="4239702"/>
            <a:ext cx="1032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00B050"/>
                </a:solidFill>
              </a:rPr>
              <a:t>x</a:t>
            </a:r>
            <a:r>
              <a:rPr lang="en-US" sz="1050" baseline="-25000" dirty="0">
                <a:solidFill>
                  <a:srgbClr val="00B050"/>
                </a:solidFill>
              </a:rPr>
              <a:t>1</a:t>
            </a:r>
            <a:r>
              <a:rPr lang="en-US" sz="1050" dirty="0">
                <a:solidFill>
                  <a:srgbClr val="00B050"/>
                </a:solidFill>
              </a:rPr>
              <a:t> =add weight</a:t>
            </a:r>
          </a:p>
          <a:p>
            <a:pPr algn="ctr"/>
            <a:r>
              <a:rPr lang="en-US" sz="1050" dirty="0">
                <a:solidFill>
                  <a:srgbClr val="00B050"/>
                </a:solidFill>
              </a:rPr>
              <a:t>To heads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452456" y="4229694"/>
            <a:ext cx="8691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Add weight </a:t>
            </a:r>
          </a:p>
          <a:p>
            <a:pPr algn="ctr"/>
            <a:r>
              <a:rPr lang="en-US" sz="1050" dirty="0">
                <a:solidFill>
                  <a:srgbClr val="FF0000"/>
                </a:solidFill>
              </a:rPr>
              <a:t>to  tails</a:t>
            </a:r>
          </a:p>
        </p:txBody>
      </p:sp>
      <p:sp>
        <p:nvSpPr>
          <p:cNvPr id="65" name="Freeform 64"/>
          <p:cNvSpPr/>
          <p:nvPr/>
        </p:nvSpPr>
        <p:spPr>
          <a:xfrm>
            <a:off x="2521366" y="1297768"/>
            <a:ext cx="6631634" cy="3774726"/>
          </a:xfrm>
          <a:custGeom>
            <a:avLst/>
            <a:gdLst>
              <a:gd name="connsiteX0" fmla="*/ 5211384 w 6631634"/>
              <a:gd name="connsiteY0" fmla="*/ 305869 h 3533984"/>
              <a:gd name="connsiteX1" fmla="*/ 2458948 w 6631634"/>
              <a:gd name="connsiteY1" fmla="*/ 93433 h 3533984"/>
              <a:gd name="connsiteX2" fmla="*/ 500839 w 6631634"/>
              <a:gd name="connsiteY2" fmla="*/ 121142 h 3533984"/>
              <a:gd name="connsiteX3" fmla="*/ 2075 w 6631634"/>
              <a:gd name="connsiteY3" fmla="*/ 1515833 h 3533984"/>
              <a:gd name="connsiteX4" fmla="*/ 334584 w 6631634"/>
              <a:gd name="connsiteY4" fmla="*/ 2818160 h 3533984"/>
              <a:gd name="connsiteX5" fmla="*/ 620911 w 6631634"/>
              <a:gd name="connsiteY5" fmla="*/ 3141433 h 3533984"/>
              <a:gd name="connsiteX6" fmla="*/ 2209566 w 6631634"/>
              <a:gd name="connsiteY6" fmla="*/ 3409287 h 3533984"/>
              <a:gd name="connsiteX7" fmla="*/ 4296984 w 6631634"/>
              <a:gd name="connsiteY7" fmla="*/ 3501651 h 3533984"/>
              <a:gd name="connsiteX8" fmla="*/ 4980475 w 6631634"/>
              <a:gd name="connsiteY8" fmla="*/ 2864342 h 3533984"/>
              <a:gd name="connsiteX9" fmla="*/ 6458293 w 6631634"/>
              <a:gd name="connsiteY9" fmla="*/ 2744269 h 3533984"/>
              <a:gd name="connsiteX10" fmla="*/ 6467530 w 6631634"/>
              <a:gd name="connsiteY10" fmla="*/ 1303397 h 3533984"/>
              <a:gd name="connsiteX11" fmla="*/ 5211384 w 6631634"/>
              <a:gd name="connsiteY11" fmla="*/ 305869 h 353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31634" h="3533984">
                <a:moveTo>
                  <a:pt x="5211384" y="305869"/>
                </a:moveTo>
                <a:cubicBezTo>
                  <a:pt x="4543287" y="104208"/>
                  <a:pt x="3244039" y="124221"/>
                  <a:pt x="2458948" y="93433"/>
                </a:cubicBezTo>
                <a:cubicBezTo>
                  <a:pt x="1673857" y="62645"/>
                  <a:pt x="910318" y="-115925"/>
                  <a:pt x="500839" y="121142"/>
                </a:cubicBezTo>
                <a:cubicBezTo>
                  <a:pt x="91360" y="358209"/>
                  <a:pt x="29784" y="1066330"/>
                  <a:pt x="2075" y="1515833"/>
                </a:cubicBezTo>
                <a:cubicBezTo>
                  <a:pt x="-25634" y="1965336"/>
                  <a:pt x="231445" y="2547227"/>
                  <a:pt x="334584" y="2818160"/>
                </a:cubicBezTo>
                <a:cubicBezTo>
                  <a:pt x="437723" y="3089093"/>
                  <a:pt x="308414" y="3042912"/>
                  <a:pt x="620911" y="3141433"/>
                </a:cubicBezTo>
                <a:cubicBezTo>
                  <a:pt x="933408" y="3239954"/>
                  <a:pt x="1596887" y="3349251"/>
                  <a:pt x="2209566" y="3409287"/>
                </a:cubicBezTo>
                <a:cubicBezTo>
                  <a:pt x="2822245" y="3469323"/>
                  <a:pt x="3835166" y="3592475"/>
                  <a:pt x="4296984" y="3501651"/>
                </a:cubicBezTo>
                <a:cubicBezTo>
                  <a:pt x="4758802" y="3410827"/>
                  <a:pt x="4620257" y="2990572"/>
                  <a:pt x="4980475" y="2864342"/>
                </a:cubicBezTo>
                <a:cubicBezTo>
                  <a:pt x="5340693" y="2738112"/>
                  <a:pt x="6210451" y="3004426"/>
                  <a:pt x="6458293" y="2744269"/>
                </a:cubicBezTo>
                <a:cubicBezTo>
                  <a:pt x="6706135" y="2484112"/>
                  <a:pt x="6669191" y="1705179"/>
                  <a:pt x="6467530" y="1303397"/>
                </a:cubicBezTo>
                <a:cubicBezTo>
                  <a:pt x="6265869" y="901615"/>
                  <a:pt x="5879481" y="507530"/>
                  <a:pt x="5211384" y="3058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312718" y="1725717"/>
            <a:ext cx="5331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 Multiply by (1-p)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12718" y="2248295"/>
            <a:ext cx="422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 Rearrange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157513" y="2679182"/>
            <a:ext cx="5363138" cy="897683"/>
            <a:chOff x="9797612" y="2570201"/>
            <a:chExt cx="5363138" cy="897683"/>
          </a:xfrm>
        </p:grpSpPr>
        <p:sp>
          <p:nvSpPr>
            <p:cNvPr id="51" name="TextBox 50"/>
            <p:cNvSpPr txBox="1"/>
            <p:nvPr/>
          </p:nvSpPr>
          <p:spPr>
            <a:xfrm>
              <a:off x="9982729" y="2570201"/>
              <a:ext cx="51780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8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baseline="30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28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             Divide by 1+e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802542" y="2944664"/>
              <a:ext cx="1098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1+e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0780467" y="2775712"/>
              <a:ext cx="314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9797612" y="3036997"/>
              <a:ext cx="1055173" cy="9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229714" y="3433285"/>
            <a:ext cx="4964374" cy="887375"/>
            <a:chOff x="9797612" y="2580509"/>
            <a:chExt cx="4964374" cy="887375"/>
          </a:xfrm>
        </p:grpSpPr>
        <p:sp>
          <p:nvSpPr>
            <p:cNvPr id="60" name="TextBox 59"/>
            <p:cNvSpPr txBox="1"/>
            <p:nvPr/>
          </p:nvSpPr>
          <p:spPr>
            <a:xfrm>
              <a:off x="10122574" y="2580509"/>
              <a:ext cx="4639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          Divide by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8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baseline="30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28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802542" y="2944664"/>
              <a:ext cx="11624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1+e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-w</a:t>
              </a:r>
              <a:r>
                <a:rPr lang="en-US" sz="28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894232" y="2817813"/>
              <a:ext cx="314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dirty="0"/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9797612" y="3036997"/>
              <a:ext cx="1055173" cy="94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/>
          <p:cNvSpPr/>
          <p:nvPr/>
        </p:nvSpPr>
        <p:spPr>
          <a:xfrm>
            <a:off x="3041349" y="5611567"/>
            <a:ext cx="2198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p/(1-p)</a:t>
            </a:r>
            <a:endParaRPr lang="en-US" sz="2800" dirty="0"/>
          </a:p>
        </p:txBody>
      </p:sp>
      <p:sp>
        <p:nvSpPr>
          <p:cNvPr id="68" name="Rectangle 67"/>
          <p:cNvSpPr/>
          <p:nvPr/>
        </p:nvSpPr>
        <p:spPr>
          <a:xfrm>
            <a:off x="5283803" y="5593856"/>
            <a:ext cx="2430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p=1/(1+e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sz="2800" b="1" baseline="30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·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77033" y="3511276"/>
            <a:ext cx="1926669" cy="811189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727352" y="5693528"/>
            <a:ext cx="1918990" cy="497276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B9C18F-E6D0-8F6B-8B5C-61106B5BFC01}"/>
              </a:ext>
            </a:extLst>
          </p:cNvPr>
          <p:cNvSpPr txBox="1"/>
          <p:nvPr/>
        </p:nvSpPr>
        <p:spPr>
          <a:xfrm>
            <a:off x="2475699" y="1298293"/>
            <a:ext cx="8762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As an example, assume 1≥</a:t>
            </a:r>
            <a:r>
              <a:rPr lang="en-US" sz="2400" dirty="0"/>
              <a:t>P(</a:t>
            </a:r>
            <a:r>
              <a:rPr lang="en-US" sz="2400" dirty="0" err="1"/>
              <a:t>y|</a:t>
            </a:r>
            <a:r>
              <a:rPr lang="en-US" b="1" dirty="0" err="1"/>
              <a:t>w∙x</a:t>
            </a:r>
            <a:r>
              <a:rPr lang="en-US" sz="2400" dirty="0"/>
              <a:t>) </a:t>
            </a:r>
            <a:r>
              <a:rPr lang="en-US" sz="2800" dirty="0"/>
              <a:t>≥0 is a binary conditional </a:t>
            </a:r>
          </a:p>
          <a:p>
            <a:pPr algn="ctr"/>
            <a:r>
              <a:rPr lang="en-US" sz="2800" dirty="0"/>
              <a:t>probability of heads (y=1) or tails (y=0)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 rot="16365564">
            <a:off x="15552" y="2581887"/>
            <a:ext cx="500989" cy="30777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1100">
                <a:latin typeface="Symbol" panose="05050102010706020507" pitchFamily="18" charset="2"/>
              </a:rPr>
              <a:t>s</a:t>
            </a:r>
            <a:r>
              <a:rPr lang="en-US" sz="1100"/>
              <a:t>(z)</a:t>
            </a:r>
            <a:endParaRPr lang="en-US" altLang="zh-CN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66CD9A-8EAA-A8FF-7B7D-66E57BA72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31" y="1662026"/>
            <a:ext cx="500989" cy="30777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1100" dirty="0">
                <a:latin typeface="Symbol" panose="05050102010706020507" pitchFamily="18" charset="2"/>
              </a:rPr>
              <a:t>s</a:t>
            </a:r>
            <a:r>
              <a:rPr lang="en-US" sz="1100" dirty="0"/>
              <a:t>(z)</a:t>
            </a:r>
            <a:endParaRPr lang="en-US" altLang="zh-CN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4EFA9F-8E8D-1B1A-9AAF-30877CF845C9}"/>
              </a:ext>
            </a:extLst>
          </p:cNvPr>
          <p:cNvSpPr txBox="1"/>
          <p:nvPr/>
        </p:nvSpPr>
        <p:spPr>
          <a:xfrm>
            <a:off x="269496" y="-41666"/>
            <a:ext cx="12019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PMF P(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y|w∙x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Derivation with Odds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DAF8B-34CF-18EF-0682-75E36EBFF85D}"/>
              </a:ext>
            </a:extLst>
          </p:cNvPr>
          <p:cNvSpPr txBox="1"/>
          <p:nvPr/>
        </p:nvSpPr>
        <p:spPr>
          <a:xfrm>
            <a:off x="4915362" y="1396249"/>
            <a:ext cx="103554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P(y=1|</a:t>
            </a:r>
            <a:r>
              <a:rPr lang="en-US" sz="1400" b="1" dirty="0"/>
              <a:t>w∙x</a:t>
            </a:r>
            <a:r>
              <a:rPr lang="en-US" sz="1400" dirty="0"/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6FAB40-EC14-C827-9E87-D95A906C7902}"/>
              </a:ext>
            </a:extLst>
          </p:cNvPr>
          <p:cNvSpPr txBox="1"/>
          <p:nvPr/>
        </p:nvSpPr>
        <p:spPr>
          <a:xfrm>
            <a:off x="1342156" y="2214144"/>
            <a:ext cx="95076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Add weight to heads -5&lt; x</a:t>
            </a:r>
            <a:r>
              <a:rPr lang="en-US" sz="2800" baseline="-25000" dirty="0">
                <a:solidFill>
                  <a:srgbClr val="FF0000"/>
                </a:solidFill>
              </a:rPr>
              <a:t>1 </a:t>
            </a:r>
            <a:r>
              <a:rPr lang="en-US" sz="2800" dirty="0">
                <a:solidFill>
                  <a:srgbClr val="FF0000"/>
                </a:solidFill>
              </a:rPr>
              <a:t>&lt;5 mg and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add weight to tails -5&lt; x</a:t>
            </a:r>
            <a:r>
              <a:rPr lang="en-US" sz="2800" baseline="-25000" dirty="0">
                <a:solidFill>
                  <a:srgbClr val="FF0000"/>
                </a:solidFill>
              </a:rPr>
              <a:t>2 </a:t>
            </a:r>
            <a:r>
              <a:rPr lang="en-US" sz="2800" dirty="0">
                <a:solidFill>
                  <a:srgbClr val="FF0000"/>
                </a:solidFill>
              </a:rPr>
              <a:t>&lt;5 mg.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DD1E55-FCBA-F3F1-DFA8-61DD7A2188DA}"/>
              </a:ext>
            </a:extLst>
          </p:cNvPr>
          <p:cNvSpPr txBox="1"/>
          <p:nvPr/>
        </p:nvSpPr>
        <p:spPr>
          <a:xfrm>
            <a:off x="624674" y="1605466"/>
            <a:ext cx="4369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 z)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6206C-CFEF-F908-2DD2-3D4A423BAB0C}"/>
              </a:ext>
            </a:extLst>
          </p:cNvPr>
          <p:cNvSpPr txBox="1"/>
          <p:nvPr/>
        </p:nvSpPr>
        <p:spPr>
          <a:xfrm>
            <a:off x="14359" y="1663677"/>
            <a:ext cx="11079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        P(z)   = 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BBD7CD-0ED4-DC6A-E014-8F000DFB5F17}"/>
              </a:ext>
            </a:extLst>
          </p:cNvPr>
          <p:cNvSpPr txBox="1"/>
          <p:nvPr/>
        </p:nvSpPr>
        <p:spPr>
          <a:xfrm>
            <a:off x="171827" y="1133559"/>
            <a:ext cx="2175596" cy="4154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Note: Increased prob. Of heads </a:t>
            </a:r>
          </a:p>
          <a:p>
            <a:r>
              <a:rPr lang="en-US" sz="1050" dirty="0"/>
              <a:t>If w</a:t>
            </a:r>
            <a:r>
              <a:rPr lang="en-US" sz="1050" baseline="-25000" dirty="0"/>
              <a:t>1</a:t>
            </a:r>
            <a:r>
              <a:rPr lang="en-US" sz="1050" dirty="0"/>
              <a:t>=+1 and w</a:t>
            </a:r>
            <a:r>
              <a:rPr lang="en-US" sz="1050" baseline="-25000" dirty="0"/>
              <a:t>2</a:t>
            </a:r>
            <a:r>
              <a:rPr lang="en-US" sz="1050" dirty="0"/>
              <a:t>=-1 for z=w</a:t>
            </a:r>
            <a:r>
              <a:rPr lang="en-US" sz="1050" baseline="-25000" dirty="0"/>
              <a:t>1</a:t>
            </a:r>
            <a:r>
              <a:rPr lang="en-US" sz="1050" dirty="0"/>
              <a:t>x</a:t>
            </a:r>
            <a:r>
              <a:rPr lang="en-US" sz="1050" baseline="-25000" dirty="0"/>
              <a:t>1</a:t>
            </a:r>
            <a:r>
              <a:rPr lang="en-US" sz="1050" dirty="0"/>
              <a:t> + w</a:t>
            </a:r>
            <a:r>
              <a:rPr lang="en-US" sz="1050" baseline="-25000" dirty="0"/>
              <a:t>2</a:t>
            </a:r>
            <a:r>
              <a:rPr lang="en-US" sz="1050" dirty="0"/>
              <a:t>x</a:t>
            </a:r>
            <a:r>
              <a:rPr lang="en-US" sz="1050" baseline="-25000" dirty="0"/>
              <a:t>2</a:t>
            </a:r>
            <a:endParaRPr lang="en-US" sz="105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A917031-5599-14FE-94B9-38E0828FCAAD}"/>
              </a:ext>
            </a:extLst>
          </p:cNvPr>
          <p:cNvSpPr txBox="1"/>
          <p:nvPr/>
        </p:nvSpPr>
        <p:spPr>
          <a:xfrm>
            <a:off x="8866774" y="2415085"/>
            <a:ext cx="2533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 = P(y=1|z) </a:t>
            </a:r>
            <a:endParaRPr lang="en-US" sz="2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6C4EEF1-06CE-7BE6-D62E-1EE8A884F5CF}"/>
              </a:ext>
            </a:extLst>
          </p:cNvPr>
          <p:cNvSpPr txBox="1"/>
          <p:nvPr/>
        </p:nvSpPr>
        <p:spPr>
          <a:xfrm>
            <a:off x="9208346" y="2961342"/>
            <a:ext cx="2758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1-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 = P(y=0|z) </a:t>
            </a:r>
            <a:endParaRPr lang="en-US" sz="2400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D0083C9-1359-7A69-5E2B-A7D4197E6278}"/>
              </a:ext>
            </a:extLst>
          </p:cNvPr>
          <p:cNvGrpSpPr/>
          <p:nvPr/>
        </p:nvGrpSpPr>
        <p:grpSpPr>
          <a:xfrm>
            <a:off x="10031545" y="1989109"/>
            <a:ext cx="1283813" cy="556854"/>
            <a:chOff x="10031545" y="1989109"/>
            <a:chExt cx="1283813" cy="5568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694D04-9112-D748-43AF-3E6B64EE3DA8}"/>
                </a:ext>
              </a:extLst>
            </p:cNvPr>
            <p:cNvSpPr txBox="1"/>
            <p:nvPr/>
          </p:nvSpPr>
          <p:spPr>
            <a:xfrm>
              <a:off x="10031545" y="1989109"/>
              <a:ext cx="1283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Disc.   Cont.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FDCB228-4E9B-C7A1-E055-B1BB8FD6A7EC}"/>
                </a:ext>
              </a:extLst>
            </p:cNvPr>
            <p:cNvCxnSpPr/>
            <p:nvPr/>
          </p:nvCxnSpPr>
          <p:spPr>
            <a:xfrm>
              <a:off x="10347172" y="2380116"/>
              <a:ext cx="10167" cy="1523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482FA1D-3BA7-B571-8FF5-8C2098B3AB4F}"/>
                </a:ext>
              </a:extLst>
            </p:cNvPr>
            <p:cNvCxnSpPr/>
            <p:nvPr/>
          </p:nvCxnSpPr>
          <p:spPr>
            <a:xfrm>
              <a:off x="10916259" y="2393616"/>
              <a:ext cx="10167" cy="1523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D0206E6-9C92-A553-DF43-920D10CE79E7}"/>
              </a:ext>
            </a:extLst>
          </p:cNvPr>
          <p:cNvSpPr txBox="1"/>
          <p:nvPr/>
        </p:nvSpPr>
        <p:spPr>
          <a:xfrm>
            <a:off x="10210327" y="4226160"/>
            <a:ext cx="17283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rgbClr val="00B050"/>
                </a:solidFill>
              </a:rPr>
              <a:t>W</a:t>
            </a:r>
            <a:r>
              <a:rPr lang="en-US" sz="1050" baseline="-25000" dirty="0">
                <a:solidFill>
                  <a:srgbClr val="00B050"/>
                </a:solidFill>
              </a:rPr>
              <a:t>1</a:t>
            </a:r>
            <a:r>
              <a:rPr lang="en-US" sz="1050" dirty="0">
                <a:solidFill>
                  <a:srgbClr val="00B050"/>
                </a:solidFill>
              </a:rPr>
              <a:t>=1</a:t>
            </a:r>
            <a:r>
              <a:rPr lang="en-US" sz="1050" dirty="0">
                <a:solidFill>
                  <a:srgbClr val="FF0000"/>
                </a:solidFill>
              </a:rPr>
              <a:t> &amp; w</a:t>
            </a:r>
            <a:r>
              <a:rPr lang="en-US" sz="1050" baseline="-25000" dirty="0">
                <a:solidFill>
                  <a:srgbClr val="FF0000"/>
                </a:solidFill>
              </a:rPr>
              <a:t>2</a:t>
            </a:r>
            <a:r>
              <a:rPr lang="en-US" sz="1050" dirty="0">
                <a:solidFill>
                  <a:srgbClr val="FF0000"/>
                </a:solidFill>
              </a:rPr>
              <a:t>=-1</a:t>
            </a:r>
          </a:p>
          <a:p>
            <a:pPr algn="ctr"/>
            <a:r>
              <a:rPr lang="en-US" sz="1050" dirty="0"/>
              <a:t>According to our experience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71689" y="4464550"/>
            <a:ext cx="238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Huge range of numbers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26770" y="4845227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ln-odds=ln[p/(1-p)]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8221114-2FC4-D5EB-5D52-90D857005C4B}"/>
              </a:ext>
            </a:extLst>
          </p:cNvPr>
          <p:cNvSpPr/>
          <p:nvPr/>
        </p:nvSpPr>
        <p:spPr>
          <a:xfrm>
            <a:off x="8938705" y="1995928"/>
            <a:ext cx="2893825" cy="1934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40026 0.0361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2162 -0.62847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-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27" grpId="0"/>
      <p:bldP spid="6" grpId="0"/>
      <p:bldP spid="7" grpId="0"/>
      <p:bldP spid="35" grpId="0"/>
      <p:bldP spid="23" grpId="0" animBg="1"/>
      <p:bldP spid="24" grpId="0"/>
      <p:bldP spid="41" grpId="0"/>
      <p:bldP spid="44" grpId="0"/>
      <p:bldP spid="45" grpId="0"/>
      <p:bldP spid="47" grpId="0"/>
      <p:bldP spid="65" grpId="0" animBg="1"/>
      <p:bldP spid="48" grpId="0"/>
      <p:bldP spid="50" grpId="0"/>
      <p:bldP spid="66" grpId="0"/>
      <p:bldP spid="66" grpId="1"/>
      <p:bldP spid="68" grpId="0"/>
      <p:bldP spid="70" grpId="0" animBg="1"/>
      <p:bldP spid="71" grpId="0" animBg="1"/>
      <p:bldP spid="2" grpId="0"/>
      <p:bldP spid="2" grpId="1"/>
      <p:bldP spid="14" grpId="0" animBg="1"/>
      <p:bldP spid="14" grpId="1" animBg="1"/>
      <p:bldP spid="37" grpId="0"/>
      <p:bldP spid="37" grpId="1"/>
      <p:bldP spid="52" grpId="0" animBg="1"/>
      <p:bldP spid="16" grpId="0" animBg="1"/>
      <p:bldP spid="53" grpId="0" animBg="1"/>
      <p:bldP spid="53" grpId="1" animBg="1"/>
      <p:bldP spid="64" grpId="0"/>
      <p:bldP spid="67" grpId="0"/>
      <p:bldP spid="73" grpId="0"/>
      <p:bldP spid="30" grpId="0"/>
      <p:bldP spid="43" grpId="0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64" y="4046319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597523" y="140314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Function: Sigmoid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51466" y="3340875"/>
            <a:ext cx="1127224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783689" y="2469942"/>
            <a:ext cx="12192000" cy="43193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860" y="1289268"/>
            <a:ext cx="2764160" cy="16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6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64" y="4046319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6702" y="1517671"/>
            <a:ext cx="12660702" cy="5277591"/>
            <a:chOff x="314987" y="1446664"/>
            <a:chExt cx="12660702" cy="5277591"/>
          </a:xfrm>
        </p:grpSpPr>
        <p:sp>
          <p:nvSpPr>
            <p:cNvPr id="3" name="Rectangle 2"/>
            <p:cNvSpPr/>
            <p:nvPr/>
          </p:nvSpPr>
          <p:spPr>
            <a:xfrm>
              <a:off x="783689" y="3958556"/>
              <a:ext cx="12192000" cy="276569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4987" y="1446664"/>
              <a:ext cx="7379263" cy="1710604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226166" y="3251777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</p:spTree>
    <p:extLst>
      <p:ext uri="{BB962C8B-B14F-4D97-AF65-F5344CB8AC3E}">
        <p14:creationId xmlns:p14="http://schemas.microsoft.com/office/powerpoint/2010/main" val="30914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442543" y="144789"/>
            <a:ext cx="1035802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Objective Function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25090" y="1730535"/>
            <a:ext cx="5014376" cy="1402933"/>
            <a:chOff x="4536328" y="1875400"/>
            <a:chExt cx="5014376" cy="1402933"/>
          </a:xfrm>
        </p:grpSpPr>
        <p:sp>
          <p:nvSpPr>
            <p:cNvPr id="25" name="TextBox 24"/>
            <p:cNvSpPr txBox="1"/>
            <p:nvPr/>
          </p:nvSpPr>
          <p:spPr>
            <a:xfrm>
              <a:off x="6696222" y="1942810"/>
              <a:ext cx="27590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∙</a:t>
              </a:r>
              <a:r>
                <a:rPr lang="en-US" sz="28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    if y=1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1158" y="2599718"/>
              <a:ext cx="27895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∙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if y=0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>
              <a:off x="6216359" y="1875400"/>
              <a:ext cx="780892" cy="140293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36328" y="2316703"/>
              <a:ext cx="17876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w∙x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74984" y="3199"/>
            <a:ext cx="1258488" cy="954996"/>
            <a:chOff x="-53965" y="241793"/>
            <a:chExt cx="1258488" cy="954996"/>
          </a:xfrm>
        </p:grpSpPr>
        <p:grpSp>
          <p:nvGrpSpPr>
            <p:cNvPr id="32" name="Group 31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-53965" y="449014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g(z)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4892" y="3662803"/>
            <a:ext cx="7312087" cy="565641"/>
            <a:chOff x="4569242" y="2068352"/>
            <a:chExt cx="7312087" cy="565641"/>
          </a:xfrm>
        </p:grpSpPr>
        <p:sp>
          <p:nvSpPr>
            <p:cNvPr id="41" name="TextBox 40"/>
            <p:cNvSpPr txBox="1"/>
            <p:nvPr/>
          </p:nvSpPr>
          <p:spPr>
            <a:xfrm>
              <a:off x="6259277" y="2068352"/>
              <a:ext cx="5622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w∙x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(1-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w∙x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(1)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69242" y="2110773"/>
              <a:ext cx="176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w,x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02887" y="1053963"/>
            <a:ext cx="7950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 Probability function binary, i.e. two class, classifier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60129" y="3236455"/>
            <a:ext cx="615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above into more compact expression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6280" y="4108051"/>
            <a:ext cx="820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liklihood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selects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maximizes likelihood of P(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936054" y="1694340"/>
            <a:ext cx="1258488" cy="954996"/>
            <a:chOff x="-53965" y="241793"/>
            <a:chExt cx="1258488" cy="954996"/>
          </a:xfrm>
        </p:grpSpPr>
        <p:grpSp>
          <p:nvGrpSpPr>
            <p:cNvPr id="46" name="Group 45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-53965" y="449014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317" y="2514252"/>
            <a:ext cx="1489977" cy="954996"/>
            <a:chOff x="-245037" y="241793"/>
            <a:chExt cx="1489977" cy="954996"/>
          </a:xfrm>
        </p:grpSpPr>
        <p:grpSp>
          <p:nvGrpSpPr>
            <p:cNvPr id="61" name="Group 60"/>
            <p:cNvGrpSpPr/>
            <p:nvPr/>
          </p:nvGrpSpPr>
          <p:grpSpPr>
            <a:xfrm>
              <a:off x="378497" y="341292"/>
              <a:ext cx="866443" cy="568527"/>
              <a:chOff x="286620" y="382301"/>
              <a:chExt cx="866443" cy="568527"/>
            </a:xfrm>
          </p:grpSpPr>
          <p:sp>
            <p:nvSpPr>
              <p:cNvPr id="66" name="Freeform 65"/>
              <p:cNvSpPr/>
              <p:nvPr/>
            </p:nvSpPr>
            <p:spPr>
              <a:xfrm flipH="1">
                <a:off x="286620" y="419815"/>
                <a:ext cx="866443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-245037" y="449014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6669806" y="4806661"/>
            <a:ext cx="4317207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Unfair coin flip P(heads)=1/3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P(tails)=1-1/3=2/3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-6278530" y="1928225"/>
            <a:ext cx="2572948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what is </a:t>
            </a:r>
          </a:p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proability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6174308" y="3048012"/>
            <a:ext cx="3111749" cy="1200329"/>
            <a:chOff x="2322626" y="-1092851"/>
            <a:chExt cx="3111749" cy="1200329"/>
          </a:xfrm>
        </p:grpSpPr>
        <p:sp>
          <p:nvSpPr>
            <p:cNvPr id="69" name="TextBox 68"/>
            <p:cNvSpPr txBox="1"/>
            <p:nvPr/>
          </p:nvSpPr>
          <p:spPr>
            <a:xfrm>
              <a:off x="2322626" y="-1092851"/>
              <a:ext cx="3111749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)=P(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y|x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)P(x)                     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/A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196327" y="-448122"/>
              <a:ext cx="535360" cy="652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242674" y="-931662"/>
              <a:ext cx="1133101" cy="94276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290607" y="-1010178"/>
              <a:ext cx="929493" cy="748994"/>
              <a:chOff x="4290607" y="-1010178"/>
              <a:chExt cx="929493" cy="74899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377691" y="-633742"/>
                <a:ext cx="565580" cy="3381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09225" y="-667514"/>
                <a:ext cx="410875" cy="344889"/>
              </a:xfrm>
              <a:prstGeom prst="ellipse">
                <a:avLst/>
              </a:prstGeom>
              <a:solidFill>
                <a:srgbClr val="FFFF00">
                  <a:alpha val="54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23432" y="-630516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x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836253" y="-682947"/>
                <a:ext cx="382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y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290607" y="-1010178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802060" y="-32976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</a:rPr>
                <a:t>x,y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913302" y="-351053"/>
              <a:ext cx="29968" cy="2235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-6720089" y="471705"/>
            <a:ext cx="389593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Joint, conditional, marginal probability?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1945" y="4240316"/>
            <a:ext cx="935384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you predicted correctly this will be nearly 1, whether or not y=0 or y=1. Otherwise small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65343" y="1261188"/>
            <a:ext cx="343364" cy="847957"/>
            <a:chOff x="9621078" y="2187671"/>
            <a:chExt cx="343364" cy="847957"/>
          </a:xfrm>
        </p:grpSpPr>
        <p:sp>
          <p:nvSpPr>
            <p:cNvPr id="2" name="TextBox 1"/>
            <p:cNvSpPr txBox="1"/>
            <p:nvPr/>
          </p:nvSpPr>
          <p:spPr>
            <a:xfrm>
              <a:off x="9621078" y="2187671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3" name="Left Brace 2"/>
            <p:cNvSpPr/>
            <p:nvPr/>
          </p:nvSpPr>
          <p:spPr>
            <a:xfrm>
              <a:off x="9710711" y="2542297"/>
              <a:ext cx="251792" cy="493331"/>
            </a:xfrm>
            <a:prstGeom prst="leftBrace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1" grpId="0"/>
      <p:bldP spid="39" grpId="0"/>
      <p:bldP spid="54" grpId="0" animBg="1"/>
      <p:bldP spid="5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32901" y="1717387"/>
            <a:ext cx="2789928" cy="4845133"/>
            <a:chOff x="4878781" y="1294410"/>
            <a:chExt cx="2789928" cy="484513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93278" y="1294410"/>
              <a:ext cx="0" cy="4845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131382" y="3636361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8781" y="1294410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  <a:endParaRPr lang="en-US" sz="3200" dirty="0"/>
            </a:p>
          </p:txBody>
        </p:sp>
      </p:grpSp>
      <p:cxnSp>
        <p:nvCxnSpPr>
          <p:cNvPr id="165" name="Straight Connector 164"/>
          <p:cNvCxnSpPr/>
          <p:nvPr/>
        </p:nvCxnSpPr>
        <p:spPr>
          <a:xfrm flipH="1" flipV="1">
            <a:off x="4616839" y="4131695"/>
            <a:ext cx="4131372" cy="30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/>
          <p:cNvSpPr txBox="1"/>
          <p:nvPr/>
        </p:nvSpPr>
        <p:spPr>
          <a:xfrm>
            <a:off x="841627" y="326752"/>
            <a:ext cx="1991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mx + b</a:t>
            </a:r>
          </a:p>
        </p:txBody>
      </p:sp>
      <p:grpSp>
        <p:nvGrpSpPr>
          <p:cNvPr id="174" name="Group 173"/>
          <p:cNvGrpSpPr/>
          <p:nvPr/>
        </p:nvGrpSpPr>
        <p:grpSpPr>
          <a:xfrm>
            <a:off x="4581655" y="2070152"/>
            <a:ext cx="6243851" cy="3997432"/>
            <a:chOff x="4606344" y="2095044"/>
            <a:chExt cx="6243851" cy="3997432"/>
          </a:xfrm>
        </p:grpSpPr>
        <p:grpSp>
          <p:nvGrpSpPr>
            <p:cNvPr id="166" name="Group 165"/>
            <p:cNvGrpSpPr/>
            <p:nvPr/>
          </p:nvGrpSpPr>
          <p:grpSpPr>
            <a:xfrm rot="20831292">
              <a:off x="4606344" y="2825175"/>
              <a:ext cx="6243851" cy="3267301"/>
              <a:chOff x="4435558" y="2938672"/>
              <a:chExt cx="6243851" cy="3267301"/>
            </a:xfrm>
          </p:grpSpPr>
          <p:cxnSp>
            <p:nvCxnSpPr>
              <p:cNvPr id="167" name="Straight Connector 166"/>
              <p:cNvCxnSpPr/>
              <p:nvPr/>
            </p:nvCxnSpPr>
            <p:spPr>
              <a:xfrm rot="768708">
                <a:off x="4435558" y="2971939"/>
                <a:ext cx="6243851" cy="323403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7147398" y="2938672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>
              <a:off x="7376751" y="2095044"/>
              <a:ext cx="595035" cy="848922"/>
              <a:chOff x="7376751" y="2095044"/>
              <a:chExt cx="595035" cy="84892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7441299" y="2095044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7030A0"/>
                    </a:solidFill>
                  </a:rPr>
                  <a:t>^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7376751" y="2359191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91863DB3-E06D-461B-4400-73390C36D15A}"/>
              </a:ext>
            </a:extLst>
          </p:cNvPr>
          <p:cNvSpPr txBox="1"/>
          <p:nvPr/>
        </p:nvSpPr>
        <p:spPr>
          <a:xfrm>
            <a:off x="854970" y="1004692"/>
            <a:ext cx="2263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9DEF8AA-8074-9545-F0F1-E9EE9A626CA8}"/>
              </a:ext>
            </a:extLst>
          </p:cNvPr>
          <p:cNvSpPr txBox="1"/>
          <p:nvPr/>
        </p:nvSpPr>
        <p:spPr>
          <a:xfrm>
            <a:off x="224075" y="1682632"/>
            <a:ext cx="3254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-w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b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A0C43A-9888-E6A3-FD1A-2586897DC576}"/>
              </a:ext>
            </a:extLst>
          </p:cNvPr>
          <p:cNvSpPr txBox="1"/>
          <p:nvPr/>
        </p:nvSpPr>
        <p:spPr>
          <a:xfrm>
            <a:off x="59530" y="2374976"/>
            <a:ext cx="332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,w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)∙ (x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431096D-3425-D045-8B8E-D4FF9191693E}"/>
              </a:ext>
            </a:extLst>
          </p:cNvPr>
          <p:cNvSpPr txBox="1"/>
          <p:nvPr/>
        </p:nvSpPr>
        <p:spPr>
          <a:xfrm>
            <a:off x="903548" y="3136612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w∙x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b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B0B1BAB-1F8D-BD4C-700D-E05523885CEE}"/>
              </a:ext>
            </a:extLst>
          </p:cNvPr>
          <p:cNvSpPr txBox="1"/>
          <p:nvPr/>
        </p:nvSpPr>
        <p:spPr>
          <a:xfrm>
            <a:off x="947025" y="3721387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w∙x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E9E86E7-0F4A-47F3-00A1-2748480E6AE6}"/>
              </a:ext>
            </a:extLst>
          </p:cNvPr>
          <p:cNvSpPr/>
          <p:nvPr/>
        </p:nvSpPr>
        <p:spPr>
          <a:xfrm>
            <a:off x="2785472" y="3975162"/>
            <a:ext cx="5194746" cy="1337902"/>
          </a:xfrm>
          <a:custGeom>
            <a:avLst/>
            <a:gdLst>
              <a:gd name="connsiteX0" fmla="*/ 123983 w 5194746"/>
              <a:gd name="connsiteY0" fmla="*/ 56511 h 1337902"/>
              <a:gd name="connsiteX1" fmla="*/ 123983 w 5194746"/>
              <a:gd name="connsiteY1" fmla="*/ 118856 h 1337902"/>
              <a:gd name="connsiteX2" fmla="*/ 1412455 w 5194746"/>
              <a:gd name="connsiteY2" fmla="*/ 1116383 h 1337902"/>
              <a:gd name="connsiteX3" fmla="*/ 4280346 w 5194746"/>
              <a:gd name="connsiteY3" fmla="*/ 1324202 h 1337902"/>
              <a:gd name="connsiteX4" fmla="*/ 5194746 w 5194746"/>
              <a:gd name="connsiteY4" fmla="*/ 867002 h 133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746" h="1337902">
                <a:moveTo>
                  <a:pt x="123983" y="56511"/>
                </a:moveTo>
                <a:cubicBezTo>
                  <a:pt x="16610" y="-639"/>
                  <a:pt x="-90762" y="-57789"/>
                  <a:pt x="123983" y="118856"/>
                </a:cubicBezTo>
                <a:cubicBezTo>
                  <a:pt x="338728" y="295501"/>
                  <a:pt x="719728" y="915492"/>
                  <a:pt x="1412455" y="1116383"/>
                </a:cubicBezTo>
                <a:cubicBezTo>
                  <a:pt x="2105182" y="1317274"/>
                  <a:pt x="3649964" y="1365765"/>
                  <a:pt x="4280346" y="1324202"/>
                </a:cubicBezTo>
                <a:cubicBezTo>
                  <a:pt x="4910728" y="1282639"/>
                  <a:pt x="5052737" y="1074820"/>
                  <a:pt x="5194746" y="867002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4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46" grpId="0"/>
      <p:bldP spid="77" grpId="0"/>
      <p:bldP spid="82" grpId="0"/>
      <p:bldP spid="83" grpId="0"/>
      <p:bldP spid="84" grpId="0"/>
      <p:bldP spid="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32901" y="1717387"/>
            <a:ext cx="4890143" cy="4845133"/>
            <a:chOff x="4878781" y="1294410"/>
            <a:chExt cx="4890143" cy="484513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93278" y="1294410"/>
              <a:ext cx="0" cy="4845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231597" y="3811979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8781" y="1294410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  <a:endParaRPr lang="en-US" sz="32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2445" y="1927239"/>
            <a:ext cx="53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752443" y="1927238"/>
            <a:ext cx="537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512850" y="1950988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741" y="2512013"/>
            <a:ext cx="2022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2443" y="1950988"/>
            <a:ext cx="0" cy="2118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91731" y="1950988"/>
            <a:ext cx="0" cy="2118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31019" y="1950988"/>
            <a:ext cx="0" cy="2118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141" y="1963771"/>
            <a:ext cx="2022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666" y="3030574"/>
            <a:ext cx="2022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691" y="3598617"/>
            <a:ext cx="2022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591" y="4119159"/>
            <a:ext cx="2022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141" y="1971506"/>
            <a:ext cx="0" cy="21181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791" y="3553796"/>
            <a:ext cx="2032630" cy="2168171"/>
            <a:chOff x="656111" y="1038722"/>
            <a:chExt cx="2032630" cy="2168171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1392863" y="1038722"/>
              <a:ext cx="0" cy="21181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032151" y="1038722"/>
              <a:ext cx="0" cy="21181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671439" y="1038722"/>
              <a:ext cx="0" cy="21181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58086" y="2118308"/>
              <a:ext cx="20227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6111" y="2686351"/>
              <a:ext cx="20227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66011" y="3206893"/>
              <a:ext cx="20227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07561" y="1059240"/>
              <a:ext cx="0" cy="21181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39098" y="2569340"/>
            <a:ext cx="8180638" cy="948899"/>
            <a:chOff x="250974" y="1483879"/>
            <a:chExt cx="8180638" cy="948899"/>
          </a:xfrm>
        </p:grpSpPr>
        <p:sp>
          <p:nvSpPr>
            <p:cNvPr id="20" name="TextBox 19"/>
            <p:cNvSpPr txBox="1"/>
            <p:nvPr/>
          </p:nvSpPr>
          <p:spPr>
            <a:xfrm>
              <a:off x="250974" y="1483879"/>
              <a:ext cx="15937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1         1          1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8165495" y="2150575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3416" y="3148907"/>
            <a:ext cx="9247350" cy="2901781"/>
            <a:chOff x="295292" y="2063446"/>
            <a:chExt cx="9247350" cy="2901781"/>
          </a:xfrm>
        </p:grpSpPr>
        <p:sp>
          <p:nvSpPr>
            <p:cNvPr id="40" name="TextBox 39"/>
            <p:cNvSpPr txBox="1"/>
            <p:nvPr/>
          </p:nvSpPr>
          <p:spPr>
            <a:xfrm>
              <a:off x="295292" y="2063446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1         -2        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9276525" y="4683024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9833" y="1593387"/>
            <a:ext cx="1374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Wt</a:t>
            </a:r>
            <a:r>
              <a:rPr lang="en-US" sz="1400" dirty="0"/>
              <a:t> H      </a:t>
            </a:r>
            <a:r>
              <a:rPr lang="en-US" sz="1400" dirty="0" err="1"/>
              <a:t>Wt</a:t>
            </a:r>
            <a:r>
              <a:rPr lang="en-US" sz="1400" dirty="0"/>
              <a:t> Tails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54547" y="1380417"/>
            <a:ext cx="720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Heads</a:t>
            </a:r>
          </a:p>
          <a:p>
            <a:pPr algn="ctr"/>
            <a:r>
              <a:rPr lang="en-US" sz="1400" dirty="0"/>
              <a:t>Or Tails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234322" y="888908"/>
            <a:ext cx="10310571" cy="4792152"/>
            <a:chOff x="210534" y="-60220"/>
            <a:chExt cx="10310571" cy="4792152"/>
          </a:xfrm>
        </p:grpSpPr>
        <p:grpSp>
          <p:nvGrpSpPr>
            <p:cNvPr id="70" name="Group 69"/>
            <p:cNvGrpSpPr/>
            <p:nvPr/>
          </p:nvGrpSpPr>
          <p:grpSpPr>
            <a:xfrm>
              <a:off x="210534" y="2642993"/>
              <a:ext cx="1596927" cy="1903149"/>
              <a:chOff x="210534" y="2642993"/>
              <a:chExt cx="1596927" cy="1903149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5971" y="2642993"/>
                <a:ext cx="1452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3        -3        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7519" y="3151412"/>
                <a:ext cx="1505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-1        0         0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0534" y="3630117"/>
                <a:ext cx="1558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-2        0         0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13755" y="4176810"/>
                <a:ext cx="15937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2         3           1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4166547" y="-60220"/>
              <a:ext cx="6354558" cy="4792152"/>
              <a:chOff x="4166547" y="-60220"/>
              <a:chExt cx="6354558" cy="4792152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924967" y="303944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9760303" y="61643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8987019" y="2876644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0254988" y="2248112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575682" y="12456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974280" y="-60220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200996" y="21999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8763931" y="104359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427782" y="3820271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7957739" y="4449729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928658" y="1514813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4166547" y="486549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852802" y="290469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602606" y="0"/>
            <a:ext cx="3340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 @ Separation Line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2288034" y="262001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.9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27521" y="1939480"/>
            <a:ext cx="3343390" cy="4383227"/>
            <a:chOff x="11914695" y="24055"/>
            <a:chExt cx="3343390" cy="4383227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12526475" y="2250177"/>
              <a:ext cx="20227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1914695" y="24055"/>
              <a:ext cx="3343390" cy="4383227"/>
              <a:chOff x="10182983" y="31800"/>
              <a:chExt cx="3343390" cy="4383227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11442138" y="3814504"/>
                <a:ext cx="20227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/>
              <p:cNvGrpSpPr/>
              <p:nvPr/>
            </p:nvGrpSpPr>
            <p:grpSpPr>
              <a:xfrm>
                <a:off x="10182983" y="31800"/>
                <a:ext cx="3343390" cy="4383227"/>
                <a:chOff x="2058689" y="1932875"/>
                <a:chExt cx="3343390" cy="4383227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058689" y="2518936"/>
                  <a:ext cx="2835407" cy="3237654"/>
                  <a:chOff x="2002405" y="1996164"/>
                  <a:chExt cx="2835407" cy="3237654"/>
                </a:xfrm>
              </p:grpSpPr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2073218" y="1996164"/>
                    <a:ext cx="202273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2023743" y="3062967"/>
                    <a:ext cx="202273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2021768" y="3631010"/>
                    <a:ext cx="202273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4636915" y="3536970"/>
                    <a:ext cx="0" cy="169684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2002405" y="5192590"/>
                    <a:ext cx="202273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>
                    <a:off x="2076276" y="4652028"/>
                    <a:ext cx="27337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>
                    <a:off x="2104030" y="4160237"/>
                    <a:ext cx="27337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" name="Group 1"/>
                <p:cNvGrpSpPr/>
                <p:nvPr/>
              </p:nvGrpSpPr>
              <p:grpSpPr>
                <a:xfrm>
                  <a:off x="2067152" y="1932875"/>
                  <a:ext cx="3334927" cy="4383227"/>
                  <a:chOff x="2121081" y="1974649"/>
                  <a:chExt cx="3334927" cy="4383227"/>
                </a:xfrm>
              </p:grpSpPr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4747128" y="2003899"/>
                    <a:ext cx="0" cy="21181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>
                    <a:off x="3397808" y="1983381"/>
                    <a:ext cx="0" cy="21181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2121081" y="2003899"/>
                    <a:ext cx="0" cy="21181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3386908" y="3586189"/>
                    <a:ext cx="0" cy="211813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2121081" y="3665715"/>
                    <a:ext cx="3499" cy="2061903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2121081" y="5236042"/>
                    <a:ext cx="27337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2131784" y="3632821"/>
                    <a:ext cx="27337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2159538" y="3057905"/>
                    <a:ext cx="27337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2187292" y="2542364"/>
                    <a:ext cx="27337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2215046" y="1991198"/>
                    <a:ext cx="2733782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4770433" y="1974649"/>
                    <a:ext cx="685575" cy="438322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44" name="TextBox 143"/>
          <p:cNvSpPr txBox="1"/>
          <p:nvPr/>
        </p:nvSpPr>
        <p:spPr>
          <a:xfrm>
            <a:off x="2297929" y="310491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.8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2307824" y="358982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.01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2345516" y="4194814"/>
            <a:ext cx="49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.7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2393103" y="5284710"/>
            <a:ext cx="49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.8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2356032" y="4769963"/>
            <a:ext cx="495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.6</a:t>
            </a:r>
          </a:p>
        </p:txBody>
      </p:sp>
      <p:grpSp>
        <p:nvGrpSpPr>
          <p:cNvPr id="149" name="Group 148"/>
          <p:cNvGrpSpPr/>
          <p:nvPr/>
        </p:nvGrpSpPr>
        <p:grpSpPr>
          <a:xfrm>
            <a:off x="3745274" y="2634195"/>
            <a:ext cx="600354" cy="3034031"/>
            <a:chOff x="2215341" y="2622597"/>
            <a:chExt cx="600354" cy="3034031"/>
          </a:xfrm>
        </p:grpSpPr>
        <p:sp>
          <p:nvSpPr>
            <p:cNvPr id="150" name="TextBox 149"/>
            <p:cNvSpPr txBox="1"/>
            <p:nvPr/>
          </p:nvSpPr>
          <p:spPr>
            <a:xfrm>
              <a:off x="2215341" y="2622597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.9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225236" y="3107504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.8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235131" y="3592411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.99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272823" y="4197400"/>
              <a:ext cx="495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.7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320410" y="5287296"/>
              <a:ext cx="495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.8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320410" y="4772151"/>
              <a:ext cx="495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.6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93323" y="2052632"/>
            <a:ext cx="2604354" cy="476568"/>
            <a:chOff x="2093323" y="2052632"/>
            <a:chExt cx="2604354" cy="476568"/>
          </a:xfrm>
        </p:grpSpPr>
        <p:sp>
          <p:nvSpPr>
            <p:cNvPr id="120" name="TextBox 119"/>
            <p:cNvSpPr txBox="1"/>
            <p:nvPr/>
          </p:nvSpPr>
          <p:spPr>
            <a:xfrm>
              <a:off x="2093323" y="2067535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</a:t>
              </a:r>
              <a:r>
                <a:rPr lang="en-US" sz="2400" dirty="0" err="1"/>
                <a:t>y|</a:t>
              </a:r>
              <a:r>
                <a:rPr lang="en-US" sz="2400" b="1" dirty="0" err="1">
                  <a:solidFill>
                    <a:srgbClr val="FF0000"/>
                  </a:solidFill>
                </a:rPr>
                <a:t>w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2400" b="1" dirty="0"/>
                <a:t> x</a:t>
              </a:r>
              <a:r>
                <a:rPr lang="en-US" sz="2400" dirty="0"/>
                <a:t>)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435793" y="2052632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</a:t>
              </a:r>
              <a:r>
                <a:rPr lang="en-US" sz="2400" dirty="0" err="1"/>
                <a:t>y|</a:t>
              </a:r>
              <a:r>
                <a:rPr lang="en-US" sz="2400" b="1" dirty="0" err="1">
                  <a:solidFill>
                    <a:srgbClr val="7030A0"/>
                  </a:solidFill>
                </a:rPr>
                <a:t>w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2400" b="1" dirty="0" err="1"/>
                <a:t>x</a:t>
              </a:r>
              <a:r>
                <a:rPr lang="en-US" sz="2400" dirty="0"/>
                <a:t>)</a:t>
              </a:r>
            </a:p>
          </p:txBody>
        </p:sp>
      </p:grpSp>
      <p:cxnSp>
        <p:nvCxnSpPr>
          <p:cNvPr id="165" name="Straight Connector 164"/>
          <p:cNvCxnSpPr/>
          <p:nvPr/>
        </p:nvCxnSpPr>
        <p:spPr>
          <a:xfrm flipH="1" flipV="1">
            <a:off x="4616839" y="4131695"/>
            <a:ext cx="4131372" cy="30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/>
          <p:cNvGrpSpPr/>
          <p:nvPr/>
        </p:nvGrpSpPr>
        <p:grpSpPr>
          <a:xfrm>
            <a:off x="3895106" y="1401212"/>
            <a:ext cx="6348006" cy="5456788"/>
            <a:chOff x="3895106" y="1401212"/>
            <a:chExt cx="6348006" cy="5456788"/>
          </a:xfrm>
        </p:grpSpPr>
        <p:grpSp>
          <p:nvGrpSpPr>
            <p:cNvPr id="47" name="Group 46"/>
            <p:cNvGrpSpPr/>
            <p:nvPr/>
          </p:nvGrpSpPr>
          <p:grpSpPr>
            <a:xfrm>
              <a:off x="3895106" y="1401212"/>
              <a:ext cx="6348006" cy="5456788"/>
              <a:chOff x="3895106" y="1401212"/>
              <a:chExt cx="6348006" cy="545678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3895106" y="1401212"/>
                <a:ext cx="6348006" cy="545678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V="1">
                <a:off x="7147398" y="2938672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8481751" y="2502274"/>
              <a:ext cx="595035" cy="848127"/>
              <a:chOff x="8885113" y="2906096"/>
              <a:chExt cx="595035" cy="8481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8885113" y="3169448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975682" y="2906096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^</a:t>
                </a:r>
              </a:p>
            </p:txBody>
          </p:sp>
        </p:grpSp>
      </p:grpSp>
      <p:grpSp>
        <p:nvGrpSpPr>
          <p:cNvPr id="157" name="Group 156"/>
          <p:cNvGrpSpPr/>
          <p:nvPr/>
        </p:nvGrpSpPr>
        <p:grpSpPr>
          <a:xfrm>
            <a:off x="18656" y="5870085"/>
            <a:ext cx="9727362" cy="479224"/>
            <a:chOff x="549858" y="5864411"/>
            <a:chExt cx="9727362" cy="479224"/>
          </a:xfrm>
          <a:solidFill>
            <a:schemeClr val="bg1"/>
          </a:solidFill>
        </p:grpSpPr>
        <p:sp>
          <p:nvSpPr>
            <p:cNvPr id="158" name="TextBox 157"/>
            <p:cNvSpPr txBox="1"/>
            <p:nvPr/>
          </p:nvSpPr>
          <p:spPr>
            <a:xfrm>
              <a:off x="549858" y="5864411"/>
              <a:ext cx="1846980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P(y</a:t>
              </a:r>
              <a:r>
                <a:rPr lang="en-US" sz="2400" baseline="30000" dirty="0"/>
                <a:t>(1)</a:t>
              </a:r>
              <a:r>
                <a:rPr lang="en-US" sz="2400" dirty="0"/>
                <a:t> |</a:t>
              </a:r>
              <a:r>
                <a:rPr lang="en-US" sz="2400" b="1" dirty="0">
                  <a:solidFill>
                    <a:srgbClr val="FF0000"/>
                  </a:solidFill>
                </a:rPr>
                <a:t>w</a:t>
              </a:r>
              <a:r>
                <a:rPr lang="en-US" sz="2400" b="1" dirty="0"/>
                <a:t> x</a:t>
              </a:r>
              <a:r>
                <a:rPr lang="en-US" sz="2400" b="1" baseline="30000" dirty="0"/>
                <a:t>(1</a:t>
              </a:r>
              <a:r>
                <a:rPr lang="en-US" sz="2400" baseline="30000" dirty="0"/>
                <a:t>)</a:t>
              </a:r>
              <a:r>
                <a:rPr lang="en-US" sz="2400" dirty="0"/>
                <a:t> )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369663" y="5881970"/>
              <a:ext cx="233108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P(y</a:t>
              </a:r>
              <a:r>
                <a:rPr lang="en-US" sz="2400" baseline="30000" dirty="0"/>
                <a:t>(2)</a:t>
              </a:r>
              <a:r>
                <a:rPr lang="en-US" sz="2400" dirty="0"/>
                <a:t> |</a:t>
              </a:r>
              <a:r>
                <a:rPr lang="en-US" sz="2400" b="1" dirty="0">
                  <a:solidFill>
                    <a:srgbClr val="FF0000"/>
                  </a:solidFill>
                </a:rPr>
                <a:t>w</a:t>
              </a:r>
              <a:r>
                <a:rPr lang="en-US" sz="2400" b="1" dirty="0"/>
                <a:t> x</a:t>
              </a:r>
              <a:r>
                <a:rPr lang="en-US" sz="2400" b="1" baseline="30000" dirty="0"/>
                <a:t>(2</a:t>
              </a:r>
              <a:r>
                <a:rPr lang="en-US" sz="2400" baseline="30000" dirty="0"/>
                <a:t>)</a:t>
              </a:r>
              <a:r>
                <a:rPr lang="en-US" sz="2400" dirty="0"/>
                <a:t> )…….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743333" y="5881970"/>
              <a:ext cx="553388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P(y</a:t>
              </a:r>
              <a:r>
                <a:rPr lang="en-US" sz="2400" baseline="30000" dirty="0"/>
                <a:t>(6)</a:t>
              </a:r>
              <a:r>
                <a:rPr lang="en-US" sz="2400" dirty="0"/>
                <a:t> |</a:t>
              </a:r>
              <a:r>
                <a:rPr lang="en-US" sz="2400" b="1" dirty="0">
                  <a:solidFill>
                    <a:srgbClr val="FF0000"/>
                  </a:solidFill>
                </a:rPr>
                <a:t>w</a:t>
              </a:r>
              <a:r>
                <a:rPr lang="en-US" sz="2400" b="1" dirty="0"/>
                <a:t> x</a:t>
              </a:r>
              <a:r>
                <a:rPr lang="en-US" sz="2400" b="1" baseline="30000" dirty="0"/>
                <a:t>(6)</a:t>
              </a:r>
              <a:r>
                <a:rPr lang="en-US" sz="2400" b="1" dirty="0"/>
                <a:t> </a:t>
              </a:r>
              <a:r>
                <a:rPr lang="en-US" sz="2400" dirty="0"/>
                <a:t>) </a:t>
              </a:r>
              <a:r>
                <a:rPr lang="en-US" sz="2400" dirty="0">
                  <a:solidFill>
                    <a:srgbClr val="00B050"/>
                  </a:solidFill>
                </a:rPr>
                <a:t>= .9*</a:t>
              </a:r>
              <a:r>
                <a:rPr lang="en-US" sz="2400" dirty="0">
                  <a:solidFill>
                    <a:srgbClr val="00B0F0"/>
                  </a:solidFill>
                </a:rPr>
                <a:t>.8</a:t>
              </a:r>
              <a:r>
                <a:rPr lang="en-US" sz="2400" dirty="0"/>
                <a:t>*.</a:t>
              </a:r>
              <a:r>
                <a:rPr lang="en-US" sz="2400" dirty="0">
                  <a:solidFill>
                    <a:srgbClr val="FF0000"/>
                  </a:solidFill>
                </a:rPr>
                <a:t>01</a:t>
              </a:r>
              <a:r>
                <a:rPr lang="en-US" sz="2400" dirty="0">
                  <a:solidFill>
                    <a:srgbClr val="00B050"/>
                  </a:solidFill>
                </a:rPr>
                <a:t>*.</a:t>
              </a:r>
              <a:r>
                <a:rPr lang="en-US" sz="2400" dirty="0">
                  <a:solidFill>
                    <a:srgbClr val="00B0F0"/>
                  </a:solidFill>
                </a:rPr>
                <a:t>7*.6*</a:t>
              </a:r>
              <a:r>
                <a:rPr lang="en-US" sz="2400" dirty="0">
                  <a:solidFill>
                    <a:srgbClr val="00B050"/>
                  </a:solidFill>
                </a:rPr>
                <a:t>.8 </a:t>
              </a:r>
              <a:r>
                <a:rPr lang="en-US" sz="2400" dirty="0"/>
                <a:t>= .0024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67103" y="6344860"/>
            <a:ext cx="9571870" cy="479224"/>
            <a:chOff x="549858" y="5864411"/>
            <a:chExt cx="9571870" cy="479224"/>
          </a:xfrm>
          <a:solidFill>
            <a:schemeClr val="bg1"/>
          </a:solidFill>
        </p:grpSpPr>
        <p:sp>
          <p:nvSpPr>
            <p:cNvPr id="162" name="TextBox 161"/>
            <p:cNvSpPr txBox="1"/>
            <p:nvPr/>
          </p:nvSpPr>
          <p:spPr>
            <a:xfrm>
              <a:off x="549858" y="5864411"/>
              <a:ext cx="1846980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P(y</a:t>
              </a:r>
              <a:r>
                <a:rPr lang="en-US" sz="2400" baseline="30000" dirty="0"/>
                <a:t>(1)</a:t>
              </a:r>
              <a:r>
                <a:rPr lang="en-US" sz="2400" dirty="0"/>
                <a:t> |</a:t>
              </a:r>
              <a:r>
                <a:rPr lang="en-US" sz="2400" b="1" dirty="0">
                  <a:solidFill>
                    <a:srgbClr val="7030A0"/>
                  </a:solidFill>
                </a:rPr>
                <a:t>w</a:t>
              </a:r>
              <a:r>
                <a:rPr lang="en-US" sz="2400" b="1" dirty="0">
                  <a:solidFill>
                    <a:srgbClr val="00B050"/>
                  </a:solidFill>
                </a:rPr>
                <a:t> </a:t>
              </a:r>
              <a:r>
                <a:rPr lang="en-US" sz="2400" b="1" dirty="0"/>
                <a:t>x</a:t>
              </a:r>
              <a:r>
                <a:rPr lang="en-US" sz="2400" b="1" baseline="30000" dirty="0"/>
                <a:t>(1</a:t>
              </a:r>
              <a:r>
                <a:rPr lang="en-US" sz="2400" baseline="30000" dirty="0"/>
                <a:t>)</a:t>
              </a:r>
              <a:r>
                <a:rPr lang="en-US" sz="2400" dirty="0"/>
                <a:t> )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2369663" y="5881970"/>
              <a:ext cx="233108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P(y</a:t>
              </a:r>
              <a:r>
                <a:rPr lang="en-US" sz="2400" baseline="30000" dirty="0"/>
                <a:t>(2)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rgbClr val="00B050"/>
                  </a:solidFill>
                </a:rPr>
                <a:t>|</a:t>
              </a:r>
              <a:r>
                <a:rPr lang="en-US" sz="2400" b="1" dirty="0">
                  <a:solidFill>
                    <a:srgbClr val="7030A0"/>
                  </a:solidFill>
                </a:rPr>
                <a:t>w</a:t>
              </a:r>
              <a:r>
                <a:rPr lang="en-US" sz="2400" b="1" dirty="0">
                  <a:solidFill>
                    <a:srgbClr val="00B050"/>
                  </a:solidFill>
                </a:rPr>
                <a:t> </a:t>
              </a:r>
              <a:r>
                <a:rPr lang="en-US" sz="2400" b="1" dirty="0"/>
                <a:t>x</a:t>
              </a:r>
              <a:r>
                <a:rPr lang="en-US" sz="2400" b="1" baseline="30000" dirty="0"/>
                <a:t>(2</a:t>
              </a:r>
              <a:r>
                <a:rPr lang="en-US" sz="2400" baseline="30000" dirty="0"/>
                <a:t>)</a:t>
              </a:r>
              <a:r>
                <a:rPr lang="en-US" sz="2400" dirty="0"/>
                <a:t> )…….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743333" y="5881970"/>
              <a:ext cx="5378395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P(y</a:t>
              </a:r>
              <a:r>
                <a:rPr lang="en-US" sz="2400" baseline="30000" dirty="0"/>
                <a:t>(6)</a:t>
              </a:r>
              <a:r>
                <a:rPr lang="en-US" sz="2400" dirty="0"/>
                <a:t> |</a:t>
              </a:r>
              <a:r>
                <a:rPr lang="en-US" sz="2400" b="1" dirty="0">
                  <a:solidFill>
                    <a:srgbClr val="7030A0"/>
                  </a:solidFill>
                </a:rPr>
                <a:t>w</a:t>
              </a:r>
              <a:r>
                <a:rPr lang="en-US" sz="2400" b="1" dirty="0"/>
                <a:t> x</a:t>
              </a:r>
              <a:r>
                <a:rPr lang="en-US" sz="2400" b="1" baseline="30000" dirty="0"/>
                <a:t>(6</a:t>
              </a:r>
              <a:r>
                <a:rPr lang="en-US" sz="2400" baseline="30000" dirty="0"/>
                <a:t>)</a:t>
              </a:r>
              <a:r>
                <a:rPr lang="en-US" sz="2400" dirty="0"/>
                <a:t> ) = </a:t>
              </a:r>
              <a:r>
                <a:rPr lang="en-US" sz="2400" dirty="0">
                  <a:solidFill>
                    <a:srgbClr val="00B050"/>
                  </a:solidFill>
                </a:rPr>
                <a:t>.9*</a:t>
              </a:r>
              <a:r>
                <a:rPr lang="en-US" sz="2400" dirty="0">
                  <a:solidFill>
                    <a:srgbClr val="00B0F0"/>
                  </a:solidFill>
                </a:rPr>
                <a:t>.8*.99*.7*.6*.</a:t>
              </a:r>
              <a:r>
                <a:rPr lang="en-US" sz="2400" dirty="0">
                  <a:solidFill>
                    <a:srgbClr val="00B050"/>
                  </a:solidFill>
                </a:rPr>
                <a:t>8 </a:t>
              </a:r>
              <a:r>
                <a:rPr lang="en-US" sz="2400" dirty="0"/>
                <a:t>= .241</a:t>
              </a:r>
            </a:p>
          </p:txBody>
        </p:sp>
      </p:grpSp>
      <p:sp>
        <p:nvSpPr>
          <p:cNvPr id="215" name="TextBox 214"/>
          <p:cNvSpPr txBox="1"/>
          <p:nvPr/>
        </p:nvSpPr>
        <p:spPr>
          <a:xfrm>
            <a:off x="7221262" y="-1052342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Y|w,x</a:t>
            </a:r>
            <a:r>
              <a:rPr lang="en-US" dirty="0"/>
              <a:t>))=</a:t>
            </a:r>
            <a:r>
              <a:rPr lang="en-US" dirty="0" err="1">
                <a:solidFill>
                  <a:srgbClr val="00B0F0"/>
                </a:solidFill>
              </a:rPr>
              <a:t>Yeelow</a:t>
            </a:r>
            <a:r>
              <a:rPr lang="en-US" dirty="0">
                <a:solidFill>
                  <a:srgbClr val="00B0F0"/>
                </a:solidFill>
              </a:rPr>
              <a:t> Area</a:t>
            </a:r>
            <a:r>
              <a:rPr lang="en-US" dirty="0"/>
              <a:t>/Pink Area</a:t>
            </a:r>
          </a:p>
        </p:txBody>
      </p:sp>
      <p:sp>
        <p:nvSpPr>
          <p:cNvPr id="228" name="Oval 227"/>
          <p:cNvSpPr/>
          <p:nvPr/>
        </p:nvSpPr>
        <p:spPr>
          <a:xfrm>
            <a:off x="9017244" y="5469376"/>
            <a:ext cx="779517" cy="794564"/>
          </a:xfrm>
          <a:prstGeom prst="ellipse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FAC457A-29A4-6010-39B9-4B51E52ED517}"/>
              </a:ext>
            </a:extLst>
          </p:cNvPr>
          <p:cNvGrpSpPr/>
          <p:nvPr/>
        </p:nvGrpSpPr>
        <p:grpSpPr>
          <a:xfrm>
            <a:off x="7069109" y="-84798"/>
            <a:ext cx="5211370" cy="1596060"/>
            <a:chOff x="7069109" y="-84798"/>
            <a:chExt cx="5211370" cy="159606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DD64AFB-9D45-139F-A051-E3B20EDE5AD7}"/>
                </a:ext>
              </a:extLst>
            </p:cNvPr>
            <p:cNvGrpSpPr/>
            <p:nvPr/>
          </p:nvGrpSpPr>
          <p:grpSpPr>
            <a:xfrm>
              <a:off x="7069109" y="9675"/>
              <a:ext cx="5211370" cy="1501587"/>
              <a:chOff x="7069109" y="9675"/>
              <a:chExt cx="5211370" cy="1501587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7069109" y="9675"/>
                <a:ext cx="5211370" cy="528800"/>
                <a:chOff x="4594336" y="2014834"/>
                <a:chExt cx="5211370" cy="528800"/>
              </a:xfrm>
            </p:grpSpPr>
            <p:sp>
              <p:nvSpPr>
                <p:cNvPr id="179" name="TextBox 178"/>
                <p:cNvSpPr txBox="1"/>
                <p:nvPr/>
              </p:nvSpPr>
              <p:spPr>
                <a:xfrm>
                  <a:off x="6296412" y="2020414"/>
                  <a:ext cx="350929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·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(1-</a:t>
                  </a:r>
                  <a:r>
                    <a:rPr lang="en-US" sz="28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2800" dirty="0">
                      <a:solidFill>
                        <a:schemeClr val="accent1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·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))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1-y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4594336" y="2014834"/>
                  <a:ext cx="17678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P(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y|</a:t>
                  </a:r>
                  <a:r>
                    <a:rPr lang="en-US" sz="28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w,x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</a:t>
                  </a:r>
                </a:p>
              </p:txBody>
            </p:sp>
          </p:grpSp>
          <p:grpSp>
            <p:nvGrpSpPr>
              <p:cNvPr id="181" name="Group 180"/>
              <p:cNvGrpSpPr/>
              <p:nvPr/>
            </p:nvGrpSpPr>
            <p:grpSpPr>
              <a:xfrm>
                <a:off x="8876840" y="556266"/>
                <a:ext cx="1258488" cy="954996"/>
                <a:chOff x="-53965" y="241793"/>
                <a:chExt cx="1258488" cy="954996"/>
              </a:xfrm>
            </p:grpSpPr>
            <p:grpSp>
              <p:nvGrpSpPr>
                <p:cNvPr id="182" name="Group 181"/>
                <p:cNvGrpSpPr/>
                <p:nvPr/>
              </p:nvGrpSpPr>
              <p:grpSpPr>
                <a:xfrm>
                  <a:off x="387299" y="341292"/>
                  <a:ext cx="817224" cy="568527"/>
                  <a:chOff x="295422" y="382301"/>
                  <a:chExt cx="817224" cy="568527"/>
                </a:xfrm>
              </p:grpSpPr>
              <p:sp>
                <p:nvSpPr>
                  <p:cNvPr id="187" name="Freeform 186"/>
                  <p:cNvSpPr/>
                  <p:nvPr/>
                </p:nvSpPr>
                <p:spPr>
                  <a:xfrm>
                    <a:off x="295422" y="405752"/>
                    <a:ext cx="787790" cy="530222"/>
                  </a:xfrm>
                  <a:custGeom>
                    <a:avLst/>
                    <a:gdLst>
                      <a:gd name="connsiteX0" fmla="*/ 0 w 787790"/>
                      <a:gd name="connsiteY0" fmla="*/ 508647 h 530222"/>
                      <a:gd name="connsiteX1" fmla="*/ 281353 w 787790"/>
                      <a:gd name="connsiteY1" fmla="*/ 480512 h 530222"/>
                      <a:gd name="connsiteX2" fmla="*/ 478301 w 787790"/>
                      <a:gd name="connsiteY2" fmla="*/ 72549 h 530222"/>
                      <a:gd name="connsiteX3" fmla="*/ 787790 w 787790"/>
                      <a:gd name="connsiteY3" fmla="*/ 2210 h 530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7790" h="530222">
                        <a:moveTo>
                          <a:pt x="0" y="508647"/>
                        </a:moveTo>
                        <a:cubicBezTo>
                          <a:pt x="100818" y="530921"/>
                          <a:pt x="201636" y="553195"/>
                          <a:pt x="281353" y="480512"/>
                        </a:cubicBezTo>
                        <a:cubicBezTo>
                          <a:pt x="361070" y="407829"/>
                          <a:pt x="393895" y="152266"/>
                          <a:pt x="478301" y="72549"/>
                        </a:cubicBezTo>
                        <a:cubicBezTo>
                          <a:pt x="562707" y="-7168"/>
                          <a:pt x="675248" y="-2479"/>
                          <a:pt x="787790" y="2210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/>
                  <p:cNvSpPr/>
                  <p:nvPr/>
                </p:nvSpPr>
                <p:spPr>
                  <a:xfrm>
                    <a:off x="295422" y="382301"/>
                    <a:ext cx="817224" cy="56852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83" name="TextBox 182"/>
                <p:cNvSpPr txBox="1"/>
                <p:nvPr/>
              </p:nvSpPr>
              <p:spPr>
                <a:xfrm>
                  <a:off x="-53965" y="449014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(z)</a:t>
                  </a:r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687071" y="827457"/>
                  <a:ext cx="2872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191354" y="735124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191354" y="241793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  <p:grpSp>
            <p:nvGrpSpPr>
              <p:cNvPr id="190" name="Group 189"/>
              <p:cNvGrpSpPr/>
              <p:nvPr/>
            </p:nvGrpSpPr>
            <p:grpSpPr>
              <a:xfrm>
                <a:off x="10129676" y="556266"/>
                <a:ext cx="1507985" cy="954996"/>
                <a:chOff x="-334565" y="241793"/>
                <a:chExt cx="1589179" cy="954996"/>
              </a:xfrm>
            </p:grpSpPr>
            <p:grpSp>
              <p:nvGrpSpPr>
                <p:cNvPr id="191" name="Group 190"/>
                <p:cNvGrpSpPr/>
                <p:nvPr/>
              </p:nvGrpSpPr>
              <p:grpSpPr>
                <a:xfrm>
                  <a:off x="337208" y="331087"/>
                  <a:ext cx="917406" cy="578732"/>
                  <a:chOff x="245331" y="372096"/>
                  <a:chExt cx="917406" cy="578732"/>
                </a:xfrm>
              </p:grpSpPr>
              <p:sp>
                <p:nvSpPr>
                  <p:cNvPr id="196" name="Freeform 195"/>
                  <p:cNvSpPr/>
                  <p:nvPr/>
                </p:nvSpPr>
                <p:spPr>
                  <a:xfrm flipH="1">
                    <a:off x="245331" y="372096"/>
                    <a:ext cx="917406" cy="556555"/>
                  </a:xfrm>
                  <a:custGeom>
                    <a:avLst/>
                    <a:gdLst>
                      <a:gd name="connsiteX0" fmla="*/ 0 w 787790"/>
                      <a:gd name="connsiteY0" fmla="*/ 508647 h 530222"/>
                      <a:gd name="connsiteX1" fmla="*/ 281353 w 787790"/>
                      <a:gd name="connsiteY1" fmla="*/ 480512 h 530222"/>
                      <a:gd name="connsiteX2" fmla="*/ 478301 w 787790"/>
                      <a:gd name="connsiteY2" fmla="*/ 72549 h 530222"/>
                      <a:gd name="connsiteX3" fmla="*/ 787790 w 787790"/>
                      <a:gd name="connsiteY3" fmla="*/ 2210 h 530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7790" h="530222">
                        <a:moveTo>
                          <a:pt x="0" y="508647"/>
                        </a:moveTo>
                        <a:cubicBezTo>
                          <a:pt x="100818" y="530921"/>
                          <a:pt x="201636" y="553195"/>
                          <a:pt x="281353" y="480512"/>
                        </a:cubicBezTo>
                        <a:cubicBezTo>
                          <a:pt x="361070" y="407829"/>
                          <a:pt x="393895" y="152266"/>
                          <a:pt x="478301" y="72549"/>
                        </a:cubicBezTo>
                        <a:cubicBezTo>
                          <a:pt x="562707" y="-7168"/>
                          <a:pt x="675248" y="-2479"/>
                          <a:pt x="787790" y="2210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295422" y="382301"/>
                    <a:ext cx="817224" cy="56852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2" name="TextBox 191"/>
                <p:cNvSpPr txBox="1"/>
                <p:nvPr/>
              </p:nvSpPr>
              <p:spPr>
                <a:xfrm>
                  <a:off x="-334565" y="450350"/>
                  <a:ext cx="7926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1-s</a:t>
                  </a:r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(z)</a:t>
                  </a:r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687071" y="827457"/>
                  <a:ext cx="2872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191354" y="735124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191354" y="241793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29" name="TextBox 228"/>
            <p:cNvSpPr txBox="1"/>
            <p:nvPr/>
          </p:nvSpPr>
          <p:spPr>
            <a:xfrm>
              <a:off x="9093864" y="-84798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3" name="TextBox 232"/>
          <p:cNvSpPr txBox="1"/>
          <p:nvPr/>
        </p:nvSpPr>
        <p:spPr>
          <a:xfrm>
            <a:off x="2015813" y="3787905"/>
            <a:ext cx="127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Mis</a:t>
            </a:r>
            <a:r>
              <a:rPr lang="en-US" b="1" dirty="0">
                <a:solidFill>
                  <a:srgbClr val="FF0000"/>
                </a:solidFill>
              </a:rPr>
              <a:t>-predict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4097F8A-4821-7427-F209-6DE0B4199C94}"/>
              </a:ext>
            </a:extLst>
          </p:cNvPr>
          <p:cNvGrpSpPr/>
          <p:nvPr/>
        </p:nvGrpSpPr>
        <p:grpSpPr>
          <a:xfrm>
            <a:off x="9209665" y="591164"/>
            <a:ext cx="816422" cy="674776"/>
            <a:chOff x="9225448" y="619525"/>
            <a:chExt cx="816422" cy="674776"/>
          </a:xfrm>
        </p:grpSpPr>
        <p:sp>
          <p:nvSpPr>
            <p:cNvPr id="206" name="Oval 205"/>
            <p:cNvSpPr/>
            <p:nvPr/>
          </p:nvSpPr>
          <p:spPr>
            <a:xfrm>
              <a:off x="9881485" y="1114508"/>
              <a:ext cx="160385" cy="17979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9225448" y="619525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y=1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DF4C830-B3C5-E2CB-3BD5-67275BDA5CF4}"/>
              </a:ext>
            </a:extLst>
          </p:cNvPr>
          <p:cNvGrpSpPr/>
          <p:nvPr/>
        </p:nvGrpSpPr>
        <p:grpSpPr>
          <a:xfrm>
            <a:off x="10895125" y="648117"/>
            <a:ext cx="766302" cy="617823"/>
            <a:chOff x="10895125" y="648117"/>
            <a:chExt cx="766302" cy="617823"/>
          </a:xfrm>
        </p:grpSpPr>
        <p:sp>
          <p:nvSpPr>
            <p:cNvPr id="207" name="Oval 206"/>
            <p:cNvSpPr/>
            <p:nvPr/>
          </p:nvSpPr>
          <p:spPr>
            <a:xfrm>
              <a:off x="10895125" y="1086147"/>
              <a:ext cx="160385" cy="17979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11132115" y="648117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y=0</a:t>
              </a:r>
            </a:p>
          </p:txBody>
        </p:sp>
      </p:grpSp>
      <p:sp>
        <p:nvSpPr>
          <p:cNvPr id="244" name="Oval 243"/>
          <p:cNvSpPr/>
          <p:nvPr/>
        </p:nvSpPr>
        <p:spPr>
          <a:xfrm>
            <a:off x="7994052" y="3038574"/>
            <a:ext cx="604270" cy="678734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7795656" y="5096814"/>
            <a:ext cx="604270" cy="678734"/>
          </a:xfrm>
          <a:prstGeom prst="ellipse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/>
          <p:cNvGrpSpPr/>
          <p:nvPr/>
        </p:nvGrpSpPr>
        <p:grpSpPr>
          <a:xfrm>
            <a:off x="6910473" y="4200929"/>
            <a:ext cx="1091123" cy="1469805"/>
            <a:chOff x="12035028" y="2480778"/>
            <a:chExt cx="1194481" cy="1469805"/>
          </a:xfrm>
        </p:grpSpPr>
        <p:cxnSp>
          <p:nvCxnSpPr>
            <p:cNvPr id="249" name="Straight Arrow Connector 248"/>
            <p:cNvCxnSpPr/>
            <p:nvPr/>
          </p:nvCxnSpPr>
          <p:spPr>
            <a:xfrm>
              <a:off x="12252936" y="2480778"/>
              <a:ext cx="976573" cy="1197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>
              <a:off x="12035028" y="3612029"/>
              <a:ext cx="969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&lt;0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7140673" y="3488434"/>
            <a:ext cx="1953687" cy="633595"/>
            <a:chOff x="11890089" y="3091108"/>
            <a:chExt cx="1815236" cy="849659"/>
          </a:xfrm>
        </p:grpSpPr>
        <p:cxnSp>
          <p:nvCxnSpPr>
            <p:cNvPr id="254" name="Straight Arrow Connector 253"/>
            <p:cNvCxnSpPr/>
            <p:nvPr/>
          </p:nvCxnSpPr>
          <p:spPr>
            <a:xfrm flipV="1">
              <a:off x="11890089" y="3091108"/>
              <a:ext cx="959651" cy="849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254"/>
            <p:cNvSpPr txBox="1"/>
            <p:nvPr/>
          </p:nvSpPr>
          <p:spPr>
            <a:xfrm>
              <a:off x="12882876" y="3266807"/>
              <a:ext cx="822449" cy="454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&gt;0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7204621" y="4136027"/>
            <a:ext cx="2451743" cy="1645101"/>
            <a:chOff x="8979313" y="3813009"/>
            <a:chExt cx="2451743" cy="1645101"/>
          </a:xfrm>
        </p:grpSpPr>
        <p:cxnSp>
          <p:nvCxnSpPr>
            <p:cNvPr id="259" name="Straight Arrow Connector 258"/>
            <p:cNvCxnSpPr/>
            <p:nvPr/>
          </p:nvCxnSpPr>
          <p:spPr>
            <a:xfrm>
              <a:off x="8979313" y="3813009"/>
              <a:ext cx="2149731" cy="16451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TextBox 259"/>
            <p:cNvSpPr txBox="1"/>
            <p:nvPr/>
          </p:nvSpPr>
          <p:spPr>
            <a:xfrm>
              <a:off x="10545877" y="4692754"/>
              <a:ext cx="8851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&gt;0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11793227" y="2301282"/>
            <a:ext cx="3818006" cy="1544686"/>
            <a:chOff x="9854139" y="131293"/>
            <a:chExt cx="2149356" cy="424973"/>
          </a:xfrm>
        </p:grpSpPr>
        <p:sp>
          <p:nvSpPr>
            <p:cNvPr id="271" name="Rectangle 270"/>
            <p:cNvSpPr/>
            <p:nvPr/>
          </p:nvSpPr>
          <p:spPr>
            <a:xfrm>
              <a:off x="10072431" y="131293"/>
              <a:ext cx="1931064" cy="424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9854139" y="167178"/>
              <a:ext cx="403894" cy="230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3" name="Freeform 272"/>
          <p:cNvSpPr/>
          <p:nvPr/>
        </p:nvSpPr>
        <p:spPr>
          <a:xfrm>
            <a:off x="8105383" y="1182779"/>
            <a:ext cx="2898520" cy="4583581"/>
          </a:xfrm>
          <a:custGeom>
            <a:avLst/>
            <a:gdLst>
              <a:gd name="connsiteX0" fmla="*/ 0 w 2271562"/>
              <a:gd name="connsiteY0" fmla="*/ 4880009 h 4880009"/>
              <a:gd name="connsiteX1" fmla="*/ 1309036 w 2271562"/>
              <a:gd name="connsiteY1" fmla="*/ 3349592 h 4880009"/>
              <a:gd name="connsiteX2" fmla="*/ 1761424 w 2271562"/>
              <a:gd name="connsiteY2" fmla="*/ 1886552 h 4880009"/>
              <a:gd name="connsiteX3" fmla="*/ 2271562 w 2271562"/>
              <a:gd name="connsiteY3" fmla="*/ 0 h 488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1562" h="4880009">
                <a:moveTo>
                  <a:pt x="0" y="4880009"/>
                </a:moveTo>
                <a:cubicBezTo>
                  <a:pt x="507732" y="4364255"/>
                  <a:pt x="1015465" y="3848501"/>
                  <a:pt x="1309036" y="3349592"/>
                </a:cubicBezTo>
                <a:cubicBezTo>
                  <a:pt x="1602607" y="2850683"/>
                  <a:pt x="1601003" y="2444817"/>
                  <a:pt x="1761424" y="1886552"/>
                </a:cubicBezTo>
                <a:cubicBezTo>
                  <a:pt x="1921845" y="1328287"/>
                  <a:pt x="2096703" y="664143"/>
                  <a:pt x="2271562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-30580" y="4768116"/>
            <a:ext cx="10246716" cy="1200329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Maximim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Likelihood Optimization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Find w maximizes 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&amp; Separable Line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A6246-7050-4A76-B71A-A0B72E3C19C8}"/>
              </a:ext>
            </a:extLst>
          </p:cNvPr>
          <p:cNvGrpSpPr/>
          <p:nvPr/>
        </p:nvGrpSpPr>
        <p:grpSpPr>
          <a:xfrm>
            <a:off x="29513" y="723395"/>
            <a:ext cx="1982633" cy="687371"/>
            <a:chOff x="2206081" y="1094053"/>
            <a:chExt cx="1982633" cy="6873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8A047C-FECB-CD44-E7E6-D5037F6AF25C}"/>
                </a:ext>
              </a:extLst>
            </p:cNvPr>
            <p:cNvSpPr txBox="1"/>
            <p:nvPr/>
          </p:nvSpPr>
          <p:spPr>
            <a:xfrm>
              <a:off x="2458315" y="1412092"/>
              <a:ext cx="1289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  <a:r>
                <a:rPr lang="en-US" baseline="-25000" dirty="0"/>
                <a:t>1</a:t>
              </a:r>
              <a:r>
                <a:rPr lang="en-US" dirty="0"/>
                <a:t>x</a:t>
              </a:r>
              <a:r>
                <a:rPr lang="en-US" baseline="-25000" dirty="0"/>
                <a:t>1</a:t>
              </a:r>
              <a:r>
                <a:rPr lang="en-US" dirty="0"/>
                <a:t> + w</a:t>
              </a:r>
              <a:r>
                <a:rPr lang="en-US" baseline="-25000" dirty="0"/>
                <a:t>2</a:t>
              </a:r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BCC25B-85D6-972B-A7A0-66F81727C5D5}"/>
                </a:ext>
              </a:extLst>
            </p:cNvPr>
            <p:cNvSpPr txBox="1"/>
            <p:nvPr/>
          </p:nvSpPr>
          <p:spPr>
            <a:xfrm>
              <a:off x="2206081" y="1116715"/>
              <a:ext cx="1036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x</a:t>
              </a:r>
              <a:r>
                <a:rPr lang="en-US" sz="1200" baseline="-25000" dirty="0"/>
                <a:t>1</a:t>
              </a:r>
              <a:r>
                <a:rPr lang="en-US" sz="1200" dirty="0"/>
                <a:t> =add</a:t>
              </a:r>
            </a:p>
            <a:p>
              <a:pPr algn="ctr"/>
              <a:r>
                <a:rPr lang="en-US" sz="1200" dirty="0"/>
                <a:t>Weight heads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641170-BE08-4C13-7209-B4038A448AF4}"/>
                </a:ext>
              </a:extLst>
            </p:cNvPr>
            <p:cNvSpPr txBox="1"/>
            <p:nvPr/>
          </p:nvSpPr>
          <p:spPr>
            <a:xfrm>
              <a:off x="3035528" y="1094053"/>
              <a:ext cx="1153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x</a:t>
              </a:r>
              <a:r>
                <a:rPr lang="en-US" sz="1200" baseline="-25000" dirty="0"/>
                <a:t>2</a:t>
              </a:r>
              <a:r>
                <a:rPr lang="en-US" sz="1200" dirty="0"/>
                <a:t> =add weight</a:t>
              </a:r>
            </a:p>
            <a:p>
              <a:pPr algn="ctr"/>
              <a:r>
                <a:rPr lang="en-US" sz="1200" dirty="0"/>
                <a:t> to tails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2843075-6F57-0041-C7B4-45A957162C5F}"/>
              </a:ext>
            </a:extLst>
          </p:cNvPr>
          <p:cNvCxnSpPr>
            <a:stCxn id="184" idx="0"/>
          </p:cNvCxnSpPr>
          <p:nvPr/>
        </p:nvCxnSpPr>
        <p:spPr>
          <a:xfrm>
            <a:off x="9761505" y="1141930"/>
            <a:ext cx="10158" cy="152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5CF2C63-ACAD-8AE8-5C68-A26B724969D9}"/>
              </a:ext>
            </a:extLst>
          </p:cNvPr>
          <p:cNvCxnSpPr/>
          <p:nvPr/>
        </p:nvCxnSpPr>
        <p:spPr>
          <a:xfrm>
            <a:off x="11222229" y="1153650"/>
            <a:ext cx="10158" cy="152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8619779" y="1378732"/>
            <a:ext cx="366953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P(</a:t>
            </a:r>
            <a:r>
              <a:rPr lang="en-US" dirty="0" err="1"/>
              <a:t>y|</a:t>
            </a:r>
            <a:r>
              <a:rPr lang="en-US" b="1" dirty="0" err="1"/>
              <a:t>w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b="1" dirty="0" err="1"/>
              <a:t>x</a:t>
            </a:r>
            <a:r>
              <a:rPr lang="en-US" dirty="0"/>
              <a:t>) gets rewarded with a high</a:t>
            </a:r>
          </a:p>
          <a:p>
            <a:pPr algn="ctr"/>
            <a:r>
              <a:rPr lang="en-US" dirty="0"/>
              <a:t> score P~1 If correct prediction either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y=1</a:t>
            </a:r>
            <a:r>
              <a:rPr lang="en-US" dirty="0"/>
              <a:t> or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y=0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4E49D4F-0FBE-DA25-75F3-9473BCA71D5E}"/>
              </a:ext>
            </a:extLst>
          </p:cNvPr>
          <p:cNvSpPr/>
          <p:nvPr/>
        </p:nvSpPr>
        <p:spPr>
          <a:xfrm>
            <a:off x="3334203" y="1815900"/>
            <a:ext cx="1341573" cy="3704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4581655" y="2070152"/>
            <a:ext cx="6243851" cy="3997432"/>
            <a:chOff x="4606344" y="2095044"/>
            <a:chExt cx="6243851" cy="3997432"/>
          </a:xfrm>
        </p:grpSpPr>
        <p:grpSp>
          <p:nvGrpSpPr>
            <p:cNvPr id="166" name="Group 165"/>
            <p:cNvGrpSpPr/>
            <p:nvPr/>
          </p:nvGrpSpPr>
          <p:grpSpPr>
            <a:xfrm rot="20831292">
              <a:off x="4606344" y="2825175"/>
              <a:ext cx="6243851" cy="3267301"/>
              <a:chOff x="4435558" y="2938672"/>
              <a:chExt cx="6243851" cy="3267301"/>
            </a:xfrm>
          </p:grpSpPr>
          <p:cxnSp>
            <p:nvCxnSpPr>
              <p:cNvPr id="167" name="Straight Connector 166"/>
              <p:cNvCxnSpPr/>
              <p:nvPr/>
            </p:nvCxnSpPr>
            <p:spPr>
              <a:xfrm rot="768708">
                <a:off x="4435558" y="2971939"/>
                <a:ext cx="6243851" cy="323403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7147398" y="2938672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>
              <a:off x="7376751" y="2095044"/>
              <a:ext cx="595035" cy="848922"/>
              <a:chOff x="7376751" y="2095044"/>
              <a:chExt cx="595035" cy="84892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7441299" y="2095044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7030A0"/>
                    </a:solidFill>
                  </a:rPr>
                  <a:t>^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7376751" y="2359191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04D77AB-D907-7496-F439-A36B8A84EA32}"/>
              </a:ext>
            </a:extLst>
          </p:cNvPr>
          <p:cNvSpPr txBox="1"/>
          <p:nvPr/>
        </p:nvSpPr>
        <p:spPr>
          <a:xfrm>
            <a:off x="2159611" y="1430607"/>
            <a:ext cx="1237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Prediction Criterion:</a:t>
            </a:r>
          </a:p>
          <a:p>
            <a:pPr algn="ctr"/>
            <a:r>
              <a:rPr lang="en-US" sz="1000" dirty="0"/>
              <a:t>If </a:t>
            </a:r>
            <a:r>
              <a:rPr lang="en-US" sz="1000" b="1" dirty="0">
                <a:solidFill>
                  <a:srgbClr val="FF0000"/>
                </a:solidFill>
              </a:rPr>
              <a:t>w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1000" b="1" dirty="0"/>
              <a:t> x</a:t>
            </a:r>
            <a:r>
              <a:rPr lang="en-US" sz="1000" dirty="0"/>
              <a:t>&gt;0 then </a:t>
            </a:r>
            <a:r>
              <a:rPr lang="en-US" sz="1000" b="1" dirty="0">
                <a:solidFill>
                  <a:srgbClr val="00B050"/>
                </a:solidFill>
              </a:rPr>
              <a:t>H y=1</a:t>
            </a:r>
          </a:p>
          <a:p>
            <a:pPr algn="ctr"/>
            <a:r>
              <a:rPr lang="en-US" sz="1000" dirty="0"/>
              <a:t>If </a:t>
            </a:r>
            <a:r>
              <a:rPr lang="en-US" sz="1000" b="1" dirty="0">
                <a:solidFill>
                  <a:srgbClr val="FF0000"/>
                </a:solidFill>
              </a:rPr>
              <a:t>w</a:t>
            </a:r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1000" b="1" dirty="0"/>
              <a:t> x</a:t>
            </a:r>
            <a:r>
              <a:rPr lang="en-US" sz="1000" dirty="0"/>
              <a:t>&lt;0 then </a:t>
            </a:r>
            <a:r>
              <a:rPr lang="en-US" sz="1000" b="1" dirty="0">
                <a:solidFill>
                  <a:srgbClr val="00B0F0"/>
                </a:solidFill>
              </a:rPr>
              <a:t>T y=0</a:t>
            </a:r>
          </a:p>
          <a:p>
            <a:pPr algn="ctr"/>
            <a:r>
              <a:rPr lang="en-US" sz="1000" dirty="0"/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E75DC9B-0ADD-AF33-D5E9-D82A179A8C00}"/>
              </a:ext>
            </a:extLst>
          </p:cNvPr>
          <p:cNvSpPr txBox="1"/>
          <p:nvPr/>
        </p:nvSpPr>
        <p:spPr>
          <a:xfrm>
            <a:off x="2809110" y="2558456"/>
            <a:ext cx="87463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err="1">
                <a:solidFill>
                  <a:srgbClr val="FF0000"/>
                </a:solidFill>
              </a:rPr>
              <a:t>w</a:t>
            </a:r>
            <a:r>
              <a:rPr lang="en-US" sz="10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1050" b="1" dirty="0" err="1"/>
              <a:t>x</a:t>
            </a:r>
            <a:r>
              <a:rPr lang="en-US" sz="1050" b="1" dirty="0"/>
              <a:t>&gt;0 so</a:t>
            </a:r>
          </a:p>
          <a:p>
            <a:pPr algn="ctr"/>
            <a:r>
              <a:rPr lang="en-US" sz="1050" b="1" dirty="0"/>
              <a:t>I </a:t>
            </a:r>
            <a:r>
              <a:rPr lang="en-US" sz="1050" b="1" dirty="0">
                <a:solidFill>
                  <a:srgbClr val="00B050"/>
                </a:solidFill>
              </a:rPr>
              <a:t>predict</a:t>
            </a:r>
            <a:r>
              <a:rPr lang="en-US" sz="1050" b="1" dirty="0"/>
              <a:t> </a:t>
            </a:r>
            <a:r>
              <a:rPr lang="en-US" sz="1050" b="1" dirty="0">
                <a:solidFill>
                  <a:srgbClr val="00B050"/>
                </a:solidFill>
              </a:rPr>
              <a:t>y=1</a:t>
            </a:r>
            <a:endParaRPr lang="en-US" sz="1050" dirty="0">
              <a:solidFill>
                <a:srgbClr val="00B05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43224B3-81E9-D04F-775A-C3E1EFB3B8E9}"/>
              </a:ext>
            </a:extLst>
          </p:cNvPr>
          <p:cNvSpPr txBox="1"/>
          <p:nvPr/>
        </p:nvSpPr>
        <p:spPr>
          <a:xfrm>
            <a:off x="2774322" y="3074539"/>
            <a:ext cx="87463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err="1">
                <a:solidFill>
                  <a:srgbClr val="FF0000"/>
                </a:solidFill>
              </a:rPr>
              <a:t>w</a:t>
            </a:r>
            <a:r>
              <a:rPr lang="en-US" sz="10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1050" b="1" dirty="0" err="1"/>
              <a:t>x</a:t>
            </a:r>
            <a:r>
              <a:rPr lang="en-US" sz="1050" b="1" dirty="0"/>
              <a:t>&lt;0 so</a:t>
            </a:r>
          </a:p>
          <a:p>
            <a:pPr algn="ctr"/>
            <a:r>
              <a:rPr lang="en-US" sz="1050" b="1" dirty="0"/>
              <a:t>I </a:t>
            </a:r>
            <a:r>
              <a:rPr lang="en-US" sz="1050" b="1" dirty="0">
                <a:solidFill>
                  <a:srgbClr val="00B0F0"/>
                </a:solidFill>
              </a:rPr>
              <a:t>predict y=0</a:t>
            </a:r>
            <a:endParaRPr lang="en-US" sz="1050" dirty="0">
              <a:solidFill>
                <a:srgbClr val="00B0F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776320F-3042-2647-7361-ADD09C14A478}"/>
              </a:ext>
            </a:extLst>
          </p:cNvPr>
          <p:cNvSpPr txBox="1"/>
          <p:nvPr/>
        </p:nvSpPr>
        <p:spPr>
          <a:xfrm>
            <a:off x="3310872" y="3678919"/>
            <a:ext cx="874638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err="1">
                <a:solidFill>
                  <a:srgbClr val="FF0000"/>
                </a:solidFill>
              </a:rPr>
              <a:t>w</a:t>
            </a:r>
            <a:r>
              <a:rPr lang="en-US" sz="105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1050" b="1" dirty="0" err="1"/>
              <a:t>x</a:t>
            </a:r>
            <a:r>
              <a:rPr lang="en-US" sz="1050" b="1" dirty="0"/>
              <a:t>&gt;0 so</a:t>
            </a:r>
          </a:p>
          <a:p>
            <a:pPr algn="ctr"/>
            <a:r>
              <a:rPr lang="en-US" sz="1050" b="1" dirty="0"/>
              <a:t>I </a:t>
            </a:r>
            <a:r>
              <a:rPr lang="en-US" sz="1050" b="1" dirty="0" err="1"/>
              <a:t>mis</a:t>
            </a:r>
            <a:r>
              <a:rPr lang="en-US" sz="1050" b="1" dirty="0" err="1">
                <a:solidFill>
                  <a:srgbClr val="00B050"/>
                </a:solidFill>
              </a:rPr>
              <a:t>predict</a:t>
            </a:r>
            <a:r>
              <a:rPr lang="en-US" sz="1050" b="1" dirty="0"/>
              <a:t> </a:t>
            </a:r>
            <a:r>
              <a:rPr lang="en-US" sz="1050" b="1" dirty="0">
                <a:solidFill>
                  <a:srgbClr val="00B050"/>
                </a:solidFill>
              </a:rPr>
              <a:t>y=1</a:t>
            </a:r>
            <a:endParaRPr lang="en-US" sz="105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76" grpId="0"/>
      <p:bldP spid="135" grpId="0"/>
      <p:bldP spid="144" grpId="0"/>
      <p:bldP spid="145" grpId="0"/>
      <p:bldP spid="146" grpId="0"/>
      <p:bldP spid="147" grpId="0"/>
      <p:bldP spid="148" grpId="0"/>
      <p:bldP spid="228" grpId="0" animBg="1"/>
      <p:bldP spid="228" grpId="1" animBg="1"/>
      <p:bldP spid="233" grpId="0"/>
      <p:bldP spid="244" grpId="0" animBg="1"/>
      <p:bldP spid="244" grpId="1" animBg="1"/>
      <p:bldP spid="246" grpId="0" animBg="1"/>
      <p:bldP spid="246" grpId="1" animBg="1"/>
      <p:bldP spid="273" grpId="0" animBg="1"/>
      <p:bldP spid="273" grpId="1" animBg="1"/>
      <p:bldP spid="175" grpId="0" animBg="1"/>
      <p:bldP spid="198" grpId="0" animBg="1"/>
      <p:bldP spid="198" grpId="1" animBg="1"/>
      <p:bldP spid="75" grpId="0" animBg="1"/>
      <p:bldP spid="46" grpId="0"/>
      <p:bldP spid="80" grpId="0" animBg="1"/>
      <p:bldP spid="80" grpId="1" animBg="1"/>
      <p:bldP spid="81" grpId="0" animBg="1"/>
      <p:bldP spid="81" grpId="1" animBg="1"/>
      <p:bldP spid="83" grpId="0" animBg="1"/>
      <p:bldP spid="8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239934" y="-116260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Joint, Conditional &amp; Marginal Probabilities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841AE-7160-7194-0C00-957EEAA3657A}"/>
              </a:ext>
            </a:extLst>
          </p:cNvPr>
          <p:cNvSpPr txBox="1"/>
          <p:nvPr/>
        </p:nvSpPr>
        <p:spPr>
          <a:xfrm>
            <a:off x="447005" y="5913122"/>
            <a:ext cx="1053685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x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independent then P(y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…y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|x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,x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)=P(y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|x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)P(y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|x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)…P(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|x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E6C76-133A-3A54-3352-E4959A73EEC6}"/>
              </a:ext>
            </a:extLst>
          </p:cNvPr>
          <p:cNvSpPr txBox="1"/>
          <p:nvPr/>
        </p:nvSpPr>
        <p:spPr>
          <a:xfrm>
            <a:off x="123725" y="2255324"/>
            <a:ext cx="333107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RV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what is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of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7B416D-F6CC-0BF0-CCE8-FF8225640EBA}"/>
              </a:ext>
            </a:extLst>
          </p:cNvPr>
          <p:cNvGrpSpPr/>
          <p:nvPr/>
        </p:nvGrpSpPr>
        <p:grpSpPr>
          <a:xfrm>
            <a:off x="350432" y="3300715"/>
            <a:ext cx="2601870" cy="1631216"/>
            <a:chOff x="3508864" y="3014018"/>
            <a:chExt cx="4036472" cy="16312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69B348-EB3E-B7A7-3F1D-B1D750DFEEA3}"/>
                </a:ext>
              </a:extLst>
            </p:cNvPr>
            <p:cNvSpPr txBox="1"/>
            <p:nvPr/>
          </p:nvSpPr>
          <p:spPr>
            <a:xfrm>
              <a:off x="3508864" y="3014018"/>
              <a:ext cx="4036472" cy="163121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/A </a:t>
              </a:r>
            </a:p>
            <a:p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=   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sz="2400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800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A</a:t>
              </a:r>
              <a:r>
                <a:rPr lang="en-US" sz="2400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</a:t>
              </a:r>
            </a:p>
            <a:p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P(</a:t>
              </a:r>
              <a:r>
                <a:rPr lang="en-US" sz="24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y|x</a:t>
              </a:r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)P(x)                     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C1DB3C-34B4-1FAE-7779-1156DCE1E290}"/>
                </a:ext>
              </a:extLst>
            </p:cNvPr>
            <p:cNvCxnSpPr>
              <a:cxnSpLocks/>
            </p:cNvCxnSpPr>
            <p:nvPr/>
          </p:nvCxnSpPr>
          <p:spPr>
            <a:xfrm>
              <a:off x="5208108" y="3902677"/>
              <a:ext cx="1993274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ECD3869-AF24-67BE-3835-EA0A50561D34}"/>
              </a:ext>
            </a:extLst>
          </p:cNvPr>
          <p:cNvSpPr/>
          <p:nvPr/>
        </p:nvSpPr>
        <p:spPr>
          <a:xfrm>
            <a:off x="6590040" y="2093058"/>
            <a:ext cx="2601870" cy="21177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54DC0F-A481-E703-9118-C190A9BDDF0E}"/>
              </a:ext>
            </a:extLst>
          </p:cNvPr>
          <p:cNvGrpSpPr/>
          <p:nvPr/>
        </p:nvGrpSpPr>
        <p:grpSpPr>
          <a:xfrm>
            <a:off x="6781521" y="2059836"/>
            <a:ext cx="2134337" cy="1605220"/>
            <a:chOff x="4290607" y="-1010178"/>
            <a:chExt cx="929493" cy="71459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ED6-EAFC-ACC2-AA1F-4C1E687C1A7C}"/>
                </a:ext>
              </a:extLst>
            </p:cNvPr>
            <p:cNvSpPr/>
            <p:nvPr/>
          </p:nvSpPr>
          <p:spPr>
            <a:xfrm>
              <a:off x="4377691" y="-633742"/>
              <a:ext cx="565580" cy="3381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B82209-F2A6-71EB-2838-1053DC1BE8AC}"/>
                </a:ext>
              </a:extLst>
            </p:cNvPr>
            <p:cNvSpPr/>
            <p:nvPr/>
          </p:nvSpPr>
          <p:spPr>
            <a:xfrm>
              <a:off x="4809225" y="-667514"/>
              <a:ext cx="410875" cy="344889"/>
            </a:xfrm>
            <a:prstGeom prst="ellipse">
              <a:avLst/>
            </a:prstGeom>
            <a:solidFill>
              <a:srgbClr val="FFFF00">
                <a:alpha val="54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E47AA6-F40A-FD60-52BE-1E489CA70E7D}"/>
                </a:ext>
              </a:extLst>
            </p:cNvPr>
            <p:cNvSpPr txBox="1"/>
            <p:nvPr/>
          </p:nvSpPr>
          <p:spPr>
            <a:xfrm>
              <a:off x="4423432" y="-630516"/>
              <a:ext cx="235399" cy="260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A</a:t>
              </a:r>
              <a:r>
                <a:rPr lang="en-US" sz="3200" baseline="-25000" dirty="0">
                  <a:solidFill>
                    <a:srgbClr val="FFFF00"/>
                  </a:solidFill>
                </a:rPr>
                <a:t>x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46F26C-3D4C-0AB8-3A87-DA14F2C73099}"/>
                </a:ext>
              </a:extLst>
            </p:cNvPr>
            <p:cNvSpPr txBox="1"/>
            <p:nvPr/>
          </p:nvSpPr>
          <p:spPr>
            <a:xfrm>
              <a:off x="4973405" y="-637015"/>
              <a:ext cx="233920" cy="260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A</a:t>
              </a:r>
              <a:r>
                <a:rPr lang="en-US" sz="3200" baseline="-25000" dirty="0">
                  <a:solidFill>
                    <a:srgbClr val="FFFF00"/>
                  </a:solidFill>
                </a:rPr>
                <a:t>y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53297A-E324-4B6F-EF45-545BF8E83CE4}"/>
                </a:ext>
              </a:extLst>
            </p:cNvPr>
            <p:cNvSpPr txBox="1"/>
            <p:nvPr/>
          </p:nvSpPr>
          <p:spPr>
            <a:xfrm>
              <a:off x="4290607" y="-1010178"/>
              <a:ext cx="183740" cy="260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828C4B-29FC-7AF4-789A-9397A89569C0}"/>
              </a:ext>
            </a:extLst>
          </p:cNvPr>
          <p:cNvGrpSpPr/>
          <p:nvPr/>
        </p:nvGrpSpPr>
        <p:grpSpPr>
          <a:xfrm>
            <a:off x="7554135" y="2184041"/>
            <a:ext cx="1130767" cy="952045"/>
            <a:chOff x="7554135" y="2184041"/>
            <a:chExt cx="1130767" cy="9520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420E15-BBC8-FA2C-BC0A-AC68191D01E8}"/>
                </a:ext>
              </a:extLst>
            </p:cNvPr>
            <p:cNvSpPr txBox="1"/>
            <p:nvPr/>
          </p:nvSpPr>
          <p:spPr>
            <a:xfrm>
              <a:off x="7554135" y="2184041"/>
              <a:ext cx="1130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FF00"/>
                  </a:solidFill>
                </a:rPr>
                <a:t>A</a:t>
              </a:r>
              <a:r>
                <a:rPr lang="en-US" sz="3200" baseline="-25000" dirty="0" err="1">
                  <a:solidFill>
                    <a:srgbClr val="FFFF00"/>
                  </a:solidFill>
                </a:rPr>
                <a:t>x,y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979BE3B-E345-B43D-0AAE-C731C2F8F946}"/>
                </a:ext>
              </a:extLst>
            </p:cNvPr>
            <p:cNvCxnSpPr>
              <a:cxnSpLocks/>
            </p:cNvCxnSpPr>
            <p:nvPr/>
          </p:nvCxnSpPr>
          <p:spPr>
            <a:xfrm>
              <a:off x="8044063" y="2857462"/>
              <a:ext cx="38846" cy="27862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DB9433F-7C37-9A40-462C-87BA52E1DEAA}"/>
              </a:ext>
            </a:extLst>
          </p:cNvPr>
          <p:cNvSpPr txBox="1"/>
          <p:nvPr/>
        </p:nvSpPr>
        <p:spPr>
          <a:xfrm>
            <a:off x="671539" y="5204598"/>
            <a:ext cx="199285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=P(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y|x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BE4ABA-AE4B-A169-D067-BE00D117BB1E}"/>
              </a:ext>
            </a:extLst>
          </p:cNvPr>
          <p:cNvSpPr txBox="1"/>
          <p:nvPr/>
        </p:nvSpPr>
        <p:spPr>
          <a:xfrm>
            <a:off x="3805503" y="3027746"/>
            <a:ext cx="2748701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P(x) = A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Marginal Probability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33C0B-2B1C-6B17-6713-ECDC469C703D}"/>
              </a:ext>
            </a:extLst>
          </p:cNvPr>
          <p:cNvSpPr txBox="1"/>
          <p:nvPr/>
        </p:nvSpPr>
        <p:spPr>
          <a:xfrm>
            <a:off x="9261105" y="3136086"/>
            <a:ext cx="2748701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P(y) = A</a:t>
            </a:r>
            <a:r>
              <a:rPr lang="en-US" sz="24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Marginal Probability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5B7DA9-5AD2-A497-ADFE-564AD46A4D29}"/>
              </a:ext>
            </a:extLst>
          </p:cNvPr>
          <p:cNvSpPr txBox="1"/>
          <p:nvPr/>
        </p:nvSpPr>
        <p:spPr>
          <a:xfrm>
            <a:off x="6835440" y="4416677"/>
            <a:ext cx="2225289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/A=P(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Probability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D8A56-8D8E-20E9-4655-F8E02EB52E31}"/>
              </a:ext>
            </a:extLst>
          </p:cNvPr>
          <p:cNvSpPr txBox="1"/>
          <p:nvPr/>
        </p:nvSpPr>
        <p:spPr>
          <a:xfrm>
            <a:off x="5077840" y="1153117"/>
            <a:ext cx="66902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Universe of events, two of which are labeled x and y. </a:t>
            </a:r>
          </a:p>
          <a:p>
            <a:pPr algn="ctr"/>
            <a:r>
              <a:rPr lang="en-US" dirty="0"/>
              <a:t>The number of times an event occurs is proportional to colored area. </a:t>
            </a:r>
          </a:p>
          <a:p>
            <a:pPr algn="ctr"/>
            <a:r>
              <a:rPr lang="en-US" dirty="0"/>
              <a:t>Probability of x event  is A</a:t>
            </a:r>
            <a:r>
              <a:rPr lang="en-US" baseline="-25000" dirty="0"/>
              <a:t>x</a:t>
            </a:r>
            <a:r>
              <a:rPr lang="en-US" dirty="0"/>
              <a:t>/A. For example, y=test days &amp; x=sick days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1BD61B-8ABC-AEB2-C71E-65DFABD9454C}"/>
              </a:ext>
            </a:extLst>
          </p:cNvPr>
          <p:cNvSpPr txBox="1"/>
          <p:nvPr/>
        </p:nvSpPr>
        <p:spPr>
          <a:xfrm>
            <a:off x="1445748" y="6275014"/>
            <a:ext cx="3751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What is probability of Mary, Xin, Bill,…</a:t>
            </a:r>
          </a:p>
          <a:p>
            <a:pPr algn="ctr"/>
            <a:r>
              <a:rPr lang="en-US" dirty="0"/>
              <a:t>being sick and then taking a test?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534124-98FB-4440-4252-0EBE64D12C5E}"/>
              </a:ext>
            </a:extLst>
          </p:cNvPr>
          <p:cNvSpPr txBox="1"/>
          <p:nvPr/>
        </p:nvSpPr>
        <p:spPr>
          <a:xfrm>
            <a:off x="5196775" y="6297001"/>
            <a:ext cx="51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If they all study together and one has covid</a:t>
            </a:r>
          </a:p>
          <a:p>
            <a:pPr algn="ctr"/>
            <a:r>
              <a:rPr lang="en-US" dirty="0"/>
              <a:t>Then they all will be </a:t>
            </a:r>
            <a:r>
              <a:rPr lang="en-US" dirty="0" err="1"/>
              <a:t>sick..their</a:t>
            </a:r>
            <a:r>
              <a:rPr lang="en-US" dirty="0"/>
              <a:t> sickness is correlated.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ACBFD9-A366-C09E-88E5-D9172A30BCDB}"/>
              </a:ext>
            </a:extLst>
          </p:cNvPr>
          <p:cNvSpPr/>
          <p:nvPr/>
        </p:nvSpPr>
        <p:spPr>
          <a:xfrm>
            <a:off x="7356785" y="5770903"/>
            <a:ext cx="38858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1E48B3-861D-0B76-BA7C-0310B4C0967F}"/>
              </a:ext>
            </a:extLst>
          </p:cNvPr>
          <p:cNvSpPr txBox="1"/>
          <p:nvPr/>
        </p:nvSpPr>
        <p:spPr>
          <a:xfrm>
            <a:off x="2808121" y="5195258"/>
            <a:ext cx="307808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Conditional Probability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6688EC-611A-A12F-69A5-E6C9C2F87203}"/>
              </a:ext>
            </a:extLst>
          </p:cNvPr>
          <p:cNvSpPr/>
          <p:nvPr/>
        </p:nvSpPr>
        <p:spPr>
          <a:xfrm>
            <a:off x="3586182" y="6374787"/>
            <a:ext cx="521123" cy="246859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4DE606-BD6B-76FC-17FA-F40873A20DF0}"/>
              </a:ext>
            </a:extLst>
          </p:cNvPr>
          <p:cNvGrpSpPr/>
          <p:nvPr/>
        </p:nvGrpSpPr>
        <p:grpSpPr>
          <a:xfrm>
            <a:off x="4699587" y="6056026"/>
            <a:ext cx="1541689" cy="285045"/>
            <a:chOff x="4699587" y="6056026"/>
            <a:chExt cx="1541689" cy="28504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14F11B-3032-CD1F-DA44-3A78DBB4524E}"/>
                </a:ext>
              </a:extLst>
            </p:cNvPr>
            <p:cNvSpPr/>
            <p:nvPr/>
          </p:nvSpPr>
          <p:spPr>
            <a:xfrm>
              <a:off x="4699587" y="6056026"/>
              <a:ext cx="378253" cy="265139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B4572C-1B44-DEBE-8C13-1C91981576CD}"/>
                </a:ext>
              </a:extLst>
            </p:cNvPr>
            <p:cNvSpPr/>
            <p:nvPr/>
          </p:nvSpPr>
          <p:spPr>
            <a:xfrm>
              <a:off x="6051030" y="6064088"/>
              <a:ext cx="190246" cy="276983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115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9" grpId="0" animBg="1"/>
      <p:bldP spid="20" grpId="0" animBg="1"/>
      <p:bldP spid="30" grpId="0" animBg="1"/>
      <p:bldP spid="31" grpId="0" animBg="1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/>
          <p:cNvSpPr txBox="1"/>
          <p:nvPr/>
        </p:nvSpPr>
        <p:spPr>
          <a:xfrm>
            <a:off x="420411" y="4546111"/>
            <a:ext cx="10272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we prefer a simpler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problem by taking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–ln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equation (1)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get cross-entropy loss function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376" y="1922737"/>
            <a:ext cx="3427533" cy="2626893"/>
          </a:xfrm>
          <a:prstGeom prst="rect">
            <a:avLst/>
          </a:prstGeom>
        </p:spPr>
      </p:pic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442544" y="14478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Error Function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9681" y="6393867"/>
            <a:ext cx="763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[P(y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= -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P(y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25090" y="1730535"/>
            <a:ext cx="4924608" cy="1402933"/>
            <a:chOff x="4536328" y="1875400"/>
            <a:chExt cx="4924608" cy="1402933"/>
          </a:xfrm>
        </p:grpSpPr>
        <p:sp>
          <p:nvSpPr>
            <p:cNvPr id="25" name="TextBox 24"/>
            <p:cNvSpPr txBox="1"/>
            <p:nvPr/>
          </p:nvSpPr>
          <p:spPr>
            <a:xfrm>
              <a:off x="6696222" y="1942810"/>
              <a:ext cx="2669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    if y=1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1158" y="2599718"/>
              <a:ext cx="2699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solidFill>
                    <a:schemeClr val="accent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   if y=0</a:t>
              </a:r>
            </a:p>
          </p:txBody>
        </p:sp>
        <p:sp>
          <p:nvSpPr>
            <p:cNvPr id="26" name="Left Brace 25"/>
            <p:cNvSpPr/>
            <p:nvPr/>
          </p:nvSpPr>
          <p:spPr>
            <a:xfrm>
              <a:off x="6216359" y="1875400"/>
              <a:ext cx="780892" cy="140293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36328" y="2316703"/>
              <a:ext cx="176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w,x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74984" y="3199"/>
            <a:ext cx="1258488" cy="954996"/>
            <a:chOff x="-53965" y="241793"/>
            <a:chExt cx="1258488" cy="954996"/>
          </a:xfrm>
        </p:grpSpPr>
        <p:grpSp>
          <p:nvGrpSpPr>
            <p:cNvPr id="32" name="Group 31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-53965" y="449014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g(z)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4892" y="3662803"/>
            <a:ext cx="6916146" cy="565641"/>
            <a:chOff x="4569242" y="2068352"/>
            <a:chExt cx="6916146" cy="565641"/>
          </a:xfrm>
        </p:grpSpPr>
        <p:sp>
          <p:nvSpPr>
            <p:cNvPr id="41" name="TextBox 40"/>
            <p:cNvSpPr txBox="1"/>
            <p:nvPr/>
          </p:nvSpPr>
          <p:spPr>
            <a:xfrm>
              <a:off x="6259277" y="2068352"/>
              <a:ext cx="5226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(1)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69242" y="2110773"/>
              <a:ext cx="1767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y|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w,x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096516" y="1279345"/>
            <a:ext cx="7950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Conditional Probability function binary, i.e. two class, classifier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60129" y="3236455"/>
            <a:ext cx="615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above into more compact expression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951088" y="5211505"/>
            <a:ext cx="6852557" cy="579895"/>
            <a:chOff x="4569242" y="2054098"/>
            <a:chExt cx="6852557" cy="579895"/>
          </a:xfrm>
        </p:grpSpPr>
        <p:sp>
          <p:nvSpPr>
            <p:cNvPr id="53" name="TextBox 52"/>
            <p:cNvSpPr txBox="1"/>
            <p:nvPr/>
          </p:nvSpPr>
          <p:spPr>
            <a:xfrm>
              <a:off x="5289992" y="2054098"/>
              <a:ext cx="61318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 - (1-y)</a:t>
              </a:r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(1-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          (2)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69242" y="2110773"/>
              <a:ext cx="814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774892" y="5709674"/>
            <a:ext cx="9708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many independent examples with outcomes (y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have joint CPF as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6280" y="4108051"/>
            <a:ext cx="820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likelihood selects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maximizes likelihood of P(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734154" y="4717684"/>
            <a:ext cx="3347519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Cross-entropy objective function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converges faster than L2 misfit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For binary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5944" y="5792211"/>
            <a:ext cx="5487400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 to replace P with –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P=g(z) monotonic 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and so is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(z). Hence,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stationary for both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02126" y="6353778"/>
            <a:ext cx="2703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</a:t>
            </a:r>
            <a:r>
              <a:rPr lang="en-US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[P(y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936054" y="1694340"/>
            <a:ext cx="1258488" cy="954996"/>
            <a:chOff x="-53965" y="241793"/>
            <a:chExt cx="1258488" cy="954996"/>
          </a:xfrm>
        </p:grpSpPr>
        <p:grpSp>
          <p:nvGrpSpPr>
            <p:cNvPr id="46" name="Group 45"/>
            <p:cNvGrpSpPr/>
            <p:nvPr/>
          </p:nvGrpSpPr>
          <p:grpSpPr>
            <a:xfrm>
              <a:off x="387299" y="341292"/>
              <a:ext cx="817224" cy="568527"/>
              <a:chOff x="295422" y="382301"/>
              <a:chExt cx="817224" cy="568527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295422" y="405752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-53965" y="449014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317" y="2514252"/>
            <a:ext cx="1489977" cy="954996"/>
            <a:chOff x="-245037" y="241793"/>
            <a:chExt cx="1489977" cy="954996"/>
          </a:xfrm>
        </p:grpSpPr>
        <p:grpSp>
          <p:nvGrpSpPr>
            <p:cNvPr id="61" name="Group 60"/>
            <p:cNvGrpSpPr/>
            <p:nvPr/>
          </p:nvGrpSpPr>
          <p:grpSpPr>
            <a:xfrm>
              <a:off x="378497" y="341292"/>
              <a:ext cx="866443" cy="568527"/>
              <a:chOff x="286620" y="382301"/>
              <a:chExt cx="866443" cy="568527"/>
            </a:xfrm>
          </p:grpSpPr>
          <p:sp>
            <p:nvSpPr>
              <p:cNvPr id="66" name="Freeform 65"/>
              <p:cNvSpPr/>
              <p:nvPr/>
            </p:nvSpPr>
            <p:spPr>
              <a:xfrm flipH="1">
                <a:off x="286620" y="419815"/>
                <a:ext cx="866443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95422" y="382301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-245037" y="449014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</a:t>
              </a:r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7071" y="82745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91354" y="241793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4499670" y="5211505"/>
            <a:ext cx="4317207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Unfair coin flip P(heads)=1/3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P(tails)=1-1/3=2/3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-3532989" y="1255230"/>
            <a:ext cx="2572948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what is </a:t>
            </a:r>
          </a:p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proability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occuring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802390" y="2407418"/>
            <a:ext cx="3111749" cy="1200329"/>
            <a:chOff x="2322626" y="-1092851"/>
            <a:chExt cx="3111749" cy="1200329"/>
          </a:xfrm>
        </p:grpSpPr>
        <p:sp>
          <p:nvSpPr>
            <p:cNvPr id="69" name="TextBox 68"/>
            <p:cNvSpPr txBox="1"/>
            <p:nvPr/>
          </p:nvSpPr>
          <p:spPr>
            <a:xfrm>
              <a:off x="2322626" y="-1092851"/>
              <a:ext cx="3111749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)=P(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y|x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)P(x)                     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A</a:t>
              </a:r>
              <a:r>
                <a:rPr lang="en-US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= </a:t>
              </a:r>
              <a:r>
                <a:rPr lang="en-US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/A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196327" y="-448122"/>
              <a:ext cx="535360" cy="652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242674" y="-931662"/>
              <a:ext cx="1133101" cy="94276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290607" y="-1010178"/>
              <a:ext cx="929493" cy="748994"/>
              <a:chOff x="4290607" y="-1010178"/>
              <a:chExt cx="929493" cy="74899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377691" y="-633742"/>
                <a:ext cx="565580" cy="33816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809225" y="-667514"/>
                <a:ext cx="410875" cy="344889"/>
              </a:xfrm>
              <a:prstGeom prst="ellipse">
                <a:avLst/>
              </a:prstGeom>
              <a:solidFill>
                <a:srgbClr val="FFFF00">
                  <a:alpha val="54000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23432" y="-630516"/>
                <a:ext cx="385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x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836253" y="-682947"/>
                <a:ext cx="382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y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290607" y="-1010178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A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802060" y="-32976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A</a:t>
              </a:r>
              <a:r>
                <a:rPr lang="en-US" baseline="-25000" dirty="0" err="1">
                  <a:solidFill>
                    <a:srgbClr val="FFFF00"/>
                  </a:solidFill>
                </a:rPr>
                <a:t>x,y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913302" y="-351053"/>
              <a:ext cx="29968" cy="2235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-4289035" y="507953"/>
            <a:ext cx="389593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Joint, conditional, marginal probability?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093352" y="5803675"/>
            <a:ext cx="4737194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what are chances of flipping 3 heads in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row? P(heads, heads,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heads|flip,flip,flip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head|flip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head|flip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head|flip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)=.5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8438306" y="3594225"/>
            <a:ext cx="5421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e(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 rot="16200000">
            <a:off x="8605745" y="2456466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s(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8958126" y="3264571"/>
            <a:ext cx="26933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Steeper slopes of ln(1-</a:t>
            </a:r>
            <a:r>
              <a:rPr lang="en-US" sz="1100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sz="1100" dirty="0">
                <a:solidFill>
                  <a:srgbClr val="0070C0"/>
                </a:solidFill>
              </a:rPr>
              <a:t>(z))  converge faster</a:t>
            </a:r>
          </a:p>
          <a:p>
            <a:r>
              <a:rPr lang="en-US" sz="1100" dirty="0">
                <a:solidFill>
                  <a:srgbClr val="0070C0"/>
                </a:solidFill>
              </a:rPr>
              <a:t>No vanishing gradient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62185" y="3969739"/>
            <a:ext cx="785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L</a:t>
            </a:r>
            <a:r>
              <a:rPr lang="en-US" sz="1400" b="1" baseline="30000" dirty="0">
                <a:solidFill>
                  <a:srgbClr val="00B050"/>
                </a:solidFill>
              </a:rPr>
              <a:t>2</a:t>
            </a:r>
            <a:r>
              <a:rPr lang="en-US" sz="1400" b="1" dirty="0">
                <a:solidFill>
                  <a:srgbClr val="00B050"/>
                </a:solidFill>
              </a:rPr>
              <a:t> misfit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799AFE0-6598-0E5B-567E-0A4A03574142}"/>
              </a:ext>
            </a:extLst>
          </p:cNvPr>
          <p:cNvSpPr/>
          <p:nvPr/>
        </p:nvSpPr>
        <p:spPr>
          <a:xfrm>
            <a:off x="9081158" y="3956585"/>
            <a:ext cx="1877450" cy="272754"/>
          </a:xfrm>
          <a:custGeom>
            <a:avLst/>
            <a:gdLst>
              <a:gd name="connsiteX0" fmla="*/ 1855274 w 1877450"/>
              <a:gd name="connsiteY0" fmla="*/ 241342 h 272754"/>
              <a:gd name="connsiteX1" fmla="*/ 1273383 w 1877450"/>
              <a:gd name="connsiteY1" fmla="*/ 184192 h 272754"/>
              <a:gd name="connsiteX2" fmla="*/ 717469 w 1877450"/>
              <a:gd name="connsiteY2" fmla="*/ 80283 h 272754"/>
              <a:gd name="connsiteX3" fmla="*/ 270660 w 1877450"/>
              <a:gd name="connsiteY3" fmla="*/ 75088 h 272754"/>
              <a:gd name="connsiteX4" fmla="*/ 83624 w 1877450"/>
              <a:gd name="connsiteY4" fmla="*/ 2351 h 272754"/>
              <a:gd name="connsiteX5" fmla="*/ 5692 w 1877450"/>
              <a:gd name="connsiteY5" fmla="*/ 33524 h 272754"/>
              <a:gd name="connsiteX6" fmla="*/ 42060 w 1877450"/>
              <a:gd name="connsiteY6" fmla="*/ 184192 h 272754"/>
              <a:gd name="connsiteX7" fmla="*/ 327810 w 1877450"/>
              <a:gd name="connsiteY7" fmla="*/ 251733 h 272754"/>
              <a:gd name="connsiteX8" fmla="*/ 1091542 w 1877450"/>
              <a:gd name="connsiteY8" fmla="*/ 251733 h 272754"/>
              <a:gd name="connsiteX9" fmla="*/ 1455224 w 1877450"/>
              <a:gd name="connsiteY9" fmla="*/ 267320 h 272754"/>
              <a:gd name="connsiteX10" fmla="*/ 1725387 w 1877450"/>
              <a:gd name="connsiteY10" fmla="*/ 272515 h 272754"/>
              <a:gd name="connsiteX11" fmla="*/ 1855274 w 1877450"/>
              <a:gd name="connsiteY11" fmla="*/ 241342 h 2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7450" h="272754">
                <a:moveTo>
                  <a:pt x="1855274" y="241342"/>
                </a:moveTo>
                <a:cubicBezTo>
                  <a:pt x="1779940" y="226622"/>
                  <a:pt x="1463017" y="211035"/>
                  <a:pt x="1273383" y="184192"/>
                </a:cubicBezTo>
                <a:cubicBezTo>
                  <a:pt x="1083749" y="157349"/>
                  <a:pt x="884590" y="98467"/>
                  <a:pt x="717469" y="80283"/>
                </a:cubicBezTo>
                <a:cubicBezTo>
                  <a:pt x="550348" y="62099"/>
                  <a:pt x="376301" y="88077"/>
                  <a:pt x="270660" y="75088"/>
                </a:cubicBezTo>
                <a:cubicBezTo>
                  <a:pt x="165019" y="62099"/>
                  <a:pt x="127785" y="9278"/>
                  <a:pt x="83624" y="2351"/>
                </a:cubicBezTo>
                <a:cubicBezTo>
                  <a:pt x="39463" y="-4576"/>
                  <a:pt x="12619" y="3217"/>
                  <a:pt x="5692" y="33524"/>
                </a:cubicBezTo>
                <a:cubicBezTo>
                  <a:pt x="-1235" y="63831"/>
                  <a:pt x="-11626" y="147824"/>
                  <a:pt x="42060" y="184192"/>
                </a:cubicBezTo>
                <a:cubicBezTo>
                  <a:pt x="95746" y="220560"/>
                  <a:pt x="152896" y="240476"/>
                  <a:pt x="327810" y="251733"/>
                </a:cubicBezTo>
                <a:cubicBezTo>
                  <a:pt x="502724" y="262990"/>
                  <a:pt x="903640" y="249135"/>
                  <a:pt x="1091542" y="251733"/>
                </a:cubicBezTo>
                <a:cubicBezTo>
                  <a:pt x="1279444" y="254331"/>
                  <a:pt x="1349583" y="263856"/>
                  <a:pt x="1455224" y="267320"/>
                </a:cubicBezTo>
                <a:cubicBezTo>
                  <a:pt x="1560865" y="270784"/>
                  <a:pt x="1655248" y="269917"/>
                  <a:pt x="1725387" y="272515"/>
                </a:cubicBezTo>
                <a:cubicBezTo>
                  <a:pt x="1795526" y="275113"/>
                  <a:pt x="1930608" y="256062"/>
                  <a:pt x="1855274" y="2413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623189-4128-F928-AC3B-E555DB5F7AC3}"/>
              </a:ext>
            </a:extLst>
          </p:cNvPr>
          <p:cNvSpPr txBox="1"/>
          <p:nvPr/>
        </p:nvSpPr>
        <p:spPr>
          <a:xfrm>
            <a:off x="10802701" y="3831883"/>
            <a:ext cx="102784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70C0"/>
                </a:solidFill>
                <a:latin typeface="Symbol" panose="05050102010706020507" pitchFamily="18" charset="2"/>
              </a:rPr>
              <a:t>e</a:t>
            </a:r>
            <a:r>
              <a:rPr lang="en-US" sz="900" dirty="0">
                <a:solidFill>
                  <a:srgbClr val="0070C0"/>
                </a:solidFill>
              </a:rPr>
              <a:t>=-ln(</a:t>
            </a:r>
            <a:r>
              <a:rPr lang="en-US" sz="900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sz="900" dirty="0">
                <a:solidFill>
                  <a:srgbClr val="0070C0"/>
                </a:solidFill>
              </a:rPr>
              <a:t>(z)) for y=1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73503" y="3827248"/>
            <a:ext cx="9330685" cy="1937964"/>
            <a:chOff x="2084987" y="3840495"/>
            <a:chExt cx="9330685" cy="1937964"/>
          </a:xfrm>
        </p:grpSpPr>
        <p:sp>
          <p:nvSpPr>
            <p:cNvPr id="5" name="Rectangle 4"/>
            <p:cNvSpPr/>
            <p:nvPr/>
          </p:nvSpPr>
          <p:spPr>
            <a:xfrm>
              <a:off x="2084987" y="5289174"/>
              <a:ext cx="1468759" cy="489285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891699" y="3840495"/>
              <a:ext cx="523973" cy="254506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18958E3-BD0F-F5F3-DE25-03613B038B6F}"/>
              </a:ext>
            </a:extLst>
          </p:cNvPr>
          <p:cNvSpPr/>
          <p:nvPr/>
        </p:nvSpPr>
        <p:spPr>
          <a:xfrm>
            <a:off x="7998274" y="1836154"/>
            <a:ext cx="4200091" cy="1155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FDB44E-F024-DFFA-00E0-D6A53F638EE5}"/>
              </a:ext>
            </a:extLst>
          </p:cNvPr>
          <p:cNvSpPr txBox="1"/>
          <p:nvPr/>
        </p:nvSpPr>
        <p:spPr>
          <a:xfrm>
            <a:off x="8785295" y="2462768"/>
            <a:ext cx="237052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L2: If residual </a:t>
            </a:r>
            <a:r>
              <a:rPr lang="en-US" sz="1200" dirty="0" err="1">
                <a:solidFill>
                  <a:srgbClr val="00B050"/>
                </a:solidFill>
              </a:rPr>
              <a:t>r</a:t>
            </a:r>
            <a:r>
              <a:rPr lang="en-US" sz="1200" baseline="-25000" dirty="0" err="1">
                <a:solidFill>
                  <a:srgbClr val="00B050"/>
                </a:solidFill>
              </a:rPr>
              <a:t>i</a:t>
            </a:r>
            <a:r>
              <a:rPr lang="en-US" sz="1200" dirty="0">
                <a:solidFill>
                  <a:srgbClr val="00B050"/>
                </a:solidFill>
              </a:rPr>
              <a:t>  is always between 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0~10</a:t>
            </a:r>
            <a:r>
              <a:rPr lang="en-US" sz="1200" baseline="30000" dirty="0">
                <a:solidFill>
                  <a:srgbClr val="00B050"/>
                </a:solidFill>
              </a:rPr>
              <a:t>-22</a:t>
            </a:r>
            <a:r>
              <a:rPr lang="en-US" sz="1200" dirty="0">
                <a:solidFill>
                  <a:srgbClr val="00B050"/>
                </a:solidFill>
              </a:rPr>
              <a:t> &amp; 1, then 0&lt;</a:t>
            </a:r>
            <a:r>
              <a:rPr lang="en-US" sz="1200" dirty="0">
                <a:solidFill>
                  <a:srgbClr val="00B050"/>
                </a:solidFill>
                <a:latin typeface="Symbol" panose="05050102010706020507" pitchFamily="18" charset="2"/>
              </a:rPr>
              <a:t>e</a:t>
            </a:r>
            <a:r>
              <a:rPr lang="en-US" sz="1200" dirty="0">
                <a:solidFill>
                  <a:srgbClr val="00B050"/>
                </a:solidFill>
              </a:rPr>
              <a:t>=r</a:t>
            </a:r>
            <a:r>
              <a:rPr lang="en-US" sz="1200" baseline="-25000" dirty="0">
                <a:solidFill>
                  <a:srgbClr val="00B050"/>
                </a:solidFill>
              </a:rPr>
              <a:t>i</a:t>
            </a:r>
            <a:r>
              <a:rPr lang="en-US" sz="1200" baseline="30000" dirty="0">
                <a:solidFill>
                  <a:srgbClr val="00B050"/>
                </a:solidFill>
              </a:rPr>
              <a:t>2</a:t>
            </a:r>
            <a:r>
              <a:rPr lang="en-US" sz="1200" dirty="0">
                <a:solidFill>
                  <a:srgbClr val="00B050"/>
                </a:solidFill>
              </a:rPr>
              <a:t>&lt;1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D8610-31F9-C26D-0F1B-3E0AC75D47BA}"/>
              </a:ext>
            </a:extLst>
          </p:cNvPr>
          <p:cNvSpPr txBox="1"/>
          <p:nvPr/>
        </p:nvSpPr>
        <p:spPr>
          <a:xfrm>
            <a:off x="8772986" y="2846412"/>
            <a:ext cx="30975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Cross-entropy: If residual </a:t>
            </a:r>
            <a:r>
              <a:rPr lang="en-US" sz="1200" dirty="0" err="1">
                <a:solidFill>
                  <a:srgbClr val="0070C0"/>
                </a:solidFill>
              </a:rPr>
              <a:t>r</a:t>
            </a:r>
            <a:r>
              <a:rPr lang="en-US" sz="1200" baseline="-25000" dirty="0" err="1">
                <a:solidFill>
                  <a:srgbClr val="0070C0"/>
                </a:solidFill>
              </a:rPr>
              <a:t>i</a:t>
            </a:r>
            <a:r>
              <a:rPr lang="en-US" sz="1200" dirty="0">
                <a:solidFill>
                  <a:srgbClr val="0070C0"/>
                </a:solidFill>
              </a:rPr>
              <a:t>  is always between 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0~10</a:t>
            </a:r>
            <a:r>
              <a:rPr lang="en-US" sz="1200" baseline="30000" dirty="0">
                <a:solidFill>
                  <a:srgbClr val="0070C0"/>
                </a:solidFill>
              </a:rPr>
              <a:t>-22</a:t>
            </a:r>
            <a:r>
              <a:rPr lang="en-US" sz="1200" dirty="0">
                <a:solidFill>
                  <a:srgbClr val="0070C0"/>
                </a:solidFill>
              </a:rPr>
              <a:t> &amp; 1~10</a:t>
            </a:r>
            <a:r>
              <a:rPr lang="en-US" sz="1200" baseline="30000" dirty="0">
                <a:solidFill>
                  <a:srgbClr val="0070C0"/>
                </a:solidFill>
              </a:rPr>
              <a:t>0</a:t>
            </a:r>
            <a:r>
              <a:rPr lang="en-US" sz="1200" dirty="0">
                <a:solidFill>
                  <a:srgbClr val="0070C0"/>
                </a:solidFill>
              </a:rPr>
              <a:t> , then -22&lt;log</a:t>
            </a:r>
            <a:r>
              <a:rPr lang="en-US" sz="1200" baseline="-25000" dirty="0">
                <a:solidFill>
                  <a:srgbClr val="0070C0"/>
                </a:solidFill>
              </a:rPr>
              <a:t>10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err="1">
                <a:solidFill>
                  <a:srgbClr val="0070C0"/>
                </a:solidFill>
              </a:rPr>
              <a:t>r</a:t>
            </a:r>
            <a:r>
              <a:rPr lang="en-US" sz="1200" baseline="-25000" dirty="0" err="1">
                <a:solidFill>
                  <a:srgbClr val="0070C0"/>
                </a:solidFill>
              </a:rPr>
              <a:t>i</a:t>
            </a:r>
            <a:r>
              <a:rPr lang="en-US" sz="1200" dirty="0">
                <a:solidFill>
                  <a:srgbClr val="0070C0"/>
                </a:solidFill>
              </a:rPr>
              <a:t> &lt;0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A1C617-9244-8FD8-6E9A-BC20916E904B}"/>
              </a:ext>
            </a:extLst>
          </p:cNvPr>
          <p:cNvSpPr txBox="1"/>
          <p:nvPr/>
        </p:nvSpPr>
        <p:spPr>
          <a:xfrm>
            <a:off x="-3523884" y="3813789"/>
            <a:ext cx="15408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=P(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y|x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15BD11-9DD7-35C4-D0D5-E87780BCBE60}"/>
              </a:ext>
            </a:extLst>
          </p:cNvPr>
          <p:cNvSpPr txBox="1"/>
          <p:nvPr/>
        </p:nvSpPr>
        <p:spPr>
          <a:xfrm>
            <a:off x="-3532989" y="4389163"/>
            <a:ext cx="132767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P(x) = A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4E15812-0396-9D4B-F511-8D18DFE93809}"/>
              </a:ext>
            </a:extLst>
          </p:cNvPr>
          <p:cNvSpPr/>
          <p:nvPr/>
        </p:nvSpPr>
        <p:spPr>
          <a:xfrm>
            <a:off x="9572783" y="3877897"/>
            <a:ext cx="369332" cy="18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75790" y="3703396"/>
            <a:ext cx="8451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Symbol" panose="05050102010706020507" pitchFamily="18" charset="2"/>
              </a:rPr>
              <a:t>e</a:t>
            </a:r>
            <a:r>
              <a:rPr lang="en-US" sz="1200" dirty="0">
                <a:solidFill>
                  <a:srgbClr val="00B050"/>
                </a:solidFill>
              </a:rPr>
              <a:t>=(1-</a:t>
            </a:r>
            <a:r>
              <a:rPr lang="en-US" sz="1200" dirty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sz="1200" dirty="0">
                <a:solidFill>
                  <a:srgbClr val="00B050"/>
                </a:solidFill>
              </a:rPr>
              <a:t>(z))</a:t>
            </a:r>
            <a:r>
              <a:rPr lang="en-US" sz="1200" baseline="30000" dirty="0">
                <a:solidFill>
                  <a:srgbClr val="00B050"/>
                </a:solidFill>
              </a:rPr>
              <a:t>2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86352" y="1830882"/>
            <a:ext cx="4200091" cy="2850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23" grpId="0"/>
      <p:bldP spid="55" grpId="0"/>
      <p:bldP spid="75" grpId="0" animBg="1"/>
      <p:bldP spid="2" grpId="0" animBg="1"/>
      <p:bldP spid="2" grpId="1" animBg="1"/>
      <p:bldP spid="3" grpId="0"/>
      <p:bldP spid="73" grpId="0" animBg="1"/>
      <p:bldP spid="73" grpId="1" animBg="1"/>
      <p:bldP spid="74" grpId="0"/>
      <p:bldP spid="14" grpId="0"/>
      <p:bldP spid="22" grpId="0" animBg="1"/>
      <p:bldP spid="19" grpId="0" animBg="1"/>
      <p:bldP spid="21" grpId="0" animBg="1"/>
      <p:bldP spid="20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0" y="4337518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306" y="1399341"/>
            <a:ext cx="11876011" cy="5176675"/>
            <a:chOff x="185278" y="1486675"/>
            <a:chExt cx="11876011" cy="5176675"/>
          </a:xfrm>
        </p:grpSpPr>
        <p:sp>
          <p:nvSpPr>
            <p:cNvPr id="22" name="Rectangle 21"/>
            <p:cNvSpPr/>
            <p:nvPr/>
          </p:nvSpPr>
          <p:spPr>
            <a:xfrm>
              <a:off x="185278" y="1486675"/>
              <a:ext cx="11582448" cy="197567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8841" y="4357230"/>
              <a:ext cx="11582448" cy="230612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307782" y="3256066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862564" y="3258913"/>
            <a:ext cx="136218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SGD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5465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253" y="45209"/>
            <a:ext cx="11053876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Problem by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</a:t>
            </a:r>
          </a:p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y=1 or </a:t>
            </a:r>
            <a:r>
              <a:rPr lang="en-US" altLang="zh-C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y=0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16459" y="1891320"/>
            <a:ext cx="851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w*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minimizes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liklihood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-ln{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[1-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(1-y)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72510" y="3454146"/>
            <a:ext cx="7475234" cy="869064"/>
            <a:chOff x="360034" y="3482881"/>
            <a:chExt cx="7475234" cy="869064"/>
          </a:xfrm>
        </p:grpSpPr>
        <p:sp>
          <p:nvSpPr>
            <p:cNvPr id="76" name="TextBox 75"/>
            <p:cNvSpPr txBox="1"/>
            <p:nvPr/>
          </p:nvSpPr>
          <p:spPr>
            <a:xfrm>
              <a:off x="360034" y="3629933"/>
              <a:ext cx="23374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1: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Gradient: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672257" y="3482881"/>
              <a:ext cx="5163011" cy="869064"/>
              <a:chOff x="2672257" y="3482881"/>
              <a:chExt cx="5163011" cy="86906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515426" y="3482881"/>
                <a:ext cx="1095172" cy="821529"/>
                <a:chOff x="3552656" y="3453068"/>
                <a:chExt cx="1095172" cy="821529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3552656" y="3812932"/>
                  <a:ext cx="10951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(1-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571711" y="3453068"/>
                  <a:ext cx="90922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-y) </a:t>
                  </a: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677016" y="3883932"/>
                  <a:ext cx="72142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672257" y="3502197"/>
                <a:ext cx="2865504" cy="788619"/>
                <a:chOff x="441614" y="4205690"/>
                <a:chExt cx="2865504" cy="788619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1591866" y="4532644"/>
                  <a:ext cx="59984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 </a:t>
                  </a:r>
                  <a:endParaRPr lang="en-US" sz="2400" dirty="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2069517" y="4518234"/>
                  <a:ext cx="55015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 </a:t>
                  </a:r>
                  <a:endParaRPr lang="en-US" sz="2400" dirty="0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594559" y="4210042"/>
                  <a:ext cx="4716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e</a:t>
                  </a:r>
                  <a:endParaRPr lang="en-US" sz="2400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2083186" y="4243492"/>
                  <a:ext cx="59984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 </a:t>
                  </a:r>
                  <a:endParaRPr lang="en-US" sz="2400" dirty="0"/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665490" y="4610175"/>
                  <a:ext cx="3610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177651" y="4612675"/>
                  <a:ext cx="3610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0" name="Rectangle 199"/>
                <p:cNvSpPr/>
                <p:nvPr/>
              </p:nvSpPr>
              <p:spPr>
                <a:xfrm>
                  <a:off x="441614" y="4528292"/>
                  <a:ext cx="81624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en-US" sz="2400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 </a:t>
                  </a:r>
                  <a:endParaRPr lang="en-US" sz="2400" dirty="0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444307" y="4205690"/>
                  <a:ext cx="4716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e</a:t>
                  </a:r>
                  <a:endParaRPr lang="en-US" sz="2400" dirty="0"/>
                </a:p>
              </p:txBody>
            </p:sp>
            <p:cxnSp>
              <p:nvCxnSpPr>
                <p:cNvPr id="202" name="Straight Connector 201"/>
                <p:cNvCxnSpPr/>
                <p:nvPr/>
              </p:nvCxnSpPr>
              <p:spPr>
                <a:xfrm>
                  <a:off x="515238" y="4605823"/>
                  <a:ext cx="3610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Rectangle 202"/>
                <p:cNvSpPr/>
                <p:nvPr/>
              </p:nvSpPr>
              <p:spPr>
                <a:xfrm>
                  <a:off x="1100552" y="4376606"/>
                  <a:ext cx="3529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2954136" y="4388797"/>
                  <a:ext cx="3529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4746113" y="3538478"/>
                <a:ext cx="739305" cy="736407"/>
                <a:chOff x="2542052" y="4243384"/>
                <a:chExt cx="739305" cy="736407"/>
              </a:xfrm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2542052" y="4518126"/>
                  <a:ext cx="7393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en-US" sz="2400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 </a:t>
                  </a:r>
                  <a:endParaRPr lang="en-US" sz="2400" dirty="0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555721" y="4243384"/>
                  <a:ext cx="55015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 </a:t>
                  </a:r>
                  <a:endParaRPr lang="en-US" sz="2400" dirty="0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650186" y="4612567"/>
                  <a:ext cx="3610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114"/>
              <p:cNvGrpSpPr/>
              <p:nvPr/>
            </p:nvGrpSpPr>
            <p:grpSpPr>
              <a:xfrm>
                <a:off x="6406672" y="3619573"/>
                <a:ext cx="1428596" cy="732372"/>
                <a:chOff x="3272211" y="3542225"/>
                <a:chExt cx="1428596" cy="732372"/>
              </a:xfrm>
            </p:grpSpPr>
            <p:sp>
              <p:nvSpPr>
                <p:cNvPr id="116" name="Rectangle 115"/>
                <p:cNvSpPr/>
                <p:nvPr/>
              </p:nvSpPr>
              <p:spPr>
                <a:xfrm>
                  <a:off x="3552656" y="3812932"/>
                  <a:ext cx="26161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3272211" y="3542225"/>
                  <a:ext cx="142859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(1-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400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</p:grpSp>
      </p:grpSp>
      <p:grpSp>
        <p:nvGrpSpPr>
          <p:cNvPr id="37" name="Group 36"/>
          <p:cNvGrpSpPr/>
          <p:nvPr/>
        </p:nvGrpSpPr>
        <p:grpSpPr>
          <a:xfrm>
            <a:off x="3871780" y="3447357"/>
            <a:ext cx="2526549" cy="808955"/>
            <a:chOff x="3854436" y="3498143"/>
            <a:chExt cx="2526549" cy="808955"/>
          </a:xfrm>
        </p:grpSpPr>
        <p:sp>
          <p:nvSpPr>
            <p:cNvPr id="119" name="Rectangle 118"/>
            <p:cNvSpPr/>
            <p:nvPr/>
          </p:nvSpPr>
          <p:spPr>
            <a:xfrm>
              <a:off x="3854436" y="3498143"/>
              <a:ext cx="430227" cy="780730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513529" y="3526368"/>
              <a:ext cx="867456" cy="780730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380624" y="3455517"/>
            <a:ext cx="2922422" cy="813874"/>
            <a:chOff x="3877925" y="3508214"/>
            <a:chExt cx="2922422" cy="813874"/>
          </a:xfrm>
        </p:grpSpPr>
        <p:sp>
          <p:nvSpPr>
            <p:cNvPr id="122" name="Rectangle 121"/>
            <p:cNvSpPr/>
            <p:nvPr/>
          </p:nvSpPr>
          <p:spPr>
            <a:xfrm>
              <a:off x="3877925" y="3508214"/>
              <a:ext cx="430227" cy="78073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965931" y="3541358"/>
              <a:ext cx="834416" cy="78073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76463" y="3517219"/>
            <a:ext cx="2776674" cy="787828"/>
            <a:chOff x="3875543" y="3527221"/>
            <a:chExt cx="2776674" cy="787828"/>
          </a:xfrm>
        </p:grpSpPr>
        <p:sp>
          <p:nvSpPr>
            <p:cNvPr id="125" name="Rectangle 124"/>
            <p:cNvSpPr/>
            <p:nvPr/>
          </p:nvSpPr>
          <p:spPr>
            <a:xfrm>
              <a:off x="3875543" y="3534319"/>
              <a:ext cx="430227" cy="78073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319616" y="3527221"/>
              <a:ext cx="332601" cy="78073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951329" y="1425162"/>
            <a:ext cx="2145393" cy="1826583"/>
            <a:chOff x="9240949" y="1850394"/>
            <a:chExt cx="2145393" cy="1826583"/>
          </a:xfrm>
        </p:grpSpPr>
        <p:grpSp>
          <p:nvGrpSpPr>
            <p:cNvPr id="68" name="Group 67"/>
            <p:cNvGrpSpPr/>
            <p:nvPr/>
          </p:nvGrpSpPr>
          <p:grpSpPr>
            <a:xfrm>
              <a:off x="9771180" y="2212610"/>
              <a:ext cx="1034701" cy="1095053"/>
              <a:chOff x="6252882" y="4397188"/>
              <a:chExt cx="1837065" cy="914400"/>
            </a:xfrm>
          </p:grpSpPr>
          <p:sp>
            <p:nvSpPr>
              <p:cNvPr id="66" name="Freeform 65"/>
              <p:cNvSpPr/>
              <p:nvPr/>
            </p:nvSpPr>
            <p:spPr>
              <a:xfrm>
                <a:off x="6252882" y="4397188"/>
                <a:ext cx="1021977" cy="914400"/>
              </a:xfrm>
              <a:custGeom>
                <a:avLst/>
                <a:gdLst>
                  <a:gd name="connsiteX0" fmla="*/ 0 w 1021977"/>
                  <a:gd name="connsiteY0" fmla="*/ 914400 h 914400"/>
                  <a:gd name="connsiteX1" fmla="*/ 578224 w 1021977"/>
                  <a:gd name="connsiteY1" fmla="*/ 806824 h 914400"/>
                  <a:gd name="connsiteX2" fmla="*/ 766483 w 1021977"/>
                  <a:gd name="connsiteY2" fmla="*/ 685800 h 914400"/>
                  <a:gd name="connsiteX3" fmla="*/ 941294 w 1021977"/>
                  <a:gd name="connsiteY3" fmla="*/ 147918 h 914400"/>
                  <a:gd name="connsiteX4" fmla="*/ 1021977 w 1021977"/>
                  <a:gd name="connsiteY4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1977" h="914400">
                    <a:moveTo>
                      <a:pt x="0" y="914400"/>
                    </a:moveTo>
                    <a:cubicBezTo>
                      <a:pt x="225238" y="879662"/>
                      <a:pt x="450477" y="844924"/>
                      <a:pt x="578224" y="806824"/>
                    </a:cubicBezTo>
                    <a:cubicBezTo>
                      <a:pt x="705971" y="768724"/>
                      <a:pt x="705971" y="795618"/>
                      <a:pt x="766483" y="685800"/>
                    </a:cubicBezTo>
                    <a:cubicBezTo>
                      <a:pt x="826995" y="575982"/>
                      <a:pt x="898712" y="262218"/>
                      <a:pt x="941294" y="147918"/>
                    </a:cubicBezTo>
                    <a:cubicBezTo>
                      <a:pt x="983876" y="33618"/>
                      <a:pt x="1002926" y="16809"/>
                      <a:pt x="1021977" y="0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7" name="Freeform 66"/>
              <p:cNvSpPr/>
              <p:nvPr/>
            </p:nvSpPr>
            <p:spPr>
              <a:xfrm flipH="1">
                <a:off x="7320465" y="4427384"/>
                <a:ext cx="769482" cy="884204"/>
              </a:xfrm>
              <a:custGeom>
                <a:avLst/>
                <a:gdLst>
                  <a:gd name="connsiteX0" fmla="*/ 0 w 1021977"/>
                  <a:gd name="connsiteY0" fmla="*/ 914400 h 914400"/>
                  <a:gd name="connsiteX1" fmla="*/ 578224 w 1021977"/>
                  <a:gd name="connsiteY1" fmla="*/ 806824 h 914400"/>
                  <a:gd name="connsiteX2" fmla="*/ 766483 w 1021977"/>
                  <a:gd name="connsiteY2" fmla="*/ 685800 h 914400"/>
                  <a:gd name="connsiteX3" fmla="*/ 941294 w 1021977"/>
                  <a:gd name="connsiteY3" fmla="*/ 147918 h 914400"/>
                  <a:gd name="connsiteX4" fmla="*/ 1021977 w 1021977"/>
                  <a:gd name="connsiteY4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1977" h="914400">
                    <a:moveTo>
                      <a:pt x="0" y="914400"/>
                    </a:moveTo>
                    <a:cubicBezTo>
                      <a:pt x="225238" y="879662"/>
                      <a:pt x="450477" y="844924"/>
                      <a:pt x="578224" y="806824"/>
                    </a:cubicBezTo>
                    <a:cubicBezTo>
                      <a:pt x="705971" y="768724"/>
                      <a:pt x="705971" y="795618"/>
                      <a:pt x="766483" y="685800"/>
                    </a:cubicBezTo>
                    <a:cubicBezTo>
                      <a:pt x="826995" y="575982"/>
                      <a:pt x="898712" y="262218"/>
                      <a:pt x="941294" y="147918"/>
                    </a:cubicBezTo>
                    <a:cubicBezTo>
                      <a:pt x="983876" y="33618"/>
                      <a:pt x="1002926" y="16809"/>
                      <a:pt x="1021977" y="0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78597" y="1850394"/>
              <a:ext cx="1807745" cy="181948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9578597" y="1879386"/>
              <a:ext cx="6655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a(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z)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endParaRPr lang="en-US" sz="1200" dirty="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9240949" y="2599972"/>
              <a:ext cx="5020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a(z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endParaRPr lang="en-US" sz="1200" dirty="0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0377936" y="3399978"/>
              <a:ext cx="3305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220058" y="4402646"/>
            <a:ext cx="2358754" cy="567189"/>
            <a:chOff x="5220058" y="4402646"/>
            <a:chExt cx="2358754" cy="567189"/>
          </a:xfrm>
        </p:grpSpPr>
        <p:sp>
          <p:nvSpPr>
            <p:cNvPr id="151" name="TextBox 150"/>
            <p:cNvSpPr txBox="1"/>
            <p:nvPr/>
          </p:nvSpPr>
          <p:spPr>
            <a:xfrm>
              <a:off x="5220058" y="4444892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509014" y="4402646"/>
              <a:ext cx="17908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y) </a:t>
              </a:r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7052912" y="4415690"/>
              <a:ext cx="525900" cy="554145"/>
              <a:chOff x="3436190" y="3139218"/>
              <a:chExt cx="525900" cy="1135379"/>
            </a:xfrm>
          </p:grpSpPr>
          <p:sp>
            <p:nvSpPr>
              <p:cNvPr id="157" name="Rectangle 156"/>
              <p:cNvSpPr/>
              <p:nvPr/>
            </p:nvSpPr>
            <p:spPr>
              <a:xfrm>
                <a:off x="3552656" y="3812932"/>
                <a:ext cx="2616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436190" y="3139218"/>
                <a:ext cx="525900" cy="9458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5215072" y="5592387"/>
            <a:ext cx="2348948" cy="1237929"/>
            <a:chOff x="5351249" y="5606811"/>
            <a:chExt cx="2348948" cy="1237929"/>
          </a:xfrm>
        </p:grpSpPr>
        <p:sp>
          <p:nvSpPr>
            <p:cNvPr id="175" name="Rectangle 174"/>
            <p:cNvSpPr/>
            <p:nvPr/>
          </p:nvSpPr>
          <p:spPr>
            <a:xfrm>
              <a:off x="7369657" y="5606811"/>
              <a:ext cx="330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351249" y="638307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---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8308280" y="5656833"/>
            <a:ext cx="15135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training set)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988225" y="6243513"/>
            <a:ext cx="5923371" cy="703008"/>
            <a:chOff x="1940262" y="6153711"/>
            <a:chExt cx="5923371" cy="703008"/>
          </a:xfrm>
        </p:grpSpPr>
        <p:grpSp>
          <p:nvGrpSpPr>
            <p:cNvPr id="177" name="Group 176"/>
            <p:cNvGrpSpPr/>
            <p:nvPr/>
          </p:nvGrpSpPr>
          <p:grpSpPr>
            <a:xfrm>
              <a:off x="1940262" y="6153711"/>
              <a:ext cx="5923371" cy="637864"/>
              <a:chOff x="2696766" y="5924515"/>
              <a:chExt cx="5923371" cy="637864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2696766" y="5924515"/>
                <a:ext cx="188224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Batch update: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4395904" y="5957688"/>
                <a:ext cx="42242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a S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x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en-US" sz="20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y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x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5810562" y="6300769"/>
                <a:ext cx="5661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M+1</a:t>
                </a:r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0" name="Rectangle 179"/>
            <p:cNvSpPr/>
            <p:nvPr/>
          </p:nvSpPr>
          <p:spPr>
            <a:xfrm>
              <a:off x="7517426" y="6241074"/>
              <a:ext cx="330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5466855" y="6189870"/>
              <a:ext cx="369012" cy="6668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  <a:p>
              <a:endPara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endParaRPr lang="en-US" sz="16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713518" y="7463044"/>
            <a:ext cx="4756697" cy="1644671"/>
            <a:chOff x="7161895" y="4646869"/>
            <a:chExt cx="4756697" cy="164467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0942" y="4646869"/>
              <a:ext cx="4057650" cy="933450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/>
            <p:nvPr/>
          </p:nvCxnSpPr>
          <p:spPr>
            <a:xfrm flipV="1">
              <a:off x="7161895" y="5589622"/>
              <a:ext cx="1044459" cy="70191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" name="TextBox 181"/>
          <p:cNvSpPr txBox="1"/>
          <p:nvPr/>
        </p:nvSpPr>
        <p:spPr>
          <a:xfrm>
            <a:off x="7990139" y="6272510"/>
            <a:ext cx="32207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(batch training set with M examples)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3562781" y="3151249"/>
            <a:ext cx="1959538" cy="1276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up 207"/>
          <p:cNvGrpSpPr/>
          <p:nvPr/>
        </p:nvGrpSpPr>
        <p:grpSpPr>
          <a:xfrm>
            <a:off x="7966413" y="3356065"/>
            <a:ext cx="2991849" cy="1276341"/>
            <a:chOff x="3371988" y="3203341"/>
            <a:chExt cx="2122818" cy="1276341"/>
          </a:xfrm>
        </p:grpSpPr>
        <p:sp>
          <p:nvSpPr>
            <p:cNvPr id="84" name="Rectangle 83"/>
            <p:cNvSpPr/>
            <p:nvPr/>
          </p:nvSpPr>
          <p:spPr>
            <a:xfrm>
              <a:off x="3565785" y="3203341"/>
              <a:ext cx="1929021" cy="1276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3371988" y="3653060"/>
              <a:ext cx="1929021" cy="387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9715281" y="646785"/>
            <a:ext cx="1991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derivation</a:t>
            </a:r>
          </a:p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for y=+1 or -1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81482" y="5305959"/>
            <a:ext cx="3546159" cy="369332"/>
            <a:chOff x="7781482" y="5305959"/>
            <a:chExt cx="3546159" cy="369332"/>
          </a:xfrm>
        </p:grpSpPr>
        <p:sp>
          <p:nvSpPr>
            <p:cNvPr id="80" name="TextBox 79"/>
            <p:cNvSpPr txBox="1"/>
            <p:nvPr/>
          </p:nvSpPr>
          <p:spPr>
            <a:xfrm flipH="1">
              <a:off x="8090128" y="5305959"/>
              <a:ext cx="3237513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Same as Least squares gradient!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7781482" y="5480287"/>
              <a:ext cx="369862" cy="469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 flipH="1">
            <a:off x="7878611" y="4867744"/>
            <a:ext cx="40088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, no vanishing gradient!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4240" y="2801213"/>
            <a:ext cx="6480721" cy="604548"/>
            <a:chOff x="424240" y="2801213"/>
            <a:chExt cx="6480721" cy="604548"/>
          </a:xfrm>
        </p:grpSpPr>
        <p:sp>
          <p:nvSpPr>
            <p:cNvPr id="4" name="TextBox 3"/>
            <p:cNvSpPr txBox="1"/>
            <p:nvPr/>
          </p:nvSpPr>
          <p:spPr>
            <a:xfrm>
              <a:off x="424240" y="2801213"/>
              <a:ext cx="6452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[</a:t>
              </a:r>
              <a:r>
                <a:rPr lang="en-US" dirty="0" err="1">
                  <a:sym typeface="Symbol" panose="05050102010706020507" pitchFamily="18" charset="2"/>
                </a:rPr>
                <a:t>yln</a:t>
              </a:r>
              <a:r>
                <a:rPr lang="en-US" dirty="0" err="1">
                  <a:latin typeface="Symbol" panose="05050102010706020507" pitchFamily="18" charset="2"/>
                  <a:sym typeface="Symbol" panose="05050102010706020507" pitchFamily="18" charset="2"/>
                </a:rPr>
                <a:t>s</a:t>
              </a:r>
              <a:r>
                <a:rPr lang="en-US" dirty="0">
                  <a:sym typeface="Symbol" panose="05050102010706020507" pitchFamily="18" charset="2"/>
                </a:rPr>
                <a:t> +(1-y)ln(1-</a:t>
              </a:r>
              <a:r>
                <a:rPr lang="en-US" dirty="0">
                  <a:latin typeface="Symbol" panose="05050102010706020507" pitchFamily="18" charset="2"/>
                  <a:sym typeface="Symbol" panose="05050102010706020507" pitchFamily="18" charset="2"/>
                </a:rPr>
                <a:t>s</a:t>
              </a:r>
              <a:r>
                <a:rPr lang="en-US" dirty="0">
                  <a:sym typeface="Symbol" panose="05050102010706020507" pitchFamily="18" charset="2"/>
                </a:rPr>
                <a:t>)]      y        (1-y)      y(1-</a:t>
              </a:r>
              <a:r>
                <a:rPr lang="en-US" dirty="0">
                  <a:latin typeface="Symbol" panose="05050102010706020507" pitchFamily="18" charset="2"/>
                  <a:sym typeface="Symbol" panose="05050102010706020507" pitchFamily="18" charset="2"/>
                </a:rPr>
                <a:t> s)     s(1-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y</a:t>
              </a:r>
              <a:r>
                <a:rPr lang="en-US" dirty="0">
                  <a:latin typeface="Symbol" panose="05050102010706020507" pitchFamily="18" charset="2"/>
                  <a:sym typeface="Symbol" panose="05050102010706020507" pitchFamily="18" charset="2"/>
                </a:rPr>
                <a:t>)     s -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y</a:t>
              </a:r>
              <a:r>
                <a:rPr lang="en-US" dirty="0">
                  <a:latin typeface="Symbol" panose="05050102010706020507" pitchFamily="18" charset="2"/>
                  <a:sym typeface="Symbol" panose="05050102010706020507" pitchFamily="18" charset="2"/>
                </a:rPr>
                <a:t>    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29498" y="3036429"/>
              <a:ext cx="6375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</a:t>
              </a:r>
              <a:r>
                <a:rPr lang="en-US" dirty="0">
                  <a:latin typeface="Symbol" panose="05050102010706020507" pitchFamily="18" charset="2"/>
                  <a:sym typeface="Symbol" panose="05050102010706020507" pitchFamily="18" charset="2"/>
                </a:rPr>
                <a:t>s                               </a:t>
              </a:r>
              <a:r>
                <a:rPr lang="en-US" dirty="0">
                  <a:sym typeface="Symbol" panose="05050102010706020507" pitchFamily="18" charset="2"/>
                </a:rPr>
                <a:t> </a:t>
              </a:r>
              <a:r>
                <a:rPr lang="en-US" dirty="0" err="1">
                  <a:latin typeface="Symbol" panose="05050102010706020507" pitchFamily="18" charset="2"/>
                  <a:sym typeface="Symbol" panose="05050102010706020507" pitchFamily="18" charset="2"/>
                </a:rPr>
                <a:t>s</a:t>
              </a:r>
              <a:r>
                <a:rPr lang="en-US" dirty="0">
                  <a:latin typeface="Symbol" panose="05050102010706020507" pitchFamily="18" charset="2"/>
                  <a:sym typeface="Symbol" panose="05050102010706020507" pitchFamily="18" charset="2"/>
                </a:rPr>
                <a:t>      (1- s)    s(1- s)   s(1- s)    s(1- s) 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607222" y="3111006"/>
              <a:ext cx="727802" cy="44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684733" y="3146049"/>
              <a:ext cx="238495" cy="22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4919985" y="3120801"/>
              <a:ext cx="634189" cy="7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3244187" y="3125954"/>
              <a:ext cx="486565" cy="63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4026331" y="3125954"/>
              <a:ext cx="599896" cy="3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397091" y="2899913"/>
              <a:ext cx="3475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=       -               =               -                =</a:t>
              </a:r>
              <a:endParaRPr lang="en-US" dirty="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V="1">
              <a:off x="5834441" y="3105249"/>
              <a:ext cx="634189" cy="7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372510" y="2811551"/>
            <a:ext cx="2001620" cy="475288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5762492" y="2904426"/>
            <a:ext cx="937101" cy="470284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30988" y="45209"/>
            <a:ext cx="3524879" cy="601576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05344" y="6036679"/>
            <a:ext cx="129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~X</a:t>
            </a:r>
            <a:r>
              <a:rPr lang="en-US" baseline="30000" dirty="0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residual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533898" y="3865947"/>
            <a:ext cx="1769148" cy="206294"/>
            <a:chOff x="5533898" y="3865947"/>
            <a:chExt cx="1769148" cy="206294"/>
          </a:xfrm>
        </p:grpSpPr>
        <p:cxnSp>
          <p:nvCxnSpPr>
            <p:cNvPr id="30" name="Straight Connector 29"/>
            <p:cNvCxnSpPr>
              <a:stCxn id="123" idx="3"/>
              <a:endCxn id="120" idx="3"/>
            </p:cNvCxnSpPr>
            <p:nvPr/>
          </p:nvCxnSpPr>
          <p:spPr>
            <a:xfrm flipH="1" flipV="1">
              <a:off x="6398329" y="3865947"/>
              <a:ext cx="904717" cy="130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 flipV="1">
              <a:off x="5533898" y="4070804"/>
              <a:ext cx="890780" cy="14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36467" y="22831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here for </a:t>
            </a:r>
          </a:p>
          <a:p>
            <a:r>
              <a:rPr lang="en-US" dirty="0" err="1"/>
              <a:t>ME+Asia</a:t>
            </a:r>
            <a:r>
              <a:rPr lang="en-US" dirty="0"/>
              <a:t> Class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44359" y="5051666"/>
            <a:ext cx="7182800" cy="847630"/>
            <a:chOff x="460403" y="5043624"/>
            <a:chExt cx="7182800" cy="847630"/>
          </a:xfrm>
        </p:grpSpPr>
        <p:grpSp>
          <p:nvGrpSpPr>
            <p:cNvPr id="103" name="Group 102"/>
            <p:cNvGrpSpPr/>
            <p:nvPr/>
          </p:nvGrpSpPr>
          <p:grpSpPr>
            <a:xfrm>
              <a:off x="460403" y="5043624"/>
              <a:ext cx="6773077" cy="487754"/>
              <a:chOff x="1175403" y="5957688"/>
              <a:chExt cx="6773077" cy="487754"/>
            </a:xfrm>
          </p:grpSpPr>
          <p:sp>
            <p:nvSpPr>
              <p:cNvPr id="100" name="TextBox 99"/>
              <p:cNvSpPr txBox="1"/>
              <p:nvPr/>
            </p:nvSpPr>
            <p:spPr>
              <a:xfrm>
                <a:off x="1175403" y="5983777"/>
                <a:ext cx="342112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2: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Stochastic update: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4395904" y="5957688"/>
                <a:ext cx="35525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a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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x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y)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x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4359932" y="5060257"/>
              <a:ext cx="328327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a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sz="2000" dirty="0"/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688960" y="5138352"/>
            <a:ext cx="16140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820566" y="6351381"/>
            <a:ext cx="21255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620076" y="4480788"/>
            <a:ext cx="15011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136467" y="2445905"/>
            <a:ext cx="6621510" cy="935275"/>
            <a:chOff x="7776502" y="3444247"/>
            <a:chExt cx="4818675" cy="776440"/>
          </a:xfrm>
        </p:grpSpPr>
        <p:sp>
          <p:nvSpPr>
            <p:cNvPr id="145" name="Rectangle 144"/>
            <p:cNvSpPr/>
            <p:nvPr/>
          </p:nvSpPr>
          <p:spPr>
            <a:xfrm>
              <a:off x="7881979" y="3475582"/>
              <a:ext cx="4713198" cy="74510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7776502" y="3444247"/>
              <a:ext cx="4818675" cy="746092"/>
              <a:chOff x="7776502" y="3444247"/>
              <a:chExt cx="4818675" cy="746092"/>
            </a:xfrm>
            <a:solidFill>
              <a:srgbClr val="FFFF00"/>
            </a:solidFill>
          </p:grpSpPr>
          <p:sp>
            <p:nvSpPr>
              <p:cNvPr id="147" name="Rectangle 146"/>
              <p:cNvSpPr/>
              <p:nvPr/>
            </p:nvSpPr>
            <p:spPr>
              <a:xfrm>
                <a:off x="10693959" y="3766849"/>
                <a:ext cx="529312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 </a:t>
                </a:r>
                <a:endParaRPr lang="en-US" sz="2000" b="1" dirty="0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11126651" y="3752439"/>
                <a:ext cx="489236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 </a:t>
                </a:r>
                <a:endParaRPr lang="en-US" sz="2000" b="1" dirty="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10696398" y="3444247"/>
                <a:ext cx="423514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e</a:t>
                </a:r>
                <a:endParaRPr lang="en-US" sz="2000" b="1" dirty="0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11139034" y="3477697"/>
                <a:ext cx="529312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 </a:t>
                </a:r>
                <a:endParaRPr lang="en-US" sz="2000" b="1" dirty="0"/>
              </a:p>
            </p:txBody>
          </p:sp>
          <p:cxnSp>
            <p:nvCxnSpPr>
              <p:cNvPr id="154" name="Straight Connector 153"/>
              <p:cNvCxnSpPr/>
              <p:nvPr/>
            </p:nvCxnSpPr>
            <p:spPr>
              <a:xfrm>
                <a:off x="10760653" y="3844380"/>
                <a:ext cx="327026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1224607" y="3846880"/>
                <a:ext cx="327026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angle 158"/>
              <p:cNvSpPr/>
              <p:nvPr/>
            </p:nvSpPr>
            <p:spPr>
              <a:xfrm>
                <a:off x="9957437" y="3790229"/>
                <a:ext cx="582211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 </a:t>
                </a:r>
                <a:endParaRPr lang="en-US" sz="2000" b="1" dirty="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9959877" y="3467627"/>
                <a:ext cx="423514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e</a:t>
                </a:r>
                <a:endParaRPr lang="en-US" sz="2000" b="1" dirty="0"/>
              </a:p>
            </p:txBody>
          </p:sp>
          <p:cxnSp>
            <p:nvCxnSpPr>
              <p:cNvPr id="161" name="Straight Connector 160"/>
              <p:cNvCxnSpPr/>
              <p:nvPr/>
            </p:nvCxnSpPr>
            <p:spPr>
              <a:xfrm>
                <a:off x="10024131" y="3867760"/>
                <a:ext cx="327026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Rectangle 161"/>
              <p:cNvSpPr/>
              <p:nvPr/>
            </p:nvSpPr>
            <p:spPr>
              <a:xfrm>
                <a:off x="10345967" y="3638707"/>
                <a:ext cx="325730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endParaRPr lang="en-US" sz="2000" b="1" dirty="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11928007" y="3623002"/>
                <a:ext cx="667170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=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r</a:t>
                </a:r>
                <a:r>
                  <a:rPr lang="en-US" sz="2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en-US" sz="20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US" sz="2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11499141" y="3476584"/>
                <a:ext cx="501618" cy="674852"/>
                <a:chOff x="2542052" y="4243384"/>
                <a:chExt cx="553738" cy="674852"/>
              </a:xfrm>
              <a:grpFill/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2542052" y="4518126"/>
                  <a:ext cx="501139" cy="400110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b</a:t>
                  </a:r>
                  <a:endParaRPr lang="en-US" sz="2000" b="1" dirty="0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2555721" y="4243384"/>
                  <a:ext cx="540069" cy="400110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000" b="1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 </a:t>
                  </a:r>
                  <a:endParaRPr lang="en-US" sz="2000" b="1" dirty="0"/>
                </a:p>
              </p:txBody>
            </p: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2650186" y="4612567"/>
                  <a:ext cx="361005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5" name="TextBox 164"/>
              <p:cNvSpPr txBox="1"/>
              <p:nvPr/>
            </p:nvSpPr>
            <p:spPr>
              <a:xfrm>
                <a:off x="7776502" y="3512385"/>
                <a:ext cx="2165016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More generally z=</a:t>
                </a:r>
                <a:r>
                  <a:rPr lang="en-US" sz="1600" b="1" dirty="0" err="1"/>
                  <a:t>wx+b</a:t>
                </a:r>
                <a:endParaRPr lang="en-US" sz="1600" b="1" dirty="0"/>
              </a:p>
              <a:p>
                <a:pPr algn="ctr"/>
                <a:r>
                  <a:rPr lang="en-US" sz="1600" b="1" dirty="0"/>
                  <a:t>  </a:t>
                </a:r>
                <a:r>
                  <a:rPr lang="en-US" sz="1600" b="1" dirty="0" err="1"/>
                  <a:t>dz</a:t>
                </a:r>
                <a:r>
                  <a:rPr lang="en-US" sz="1600" b="1" dirty="0"/>
                  <a:t>/</a:t>
                </a:r>
                <a:r>
                  <a:rPr lang="en-US" sz="1600" b="1" dirty="0" err="1"/>
                  <a:t>db</a:t>
                </a:r>
                <a:r>
                  <a:rPr lang="en-US" sz="1600" b="1" dirty="0"/>
                  <a:t> = 1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0" y="2451739"/>
            <a:ext cx="232756" cy="922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93E796-BD0A-E3EF-5224-AFECAC83D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656" y="2916804"/>
            <a:ext cx="4183344" cy="195323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9D1566A-8B2D-F7B1-A42D-B5C5B21BEA16}"/>
              </a:ext>
            </a:extLst>
          </p:cNvPr>
          <p:cNvGrpSpPr/>
          <p:nvPr/>
        </p:nvGrpSpPr>
        <p:grpSpPr>
          <a:xfrm>
            <a:off x="10042600" y="2951314"/>
            <a:ext cx="2113422" cy="1608856"/>
            <a:chOff x="10042600" y="2951314"/>
            <a:chExt cx="2113422" cy="160885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E49776-A1AC-1599-A66F-CFB3F400C033}"/>
                </a:ext>
              </a:extLst>
            </p:cNvPr>
            <p:cNvSpPr/>
            <p:nvPr/>
          </p:nvSpPr>
          <p:spPr>
            <a:xfrm>
              <a:off x="10042600" y="2951314"/>
              <a:ext cx="1675739" cy="429866"/>
            </a:xfrm>
            <a:prstGeom prst="rect">
              <a:avLst/>
            </a:prstGeom>
            <a:solidFill>
              <a:schemeClr val="accent2"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01A071B-0797-D149-B1E8-C86540D87876}"/>
                </a:ext>
              </a:extLst>
            </p:cNvPr>
            <p:cNvSpPr/>
            <p:nvPr/>
          </p:nvSpPr>
          <p:spPr>
            <a:xfrm>
              <a:off x="10418855" y="4297557"/>
              <a:ext cx="1737167" cy="262613"/>
            </a:xfrm>
            <a:prstGeom prst="rect">
              <a:avLst/>
            </a:prstGeom>
            <a:solidFill>
              <a:schemeClr val="accent2">
                <a:alpha val="2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CD48B2-9988-9BAF-EC9C-D3E4A6E11197}"/>
              </a:ext>
            </a:extLst>
          </p:cNvPr>
          <p:cNvGrpSpPr/>
          <p:nvPr/>
        </p:nvGrpSpPr>
        <p:grpSpPr>
          <a:xfrm>
            <a:off x="5509869" y="1968154"/>
            <a:ext cx="3441460" cy="3592943"/>
            <a:chOff x="5509869" y="1968154"/>
            <a:chExt cx="3441460" cy="35929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06D062C-33D7-A548-B892-E2D6501E6558}"/>
                </a:ext>
              </a:extLst>
            </p:cNvPr>
            <p:cNvSpPr/>
            <p:nvPr/>
          </p:nvSpPr>
          <p:spPr>
            <a:xfrm>
              <a:off x="5941748" y="5173644"/>
              <a:ext cx="1675739" cy="387453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E974A8B-572C-A2CB-55E8-54855E1B9F7A}"/>
                </a:ext>
              </a:extLst>
            </p:cNvPr>
            <p:cNvSpPr/>
            <p:nvPr/>
          </p:nvSpPr>
          <p:spPr>
            <a:xfrm>
              <a:off x="5509869" y="1968154"/>
              <a:ext cx="3441460" cy="387453"/>
            </a:xfrm>
            <a:prstGeom prst="rect">
              <a:avLst/>
            </a:prstGeom>
            <a:solidFill>
              <a:srgbClr val="00B050">
                <a:alpha val="2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938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6" grpId="0" animBg="1"/>
      <p:bldP spid="182" grpId="0" animBg="1"/>
      <p:bldP spid="205" grpId="0" animBg="1"/>
      <p:bldP spid="209" grpId="0"/>
      <p:bldP spid="83" grpId="0" animBg="1"/>
      <p:bldP spid="18" grpId="0" animBg="1"/>
      <p:bldP spid="104" grpId="0" animBg="1"/>
      <p:bldP spid="20" grpId="0" animBg="1"/>
      <p:bldP spid="25" grpId="0"/>
      <p:bldP spid="7" grpId="0" animBg="1"/>
      <p:bldP spid="107" grpId="0" animBg="1"/>
      <p:bldP spid="10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838266" y="141244"/>
            <a:ext cx="10121461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Classification: L</a:t>
            </a:r>
            <a:r>
              <a:rPr lang="en-US" altLang="zh-CN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Cross-entropy Objective Functions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348" y="1914557"/>
            <a:ext cx="6196013" cy="436237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8846820" y="2468880"/>
            <a:ext cx="1851660" cy="3291840"/>
          </a:xfrm>
          <a:custGeom>
            <a:avLst/>
            <a:gdLst>
              <a:gd name="connsiteX0" fmla="*/ 0 w 1851660"/>
              <a:gd name="connsiteY0" fmla="*/ 3291840 h 3291840"/>
              <a:gd name="connsiteX1" fmla="*/ 822960 w 1851660"/>
              <a:gd name="connsiteY1" fmla="*/ 2766060 h 3291840"/>
              <a:gd name="connsiteX2" fmla="*/ 1440180 w 1851660"/>
              <a:gd name="connsiteY2" fmla="*/ 1897380 h 3291840"/>
              <a:gd name="connsiteX3" fmla="*/ 1737360 w 1851660"/>
              <a:gd name="connsiteY3" fmla="*/ 754380 h 3291840"/>
              <a:gd name="connsiteX4" fmla="*/ 1851660 w 1851660"/>
              <a:gd name="connsiteY4" fmla="*/ 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660" h="3291840">
                <a:moveTo>
                  <a:pt x="0" y="3291840"/>
                </a:moveTo>
                <a:cubicBezTo>
                  <a:pt x="291465" y="3145155"/>
                  <a:pt x="582930" y="2998470"/>
                  <a:pt x="822960" y="2766060"/>
                </a:cubicBezTo>
                <a:cubicBezTo>
                  <a:pt x="1062990" y="2533650"/>
                  <a:pt x="1287780" y="2232660"/>
                  <a:pt x="1440180" y="1897380"/>
                </a:cubicBezTo>
                <a:cubicBezTo>
                  <a:pt x="1592580" y="1562100"/>
                  <a:pt x="1668780" y="1070610"/>
                  <a:pt x="1737360" y="754380"/>
                </a:cubicBezTo>
                <a:cubicBezTo>
                  <a:pt x="1805940" y="438150"/>
                  <a:pt x="1828800" y="219075"/>
                  <a:pt x="185166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H="1">
            <a:off x="8879538" y="2361380"/>
            <a:ext cx="1785490" cy="3291840"/>
          </a:xfrm>
          <a:custGeom>
            <a:avLst/>
            <a:gdLst>
              <a:gd name="connsiteX0" fmla="*/ 0 w 1851660"/>
              <a:gd name="connsiteY0" fmla="*/ 3291840 h 3291840"/>
              <a:gd name="connsiteX1" fmla="*/ 822960 w 1851660"/>
              <a:gd name="connsiteY1" fmla="*/ 2766060 h 3291840"/>
              <a:gd name="connsiteX2" fmla="*/ 1440180 w 1851660"/>
              <a:gd name="connsiteY2" fmla="*/ 1897380 h 3291840"/>
              <a:gd name="connsiteX3" fmla="*/ 1737360 w 1851660"/>
              <a:gd name="connsiteY3" fmla="*/ 754380 h 3291840"/>
              <a:gd name="connsiteX4" fmla="*/ 1851660 w 1851660"/>
              <a:gd name="connsiteY4" fmla="*/ 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660" h="3291840">
                <a:moveTo>
                  <a:pt x="0" y="3291840"/>
                </a:moveTo>
                <a:cubicBezTo>
                  <a:pt x="291465" y="3145155"/>
                  <a:pt x="582930" y="2998470"/>
                  <a:pt x="822960" y="2766060"/>
                </a:cubicBezTo>
                <a:cubicBezTo>
                  <a:pt x="1062990" y="2533650"/>
                  <a:pt x="1287780" y="2232660"/>
                  <a:pt x="1440180" y="1897380"/>
                </a:cubicBezTo>
                <a:cubicBezTo>
                  <a:pt x="1592580" y="1562100"/>
                  <a:pt x="1668780" y="1070610"/>
                  <a:pt x="1737360" y="754380"/>
                </a:cubicBezTo>
                <a:cubicBezTo>
                  <a:pt x="1805940" y="438150"/>
                  <a:pt x="1828800" y="219075"/>
                  <a:pt x="185166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823960" y="5532120"/>
            <a:ext cx="1897380" cy="206223"/>
          </a:xfrm>
          <a:custGeom>
            <a:avLst/>
            <a:gdLst>
              <a:gd name="connsiteX0" fmla="*/ 0 w 1897380"/>
              <a:gd name="connsiteY0" fmla="*/ 45720 h 206223"/>
              <a:gd name="connsiteX1" fmla="*/ 982980 w 1897380"/>
              <a:gd name="connsiteY1" fmla="*/ 205740 h 206223"/>
              <a:gd name="connsiteX2" fmla="*/ 1897380 w 1897380"/>
              <a:gd name="connsiteY2" fmla="*/ 0 h 20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7380" h="206223">
                <a:moveTo>
                  <a:pt x="0" y="45720"/>
                </a:moveTo>
                <a:cubicBezTo>
                  <a:pt x="333375" y="129540"/>
                  <a:pt x="666750" y="213360"/>
                  <a:pt x="982980" y="205740"/>
                </a:cubicBezTo>
                <a:cubicBezTo>
                  <a:pt x="1299210" y="198120"/>
                  <a:pt x="1598295" y="99060"/>
                  <a:pt x="189738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4535" y="2892530"/>
            <a:ext cx="32864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1887" y="4562291"/>
            <a:ext cx="59474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11317" y="4039071"/>
            <a:ext cx="3771585" cy="579895"/>
            <a:chOff x="4569242" y="2054098"/>
            <a:chExt cx="3771585" cy="579895"/>
          </a:xfrm>
        </p:grpSpPr>
        <p:sp>
          <p:nvSpPr>
            <p:cNvPr id="34" name="TextBox 33"/>
            <p:cNvSpPr txBox="1"/>
            <p:nvPr/>
          </p:nvSpPr>
          <p:spPr>
            <a:xfrm>
              <a:off x="5289992" y="2054098"/>
              <a:ext cx="3050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½ 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)-t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69242" y="2110773"/>
              <a:ext cx="814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6925" y="1695685"/>
            <a:ext cx="2055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</a:t>
            </a:r>
            <a:endParaRPr lang="en-US" sz="2400" b="1" dirty="0"/>
          </a:p>
        </p:txBody>
      </p:sp>
      <p:sp>
        <p:nvSpPr>
          <p:cNvPr id="37" name="Rectangle 36"/>
          <p:cNvSpPr/>
          <p:nvPr/>
        </p:nvSpPr>
        <p:spPr>
          <a:xfrm>
            <a:off x="125993" y="356550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728117" y="3807611"/>
            <a:ext cx="3417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50539" y="3745690"/>
            <a:ext cx="3417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455988" y="2892530"/>
            <a:ext cx="1837854" cy="2913884"/>
          </a:xfrm>
          <a:custGeom>
            <a:avLst/>
            <a:gdLst>
              <a:gd name="connsiteX0" fmla="*/ 0 w 1837854"/>
              <a:gd name="connsiteY0" fmla="*/ 0 h 2913884"/>
              <a:gd name="connsiteX1" fmla="*/ 262551 w 1837854"/>
              <a:gd name="connsiteY1" fmla="*/ 1502875 h 2913884"/>
              <a:gd name="connsiteX2" fmla="*/ 724278 w 1837854"/>
              <a:gd name="connsiteY2" fmla="*/ 2743200 h 2913884"/>
              <a:gd name="connsiteX3" fmla="*/ 1041149 w 1837854"/>
              <a:gd name="connsiteY3" fmla="*/ 2806574 h 2913884"/>
              <a:gd name="connsiteX4" fmla="*/ 1466662 w 1837854"/>
              <a:gd name="connsiteY4" fmla="*/ 1837854 h 2913884"/>
              <a:gd name="connsiteX5" fmla="*/ 1837854 w 1837854"/>
              <a:gd name="connsiteY5" fmla="*/ 9054 h 2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7854" h="2913884">
                <a:moveTo>
                  <a:pt x="0" y="0"/>
                </a:moveTo>
                <a:cubicBezTo>
                  <a:pt x="70919" y="522837"/>
                  <a:pt x="141838" y="1045675"/>
                  <a:pt x="262551" y="1502875"/>
                </a:cubicBezTo>
                <a:cubicBezTo>
                  <a:pt x="383264" y="1960075"/>
                  <a:pt x="594512" y="2525917"/>
                  <a:pt x="724278" y="2743200"/>
                </a:cubicBezTo>
                <a:cubicBezTo>
                  <a:pt x="854044" y="2960483"/>
                  <a:pt x="917418" y="2957465"/>
                  <a:pt x="1041149" y="2806574"/>
                </a:cubicBezTo>
                <a:cubicBezTo>
                  <a:pt x="1164880" y="2655683"/>
                  <a:pt x="1333878" y="2304107"/>
                  <a:pt x="1466662" y="1837854"/>
                </a:cubicBezTo>
                <a:cubicBezTo>
                  <a:pt x="1599446" y="1371601"/>
                  <a:pt x="1718650" y="690327"/>
                  <a:pt x="1837854" y="905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8852587" y="5532120"/>
            <a:ext cx="1837854" cy="228600"/>
          </a:xfrm>
          <a:custGeom>
            <a:avLst/>
            <a:gdLst>
              <a:gd name="connsiteX0" fmla="*/ 0 w 1837854"/>
              <a:gd name="connsiteY0" fmla="*/ 0 h 2913884"/>
              <a:gd name="connsiteX1" fmla="*/ 262551 w 1837854"/>
              <a:gd name="connsiteY1" fmla="*/ 1502875 h 2913884"/>
              <a:gd name="connsiteX2" fmla="*/ 724278 w 1837854"/>
              <a:gd name="connsiteY2" fmla="*/ 2743200 h 2913884"/>
              <a:gd name="connsiteX3" fmla="*/ 1041149 w 1837854"/>
              <a:gd name="connsiteY3" fmla="*/ 2806574 h 2913884"/>
              <a:gd name="connsiteX4" fmla="*/ 1466662 w 1837854"/>
              <a:gd name="connsiteY4" fmla="*/ 1837854 h 2913884"/>
              <a:gd name="connsiteX5" fmla="*/ 1837854 w 1837854"/>
              <a:gd name="connsiteY5" fmla="*/ 9054 h 2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7854" h="2913884">
                <a:moveTo>
                  <a:pt x="0" y="0"/>
                </a:moveTo>
                <a:cubicBezTo>
                  <a:pt x="70919" y="522837"/>
                  <a:pt x="141838" y="1045675"/>
                  <a:pt x="262551" y="1502875"/>
                </a:cubicBezTo>
                <a:cubicBezTo>
                  <a:pt x="383264" y="1960075"/>
                  <a:pt x="594512" y="2525917"/>
                  <a:pt x="724278" y="2743200"/>
                </a:cubicBezTo>
                <a:cubicBezTo>
                  <a:pt x="854044" y="2960483"/>
                  <a:pt x="917418" y="2957465"/>
                  <a:pt x="1041149" y="2806574"/>
                </a:cubicBezTo>
                <a:cubicBezTo>
                  <a:pt x="1164880" y="2655683"/>
                  <a:pt x="1333878" y="2304107"/>
                  <a:pt x="1466662" y="1837854"/>
                </a:cubicBezTo>
                <a:cubicBezTo>
                  <a:pt x="1599446" y="1371601"/>
                  <a:pt x="1718650" y="690327"/>
                  <a:pt x="1837854" y="905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15314" y="1877704"/>
            <a:ext cx="2373590" cy="4163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1317" y="2122833"/>
            <a:ext cx="5534888" cy="579895"/>
            <a:chOff x="4569242" y="2054098"/>
            <a:chExt cx="5534888" cy="579895"/>
          </a:xfrm>
        </p:grpSpPr>
        <p:sp>
          <p:nvSpPr>
            <p:cNvPr id="31" name="TextBox 30"/>
            <p:cNvSpPr txBox="1"/>
            <p:nvPr/>
          </p:nvSpPr>
          <p:spPr>
            <a:xfrm>
              <a:off x="5289992" y="2054098"/>
              <a:ext cx="48141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yln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 - (1-y)ln (1-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69242" y="2110773"/>
              <a:ext cx="814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460379" y="2942375"/>
            <a:ext cx="2824299" cy="2155041"/>
            <a:chOff x="2460379" y="2942375"/>
            <a:chExt cx="2824299" cy="2155041"/>
          </a:xfrm>
        </p:grpSpPr>
        <p:sp>
          <p:nvSpPr>
            <p:cNvPr id="38" name="Rectangle 37"/>
            <p:cNvSpPr/>
            <p:nvPr/>
          </p:nvSpPr>
          <p:spPr>
            <a:xfrm>
              <a:off x="2460379" y="4689170"/>
              <a:ext cx="2824299" cy="408246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10739" y="2942375"/>
              <a:ext cx="203654" cy="416531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969399" y="3398099"/>
            <a:ext cx="22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vanishing gradient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684" y="3669692"/>
            <a:ext cx="6310265" cy="2233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97158" y="3590366"/>
            <a:ext cx="5293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y=1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21480" y="3582765"/>
            <a:ext cx="5293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y=0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58" y="1948122"/>
            <a:ext cx="2510877" cy="3796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2" name="TextBox 41"/>
          <p:cNvSpPr txBox="1"/>
          <p:nvPr/>
        </p:nvSpPr>
        <p:spPr>
          <a:xfrm>
            <a:off x="9469237" y="6012728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z=</a:t>
            </a:r>
            <a:r>
              <a:rPr lang="en-US" dirty="0" err="1"/>
              <a:t>wx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0112" y="5170445"/>
            <a:ext cx="2119885" cy="2076043"/>
            <a:chOff x="5217546" y="4984794"/>
            <a:chExt cx="2119885" cy="2076043"/>
          </a:xfrm>
        </p:grpSpPr>
        <p:sp>
          <p:nvSpPr>
            <p:cNvPr id="9" name="TextBox 8"/>
            <p:cNvSpPr txBox="1"/>
            <p:nvPr/>
          </p:nvSpPr>
          <p:spPr>
            <a:xfrm>
              <a:off x="5217546" y="4984794"/>
              <a:ext cx="59343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Z</a:t>
              </a:r>
            </a:p>
            <a:p>
              <a:pPr algn="ctr"/>
              <a:r>
                <a:rPr lang="en-US" dirty="0"/>
                <a:t>10</a:t>
              </a:r>
              <a:r>
                <a:rPr lang="en-US" baseline="30000" dirty="0"/>
                <a:t>-6</a:t>
              </a:r>
              <a:endParaRPr lang="en-US" dirty="0"/>
            </a:p>
            <a:p>
              <a:pPr algn="ctr"/>
              <a:r>
                <a:rPr lang="en-US" dirty="0"/>
                <a:t>10</a:t>
              </a:r>
              <a:r>
                <a:rPr lang="en-US" baseline="30000" dirty="0"/>
                <a:t>-2</a:t>
              </a:r>
              <a:endParaRPr lang="en-US" dirty="0"/>
            </a:p>
            <a:p>
              <a:pPr algn="ctr"/>
              <a:r>
                <a:rPr lang="en-US" dirty="0"/>
                <a:t>10</a:t>
              </a:r>
              <a:r>
                <a:rPr lang="en-US" baseline="30000" dirty="0"/>
                <a:t>-1</a:t>
              </a:r>
              <a:endParaRPr lang="en-US" dirty="0"/>
            </a:p>
            <a:p>
              <a:pPr algn="ctr"/>
              <a:r>
                <a:rPr lang="en-US" dirty="0"/>
                <a:t>0.9</a:t>
              </a:r>
            </a:p>
            <a:p>
              <a:pPr algn="ctr"/>
              <a:r>
                <a:rPr lang="en-US" dirty="0"/>
                <a:t>0.99</a:t>
              </a:r>
            </a:p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09960" y="5029512"/>
              <a:ext cx="82747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-</a:t>
              </a:r>
              <a:r>
                <a:rPr lang="en-US" dirty="0" err="1"/>
                <a:t>logZ</a:t>
              </a:r>
              <a:endParaRPr lang="en-US" dirty="0"/>
            </a:p>
            <a:p>
              <a:pPr algn="ctr"/>
              <a:r>
                <a:rPr lang="en-US" dirty="0"/>
                <a:t>6</a:t>
              </a:r>
            </a:p>
            <a:p>
              <a:pPr algn="ctr"/>
              <a:r>
                <a:rPr lang="en-US" dirty="0"/>
                <a:t>2</a:t>
              </a:r>
            </a:p>
            <a:p>
              <a:pPr algn="ctr"/>
              <a:r>
                <a:rPr lang="en-US" dirty="0"/>
                <a:t>1</a:t>
              </a:r>
            </a:p>
            <a:p>
              <a:pPr algn="ctr"/>
              <a:r>
                <a:rPr lang="en-US" dirty="0"/>
                <a:t>.04</a:t>
              </a:r>
            </a:p>
            <a:p>
              <a:pPr algn="ctr"/>
              <a:r>
                <a:rPr lang="en-US" dirty="0"/>
                <a:t>0.0044</a:t>
              </a:r>
            </a:p>
            <a:p>
              <a:pPr algn="ctr"/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837700" y="5001879"/>
              <a:ext cx="62228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Z</a:t>
              </a:r>
              <a:r>
                <a:rPr lang="en-US" baseline="30000" dirty="0"/>
                <a:t>2</a:t>
              </a:r>
              <a:endParaRPr lang="en-US" dirty="0"/>
            </a:p>
            <a:p>
              <a:pPr algn="ctr"/>
              <a:r>
                <a:rPr lang="en-US" dirty="0"/>
                <a:t>10</a:t>
              </a:r>
              <a:r>
                <a:rPr lang="en-US" baseline="30000" dirty="0"/>
                <a:t>-12</a:t>
              </a:r>
              <a:endParaRPr lang="en-US" dirty="0"/>
            </a:p>
            <a:p>
              <a:pPr algn="ctr"/>
              <a:r>
                <a:rPr lang="en-US" dirty="0"/>
                <a:t>10</a:t>
              </a:r>
              <a:r>
                <a:rPr lang="en-US" baseline="30000" dirty="0"/>
                <a:t>-4</a:t>
              </a:r>
              <a:endParaRPr lang="en-US" dirty="0"/>
            </a:p>
            <a:p>
              <a:pPr algn="ctr"/>
              <a:r>
                <a:rPr lang="en-US" dirty="0"/>
                <a:t>10</a:t>
              </a:r>
              <a:r>
                <a:rPr lang="en-US" baseline="30000" dirty="0"/>
                <a:t>-2</a:t>
              </a:r>
              <a:endParaRPr lang="en-US" dirty="0"/>
            </a:p>
            <a:p>
              <a:pPr algn="ctr"/>
              <a:r>
                <a:rPr lang="en-US" dirty="0"/>
                <a:t>0.81</a:t>
              </a:r>
            </a:p>
            <a:p>
              <a:pPr algn="ctr"/>
              <a:r>
                <a:rPr lang="en-US" dirty="0"/>
                <a:t>0.98</a:t>
              </a:r>
            </a:p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239173" y="5071584"/>
              <a:ext cx="1935900" cy="1685676"/>
              <a:chOff x="2920759" y="5097415"/>
              <a:chExt cx="1935900" cy="168567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051018" y="597584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2920759" y="5371292"/>
                <a:ext cx="19359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3558979" y="5097416"/>
                <a:ext cx="0" cy="16856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4208235" y="5097415"/>
                <a:ext cx="0" cy="16856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3046750" y="6186107"/>
            <a:ext cx="461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logZ</a:t>
            </a:r>
            <a:r>
              <a:rPr lang="en-US" dirty="0"/>
              <a:t> expands small range of numbers between</a:t>
            </a:r>
          </a:p>
          <a:p>
            <a:r>
              <a:rPr lang="en-US" dirty="0"/>
              <a:t>0&lt;Z&lt;1 to a large range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20634" y="3445436"/>
            <a:ext cx="296780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Adv. 1: No vanishing gradient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16365" y="2926670"/>
            <a:ext cx="351442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Adv. Of X-entropy = Steeper Slopes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27221" y="1960100"/>
            <a:ext cx="7868653" cy="2107325"/>
            <a:chOff x="1227221" y="1960100"/>
            <a:chExt cx="7868653" cy="2107325"/>
          </a:xfrm>
        </p:grpSpPr>
        <p:sp>
          <p:nvSpPr>
            <p:cNvPr id="12" name="Freeform 11"/>
            <p:cNvSpPr/>
            <p:nvPr/>
          </p:nvSpPr>
          <p:spPr>
            <a:xfrm>
              <a:off x="2999874" y="1960100"/>
              <a:ext cx="6096000" cy="2107325"/>
            </a:xfrm>
            <a:custGeom>
              <a:avLst/>
              <a:gdLst>
                <a:gd name="connsiteX0" fmla="*/ 0 w 6096000"/>
                <a:gd name="connsiteY0" fmla="*/ 181521 h 2107325"/>
                <a:gd name="connsiteX1" fmla="*/ 2029326 w 6096000"/>
                <a:gd name="connsiteY1" fmla="*/ 5058 h 2107325"/>
                <a:gd name="connsiteX2" fmla="*/ 3457073 w 6096000"/>
                <a:gd name="connsiteY2" fmla="*/ 237668 h 2107325"/>
                <a:gd name="connsiteX3" fmla="*/ 4547937 w 6096000"/>
                <a:gd name="connsiteY3" fmla="*/ 1881984 h 2107325"/>
                <a:gd name="connsiteX4" fmla="*/ 6096000 w 6096000"/>
                <a:gd name="connsiteY4" fmla="*/ 2050426 h 210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2107325">
                  <a:moveTo>
                    <a:pt x="0" y="181521"/>
                  </a:moveTo>
                  <a:cubicBezTo>
                    <a:pt x="726573" y="88610"/>
                    <a:pt x="1453147" y="-4300"/>
                    <a:pt x="2029326" y="5058"/>
                  </a:cubicBezTo>
                  <a:cubicBezTo>
                    <a:pt x="2605505" y="14416"/>
                    <a:pt x="3037305" y="-75153"/>
                    <a:pt x="3457073" y="237668"/>
                  </a:cubicBezTo>
                  <a:cubicBezTo>
                    <a:pt x="3876842" y="550489"/>
                    <a:pt x="4108116" y="1579858"/>
                    <a:pt x="4547937" y="1881984"/>
                  </a:cubicBezTo>
                  <a:cubicBezTo>
                    <a:pt x="4987758" y="2184110"/>
                    <a:pt x="5541879" y="2117268"/>
                    <a:pt x="6096000" y="2050426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27221" y="2179508"/>
              <a:ext cx="1989221" cy="466545"/>
            </a:xfrm>
            <a:prstGeom prst="rect">
              <a:avLst/>
            </a:prstGeom>
            <a:solidFill>
              <a:srgbClr val="00B050">
                <a:alpha val="2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94822" y="4114166"/>
            <a:ext cx="6600043" cy="1405485"/>
            <a:chOff x="2194822" y="4114166"/>
            <a:chExt cx="6600043" cy="1405485"/>
          </a:xfrm>
        </p:grpSpPr>
        <p:sp>
          <p:nvSpPr>
            <p:cNvPr id="57" name="Rectangle 56"/>
            <p:cNvSpPr/>
            <p:nvPr/>
          </p:nvSpPr>
          <p:spPr>
            <a:xfrm>
              <a:off x="2194822" y="4114166"/>
              <a:ext cx="1989221" cy="466545"/>
            </a:xfrm>
            <a:prstGeom prst="rect">
              <a:avLst/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56116" y="4334086"/>
              <a:ext cx="4538749" cy="1185565"/>
            </a:xfrm>
            <a:custGeom>
              <a:avLst/>
              <a:gdLst>
                <a:gd name="connsiteX0" fmla="*/ 0 w 4538749"/>
                <a:gd name="connsiteY0" fmla="*/ 5158 h 1185565"/>
                <a:gd name="connsiteX1" fmla="*/ 1795549 w 4538749"/>
                <a:gd name="connsiteY1" fmla="*/ 113223 h 1185565"/>
                <a:gd name="connsiteX2" fmla="*/ 2668386 w 4538749"/>
                <a:gd name="connsiteY2" fmla="*/ 769929 h 1185565"/>
                <a:gd name="connsiteX3" fmla="*/ 4538749 w 4538749"/>
                <a:gd name="connsiteY3" fmla="*/ 1185565 h 118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8749" h="1185565">
                  <a:moveTo>
                    <a:pt x="0" y="5158"/>
                  </a:moveTo>
                  <a:cubicBezTo>
                    <a:pt x="675409" y="-4541"/>
                    <a:pt x="1350818" y="-14239"/>
                    <a:pt x="1795549" y="113223"/>
                  </a:cubicBezTo>
                  <a:cubicBezTo>
                    <a:pt x="2240280" y="240685"/>
                    <a:pt x="2211186" y="591205"/>
                    <a:pt x="2668386" y="769929"/>
                  </a:cubicBezTo>
                  <a:cubicBezTo>
                    <a:pt x="3125586" y="948653"/>
                    <a:pt x="3832167" y="1067109"/>
                    <a:pt x="4538749" y="1185565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5595497" y="3766287"/>
            <a:ext cx="1306081" cy="511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4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180">
        <p:fade/>
      </p:transition>
    </mc:Choice>
    <mc:Fallback xmlns="">
      <p:transition spd="med" advTm="125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 animBg="1"/>
      <p:bldP spid="36" grpId="0" animBg="1"/>
      <p:bldP spid="45" grpId="0" animBg="1"/>
      <p:bldP spid="46" grpId="0"/>
      <p:bldP spid="3" grpId="0" animBg="1"/>
      <p:bldP spid="19" grpId="0"/>
      <p:bldP spid="55" grpId="0" animBg="1"/>
      <p:bldP spid="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0" y="4337518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306" y="1399341"/>
            <a:ext cx="11876011" cy="5176675"/>
            <a:chOff x="185278" y="1486675"/>
            <a:chExt cx="11876011" cy="5176675"/>
          </a:xfrm>
        </p:grpSpPr>
        <p:sp>
          <p:nvSpPr>
            <p:cNvPr id="22" name="Rectangle 21"/>
            <p:cNvSpPr/>
            <p:nvPr/>
          </p:nvSpPr>
          <p:spPr>
            <a:xfrm>
              <a:off x="185278" y="1486675"/>
              <a:ext cx="11582448" cy="197567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8841" y="4357230"/>
              <a:ext cx="11582448" cy="230612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307782" y="3256066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658026" y="3247725"/>
            <a:ext cx="136218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MATLAB SGD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221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05781" y="-22706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 Function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34966" y="1221333"/>
            <a:ext cx="8309382" cy="4815959"/>
            <a:chOff x="782916" y="1268473"/>
            <a:chExt cx="8309382" cy="481595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518" y="1774697"/>
              <a:ext cx="7381120" cy="404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966823" y="1268473"/>
              <a:ext cx="245932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a(z) = 1/(1+e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-z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42554" y="1286940"/>
              <a:ext cx="374974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dirty="0">
                  <a:latin typeface="Symbol" panose="05050102010706020507" pitchFamily="18" charset="2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(z)/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2800" dirty="0">
                  <a:latin typeface="Symbol" panose="05050102010706020507" pitchFamily="18" charset="2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(z)(1-</a:t>
              </a:r>
              <a:r>
                <a:rPr lang="en-US" sz="2800" dirty="0">
                  <a:latin typeface="Symbol" panose="05050102010706020507" pitchFamily="18" charset="2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4370682" y="3505406"/>
              <a:ext cx="1063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000" dirty="0">
                  <a:latin typeface="Symbol" panose="05050102010706020507" pitchFamily="18" charset="2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(z)/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691865" y="3282432"/>
              <a:ext cx="5822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a(z)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73046" y="5561212"/>
              <a:ext cx="34336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921173" y="5526706"/>
              <a:ext cx="34336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3828" y="3613318"/>
            <a:ext cx="1379799" cy="1341875"/>
            <a:chOff x="1807132" y="3618745"/>
            <a:chExt cx="1379799" cy="134187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3166110" y="3634740"/>
              <a:ext cx="0" cy="13258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807132" y="3618745"/>
              <a:ext cx="1379799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 rot="16200000">
            <a:off x="-234101" y="3248608"/>
            <a:ext cx="7825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s(</a:t>
            </a:r>
            <a:r>
              <a:rPr lang="en-US" sz="2800" dirty="0"/>
              <a:t>z</a:t>
            </a:r>
            <a:r>
              <a:rPr lang="en-US" sz="2800" dirty="0">
                <a:latin typeface="Symbol" panose="05050102010706020507" pitchFamily="18" charset="2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917964" y="4942511"/>
            <a:ext cx="922421" cy="148791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796016" y="1995082"/>
            <a:ext cx="922421" cy="148791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763215" y="1856362"/>
            <a:ext cx="4423068" cy="3640198"/>
            <a:chOff x="2616519" y="1861789"/>
            <a:chExt cx="4423068" cy="3640198"/>
          </a:xfrm>
        </p:grpSpPr>
        <p:sp>
          <p:nvSpPr>
            <p:cNvPr id="22" name="Freeform 21"/>
            <p:cNvSpPr/>
            <p:nvPr/>
          </p:nvSpPr>
          <p:spPr>
            <a:xfrm>
              <a:off x="2616519" y="3423447"/>
              <a:ext cx="692612" cy="1739680"/>
            </a:xfrm>
            <a:custGeom>
              <a:avLst/>
              <a:gdLst>
                <a:gd name="connsiteX0" fmla="*/ 126681 w 692612"/>
                <a:gd name="connsiteY0" fmla="*/ 1702735 h 1739680"/>
                <a:gd name="connsiteX1" fmla="*/ 560790 w 692612"/>
                <a:gd name="connsiteY1" fmla="*/ 1407171 h 1739680"/>
                <a:gd name="connsiteX2" fmla="*/ 680863 w 692612"/>
                <a:gd name="connsiteY2" fmla="*/ 178735 h 1739680"/>
                <a:gd name="connsiteX3" fmla="*/ 320645 w 692612"/>
                <a:gd name="connsiteY3" fmla="*/ 95608 h 1739680"/>
                <a:gd name="connsiteX4" fmla="*/ 172863 w 692612"/>
                <a:gd name="connsiteY4" fmla="*/ 1028480 h 1739680"/>
                <a:gd name="connsiteX5" fmla="*/ 43554 w 692612"/>
                <a:gd name="connsiteY5" fmla="*/ 1360989 h 1739680"/>
                <a:gd name="connsiteX6" fmla="*/ 6608 w 692612"/>
                <a:gd name="connsiteY6" fmla="*/ 1601135 h 1739680"/>
                <a:gd name="connsiteX7" fmla="*/ 163626 w 692612"/>
                <a:gd name="connsiteY7" fmla="*/ 173968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2612" h="1739680">
                  <a:moveTo>
                    <a:pt x="126681" y="1702735"/>
                  </a:moveTo>
                  <a:cubicBezTo>
                    <a:pt x="297553" y="1681953"/>
                    <a:pt x="468426" y="1661171"/>
                    <a:pt x="560790" y="1407171"/>
                  </a:cubicBezTo>
                  <a:cubicBezTo>
                    <a:pt x="653154" y="1153171"/>
                    <a:pt x="720887" y="397329"/>
                    <a:pt x="680863" y="178735"/>
                  </a:cubicBezTo>
                  <a:cubicBezTo>
                    <a:pt x="640839" y="-39859"/>
                    <a:pt x="405312" y="-46016"/>
                    <a:pt x="320645" y="95608"/>
                  </a:cubicBezTo>
                  <a:cubicBezTo>
                    <a:pt x="235978" y="237232"/>
                    <a:pt x="219045" y="817583"/>
                    <a:pt x="172863" y="1028480"/>
                  </a:cubicBezTo>
                  <a:cubicBezTo>
                    <a:pt x="126681" y="1239377"/>
                    <a:pt x="71263" y="1265546"/>
                    <a:pt x="43554" y="1360989"/>
                  </a:cubicBezTo>
                  <a:cubicBezTo>
                    <a:pt x="15845" y="1456432"/>
                    <a:pt x="-13404" y="1538020"/>
                    <a:pt x="6608" y="1601135"/>
                  </a:cubicBezTo>
                  <a:cubicBezTo>
                    <a:pt x="26620" y="1664250"/>
                    <a:pt x="95123" y="1701965"/>
                    <a:pt x="163626" y="1739680"/>
                  </a:cubicBezTo>
                </a:path>
              </a:pathLst>
            </a:custGeom>
            <a:solidFill>
              <a:srgbClr val="00B050">
                <a:alpha val="22000"/>
              </a:srgbClr>
            </a:solidFill>
            <a:ln>
              <a:solidFill>
                <a:schemeClr val="accent1">
                  <a:shade val="50000"/>
                  <a:alpha val="2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6346975" y="1861789"/>
              <a:ext cx="692612" cy="3640198"/>
            </a:xfrm>
            <a:custGeom>
              <a:avLst/>
              <a:gdLst>
                <a:gd name="connsiteX0" fmla="*/ 126681 w 692612"/>
                <a:gd name="connsiteY0" fmla="*/ 1702735 h 1739680"/>
                <a:gd name="connsiteX1" fmla="*/ 560790 w 692612"/>
                <a:gd name="connsiteY1" fmla="*/ 1407171 h 1739680"/>
                <a:gd name="connsiteX2" fmla="*/ 680863 w 692612"/>
                <a:gd name="connsiteY2" fmla="*/ 178735 h 1739680"/>
                <a:gd name="connsiteX3" fmla="*/ 320645 w 692612"/>
                <a:gd name="connsiteY3" fmla="*/ 95608 h 1739680"/>
                <a:gd name="connsiteX4" fmla="*/ 172863 w 692612"/>
                <a:gd name="connsiteY4" fmla="*/ 1028480 h 1739680"/>
                <a:gd name="connsiteX5" fmla="*/ 43554 w 692612"/>
                <a:gd name="connsiteY5" fmla="*/ 1360989 h 1739680"/>
                <a:gd name="connsiteX6" fmla="*/ 6608 w 692612"/>
                <a:gd name="connsiteY6" fmla="*/ 1601135 h 1739680"/>
                <a:gd name="connsiteX7" fmla="*/ 163626 w 692612"/>
                <a:gd name="connsiteY7" fmla="*/ 173968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2612" h="1739680">
                  <a:moveTo>
                    <a:pt x="126681" y="1702735"/>
                  </a:moveTo>
                  <a:cubicBezTo>
                    <a:pt x="297553" y="1681953"/>
                    <a:pt x="468426" y="1661171"/>
                    <a:pt x="560790" y="1407171"/>
                  </a:cubicBezTo>
                  <a:cubicBezTo>
                    <a:pt x="653154" y="1153171"/>
                    <a:pt x="720887" y="397329"/>
                    <a:pt x="680863" y="178735"/>
                  </a:cubicBezTo>
                  <a:cubicBezTo>
                    <a:pt x="640839" y="-39859"/>
                    <a:pt x="405312" y="-46016"/>
                    <a:pt x="320645" y="95608"/>
                  </a:cubicBezTo>
                  <a:cubicBezTo>
                    <a:pt x="235978" y="237232"/>
                    <a:pt x="219045" y="817583"/>
                    <a:pt x="172863" y="1028480"/>
                  </a:cubicBezTo>
                  <a:cubicBezTo>
                    <a:pt x="126681" y="1239377"/>
                    <a:pt x="71263" y="1265546"/>
                    <a:pt x="43554" y="1360989"/>
                  </a:cubicBezTo>
                  <a:cubicBezTo>
                    <a:pt x="15845" y="1456432"/>
                    <a:pt x="-13404" y="1538020"/>
                    <a:pt x="6608" y="1601135"/>
                  </a:cubicBezTo>
                  <a:cubicBezTo>
                    <a:pt x="26620" y="1664250"/>
                    <a:pt x="95123" y="1701965"/>
                    <a:pt x="163626" y="1739680"/>
                  </a:cubicBezTo>
                </a:path>
              </a:pathLst>
            </a:custGeom>
            <a:solidFill>
              <a:srgbClr val="00B050">
                <a:alpha val="22000"/>
              </a:srgbClr>
            </a:solidFill>
            <a:ln>
              <a:solidFill>
                <a:schemeClr val="accent1">
                  <a:shade val="50000"/>
                  <a:alpha val="2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124120" y="1856362"/>
            <a:ext cx="4755958" cy="3640198"/>
            <a:chOff x="2834524" y="1750151"/>
            <a:chExt cx="4755958" cy="3640198"/>
          </a:xfrm>
        </p:grpSpPr>
        <p:sp>
          <p:nvSpPr>
            <p:cNvPr id="76" name="Freeform 75"/>
            <p:cNvSpPr/>
            <p:nvPr/>
          </p:nvSpPr>
          <p:spPr>
            <a:xfrm flipH="1" flipV="1">
              <a:off x="2834524" y="1807010"/>
              <a:ext cx="726911" cy="1578877"/>
            </a:xfrm>
            <a:custGeom>
              <a:avLst/>
              <a:gdLst>
                <a:gd name="connsiteX0" fmla="*/ 126681 w 692612"/>
                <a:gd name="connsiteY0" fmla="*/ 1702735 h 1739680"/>
                <a:gd name="connsiteX1" fmla="*/ 560790 w 692612"/>
                <a:gd name="connsiteY1" fmla="*/ 1407171 h 1739680"/>
                <a:gd name="connsiteX2" fmla="*/ 680863 w 692612"/>
                <a:gd name="connsiteY2" fmla="*/ 178735 h 1739680"/>
                <a:gd name="connsiteX3" fmla="*/ 320645 w 692612"/>
                <a:gd name="connsiteY3" fmla="*/ 95608 h 1739680"/>
                <a:gd name="connsiteX4" fmla="*/ 172863 w 692612"/>
                <a:gd name="connsiteY4" fmla="*/ 1028480 h 1739680"/>
                <a:gd name="connsiteX5" fmla="*/ 43554 w 692612"/>
                <a:gd name="connsiteY5" fmla="*/ 1360989 h 1739680"/>
                <a:gd name="connsiteX6" fmla="*/ 6608 w 692612"/>
                <a:gd name="connsiteY6" fmla="*/ 1601135 h 1739680"/>
                <a:gd name="connsiteX7" fmla="*/ 163626 w 692612"/>
                <a:gd name="connsiteY7" fmla="*/ 173968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2612" h="1739680">
                  <a:moveTo>
                    <a:pt x="126681" y="1702735"/>
                  </a:moveTo>
                  <a:cubicBezTo>
                    <a:pt x="297553" y="1681953"/>
                    <a:pt x="468426" y="1661171"/>
                    <a:pt x="560790" y="1407171"/>
                  </a:cubicBezTo>
                  <a:cubicBezTo>
                    <a:pt x="653154" y="1153171"/>
                    <a:pt x="720887" y="397329"/>
                    <a:pt x="680863" y="178735"/>
                  </a:cubicBezTo>
                  <a:cubicBezTo>
                    <a:pt x="640839" y="-39859"/>
                    <a:pt x="405312" y="-46016"/>
                    <a:pt x="320645" y="95608"/>
                  </a:cubicBezTo>
                  <a:cubicBezTo>
                    <a:pt x="235978" y="237232"/>
                    <a:pt x="219045" y="817583"/>
                    <a:pt x="172863" y="1028480"/>
                  </a:cubicBezTo>
                  <a:cubicBezTo>
                    <a:pt x="126681" y="1239377"/>
                    <a:pt x="71263" y="1265546"/>
                    <a:pt x="43554" y="1360989"/>
                  </a:cubicBezTo>
                  <a:cubicBezTo>
                    <a:pt x="15845" y="1456432"/>
                    <a:pt x="-13404" y="1538020"/>
                    <a:pt x="6608" y="1601135"/>
                  </a:cubicBezTo>
                  <a:cubicBezTo>
                    <a:pt x="26620" y="1664250"/>
                    <a:pt x="95123" y="1701965"/>
                    <a:pt x="163626" y="1739680"/>
                  </a:cubicBezTo>
                </a:path>
              </a:pathLst>
            </a:custGeom>
            <a:solidFill>
              <a:srgbClr val="7030A0">
                <a:alpha val="22000"/>
              </a:srgbClr>
            </a:solidFill>
            <a:ln>
              <a:solidFill>
                <a:schemeClr val="accent1">
                  <a:shade val="50000"/>
                  <a:alpha val="2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 flipH="1">
              <a:off x="6983775" y="1750151"/>
              <a:ext cx="606707" cy="3640198"/>
            </a:xfrm>
            <a:custGeom>
              <a:avLst/>
              <a:gdLst>
                <a:gd name="connsiteX0" fmla="*/ 126681 w 692612"/>
                <a:gd name="connsiteY0" fmla="*/ 1702735 h 1739680"/>
                <a:gd name="connsiteX1" fmla="*/ 560790 w 692612"/>
                <a:gd name="connsiteY1" fmla="*/ 1407171 h 1739680"/>
                <a:gd name="connsiteX2" fmla="*/ 680863 w 692612"/>
                <a:gd name="connsiteY2" fmla="*/ 178735 h 1739680"/>
                <a:gd name="connsiteX3" fmla="*/ 320645 w 692612"/>
                <a:gd name="connsiteY3" fmla="*/ 95608 h 1739680"/>
                <a:gd name="connsiteX4" fmla="*/ 172863 w 692612"/>
                <a:gd name="connsiteY4" fmla="*/ 1028480 h 1739680"/>
                <a:gd name="connsiteX5" fmla="*/ 43554 w 692612"/>
                <a:gd name="connsiteY5" fmla="*/ 1360989 h 1739680"/>
                <a:gd name="connsiteX6" fmla="*/ 6608 w 692612"/>
                <a:gd name="connsiteY6" fmla="*/ 1601135 h 1739680"/>
                <a:gd name="connsiteX7" fmla="*/ 163626 w 692612"/>
                <a:gd name="connsiteY7" fmla="*/ 173968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2612" h="1739680">
                  <a:moveTo>
                    <a:pt x="126681" y="1702735"/>
                  </a:moveTo>
                  <a:cubicBezTo>
                    <a:pt x="297553" y="1681953"/>
                    <a:pt x="468426" y="1661171"/>
                    <a:pt x="560790" y="1407171"/>
                  </a:cubicBezTo>
                  <a:cubicBezTo>
                    <a:pt x="653154" y="1153171"/>
                    <a:pt x="720887" y="397329"/>
                    <a:pt x="680863" y="178735"/>
                  </a:cubicBezTo>
                  <a:cubicBezTo>
                    <a:pt x="640839" y="-39859"/>
                    <a:pt x="405312" y="-46016"/>
                    <a:pt x="320645" y="95608"/>
                  </a:cubicBezTo>
                  <a:cubicBezTo>
                    <a:pt x="235978" y="237232"/>
                    <a:pt x="219045" y="817583"/>
                    <a:pt x="172863" y="1028480"/>
                  </a:cubicBezTo>
                  <a:cubicBezTo>
                    <a:pt x="126681" y="1239377"/>
                    <a:pt x="71263" y="1265546"/>
                    <a:pt x="43554" y="1360989"/>
                  </a:cubicBezTo>
                  <a:cubicBezTo>
                    <a:pt x="15845" y="1456432"/>
                    <a:pt x="-13404" y="1538020"/>
                    <a:pt x="6608" y="1601135"/>
                  </a:cubicBezTo>
                  <a:cubicBezTo>
                    <a:pt x="26620" y="1664250"/>
                    <a:pt x="95123" y="1701965"/>
                    <a:pt x="163626" y="1739680"/>
                  </a:cubicBezTo>
                </a:path>
              </a:pathLst>
            </a:custGeom>
            <a:solidFill>
              <a:srgbClr val="7030A0">
                <a:alpha val="22000"/>
              </a:srgbClr>
            </a:solidFill>
            <a:ln>
              <a:solidFill>
                <a:schemeClr val="accent1">
                  <a:shade val="50000"/>
                  <a:alpha val="2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8361504" y="1174893"/>
                <a:ext cx="4048031" cy="1362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</m:oMath>
                </a14:m>
                <a:r>
                  <a:rPr lang="en-US" sz="2400" dirty="0"/>
                  <a:t>(1-e</a:t>
                </a:r>
                <a:r>
                  <a:rPr lang="en-US" sz="2400" baseline="30000" dirty="0"/>
                  <a:t>-z</a:t>
                </a:r>
                <a:r>
                  <a:rPr lang="en-US" sz="2400" dirty="0"/>
                  <a:t>)</a:t>
                </a:r>
                <a:r>
                  <a:rPr lang="en-US" sz="2400" baseline="30000" dirty="0"/>
                  <a:t>-1</a:t>
                </a:r>
                <a:r>
                  <a:rPr lang="en-US" sz="2400" dirty="0"/>
                  <a:t>= e</a:t>
                </a:r>
                <a:r>
                  <a:rPr lang="en-US" sz="2400" baseline="30000" dirty="0"/>
                  <a:t>-z </a:t>
                </a:r>
                <a:r>
                  <a:rPr lang="en-US" sz="2400" dirty="0"/>
                  <a:t> (1+e</a:t>
                </a:r>
                <a:r>
                  <a:rPr lang="en-US" sz="2400" baseline="30000" dirty="0"/>
                  <a:t>-z</a:t>
                </a:r>
                <a:r>
                  <a:rPr lang="en-US" sz="2400" dirty="0"/>
                  <a:t>)</a:t>
                </a:r>
                <a:r>
                  <a:rPr lang="en-US" sz="2400" baseline="30000" dirty="0"/>
                  <a:t>-1</a:t>
                </a:r>
                <a:r>
                  <a:rPr lang="en-US" sz="2400" dirty="0"/>
                  <a:t> (1+e</a:t>
                </a:r>
                <a:r>
                  <a:rPr lang="en-US" sz="2400" baseline="30000" dirty="0"/>
                  <a:t>-z</a:t>
                </a:r>
                <a:r>
                  <a:rPr lang="en-US" sz="2400" dirty="0"/>
                  <a:t>)</a:t>
                </a:r>
                <a:r>
                  <a:rPr lang="en-US" sz="2400" baseline="30000" dirty="0"/>
                  <a:t>-1</a:t>
                </a:r>
                <a:r>
                  <a:rPr lang="en-US" sz="2400" dirty="0"/>
                  <a:t> </a:t>
                </a:r>
                <a:endParaRPr lang="en-US" sz="2400" baseline="300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504" y="1174893"/>
                <a:ext cx="4048031" cy="13629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9762298" y="1328139"/>
            <a:ext cx="1505203" cy="867015"/>
            <a:chOff x="2489911" y="324467"/>
            <a:chExt cx="1505203" cy="867015"/>
          </a:xfrm>
          <a:solidFill>
            <a:srgbClr val="FF0000">
              <a:alpha val="27000"/>
            </a:srgbClr>
          </a:solidFill>
        </p:grpSpPr>
        <p:sp>
          <p:nvSpPr>
            <p:cNvPr id="89" name="Rectangle 88"/>
            <p:cNvSpPr/>
            <p:nvPr/>
          </p:nvSpPr>
          <p:spPr>
            <a:xfrm>
              <a:off x="2489911" y="737187"/>
              <a:ext cx="1480696" cy="4542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489911" y="324467"/>
              <a:ext cx="1505203" cy="36160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9570790" y="1813400"/>
            <a:ext cx="2343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 e</a:t>
            </a:r>
            <a:r>
              <a:rPr lang="en-US" sz="2400" baseline="30000" dirty="0"/>
              <a:t>-z </a:t>
            </a:r>
            <a:r>
              <a:rPr lang="en-US" sz="2400" dirty="0"/>
              <a:t> (1+e</a:t>
            </a:r>
            <a:r>
              <a:rPr lang="en-US" sz="2400" baseline="30000" dirty="0"/>
              <a:t>-z</a:t>
            </a:r>
            <a:r>
              <a:rPr lang="en-US" sz="2400" dirty="0"/>
              <a:t>)</a:t>
            </a:r>
            <a:r>
              <a:rPr lang="en-US" sz="2400" baseline="30000" dirty="0"/>
              <a:t>-1</a:t>
            </a:r>
            <a:r>
              <a:rPr lang="en-US" sz="2400" dirty="0"/>
              <a:t>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(z)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9662817" y="4359523"/>
            <a:ext cx="18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= (1-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(z))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(z)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48941" y="1238427"/>
            <a:ext cx="7825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s(</a:t>
            </a:r>
            <a:r>
              <a:rPr lang="en-US" sz="2800" dirty="0"/>
              <a:t>z</a:t>
            </a:r>
            <a:r>
              <a:rPr lang="en-US" sz="2800" dirty="0">
                <a:latin typeface="Symbol" panose="05050102010706020507" pitchFamily="18" charset="2"/>
              </a:rPr>
              <a:t>)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524672" y="1328139"/>
            <a:ext cx="3523584" cy="380898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9921409" y="2387914"/>
            <a:ext cx="1710315" cy="779734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4635590" y="5200444"/>
            <a:ext cx="922421" cy="148791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6825063" y="5157700"/>
            <a:ext cx="922421" cy="148791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9565059" y="2337921"/>
            <a:ext cx="2668689" cy="799466"/>
            <a:chOff x="9565059" y="2337921"/>
            <a:chExt cx="2668689" cy="799466"/>
          </a:xfrm>
        </p:grpSpPr>
        <p:grpSp>
          <p:nvGrpSpPr>
            <p:cNvPr id="106" name="Group 105"/>
            <p:cNvGrpSpPr/>
            <p:nvPr/>
          </p:nvGrpSpPr>
          <p:grpSpPr>
            <a:xfrm>
              <a:off x="9964507" y="2337921"/>
              <a:ext cx="1667217" cy="698510"/>
              <a:chOff x="7903573" y="4392792"/>
              <a:chExt cx="1667217" cy="698510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8736907" y="4435698"/>
                <a:ext cx="833883" cy="652851"/>
                <a:chOff x="8731143" y="4391465"/>
                <a:chExt cx="833883" cy="652851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8731143" y="4674984"/>
                  <a:ext cx="8338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(1+e</a:t>
                  </a:r>
                  <a:r>
                    <a:rPr lang="en-US" baseline="30000" dirty="0"/>
                    <a:t>-z</a:t>
                  </a:r>
                  <a:r>
                    <a:rPr lang="en-US" dirty="0"/>
                    <a:t>) 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9001814" y="43914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8827186" y="4674984"/>
                  <a:ext cx="6368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 103"/>
              <p:cNvGrpSpPr/>
              <p:nvPr/>
            </p:nvGrpSpPr>
            <p:grpSpPr>
              <a:xfrm>
                <a:off x="7903573" y="4392792"/>
                <a:ext cx="957654" cy="698510"/>
                <a:chOff x="7903573" y="4392792"/>
                <a:chExt cx="957654" cy="698510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7903573" y="4721970"/>
                  <a:ext cx="8338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(1+e</a:t>
                  </a:r>
                  <a:r>
                    <a:rPr lang="en-US" baseline="30000" dirty="0"/>
                    <a:t>-z</a:t>
                  </a:r>
                  <a:r>
                    <a:rPr lang="en-US" dirty="0"/>
                    <a:t>) </a:t>
                  </a: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8606029" y="4523663"/>
                  <a:ext cx="2551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-</a:t>
                  </a:r>
                </a:p>
              </p:txBody>
            </p: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7999616" y="4721970"/>
                  <a:ext cx="6368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Rectangle 104"/>
                <p:cNvSpPr/>
                <p:nvPr/>
              </p:nvSpPr>
              <p:spPr>
                <a:xfrm>
                  <a:off x="7910866" y="4392792"/>
                  <a:ext cx="8338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(1+e</a:t>
                  </a:r>
                  <a:r>
                    <a:rPr lang="en-US" baseline="30000" dirty="0"/>
                    <a:t>-z</a:t>
                  </a:r>
                  <a:r>
                    <a:rPr lang="en-US" dirty="0"/>
                    <a:t>) </a:t>
                  </a:r>
                </a:p>
              </p:txBody>
            </p:sp>
          </p:grpSp>
        </p:grpSp>
        <p:sp>
          <p:nvSpPr>
            <p:cNvPr id="107" name="TextBox 106"/>
            <p:cNvSpPr txBox="1"/>
            <p:nvPr/>
          </p:nvSpPr>
          <p:spPr>
            <a:xfrm>
              <a:off x="9565059" y="242073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1555357" y="2410129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Symbol" panose="05050102010706020507" pitchFamily="18" charset="2"/>
                </a:rPr>
                <a:t>s</a:t>
              </a:r>
              <a:r>
                <a:rPr lang="en-US" sz="2400" dirty="0"/>
                <a:t>(z)</a:t>
              </a:r>
            </a:p>
          </p:txBody>
        </p:sp>
        <p:sp>
          <p:nvSpPr>
            <p:cNvPr id="109" name="Double Bracket 108"/>
            <p:cNvSpPr/>
            <p:nvPr/>
          </p:nvSpPr>
          <p:spPr>
            <a:xfrm>
              <a:off x="9957214" y="2396798"/>
              <a:ext cx="1615350" cy="740589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9587816" y="3389794"/>
            <a:ext cx="2668689" cy="756560"/>
            <a:chOff x="9565059" y="2380827"/>
            <a:chExt cx="2668689" cy="756560"/>
          </a:xfrm>
        </p:grpSpPr>
        <p:grpSp>
          <p:nvGrpSpPr>
            <p:cNvPr id="114" name="Group 113"/>
            <p:cNvGrpSpPr/>
            <p:nvPr/>
          </p:nvGrpSpPr>
          <p:grpSpPr>
            <a:xfrm>
              <a:off x="9964507" y="2380827"/>
              <a:ext cx="1667217" cy="655604"/>
              <a:chOff x="7903573" y="4435698"/>
              <a:chExt cx="1667217" cy="655604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8736907" y="4435698"/>
                <a:ext cx="833883" cy="652851"/>
                <a:chOff x="8731143" y="4391465"/>
                <a:chExt cx="833883" cy="652851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8731143" y="4674984"/>
                  <a:ext cx="83388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(1+e</a:t>
                  </a:r>
                  <a:r>
                    <a:rPr lang="en-US" baseline="30000" dirty="0"/>
                    <a:t>-z</a:t>
                  </a:r>
                  <a:r>
                    <a:rPr lang="en-US" dirty="0"/>
                    <a:t>) </a:t>
                  </a: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9001814" y="4391465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8827186" y="4674984"/>
                  <a:ext cx="63682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/>
              <p:cNvGrpSpPr/>
              <p:nvPr/>
            </p:nvGrpSpPr>
            <p:grpSpPr>
              <a:xfrm>
                <a:off x="7903573" y="4523663"/>
                <a:ext cx="957654" cy="567639"/>
                <a:chOff x="7903573" y="4523663"/>
                <a:chExt cx="957654" cy="567639"/>
              </a:xfrm>
            </p:grpSpPr>
            <p:sp>
              <p:nvSpPr>
                <p:cNvPr id="120" name="Rectangle 119"/>
                <p:cNvSpPr/>
                <p:nvPr/>
              </p:nvSpPr>
              <p:spPr>
                <a:xfrm>
                  <a:off x="7903573" y="4721970"/>
                  <a:ext cx="1847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8606029" y="4523663"/>
                  <a:ext cx="2551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-</a:t>
                  </a: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8056463" y="4553119"/>
                  <a:ext cx="30168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1</a:t>
                  </a:r>
                </a:p>
              </p:txBody>
            </p:sp>
          </p:grpSp>
        </p:grpSp>
        <p:sp>
          <p:nvSpPr>
            <p:cNvPr id="115" name="TextBox 114"/>
            <p:cNvSpPr txBox="1"/>
            <p:nvPr/>
          </p:nvSpPr>
          <p:spPr>
            <a:xfrm>
              <a:off x="9565059" y="242073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1555357" y="2410129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Symbol" panose="05050102010706020507" pitchFamily="18" charset="2"/>
                </a:rPr>
                <a:t>s</a:t>
              </a:r>
              <a:r>
                <a:rPr lang="en-US" sz="2400" dirty="0"/>
                <a:t>(z)</a:t>
              </a:r>
            </a:p>
          </p:txBody>
        </p:sp>
        <p:sp>
          <p:nvSpPr>
            <p:cNvPr id="117" name="Double Bracket 116"/>
            <p:cNvSpPr/>
            <p:nvPr/>
          </p:nvSpPr>
          <p:spPr>
            <a:xfrm>
              <a:off x="9957214" y="2396798"/>
              <a:ext cx="1615350" cy="740589"/>
            </a:xfrm>
            <a:prstGeom prst="bracketPair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10282990" y="4400571"/>
            <a:ext cx="522694" cy="420617"/>
          </a:xfrm>
          <a:prstGeom prst="rect">
            <a:avLst/>
          </a:prstGeom>
          <a:solidFill>
            <a:srgbClr val="00B05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456094" y="1237716"/>
            <a:ext cx="1131722" cy="618645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/>
          <p:cNvGrpSpPr/>
          <p:nvPr/>
        </p:nvGrpSpPr>
        <p:grpSpPr>
          <a:xfrm>
            <a:off x="1123364" y="1286283"/>
            <a:ext cx="11057663" cy="475364"/>
            <a:chOff x="1123364" y="1286283"/>
            <a:chExt cx="11057663" cy="475364"/>
          </a:xfrm>
        </p:grpSpPr>
        <p:sp>
          <p:nvSpPr>
            <p:cNvPr id="129" name="Rectangle 128"/>
            <p:cNvSpPr/>
            <p:nvPr/>
          </p:nvSpPr>
          <p:spPr>
            <a:xfrm>
              <a:off x="11289247" y="1286284"/>
              <a:ext cx="891780" cy="441274"/>
            </a:xfrm>
            <a:prstGeom prst="rect">
              <a:avLst/>
            </a:prstGeom>
            <a:solidFill>
              <a:srgbClr val="00B050">
                <a:alpha val="2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123364" y="1286283"/>
              <a:ext cx="2378883" cy="475364"/>
            </a:xfrm>
            <a:prstGeom prst="rect">
              <a:avLst/>
            </a:prstGeom>
            <a:solidFill>
              <a:srgbClr val="00B050">
                <a:alpha val="2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11271961" y="1782439"/>
            <a:ext cx="891780" cy="441274"/>
          </a:xfrm>
          <a:prstGeom prst="rect">
            <a:avLst/>
          </a:prstGeom>
          <a:solidFill>
            <a:srgbClr val="00B05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10929510" y="3475662"/>
            <a:ext cx="623955" cy="631367"/>
          </a:xfrm>
          <a:prstGeom prst="rect">
            <a:avLst/>
          </a:prstGeom>
          <a:solidFill>
            <a:srgbClr val="00B05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11649170" y="2387427"/>
            <a:ext cx="477995" cy="470500"/>
          </a:xfrm>
          <a:prstGeom prst="rect">
            <a:avLst/>
          </a:prstGeom>
          <a:solidFill>
            <a:srgbClr val="00B05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483676" y="4428063"/>
            <a:ext cx="2148048" cy="402778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57192" y="107230"/>
            <a:ext cx="2476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Symbol" panose="05050102010706020507" pitchFamily="18" charset="2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dirty="0">
                <a:latin typeface="Symbol" panose="05050102010706020507" pitchFamily="18" charset="2"/>
              </a:rPr>
              <a:t>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</p:spTree>
    <p:extLst>
      <p:ext uri="{BB962C8B-B14F-4D97-AF65-F5344CB8AC3E}">
        <p14:creationId xmlns:p14="http://schemas.microsoft.com/office/powerpoint/2010/main" val="15167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9" grpId="0"/>
      <p:bldP spid="92" grpId="0"/>
      <p:bldP spid="43" grpId="0"/>
      <p:bldP spid="95" grpId="0" animBg="1"/>
      <p:bldP spid="97" grpId="0" animBg="1"/>
      <p:bldP spid="98" grpId="0" animBg="1"/>
      <p:bldP spid="99" grpId="0" animBg="1"/>
      <p:bldP spid="127" grpId="0" animBg="1"/>
      <p:bldP spid="128" grpId="0" animBg="1"/>
      <p:bldP spid="132" grpId="0" animBg="1"/>
      <p:bldP spid="133" grpId="0" animBg="1"/>
      <p:bldP spid="134" grpId="0" animBg="1"/>
      <p:bldP spid="69" grpId="0" animBg="1"/>
      <p:bldP spid="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Box 239"/>
          <p:cNvSpPr txBox="1"/>
          <p:nvPr/>
        </p:nvSpPr>
        <p:spPr>
          <a:xfrm>
            <a:off x="2327583" y="1170042"/>
            <a:ext cx="19111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Stochastic update: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7128153" y="3543745"/>
            <a:ext cx="1194635" cy="193359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6277622" y="3273883"/>
            <a:ext cx="1462302" cy="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4912765" y="13509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13670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11120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5253" y="45209"/>
            <a:ext cx="11053876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 for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 Learning Algorithm y=1 or </a:t>
            </a:r>
            <a:r>
              <a:rPr lang="en-US" altLang="zh-C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y=0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74106" y="1390920"/>
            <a:ext cx="3990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w  -output- weights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x   - input- training example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[X,T] =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bodyfat_dataset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x=X(:,1);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y=T(1,1);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N=length(x);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=(rand(N,1)-.5)*.003;b=(rand(1,1)-.5)*.001;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nit=1000;alpha=.2;obj=zeros(nit,1);err=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4369" y="4041272"/>
            <a:ext cx="3486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=2:nit    </a:t>
            </a:r>
            <a:r>
              <a:rPr lang="en-US" b="1" dirty="0"/>
              <a:t>% Loop over iterations</a:t>
            </a:r>
          </a:p>
          <a:p>
            <a:r>
              <a:rPr lang="en-US" dirty="0"/>
              <a:t>    z=</a:t>
            </a:r>
            <a:r>
              <a:rPr lang="en-US" b="1" dirty="0"/>
              <a:t>w</a:t>
            </a:r>
            <a:r>
              <a:rPr lang="en-US" dirty="0"/>
              <a:t>'</a:t>
            </a:r>
            <a:r>
              <a:rPr lang="en-US" dirty="0">
                <a:sym typeface="Symbol" panose="05050102010706020507" pitchFamily="18" charset="2"/>
              </a:rPr>
              <a:t>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 + b;</a:t>
            </a:r>
          </a:p>
          <a:p>
            <a:r>
              <a:rPr lang="en-US" dirty="0">
                <a:sym typeface="Symbol" panose="05050102010706020507" pitchFamily="18" charset="2"/>
              </a:rPr>
              <a:t>    a=1./(1+exp(-z));</a:t>
            </a:r>
          </a:p>
          <a:p>
            <a:r>
              <a:rPr lang="en-US" dirty="0">
                <a:sym typeface="Symbol" panose="05050102010706020507" pitchFamily="18" charset="2"/>
              </a:rPr>
              <a:t>    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)=-[y*log(a)+(1-y)*log(1-a)];</a:t>
            </a:r>
          </a:p>
          <a:p>
            <a:r>
              <a:rPr lang="en-US" b="1" dirty="0">
                <a:sym typeface="Symbol" panose="05050102010706020507" pitchFamily="18" charset="2"/>
              </a:rPr>
              <a:t>    w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US" b="1" dirty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-alpha*(a-y)*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; </a:t>
            </a:r>
            <a:r>
              <a:rPr lang="en-US" b="1" dirty="0">
                <a:sym typeface="Symbol" panose="05050102010706020507" pitchFamily="18" charset="2"/>
              </a:rPr>
              <a:t>% Stochastic</a:t>
            </a:r>
          </a:p>
          <a:p>
            <a:r>
              <a:rPr lang="en-US" dirty="0">
                <a:sym typeface="Symbol" panose="05050102010706020507" pitchFamily="18" charset="2"/>
              </a:rPr>
              <a:t>    b = b -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alpha*(a-y);   </a:t>
            </a:r>
            <a:r>
              <a:rPr lang="en-US" b="1" dirty="0">
                <a:sym typeface="Symbol" panose="05050102010706020507" pitchFamily="18" charset="2"/>
              </a:rPr>
              <a:t>% gradients</a:t>
            </a:r>
          </a:p>
          <a:p>
            <a:r>
              <a:rPr lang="en-US" dirty="0">
                <a:sym typeface="Symbol" panose="05050102010706020507" pitchFamily="18" charset="2"/>
              </a:rPr>
              <a:t>    err(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)=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)-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(i-1);</a:t>
            </a:r>
          </a:p>
          <a:p>
            <a:r>
              <a:rPr lang="en-US" dirty="0">
                <a:sym typeface="Symbol" panose="05050102010706020507" pitchFamily="18" charset="2"/>
              </a:rPr>
              <a:t>end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424221" y="3209470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           x</a:t>
            </a:r>
            <a:r>
              <a:rPr lang="en-US" dirty="0"/>
              <a:t>           </a:t>
            </a:r>
            <a:r>
              <a:rPr lang="en-US" b="1" dirty="0"/>
              <a:t> b 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789" y="2867802"/>
            <a:ext cx="2847975" cy="141922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7892980" y="2522523"/>
            <a:ext cx="2002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a(z)=1./(1+exp(-z));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492087" y="3479029"/>
            <a:ext cx="39466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a(z)</a:t>
            </a:r>
          </a:p>
        </p:txBody>
      </p:sp>
      <p:sp>
        <p:nvSpPr>
          <p:cNvPr id="63" name="Oval 62"/>
          <p:cNvSpPr/>
          <p:nvPr/>
        </p:nvSpPr>
        <p:spPr>
          <a:xfrm>
            <a:off x="7879600" y="3137139"/>
            <a:ext cx="944222" cy="95162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2" name="Group 161"/>
          <p:cNvGrpSpPr/>
          <p:nvPr/>
        </p:nvGrpSpPr>
        <p:grpSpPr>
          <a:xfrm>
            <a:off x="7925529" y="2563843"/>
            <a:ext cx="2008082" cy="1274944"/>
            <a:chOff x="9753989" y="1372499"/>
            <a:chExt cx="2008082" cy="1274944"/>
          </a:xfrm>
        </p:grpSpPr>
        <p:sp>
          <p:nvSpPr>
            <p:cNvPr id="163" name="Rectangle 162"/>
            <p:cNvSpPr/>
            <p:nvPr/>
          </p:nvSpPr>
          <p:spPr>
            <a:xfrm>
              <a:off x="9753989" y="1372499"/>
              <a:ext cx="2008082" cy="391453"/>
            </a:xfrm>
            <a:prstGeom prst="rect">
              <a:avLst/>
            </a:prstGeom>
            <a:solidFill>
              <a:schemeClr val="accent6"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0351206" y="2303360"/>
              <a:ext cx="370660" cy="344083"/>
            </a:xfrm>
            <a:prstGeom prst="rect">
              <a:avLst/>
            </a:prstGeom>
            <a:solidFill>
              <a:schemeClr val="accent6"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7937956" y="2537407"/>
            <a:ext cx="2008082" cy="391453"/>
          </a:xfrm>
          <a:prstGeom prst="rect">
            <a:avLst/>
          </a:prstGeom>
          <a:solidFill>
            <a:schemeClr val="accent6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2283582" y="1050536"/>
            <a:ext cx="5674207" cy="475442"/>
            <a:chOff x="2274273" y="5957688"/>
            <a:chExt cx="5674207" cy="475442"/>
          </a:xfrm>
        </p:grpSpPr>
        <p:sp>
          <p:nvSpPr>
            <p:cNvPr id="171" name="TextBox 170"/>
            <p:cNvSpPr txBox="1"/>
            <p:nvPr/>
          </p:nvSpPr>
          <p:spPr>
            <a:xfrm>
              <a:off x="2274273" y="5971465"/>
              <a:ext cx="24288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Stochastic update: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95904" y="5957688"/>
              <a:ext cx="35525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a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y)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4676548" y="1101694"/>
            <a:ext cx="3130701" cy="39256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" name="Picture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830" y="1029773"/>
            <a:ext cx="1847850" cy="96369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73886" y="3854577"/>
            <a:ext cx="4276725" cy="1171575"/>
          </a:xfrm>
          <a:prstGeom prst="rect">
            <a:avLst/>
          </a:prstGeom>
        </p:spPr>
      </p:pic>
      <p:sp>
        <p:nvSpPr>
          <p:cNvPr id="238" name="Freeform 237"/>
          <p:cNvSpPr/>
          <p:nvPr/>
        </p:nvSpPr>
        <p:spPr>
          <a:xfrm>
            <a:off x="8084366" y="3901386"/>
            <a:ext cx="203493" cy="136789"/>
          </a:xfrm>
          <a:custGeom>
            <a:avLst/>
            <a:gdLst>
              <a:gd name="connsiteX0" fmla="*/ 96825 w 203493"/>
              <a:gd name="connsiteY0" fmla="*/ 111216 h 136789"/>
              <a:gd name="connsiteX1" fmla="*/ 199022 w 203493"/>
              <a:gd name="connsiteY1" fmla="*/ 132732 h 136789"/>
              <a:gd name="connsiteX2" fmla="*/ 182886 w 203493"/>
              <a:gd name="connsiteY2" fmla="*/ 30534 h 136789"/>
              <a:gd name="connsiteX3" fmla="*/ 161370 w 203493"/>
              <a:gd name="connsiteY3" fmla="*/ 9019 h 136789"/>
              <a:gd name="connsiteX4" fmla="*/ 112961 w 203493"/>
              <a:gd name="connsiteY4" fmla="*/ 3640 h 136789"/>
              <a:gd name="connsiteX5" fmla="*/ 6 w 203493"/>
              <a:gd name="connsiteY5" fmla="*/ 62807 h 136789"/>
              <a:gd name="connsiteX6" fmla="*/ 96825 w 203493"/>
              <a:gd name="connsiteY6" fmla="*/ 111216 h 13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93" h="136789">
                <a:moveTo>
                  <a:pt x="96825" y="111216"/>
                </a:moveTo>
                <a:cubicBezTo>
                  <a:pt x="129994" y="122870"/>
                  <a:pt x="184679" y="146179"/>
                  <a:pt x="199022" y="132732"/>
                </a:cubicBezTo>
                <a:cubicBezTo>
                  <a:pt x="213366" y="119285"/>
                  <a:pt x="189161" y="51153"/>
                  <a:pt x="182886" y="30534"/>
                </a:cubicBezTo>
                <a:cubicBezTo>
                  <a:pt x="176611" y="9915"/>
                  <a:pt x="173024" y="13501"/>
                  <a:pt x="161370" y="9019"/>
                </a:cubicBezTo>
                <a:cubicBezTo>
                  <a:pt x="149716" y="4537"/>
                  <a:pt x="139855" y="-5325"/>
                  <a:pt x="112961" y="3640"/>
                </a:cubicBezTo>
                <a:cubicBezTo>
                  <a:pt x="86067" y="12605"/>
                  <a:pt x="-890" y="42188"/>
                  <a:pt x="6" y="62807"/>
                </a:cubicBezTo>
                <a:cubicBezTo>
                  <a:pt x="902" y="83426"/>
                  <a:pt x="63656" y="99562"/>
                  <a:pt x="96825" y="1112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8157265" y="4069616"/>
            <a:ext cx="93456" cy="105402"/>
          </a:xfrm>
          <a:custGeom>
            <a:avLst/>
            <a:gdLst>
              <a:gd name="connsiteX0" fmla="*/ 13168 w 93456"/>
              <a:gd name="connsiteY0" fmla="*/ 2153 h 105402"/>
              <a:gd name="connsiteX1" fmla="*/ 88471 w 93456"/>
              <a:gd name="connsiteY1" fmla="*/ 23669 h 105402"/>
              <a:gd name="connsiteX2" fmla="*/ 77714 w 93456"/>
              <a:gd name="connsiteY2" fmla="*/ 104351 h 105402"/>
              <a:gd name="connsiteX3" fmla="*/ 7789 w 93456"/>
              <a:gd name="connsiteY3" fmla="*/ 66699 h 105402"/>
              <a:gd name="connsiteX4" fmla="*/ 13168 w 93456"/>
              <a:gd name="connsiteY4" fmla="*/ 2153 h 1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56" h="105402">
                <a:moveTo>
                  <a:pt x="13168" y="2153"/>
                </a:moveTo>
                <a:cubicBezTo>
                  <a:pt x="26615" y="-5019"/>
                  <a:pt x="77713" y="6636"/>
                  <a:pt x="88471" y="23669"/>
                </a:cubicBezTo>
                <a:cubicBezTo>
                  <a:pt x="99229" y="40702"/>
                  <a:pt x="91161" y="97179"/>
                  <a:pt x="77714" y="104351"/>
                </a:cubicBezTo>
                <a:cubicBezTo>
                  <a:pt x="64267" y="111523"/>
                  <a:pt x="21236" y="80146"/>
                  <a:pt x="7789" y="66699"/>
                </a:cubicBezTo>
                <a:cubicBezTo>
                  <a:pt x="-5658" y="53252"/>
                  <a:pt x="-279" y="9325"/>
                  <a:pt x="13168" y="21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7900693" y="3443480"/>
            <a:ext cx="599107" cy="332707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10169562" y="2150380"/>
            <a:ext cx="2024913" cy="2833745"/>
            <a:chOff x="10169562" y="1889128"/>
            <a:chExt cx="2024913" cy="2833745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4548" y="2065398"/>
              <a:ext cx="981075" cy="26574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10169562" y="1889128"/>
              <a:ext cx="20249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  X           Y=1         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46097" y="2302002"/>
            <a:ext cx="5241171" cy="4327992"/>
            <a:chOff x="5132186" y="2302002"/>
            <a:chExt cx="5241171" cy="432799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1142" y="2302002"/>
              <a:ext cx="5132215" cy="432799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132186" y="3730063"/>
              <a:ext cx="5241171" cy="1254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54369" y="3603292"/>
            <a:ext cx="19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example input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D2E1C7-C492-F621-4575-CDA109CCD612}"/>
              </a:ext>
            </a:extLst>
          </p:cNvPr>
          <p:cNvGrpSpPr/>
          <p:nvPr/>
        </p:nvGrpSpPr>
        <p:grpSpPr>
          <a:xfrm>
            <a:off x="7739924" y="2696308"/>
            <a:ext cx="2371667" cy="3413553"/>
            <a:chOff x="7739924" y="2696308"/>
            <a:chExt cx="2371667" cy="34135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101495-A36A-5CE6-743C-466E01F19510}"/>
                </a:ext>
              </a:extLst>
            </p:cNvPr>
            <p:cNvSpPr/>
            <p:nvPr/>
          </p:nvSpPr>
          <p:spPr>
            <a:xfrm>
              <a:off x="7739924" y="2696308"/>
              <a:ext cx="2344908" cy="749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999A0E-B707-5CD9-2FBB-31FBE312ACA7}"/>
                </a:ext>
              </a:extLst>
            </p:cNvPr>
            <p:cNvSpPr/>
            <p:nvPr/>
          </p:nvSpPr>
          <p:spPr>
            <a:xfrm>
              <a:off x="7766683" y="5360556"/>
              <a:ext cx="2344908" cy="749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97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1319 0.391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55195 0.304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4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47643 0.121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28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3125 0.565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37 L -0.29453 0.6087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166" grpId="0" animBg="1"/>
      <p:bldP spid="166" grpId="1" animBg="1"/>
      <p:bldP spid="168" grpId="0" animBg="1"/>
      <p:bldP spid="168" grpId="1" animBg="1"/>
      <p:bldP spid="174" grpId="0" animBg="1"/>
      <p:bldP spid="174" grpId="1" animBg="1"/>
      <p:bldP spid="80" grpId="0"/>
      <p:bldP spid="2" grpId="0"/>
      <p:bldP spid="61" grpId="0"/>
      <p:bldP spid="62" grpId="0" animBg="1"/>
      <p:bldP spid="165" grpId="0" animBg="1"/>
      <p:bldP spid="165" grpId="1" animBg="1"/>
      <p:bldP spid="173" grpId="0" animBg="1"/>
      <p:bldP spid="161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0" y="4337518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8306" y="1399341"/>
            <a:ext cx="11876011" cy="5176675"/>
            <a:chOff x="185278" y="1486675"/>
            <a:chExt cx="11876011" cy="5176675"/>
          </a:xfrm>
        </p:grpSpPr>
        <p:sp>
          <p:nvSpPr>
            <p:cNvPr id="22" name="Rectangle 21"/>
            <p:cNvSpPr/>
            <p:nvPr/>
          </p:nvSpPr>
          <p:spPr>
            <a:xfrm>
              <a:off x="185278" y="1486675"/>
              <a:ext cx="11582448" cy="197567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8841" y="4357230"/>
              <a:ext cx="11582448" cy="230612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307782" y="3256066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160801" y="3267374"/>
            <a:ext cx="136218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Batch SGD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452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/>
          <p:cNvSpPr txBox="1"/>
          <p:nvPr/>
        </p:nvSpPr>
        <p:spPr>
          <a:xfrm>
            <a:off x="6955679" y="2943580"/>
            <a:ext cx="42191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  <a:p>
            <a:r>
              <a:rPr lang="en-US" sz="2400" dirty="0"/>
              <a:t>x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x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5474575" y="2940871"/>
            <a:ext cx="1518581" cy="1202135"/>
            <a:chOff x="5474575" y="2940871"/>
            <a:chExt cx="1518581" cy="1202135"/>
          </a:xfrm>
        </p:grpSpPr>
        <p:sp>
          <p:nvSpPr>
            <p:cNvPr id="141" name="TextBox 140"/>
            <p:cNvSpPr txBox="1"/>
            <p:nvPr/>
          </p:nvSpPr>
          <p:spPr>
            <a:xfrm>
              <a:off x="6571246" y="2942677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1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2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3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186813" y="2941774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1</a:t>
              </a:r>
              <a:endParaRPr lang="en-US" sz="2400" dirty="0">
                <a:solidFill>
                  <a:srgbClr val="00B050"/>
                </a:solidFill>
              </a:endParaRPr>
            </a:p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2</a:t>
              </a:r>
              <a:endParaRPr lang="en-US" sz="2400" dirty="0">
                <a:solidFill>
                  <a:srgbClr val="00B050"/>
                </a:solidFill>
              </a:endParaRPr>
            </a:p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3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74575" y="2940871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1</a:t>
              </a:r>
              <a:endParaRPr lang="en-US" sz="2400" dirty="0">
                <a:solidFill>
                  <a:srgbClr val="00B0F0"/>
                </a:solidFill>
              </a:endParaRPr>
            </a:p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2</a:t>
              </a:r>
              <a:endParaRPr lang="en-US" sz="2400" dirty="0">
                <a:solidFill>
                  <a:srgbClr val="00B0F0"/>
                </a:solidFill>
              </a:endParaRPr>
            </a:p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3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822035" y="327345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....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529312" y="2258023"/>
            <a:ext cx="1794272" cy="889163"/>
            <a:chOff x="5570354" y="2211600"/>
            <a:chExt cx="1794272" cy="889163"/>
          </a:xfrm>
        </p:grpSpPr>
        <p:sp>
          <p:nvSpPr>
            <p:cNvPr id="146" name="TextBox 145"/>
            <p:cNvSpPr txBox="1"/>
            <p:nvPr/>
          </p:nvSpPr>
          <p:spPr>
            <a:xfrm rot="16200000">
              <a:off x="5284924" y="2503017"/>
              <a:ext cx="87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Photo #N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 rot="16200000">
              <a:off x="5960886" y="2483405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Photo #3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 rot="16200000">
              <a:off x="6411465" y="2502293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Photo #2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 rot="16200000">
              <a:off x="6785044" y="2521181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Photo #1</a:t>
              </a:r>
            </a:p>
          </p:txBody>
        </p:sp>
      </p:grpSp>
      <p:sp>
        <p:nvSpPr>
          <p:cNvPr id="240" name="TextBox 239"/>
          <p:cNvSpPr txBox="1"/>
          <p:nvPr/>
        </p:nvSpPr>
        <p:spPr>
          <a:xfrm>
            <a:off x="2275505" y="641264"/>
            <a:ext cx="19111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Stochastic update: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7128153" y="3543745"/>
            <a:ext cx="1194635" cy="193359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6146644" y="2546500"/>
            <a:ext cx="1462302" cy="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4912765" y="13509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13670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11120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9611" y="-175215"/>
            <a:ext cx="11053876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 for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 Learning Algorithm y=1 or </a:t>
            </a:r>
            <a:r>
              <a:rPr lang="en-US" altLang="zh-C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y=0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7588" y="3572136"/>
            <a:ext cx="3486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=2:nit    </a:t>
            </a:r>
            <a:r>
              <a:rPr lang="en-US" b="1" dirty="0"/>
              <a:t>% Loop over iterations</a:t>
            </a:r>
          </a:p>
          <a:p>
            <a:r>
              <a:rPr lang="en-US" dirty="0"/>
              <a:t>    z=</a:t>
            </a:r>
            <a:r>
              <a:rPr lang="en-US" b="1" dirty="0"/>
              <a:t>w</a:t>
            </a:r>
            <a:r>
              <a:rPr lang="en-US" dirty="0"/>
              <a:t>'</a:t>
            </a:r>
            <a:r>
              <a:rPr lang="en-US" dirty="0">
                <a:sym typeface="Symbol" panose="05050102010706020507" pitchFamily="18" charset="2"/>
              </a:rPr>
              <a:t>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 + b;</a:t>
            </a:r>
          </a:p>
          <a:p>
            <a:r>
              <a:rPr lang="en-US" dirty="0">
                <a:sym typeface="Symbol" panose="05050102010706020507" pitchFamily="18" charset="2"/>
              </a:rPr>
              <a:t>    a=1./(1+exp(-z));</a:t>
            </a:r>
          </a:p>
          <a:p>
            <a:r>
              <a:rPr lang="en-US" dirty="0">
                <a:sym typeface="Symbol" panose="05050102010706020507" pitchFamily="18" charset="2"/>
              </a:rPr>
              <a:t>    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)=-[y*log(a)+(1-y)*log(1-a)];</a:t>
            </a:r>
          </a:p>
          <a:p>
            <a:r>
              <a:rPr lang="en-US" b="1" dirty="0">
                <a:sym typeface="Symbol" panose="05050102010706020507" pitchFamily="18" charset="2"/>
              </a:rPr>
              <a:t>    w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US" b="1" dirty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-alpha*(a-y)*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; </a:t>
            </a:r>
            <a:r>
              <a:rPr lang="en-US" b="1" dirty="0">
                <a:sym typeface="Symbol" panose="05050102010706020507" pitchFamily="18" charset="2"/>
              </a:rPr>
              <a:t>% Stochastic</a:t>
            </a:r>
          </a:p>
          <a:p>
            <a:r>
              <a:rPr lang="en-US" dirty="0">
                <a:sym typeface="Symbol" panose="05050102010706020507" pitchFamily="18" charset="2"/>
              </a:rPr>
              <a:t>    b = b -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alpha*(a-y);   </a:t>
            </a:r>
            <a:r>
              <a:rPr lang="en-US" b="1" dirty="0">
                <a:sym typeface="Symbol" panose="05050102010706020507" pitchFamily="18" charset="2"/>
              </a:rPr>
              <a:t>% gradients</a:t>
            </a:r>
          </a:p>
          <a:p>
            <a:r>
              <a:rPr lang="en-US" dirty="0">
                <a:sym typeface="Symbol" panose="05050102010706020507" pitchFamily="18" charset="2"/>
              </a:rPr>
              <a:t>    err(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)=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>
                <a:sym typeface="Symbol" panose="05050102010706020507" pitchFamily="18" charset="2"/>
              </a:rPr>
              <a:t>)-</a:t>
            </a:r>
            <a:r>
              <a:rPr lang="en-US" dirty="0" err="1">
                <a:sym typeface="Symbol" panose="05050102010706020507" pitchFamily="18" charset="2"/>
              </a:rPr>
              <a:t>obj</a:t>
            </a:r>
            <a:r>
              <a:rPr lang="en-US" dirty="0">
                <a:sym typeface="Symbol" panose="05050102010706020507" pitchFamily="18" charset="2"/>
              </a:rPr>
              <a:t>(i-1);</a:t>
            </a:r>
          </a:p>
          <a:p>
            <a:r>
              <a:rPr lang="en-US" dirty="0">
                <a:sym typeface="Symbol" panose="05050102010706020507" pitchFamily="18" charset="2"/>
              </a:rPr>
              <a:t>end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424221" y="3209470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           x</a:t>
            </a:r>
            <a:r>
              <a:rPr lang="en-US" dirty="0"/>
              <a:t>           </a:t>
            </a:r>
            <a:r>
              <a:rPr lang="en-US" b="1" dirty="0"/>
              <a:t> b 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789" y="2867802"/>
            <a:ext cx="2847975" cy="141922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7892980" y="2522523"/>
            <a:ext cx="2002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a(z)=1./(1+exp(-z));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492087" y="3479029"/>
            <a:ext cx="39466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a(z)</a:t>
            </a:r>
          </a:p>
        </p:txBody>
      </p:sp>
      <p:sp>
        <p:nvSpPr>
          <p:cNvPr id="63" name="Oval 62"/>
          <p:cNvSpPr/>
          <p:nvPr/>
        </p:nvSpPr>
        <p:spPr>
          <a:xfrm>
            <a:off x="7879600" y="3137139"/>
            <a:ext cx="944222" cy="95162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/>
          <p:cNvGrpSpPr/>
          <p:nvPr/>
        </p:nvGrpSpPr>
        <p:grpSpPr>
          <a:xfrm>
            <a:off x="2268113" y="587047"/>
            <a:ext cx="5674207" cy="475442"/>
            <a:chOff x="2274273" y="5957688"/>
            <a:chExt cx="5674207" cy="475442"/>
          </a:xfrm>
        </p:grpSpPr>
        <p:sp>
          <p:nvSpPr>
            <p:cNvPr id="171" name="TextBox 170"/>
            <p:cNvSpPr txBox="1"/>
            <p:nvPr/>
          </p:nvSpPr>
          <p:spPr>
            <a:xfrm>
              <a:off x="2274273" y="5971465"/>
              <a:ext cx="24288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Stochastic update: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95904" y="5957688"/>
              <a:ext cx="35525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a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y)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x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830" y="1029773"/>
            <a:ext cx="1847850" cy="963690"/>
          </a:xfrm>
          <a:prstGeom prst="rect">
            <a:avLst/>
          </a:prstGeom>
        </p:spPr>
      </p:pic>
      <p:sp>
        <p:nvSpPr>
          <p:cNvPr id="238" name="Freeform 237"/>
          <p:cNvSpPr/>
          <p:nvPr/>
        </p:nvSpPr>
        <p:spPr>
          <a:xfrm>
            <a:off x="8084366" y="3901386"/>
            <a:ext cx="203493" cy="136789"/>
          </a:xfrm>
          <a:custGeom>
            <a:avLst/>
            <a:gdLst>
              <a:gd name="connsiteX0" fmla="*/ 96825 w 203493"/>
              <a:gd name="connsiteY0" fmla="*/ 111216 h 136789"/>
              <a:gd name="connsiteX1" fmla="*/ 199022 w 203493"/>
              <a:gd name="connsiteY1" fmla="*/ 132732 h 136789"/>
              <a:gd name="connsiteX2" fmla="*/ 182886 w 203493"/>
              <a:gd name="connsiteY2" fmla="*/ 30534 h 136789"/>
              <a:gd name="connsiteX3" fmla="*/ 161370 w 203493"/>
              <a:gd name="connsiteY3" fmla="*/ 9019 h 136789"/>
              <a:gd name="connsiteX4" fmla="*/ 112961 w 203493"/>
              <a:gd name="connsiteY4" fmla="*/ 3640 h 136789"/>
              <a:gd name="connsiteX5" fmla="*/ 6 w 203493"/>
              <a:gd name="connsiteY5" fmla="*/ 62807 h 136789"/>
              <a:gd name="connsiteX6" fmla="*/ 96825 w 203493"/>
              <a:gd name="connsiteY6" fmla="*/ 111216 h 13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93" h="136789">
                <a:moveTo>
                  <a:pt x="96825" y="111216"/>
                </a:moveTo>
                <a:cubicBezTo>
                  <a:pt x="129994" y="122870"/>
                  <a:pt x="184679" y="146179"/>
                  <a:pt x="199022" y="132732"/>
                </a:cubicBezTo>
                <a:cubicBezTo>
                  <a:pt x="213366" y="119285"/>
                  <a:pt x="189161" y="51153"/>
                  <a:pt x="182886" y="30534"/>
                </a:cubicBezTo>
                <a:cubicBezTo>
                  <a:pt x="176611" y="9915"/>
                  <a:pt x="173024" y="13501"/>
                  <a:pt x="161370" y="9019"/>
                </a:cubicBezTo>
                <a:cubicBezTo>
                  <a:pt x="149716" y="4537"/>
                  <a:pt x="139855" y="-5325"/>
                  <a:pt x="112961" y="3640"/>
                </a:cubicBezTo>
                <a:cubicBezTo>
                  <a:pt x="86067" y="12605"/>
                  <a:pt x="-890" y="42188"/>
                  <a:pt x="6" y="62807"/>
                </a:cubicBezTo>
                <a:cubicBezTo>
                  <a:pt x="902" y="83426"/>
                  <a:pt x="63656" y="99562"/>
                  <a:pt x="96825" y="1112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Freeform 238"/>
          <p:cNvSpPr/>
          <p:nvPr/>
        </p:nvSpPr>
        <p:spPr>
          <a:xfrm>
            <a:off x="8157265" y="4069616"/>
            <a:ext cx="93456" cy="105402"/>
          </a:xfrm>
          <a:custGeom>
            <a:avLst/>
            <a:gdLst>
              <a:gd name="connsiteX0" fmla="*/ 13168 w 93456"/>
              <a:gd name="connsiteY0" fmla="*/ 2153 h 105402"/>
              <a:gd name="connsiteX1" fmla="*/ 88471 w 93456"/>
              <a:gd name="connsiteY1" fmla="*/ 23669 h 105402"/>
              <a:gd name="connsiteX2" fmla="*/ 77714 w 93456"/>
              <a:gd name="connsiteY2" fmla="*/ 104351 h 105402"/>
              <a:gd name="connsiteX3" fmla="*/ 7789 w 93456"/>
              <a:gd name="connsiteY3" fmla="*/ 66699 h 105402"/>
              <a:gd name="connsiteX4" fmla="*/ 13168 w 93456"/>
              <a:gd name="connsiteY4" fmla="*/ 2153 h 1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56" h="105402">
                <a:moveTo>
                  <a:pt x="13168" y="2153"/>
                </a:moveTo>
                <a:cubicBezTo>
                  <a:pt x="26615" y="-5019"/>
                  <a:pt x="77713" y="6636"/>
                  <a:pt x="88471" y="23669"/>
                </a:cubicBezTo>
                <a:cubicBezTo>
                  <a:pt x="99229" y="40702"/>
                  <a:pt x="91161" y="97179"/>
                  <a:pt x="77714" y="104351"/>
                </a:cubicBezTo>
                <a:cubicBezTo>
                  <a:pt x="64267" y="111523"/>
                  <a:pt x="21236" y="80146"/>
                  <a:pt x="7789" y="66699"/>
                </a:cubicBezTo>
                <a:cubicBezTo>
                  <a:pt x="-5658" y="53252"/>
                  <a:pt x="-279" y="9325"/>
                  <a:pt x="13168" y="21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2291" y="3074514"/>
            <a:ext cx="19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example input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11578" y="2451398"/>
            <a:ext cx="4266114" cy="4524315"/>
            <a:chOff x="-2762451" y="2379881"/>
            <a:chExt cx="4266114" cy="4524315"/>
          </a:xfrm>
        </p:grpSpPr>
        <p:sp>
          <p:nvSpPr>
            <p:cNvPr id="10" name="Rounded Rectangle 9"/>
            <p:cNvSpPr/>
            <p:nvPr/>
          </p:nvSpPr>
          <p:spPr>
            <a:xfrm>
              <a:off x="-2762451" y="2618072"/>
              <a:ext cx="3715352" cy="40119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-2597332" y="2379881"/>
              <a:ext cx="4100995" cy="4524315"/>
              <a:chOff x="-1301371" y="2983896"/>
              <a:chExt cx="4100995" cy="452431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-1301371" y="2983896"/>
                <a:ext cx="3575018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</a:t>
                </a:r>
                <a:r>
                  <a:rPr lang="en-US" dirty="0" err="1"/>
                  <a:t>i</a:t>
                </a:r>
                <a:r>
                  <a:rPr lang="en-US" dirty="0"/>
                  <a:t>=2:nit</a:t>
                </a:r>
              </a:p>
              <a:p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>
                    <a:solidFill>
                      <a:srgbClr val="FF0000"/>
                    </a:solidFill>
                  </a:rPr>
                  <a:t>for k=1:K</a:t>
                </a:r>
              </a:p>
              <a:p>
                <a:r>
                  <a:rPr lang="en-US" dirty="0"/>
                  <a:t>    y=</a:t>
                </a:r>
                <a:r>
                  <a:rPr lang="en-US" dirty="0" err="1"/>
                  <a:t>yy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FF0000"/>
                    </a:solidFill>
                  </a:rPr>
                  <a:t>k</a:t>
                </a:r>
                <a:r>
                  <a:rPr lang="en-US" dirty="0"/>
                  <a:t>);</a:t>
                </a:r>
              </a:p>
              <a:p>
                <a:r>
                  <a:rPr lang="en-US" b="1" dirty="0"/>
                  <a:t>    x</a:t>
                </a:r>
                <a:r>
                  <a:rPr lang="en-US" dirty="0"/>
                  <a:t>=</a:t>
                </a:r>
                <a:r>
                  <a:rPr lang="en-US" b="1" dirty="0"/>
                  <a:t>xx</a:t>
                </a:r>
                <a:r>
                  <a:rPr lang="en-US" dirty="0"/>
                  <a:t>(:,</a:t>
                </a:r>
                <a:r>
                  <a:rPr lang="en-US" dirty="0">
                    <a:solidFill>
                      <a:srgbClr val="FF0000"/>
                    </a:solidFill>
                  </a:rPr>
                  <a:t>k</a:t>
                </a:r>
                <a:r>
                  <a:rPr lang="en-US" dirty="0"/>
                  <a:t>);</a:t>
                </a:r>
              </a:p>
              <a:p>
                <a:r>
                  <a:rPr lang="en-US" dirty="0"/>
                  <a:t>    z=</a:t>
                </a:r>
                <a:r>
                  <a:rPr lang="en-US" b="1" dirty="0" err="1"/>
                  <a:t>w</a:t>
                </a:r>
                <a:r>
                  <a:rPr lang="en-US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</a:t>
                </a:r>
                <a:r>
                  <a:rPr lang="en-US" b="1" dirty="0" err="1">
                    <a:sym typeface="Symbol" panose="05050102010706020507" pitchFamily="18" charset="2"/>
                  </a:rPr>
                  <a:t>x</a:t>
                </a:r>
                <a:r>
                  <a:rPr lang="en-US" dirty="0">
                    <a:sym typeface="Symbol" panose="05050102010706020507" pitchFamily="18" charset="2"/>
                  </a:rPr>
                  <a:t> + b;  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    a=1./(1+exp(-z));</a:t>
                </a: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r>
                  <a:rPr lang="en-US" b="1" dirty="0">
                    <a:sym typeface="Symbol" panose="05050102010706020507" pitchFamily="18" charset="2"/>
                  </a:rPr>
                  <a:t>   w</a:t>
                </a:r>
                <a:r>
                  <a:rPr lang="en-US" dirty="0">
                    <a:sym typeface="Symbol" panose="05050102010706020507" pitchFamily="18" charset="2"/>
                  </a:rPr>
                  <a:t>=</a:t>
                </a:r>
                <a:r>
                  <a:rPr lang="en-US" b="1" dirty="0">
                    <a:sym typeface="Symbol" panose="05050102010706020507" pitchFamily="18" charset="2"/>
                  </a:rPr>
                  <a:t>w</a:t>
                </a:r>
                <a:r>
                  <a:rPr lang="en-US" dirty="0">
                    <a:sym typeface="Symbol" panose="05050102010706020507" pitchFamily="18" charset="2"/>
                  </a:rPr>
                  <a:t>-alpha*(a-y)*</a:t>
                </a:r>
                <a:r>
                  <a:rPr lang="en-US" b="1" dirty="0">
                    <a:sym typeface="Symbol" panose="05050102010706020507" pitchFamily="18" charset="2"/>
                  </a:rPr>
                  <a:t>x</a:t>
                </a:r>
                <a:r>
                  <a:rPr lang="en-US" dirty="0">
                    <a:sym typeface="Symbol" panose="05050102010706020507" pitchFamily="18" charset="2"/>
                  </a:rPr>
                  <a:t>;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    </a:t>
                </a:r>
                <a:r>
                  <a:rPr lang="en-US" b="1" dirty="0">
                    <a:sym typeface="Symbol" panose="05050102010706020507" pitchFamily="18" charset="2"/>
                  </a:rPr>
                  <a:t>b = b</a:t>
                </a:r>
                <a:r>
                  <a:rPr lang="en-US" dirty="0">
                    <a:sym typeface="Symbol" panose="05050102010706020507" pitchFamily="18" charset="2"/>
                  </a:rPr>
                  <a:t> -</a:t>
                </a:r>
                <a:r>
                  <a:rPr lang="en-US" b="1" dirty="0">
                    <a:sym typeface="Symbol" panose="05050102010706020507" pitchFamily="18" charset="2"/>
                  </a:rPr>
                  <a:t> </a:t>
                </a:r>
                <a:r>
                  <a:rPr lang="en-US" dirty="0">
                    <a:sym typeface="Symbol" panose="05050102010706020507" pitchFamily="18" charset="2"/>
                  </a:rPr>
                  <a:t>alpha*(a-y);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end</a:t>
                </a: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endParaRPr lang="en-US" dirty="0">
                  <a:sym typeface="Symbol" panose="05050102010706020507" pitchFamily="18" charset="2"/>
                </a:endParaRPr>
              </a:p>
              <a:p>
                <a:r>
                  <a:rPr lang="en-US" dirty="0">
                    <a:sym typeface="Symbol" panose="05050102010706020507" pitchFamily="18" charset="2"/>
                  </a:rPr>
                  <a:t>err(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)=</a:t>
                </a:r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)-</a:t>
                </a:r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(i-1);b=0;</a:t>
                </a:r>
                <a:r>
                  <a:rPr lang="en-US" b="1" dirty="0">
                    <a:sym typeface="Symbol" panose="05050102010706020507" pitchFamily="18" charset="2"/>
                  </a:rPr>
                  <a:t>gw</a:t>
                </a:r>
                <a:r>
                  <a:rPr lang="en-US" dirty="0">
                    <a:sym typeface="Symbol" panose="05050102010706020507" pitchFamily="18" charset="2"/>
                  </a:rPr>
                  <a:t>=0;</a:t>
                </a:r>
                <a:r>
                  <a:rPr lang="en-US" b="1" dirty="0">
                    <a:sym typeface="Symbol" panose="05050102010706020507" pitchFamily="18" charset="2"/>
                  </a:rPr>
                  <a:t>gb</a:t>
                </a:r>
                <a:r>
                  <a:rPr lang="en-US" dirty="0">
                    <a:sym typeface="Symbol" panose="05050102010706020507" pitchFamily="18" charset="2"/>
                  </a:rPr>
                  <a:t>=0;</a:t>
                </a:r>
              </a:p>
              <a:p>
                <a:r>
                  <a:rPr lang="en-US" b="1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end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end</a:t>
                </a:r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1068743" y="4854140"/>
                <a:ext cx="38683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)=-[y*log(a)+(1-y)*log(1-a)] +</a:t>
                </a:r>
                <a:r>
                  <a:rPr lang="en-US" dirty="0" err="1">
                    <a:sym typeface="Symbol" panose="05050102010706020507" pitchFamily="18" charset="2"/>
                  </a:rPr>
                  <a:t>obj</a:t>
                </a:r>
                <a:r>
                  <a:rPr lang="en-US" dirty="0">
                    <a:sym typeface="Symbol" panose="05050102010706020507" pitchFamily="18" charset="2"/>
                  </a:rPr>
                  <a:t>(</a:t>
                </a:r>
                <a:r>
                  <a:rPr lang="en-US" dirty="0" err="1">
                    <a:sym typeface="Symbol" panose="05050102010706020507" pitchFamily="18" charset="2"/>
                  </a:rPr>
                  <a:t>i</a:t>
                </a:r>
                <a:r>
                  <a:rPr lang="en-US" dirty="0">
                    <a:sym typeface="Symbol" panose="05050102010706020507" pitchFamily="18" charset="2"/>
                  </a:rPr>
                  <a:t>);</a:t>
                </a:r>
              </a:p>
            </p:txBody>
          </p:sp>
        </p:grpSp>
      </p:grpSp>
      <p:sp>
        <p:nvSpPr>
          <p:cNvPr id="46" name="Rectangle 45"/>
          <p:cNvSpPr/>
          <p:nvPr/>
        </p:nvSpPr>
        <p:spPr>
          <a:xfrm>
            <a:off x="1244815" y="4199192"/>
            <a:ext cx="2008082" cy="228831"/>
          </a:xfrm>
          <a:prstGeom prst="rect">
            <a:avLst/>
          </a:prstGeom>
          <a:solidFill>
            <a:schemeClr val="accent6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21264" y="1112288"/>
            <a:ext cx="22445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Mini-batch SGD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1234053" y="3961330"/>
            <a:ext cx="1139089" cy="202789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907268" y="3081878"/>
            <a:ext cx="1172551" cy="2473360"/>
            <a:chOff x="1155032" y="3577414"/>
            <a:chExt cx="1172551" cy="2473360"/>
          </a:xfrm>
        </p:grpSpPr>
        <p:sp>
          <p:nvSpPr>
            <p:cNvPr id="12" name="Rectangle 11"/>
            <p:cNvSpPr/>
            <p:nvPr/>
          </p:nvSpPr>
          <p:spPr>
            <a:xfrm>
              <a:off x="1155032" y="3577414"/>
              <a:ext cx="1172551" cy="862950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292548" y="5797142"/>
              <a:ext cx="543542" cy="253632"/>
            </a:xfrm>
            <a:prstGeom prst="rect">
              <a:avLst/>
            </a:prstGeom>
            <a:solidFill>
              <a:srgbClr val="00B0F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922028" y="2078875"/>
            <a:ext cx="1752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(:,1);y=T(1,1);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18868" y="2109291"/>
            <a:ext cx="196239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xx=X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=TT;         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217413" y="4687807"/>
            <a:ext cx="3803790" cy="229229"/>
          </a:xfrm>
          <a:prstGeom prst="rect">
            <a:avLst/>
          </a:prstGeom>
          <a:solidFill>
            <a:schemeClr val="accent6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60358" y="2479211"/>
            <a:ext cx="2371162" cy="844201"/>
            <a:chOff x="2347277" y="3066070"/>
            <a:chExt cx="2371162" cy="844201"/>
          </a:xfrm>
        </p:grpSpPr>
        <p:sp>
          <p:nvSpPr>
            <p:cNvPr id="65" name="Rectangle 64"/>
            <p:cNvSpPr/>
            <p:nvPr/>
          </p:nvSpPr>
          <p:spPr>
            <a:xfrm>
              <a:off x="2435982" y="354093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47277" y="3066070"/>
              <a:ext cx="23711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 </a:t>
              </a:r>
              <a:r>
                <a:rPr lang="en-US" b="1" dirty="0"/>
                <a:t>% Loop over iterations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98016" y="4628976"/>
            <a:ext cx="46224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b="1" dirty="0">
                <a:sym typeface="Symbol" panose="05050102010706020507" pitchFamily="18" charset="2"/>
              </a:rPr>
              <a:t> + </a:t>
            </a:r>
            <a:r>
              <a:rPr lang="en-US" dirty="0">
                <a:sym typeface="Symbol" panose="05050102010706020507" pitchFamily="18" charset="2"/>
              </a:rPr>
              <a:t> (a-y)*</a:t>
            </a:r>
            <a:r>
              <a:rPr lang="en-US" b="1" dirty="0">
                <a:sym typeface="Symbol" panose="05050102010706020507" pitchFamily="18" charset="2"/>
              </a:rPr>
              <a:t>x</a:t>
            </a:r>
            <a:r>
              <a:rPr lang="en-US" dirty="0">
                <a:sym typeface="Symbol" panose="05050102010706020507" pitchFamily="18" charset="2"/>
              </a:rPr>
              <a:t>; % </a:t>
            </a:r>
            <a:r>
              <a:rPr lang="en-US" b="1" dirty="0">
                <a:sym typeface="Symbol" panose="05050102010706020507" pitchFamily="18" charset="2"/>
              </a:rPr>
              <a:t>Accumulate </a:t>
            </a:r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b="1" dirty="0">
                <a:sym typeface="Symbol" panose="05050102010706020507" pitchFamily="18" charset="2"/>
              </a:rPr>
              <a:t>  gradients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97588" y="5554925"/>
            <a:ext cx="402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=</a:t>
            </a:r>
            <a:r>
              <a:rPr lang="en-US" b="1" dirty="0">
                <a:sym typeface="Symbol" panose="05050102010706020507" pitchFamily="18" charset="2"/>
              </a:rPr>
              <a:t>w</a:t>
            </a:r>
            <a:r>
              <a:rPr lang="en-US" dirty="0">
                <a:sym typeface="Symbol" panose="05050102010706020507" pitchFamily="18" charset="2"/>
              </a:rPr>
              <a:t>-alpha*</a:t>
            </a:r>
            <a:r>
              <a:rPr lang="en-US" b="1" dirty="0" err="1">
                <a:sym typeface="Symbol" panose="05050102010706020507" pitchFamily="18" charset="2"/>
              </a:rPr>
              <a:t>gw</a:t>
            </a:r>
            <a:r>
              <a:rPr lang="en-US" dirty="0">
                <a:sym typeface="Symbol" panose="05050102010706020507" pitchFamily="18" charset="2"/>
              </a:rPr>
              <a:t>;          % </a:t>
            </a:r>
            <a:r>
              <a:rPr lang="en-US" b="1" dirty="0">
                <a:sym typeface="Symbol" panose="05050102010706020507" pitchFamily="18" charset="2"/>
              </a:rPr>
              <a:t>Update model w</a:t>
            </a:r>
            <a:endParaRPr lang="en-US" dirty="0">
              <a:sym typeface="Symbol" panose="05050102010706020507" pitchFamily="18" charset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63145" y="5810434"/>
            <a:ext cx="4033094" cy="380710"/>
            <a:chOff x="1032489" y="6320948"/>
            <a:chExt cx="4033094" cy="380710"/>
          </a:xfrm>
        </p:grpSpPr>
        <p:sp>
          <p:nvSpPr>
            <p:cNvPr id="18" name="Rectangle 17"/>
            <p:cNvSpPr/>
            <p:nvPr/>
          </p:nvSpPr>
          <p:spPr>
            <a:xfrm>
              <a:off x="1032489" y="6320948"/>
              <a:ext cx="18533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 </a:t>
              </a:r>
              <a:r>
                <a:rPr lang="en-US" b="1" dirty="0">
                  <a:sym typeface="Symbol" panose="05050102010706020507" pitchFamily="18" charset="2"/>
                </a:rPr>
                <a:t>b = b </a:t>
              </a:r>
              <a:r>
                <a:rPr lang="en-US" dirty="0">
                  <a:sym typeface="Symbol" panose="05050102010706020507" pitchFamily="18" charset="2"/>
                </a:rPr>
                <a:t>–</a:t>
              </a:r>
              <a:r>
                <a:rPr lang="en-US" b="1" dirty="0">
                  <a:sym typeface="Symbol" panose="05050102010706020507" pitchFamily="18" charset="2"/>
                </a:rPr>
                <a:t> </a:t>
              </a:r>
              <a:r>
                <a:rPr lang="en-US" dirty="0">
                  <a:sym typeface="Symbol" panose="05050102010706020507" pitchFamily="18" charset="2"/>
                </a:rPr>
                <a:t>alpha*</a:t>
              </a:r>
              <a:r>
                <a:rPr lang="en-US" b="1" dirty="0" err="1">
                  <a:sym typeface="Symbol" panose="05050102010706020507" pitchFamily="18" charset="2"/>
                </a:rPr>
                <a:t>gb</a:t>
              </a:r>
              <a:r>
                <a:rPr lang="en-US" dirty="0">
                  <a:sym typeface="Symbol" panose="05050102010706020507" pitchFamily="18" charset="2"/>
                </a:rPr>
                <a:t>;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125757" y="6332326"/>
              <a:ext cx="19398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% </a:t>
              </a:r>
              <a:r>
                <a:rPr lang="en-US" b="1" dirty="0">
                  <a:sym typeface="Symbol" panose="05050102010706020507" pitchFamily="18" charset="2"/>
                </a:rPr>
                <a:t>Update model b</a:t>
              </a:r>
              <a:endParaRPr lang="en-US" dirty="0">
                <a:sym typeface="Symbol" panose="05050102010706020507" pitchFamily="18" charset="2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73150" y="4915772"/>
            <a:ext cx="43627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b="1" dirty="0" err="1">
                <a:sym typeface="Symbol" panose="05050102010706020507" pitchFamily="18" charset="2"/>
              </a:rPr>
              <a:t>gb</a:t>
            </a:r>
            <a:r>
              <a:rPr lang="en-US" b="1" dirty="0">
                <a:sym typeface="Symbol" panose="05050102010706020507" pitchFamily="18" charset="2"/>
              </a:rPr>
              <a:t> = </a:t>
            </a:r>
            <a:r>
              <a:rPr lang="en-US" b="1" dirty="0" err="1">
                <a:sym typeface="Symbol" panose="05050102010706020507" pitchFamily="18" charset="2"/>
              </a:rPr>
              <a:t>gb</a:t>
            </a:r>
            <a:r>
              <a:rPr lang="en-US" dirty="0">
                <a:sym typeface="Symbol" panose="05050102010706020507" pitchFamily="18" charset="2"/>
              </a:rPr>
              <a:t> +</a:t>
            </a:r>
            <a:r>
              <a:rPr lang="en-US" b="1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(a-y);   % </a:t>
            </a:r>
            <a:r>
              <a:rPr lang="en-US" b="1" dirty="0">
                <a:sym typeface="Symbol" panose="05050102010706020507" pitchFamily="18" charset="2"/>
              </a:rPr>
              <a:t>Accumulate </a:t>
            </a:r>
            <a:r>
              <a:rPr lang="en-US" b="1" dirty="0" err="1">
                <a:sym typeface="Symbol" panose="05050102010706020507" pitchFamily="18" charset="2"/>
              </a:rPr>
              <a:t>gb</a:t>
            </a:r>
            <a:r>
              <a:rPr lang="en-US" b="1" dirty="0">
                <a:sym typeface="Symbol" panose="05050102010706020507" pitchFamily="18" charset="2"/>
              </a:rPr>
              <a:t> gradients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2267551" y="2765409"/>
            <a:ext cx="3997068" cy="607802"/>
            <a:chOff x="2362424" y="3302469"/>
            <a:chExt cx="3997068" cy="607802"/>
          </a:xfrm>
        </p:grpSpPr>
        <p:sp>
          <p:nvSpPr>
            <p:cNvPr id="53" name="Rectangle 52"/>
            <p:cNvSpPr/>
            <p:nvPr/>
          </p:nvSpPr>
          <p:spPr>
            <a:xfrm>
              <a:off x="2435982" y="3540939"/>
              <a:ext cx="39235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% Loop over training examples in Batch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362424" y="330246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026" name="Picture 2" descr="Image for p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39" y="-2186622"/>
            <a:ext cx="5791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iggest ever spring clean underway on Mount Everest - Lonely Pla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27" y="2317811"/>
            <a:ext cx="6668495" cy="4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26937" y="2503094"/>
            <a:ext cx="171232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J=384;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K=1  SGD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944" y="2689588"/>
            <a:ext cx="688996" cy="4043023"/>
            <a:chOff x="215944" y="2689588"/>
            <a:chExt cx="688996" cy="4043023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231820" y="6724662"/>
              <a:ext cx="596186" cy="79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215944" y="2689588"/>
              <a:ext cx="688996" cy="4011923"/>
              <a:chOff x="218941" y="1666120"/>
              <a:chExt cx="681497" cy="505854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218941" y="1683672"/>
                <a:ext cx="12879" cy="504099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231820" y="1666120"/>
                <a:ext cx="668618" cy="19062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811578" y="3161713"/>
            <a:ext cx="353008" cy="2253804"/>
            <a:chOff x="215944" y="2689588"/>
            <a:chExt cx="688996" cy="4043023"/>
          </a:xfrm>
        </p:grpSpPr>
        <p:cxnSp>
          <p:nvCxnSpPr>
            <p:cNvPr id="87" name="Straight Connector 86"/>
            <p:cNvCxnSpPr/>
            <p:nvPr/>
          </p:nvCxnSpPr>
          <p:spPr>
            <a:xfrm flipH="1">
              <a:off x="231820" y="6724662"/>
              <a:ext cx="596186" cy="79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215944" y="2689588"/>
              <a:ext cx="688996" cy="4011923"/>
              <a:chOff x="218941" y="1666120"/>
              <a:chExt cx="681497" cy="5058542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218941" y="1683672"/>
                <a:ext cx="12879" cy="504099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231820" y="1666120"/>
                <a:ext cx="668618" cy="1906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TextBox 90"/>
          <p:cNvSpPr txBox="1"/>
          <p:nvPr/>
        </p:nvSpPr>
        <p:spPr>
          <a:xfrm>
            <a:off x="5907994" y="2957897"/>
            <a:ext cx="256480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J=6;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K=64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Minibatch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SGD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8884190" y="2704654"/>
            <a:ext cx="904574" cy="2064899"/>
            <a:chOff x="10188909" y="2593085"/>
            <a:chExt cx="904574" cy="2064899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10469909" y="2878694"/>
              <a:ext cx="545846" cy="938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/>
            <p:cNvGrpSpPr/>
            <p:nvPr/>
          </p:nvGrpSpPr>
          <p:grpSpPr>
            <a:xfrm>
              <a:off x="10188909" y="2593085"/>
              <a:ext cx="904574" cy="2064899"/>
              <a:chOff x="8884190" y="3107638"/>
              <a:chExt cx="904574" cy="2064899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H="1">
                <a:off x="8884190" y="3107638"/>
                <a:ext cx="351959" cy="28649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>
                <a:off x="8918789" y="3364004"/>
                <a:ext cx="324905" cy="1150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H="1">
                <a:off x="9196167" y="3410022"/>
                <a:ext cx="516231" cy="36805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>
                <a:off x="9166554" y="3768208"/>
                <a:ext cx="570710" cy="1931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9451909" y="3944828"/>
                <a:ext cx="260490" cy="2543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>
                <a:off x="9464567" y="4150736"/>
                <a:ext cx="272697" cy="4064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flipH="1">
                <a:off x="9464567" y="4557164"/>
                <a:ext cx="285356" cy="33039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9515729" y="4851025"/>
                <a:ext cx="273035" cy="3215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/>
          <p:cNvGrpSpPr/>
          <p:nvPr/>
        </p:nvGrpSpPr>
        <p:grpSpPr>
          <a:xfrm>
            <a:off x="8898059" y="2711039"/>
            <a:ext cx="869975" cy="587376"/>
            <a:chOff x="8918789" y="3080262"/>
            <a:chExt cx="869975" cy="587376"/>
          </a:xfrm>
        </p:grpSpPr>
        <p:cxnSp>
          <p:nvCxnSpPr>
            <p:cNvPr id="99" name="Straight Arrow Connector 98"/>
            <p:cNvCxnSpPr/>
            <p:nvPr/>
          </p:nvCxnSpPr>
          <p:spPr>
            <a:xfrm>
              <a:off x="9236149" y="3081878"/>
              <a:ext cx="552615" cy="24153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8918789" y="3085443"/>
              <a:ext cx="348252" cy="41934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9213751" y="3080262"/>
              <a:ext cx="373203" cy="33250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H="1">
              <a:off x="9222235" y="3093168"/>
              <a:ext cx="25587" cy="57447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Straight Arrow Connector 111"/>
          <p:cNvCxnSpPr/>
          <p:nvPr/>
        </p:nvCxnSpPr>
        <p:spPr>
          <a:xfrm>
            <a:off x="9215419" y="2765409"/>
            <a:ext cx="772097" cy="17917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 rot="2039606">
            <a:off x="9483589" y="4580607"/>
            <a:ext cx="869975" cy="587376"/>
            <a:chOff x="8918789" y="3080262"/>
            <a:chExt cx="869975" cy="587376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9236149" y="3081878"/>
              <a:ext cx="552615" cy="24153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H="1">
              <a:off x="8918789" y="3085443"/>
              <a:ext cx="348252" cy="41934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9213751" y="3080262"/>
              <a:ext cx="373203" cy="33250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H="1">
              <a:off x="9222235" y="3093168"/>
              <a:ext cx="25587" cy="57447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5" name="Straight Arrow Connector 134"/>
          <p:cNvCxnSpPr/>
          <p:nvPr/>
        </p:nvCxnSpPr>
        <p:spPr>
          <a:xfrm flipH="1">
            <a:off x="8222078" y="4663086"/>
            <a:ext cx="1806099" cy="59072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4704375" y="703332"/>
            <a:ext cx="3130701" cy="39256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/>
          <p:cNvSpPr txBox="1"/>
          <p:nvPr/>
        </p:nvSpPr>
        <p:spPr>
          <a:xfrm>
            <a:off x="5894773" y="3459914"/>
            <a:ext cx="331167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Epoch=6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Minibatch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Updates</a:t>
            </a:r>
          </a:p>
        </p:txBody>
      </p:sp>
      <p:sp>
        <p:nvSpPr>
          <p:cNvPr id="106" name="Cube 105"/>
          <p:cNvSpPr/>
          <p:nvPr/>
        </p:nvSpPr>
        <p:spPr>
          <a:xfrm>
            <a:off x="4799552" y="1243827"/>
            <a:ext cx="3243667" cy="938523"/>
          </a:xfrm>
          <a:prstGeom prst="cube">
            <a:avLst>
              <a:gd name="adj" fmla="val 19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769420" y="1274073"/>
            <a:ext cx="3110180" cy="966703"/>
            <a:chOff x="4759657" y="1252607"/>
            <a:chExt cx="3110180" cy="966703"/>
          </a:xfrm>
        </p:grpSpPr>
        <p:sp>
          <p:nvSpPr>
            <p:cNvPr id="108" name="Cube 107"/>
            <p:cNvSpPr/>
            <p:nvPr/>
          </p:nvSpPr>
          <p:spPr>
            <a:xfrm>
              <a:off x="4759657" y="128078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ube 109"/>
            <p:cNvSpPr/>
            <p:nvPr/>
          </p:nvSpPr>
          <p:spPr>
            <a:xfrm>
              <a:off x="5258703" y="1263598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00B05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ube 112"/>
            <p:cNvSpPr/>
            <p:nvPr/>
          </p:nvSpPr>
          <p:spPr>
            <a:xfrm>
              <a:off x="5763241" y="1255371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FFFF0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ube 114"/>
            <p:cNvSpPr/>
            <p:nvPr/>
          </p:nvSpPr>
          <p:spPr>
            <a:xfrm>
              <a:off x="6269725" y="126464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00B0F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ube 115"/>
            <p:cNvSpPr/>
            <p:nvPr/>
          </p:nvSpPr>
          <p:spPr>
            <a:xfrm>
              <a:off x="6751746" y="125862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chemeClr val="accent4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ube 116"/>
            <p:cNvSpPr/>
            <p:nvPr/>
          </p:nvSpPr>
          <p:spPr>
            <a:xfrm>
              <a:off x="7233767" y="125260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7030A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Cube 118"/>
          <p:cNvSpPr/>
          <p:nvPr/>
        </p:nvSpPr>
        <p:spPr>
          <a:xfrm>
            <a:off x="4898200" y="1279889"/>
            <a:ext cx="288791" cy="938523"/>
          </a:xfrm>
          <a:prstGeom prst="cube">
            <a:avLst>
              <a:gd name="adj" fmla="val 19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76192" y="2721612"/>
            <a:ext cx="3952592" cy="3922495"/>
            <a:chOff x="476192" y="2721612"/>
            <a:chExt cx="3952592" cy="3922495"/>
          </a:xfrm>
        </p:grpSpPr>
        <p:sp>
          <p:nvSpPr>
            <p:cNvPr id="5" name="Rectangle 4"/>
            <p:cNvSpPr/>
            <p:nvPr/>
          </p:nvSpPr>
          <p:spPr>
            <a:xfrm>
              <a:off x="956029" y="2738306"/>
              <a:ext cx="945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for j=1:J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224270" y="2721612"/>
              <a:ext cx="2204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 % Loop over Batches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76192" y="2922350"/>
              <a:ext cx="535994" cy="3581083"/>
              <a:chOff x="215944" y="2689588"/>
              <a:chExt cx="688996" cy="4043023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H="1">
                <a:off x="231820" y="6724662"/>
                <a:ext cx="596186" cy="7949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/>
            </p:nvGrpSpPr>
            <p:grpSpPr>
              <a:xfrm>
                <a:off x="215944" y="2689588"/>
                <a:ext cx="688996" cy="4011923"/>
                <a:chOff x="218941" y="1666120"/>
                <a:chExt cx="681497" cy="5058542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18941" y="1683672"/>
                  <a:ext cx="12879" cy="504099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H="1">
                  <a:off x="231820" y="1666120"/>
                  <a:ext cx="668618" cy="1906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Rectangle 24"/>
            <p:cNvSpPr/>
            <p:nvPr/>
          </p:nvSpPr>
          <p:spPr>
            <a:xfrm>
              <a:off x="985876" y="6274775"/>
              <a:ext cx="5469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sym typeface="Symbol" panose="05050102010706020507" pitchFamily="18" charset="2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8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 animBg="1"/>
      <p:bldP spid="16" grpId="0" animBg="1"/>
      <p:bldP spid="19" grpId="0"/>
      <p:bldP spid="21" grpId="0" animBg="1"/>
      <p:bldP spid="4" grpId="0" animBg="1"/>
      <p:bldP spid="91" grpId="0" animBg="1"/>
      <p:bldP spid="151" grpId="0" animBg="1"/>
      <p:bldP spid="106" grpId="0" animBg="1"/>
      <p:bldP spid="106" grpId="1" animBg="1"/>
      <p:bldP spid="1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54803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 Multiple-Layer Neural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0" y="4337518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307782" y="3256066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160801" y="3267374"/>
            <a:ext cx="136218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Batch SGD                 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9022" y="1172223"/>
            <a:ext cx="11835450" cy="2256778"/>
            <a:chOff x="449423" y="2196545"/>
            <a:chExt cx="11835450" cy="4515258"/>
          </a:xfrm>
        </p:grpSpPr>
        <p:sp>
          <p:nvSpPr>
            <p:cNvPr id="22" name="Rectangle 21"/>
            <p:cNvSpPr/>
            <p:nvPr/>
          </p:nvSpPr>
          <p:spPr>
            <a:xfrm>
              <a:off x="702425" y="2196545"/>
              <a:ext cx="11582448" cy="197567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9423" y="4096380"/>
              <a:ext cx="11582448" cy="2615423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EC2EA95-F970-FC08-71B4-BA78E0C8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457" y="3253928"/>
            <a:ext cx="4464536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Example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0F362-22F3-5753-EC0C-CCBE59218D9E}"/>
              </a:ext>
            </a:extLst>
          </p:cNvPr>
          <p:cNvGrpSpPr/>
          <p:nvPr/>
        </p:nvGrpSpPr>
        <p:grpSpPr>
          <a:xfrm>
            <a:off x="-262024" y="4539850"/>
            <a:ext cx="11835450" cy="2256778"/>
            <a:chOff x="449423" y="2196545"/>
            <a:chExt cx="11835450" cy="45152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6BA4F8-E4D4-288F-606A-7AC3E9B25753}"/>
                </a:ext>
              </a:extLst>
            </p:cNvPr>
            <p:cNvSpPr/>
            <p:nvPr/>
          </p:nvSpPr>
          <p:spPr>
            <a:xfrm>
              <a:off x="702425" y="2196545"/>
              <a:ext cx="11582448" cy="197567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2C1109-6BD6-6D9D-F9A3-F296F852140F}"/>
                </a:ext>
              </a:extLst>
            </p:cNvPr>
            <p:cNvSpPr/>
            <p:nvPr/>
          </p:nvSpPr>
          <p:spPr>
            <a:xfrm>
              <a:off x="449423" y="4096380"/>
              <a:ext cx="11582448" cy="2615423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13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7" y="3794077"/>
            <a:ext cx="4829175" cy="27265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84845" y="3394137"/>
            <a:ext cx="2863090" cy="346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34567" y="1473401"/>
            <a:ext cx="3316015" cy="2135617"/>
            <a:chOff x="234567" y="1473401"/>
            <a:chExt cx="3316015" cy="2135617"/>
          </a:xfrm>
        </p:grpSpPr>
        <p:sp>
          <p:nvSpPr>
            <p:cNvPr id="112" name="Rectangle 111"/>
            <p:cNvSpPr/>
            <p:nvPr/>
          </p:nvSpPr>
          <p:spPr>
            <a:xfrm>
              <a:off x="234567" y="1473401"/>
              <a:ext cx="3316015" cy="2094330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4567" y="1524704"/>
              <a:ext cx="3127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Classification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7959" y="2137271"/>
              <a:ext cx="2628339" cy="1471747"/>
              <a:chOff x="8303857" y="1914258"/>
              <a:chExt cx="2628339" cy="147174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8303857" y="1914258"/>
                <a:ext cx="2628339" cy="1471747"/>
                <a:chOff x="692040" y="4775896"/>
                <a:chExt cx="2628339" cy="1471747"/>
              </a:xfrm>
            </p:grpSpPr>
            <p:sp>
              <p:nvSpPr>
                <p:cNvPr id="102" name="Double Bracket 101"/>
                <p:cNvSpPr/>
                <p:nvPr/>
              </p:nvSpPr>
              <p:spPr>
                <a:xfrm>
                  <a:off x="692040" y="4775896"/>
                  <a:ext cx="475684" cy="1471747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692040" y="4775896"/>
                  <a:ext cx="537052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0</a:t>
                  </a:r>
                  <a:r>
                    <a:rPr lang="en-US" sz="1600" dirty="0"/>
                    <a:t> </a:t>
                  </a:r>
                </a:p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1</a:t>
                  </a:r>
                  <a:endParaRPr lang="en-US" sz="1600" dirty="0"/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 err="1"/>
                    <a:t>x</a:t>
                  </a:r>
                  <a:r>
                    <a:rPr lang="en-US" sz="1600" baseline="-25000" dirty="0" err="1"/>
                    <a:t>N</a:t>
                  </a:r>
                  <a:endParaRPr lang="en-US" sz="1600" dirty="0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960566" y="5027021"/>
                  <a:ext cx="768843" cy="4105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960566" y="5306472"/>
                  <a:ext cx="768843" cy="2052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960566" y="5660246"/>
                  <a:ext cx="768843" cy="2490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Isosceles Triangle 106"/>
                <p:cNvSpPr/>
                <p:nvPr/>
              </p:nvSpPr>
              <p:spPr>
                <a:xfrm>
                  <a:off x="1799850" y="5336912"/>
                  <a:ext cx="396170" cy="447839"/>
                </a:xfrm>
                <a:prstGeom prst="triangle">
                  <a:avLst/>
                </a:prstGeom>
                <a:solidFill>
                  <a:schemeClr val="tx1"/>
                </a:solidFill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340058" y="5272629"/>
                  <a:ext cx="426720" cy="4782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Arrow Connector 108"/>
                <p:cNvCxnSpPr/>
                <p:nvPr/>
              </p:nvCxnSpPr>
              <p:spPr>
                <a:xfrm>
                  <a:off x="2168995" y="5536299"/>
                  <a:ext cx="833285" cy="212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3015487" y="5261531"/>
                  <a:ext cx="3048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>
              <a:xfrm>
                <a:off x="9858687" y="1988521"/>
                <a:ext cx="805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8820518" y="2102488"/>
                <a:ext cx="428322" cy="1068636"/>
                <a:chOff x="4564264" y="2480277"/>
                <a:chExt cx="428322" cy="1068636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4564264" y="248027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4564264" y="2829929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564264" y="3179581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9894029" y="246001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79647" y="1983044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a(            )</a:t>
                </a: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0150245" y="2510821"/>
                <a:ext cx="202467" cy="282016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08" idx="0"/>
                <a:endCxn id="108" idx="4"/>
              </p:cNvCxnSpPr>
              <p:nvPr/>
            </p:nvCxnSpPr>
            <p:spPr>
              <a:xfrm>
                <a:off x="10165235" y="2410991"/>
                <a:ext cx="0" cy="4782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769777" y="2186051"/>
              <a:ext cx="1116108" cy="40764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54144" y="1362812"/>
            <a:ext cx="8411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k=2:nit  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Looping over gradient iterations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grad,res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]=gradient(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M,N,x,t,w,beta,res,k,io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alpha=.001*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sqrt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(grad'*grad);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w=w-alpha*grad;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Gradient descent update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965011" y="-2639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485" y="4410208"/>
            <a:ext cx="24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6x1 Feature vectors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33676" y="757753"/>
            <a:ext cx="6213264" cy="1479374"/>
            <a:chOff x="4833676" y="757753"/>
            <a:chExt cx="6213264" cy="1479374"/>
          </a:xfrm>
        </p:grpSpPr>
        <p:sp>
          <p:nvSpPr>
            <p:cNvPr id="9" name="Rectangle 8"/>
            <p:cNvSpPr/>
            <p:nvPr/>
          </p:nvSpPr>
          <p:spPr>
            <a:xfrm>
              <a:off x="6382356" y="1894036"/>
              <a:ext cx="4664584" cy="34309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33676" y="757753"/>
              <a:ext cx="4664584" cy="576315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63085" y="757753"/>
            <a:ext cx="1115709" cy="1733325"/>
            <a:chOff x="4833676" y="757753"/>
            <a:chExt cx="1115709" cy="1733325"/>
          </a:xfrm>
        </p:grpSpPr>
        <p:sp>
          <p:nvSpPr>
            <p:cNvPr id="75" name="Rectangle 74"/>
            <p:cNvSpPr/>
            <p:nvPr/>
          </p:nvSpPr>
          <p:spPr>
            <a:xfrm>
              <a:off x="5104267" y="2165429"/>
              <a:ext cx="845118" cy="325649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33676" y="757753"/>
              <a:ext cx="270591" cy="576315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211617" y="737027"/>
            <a:ext cx="3101788" cy="2097143"/>
            <a:chOff x="4833675" y="757754"/>
            <a:chExt cx="3101788" cy="2097143"/>
          </a:xfrm>
        </p:grpSpPr>
        <p:sp>
          <p:nvSpPr>
            <p:cNvPr id="78" name="Rectangle 77"/>
            <p:cNvSpPr/>
            <p:nvPr/>
          </p:nvSpPr>
          <p:spPr>
            <a:xfrm>
              <a:off x="7320438" y="2491079"/>
              <a:ext cx="615025" cy="363818"/>
            </a:xfrm>
            <a:prstGeom prst="rect">
              <a:avLst/>
            </a:prstGeom>
            <a:solidFill>
              <a:srgbClr val="00B0F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833675" y="757754"/>
              <a:ext cx="2101767" cy="500658"/>
            </a:xfrm>
            <a:prstGeom prst="rect">
              <a:avLst/>
            </a:prstGeom>
            <a:solidFill>
              <a:srgbClr val="00B0F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7431" y="4698485"/>
            <a:ext cx="3806019" cy="236246"/>
            <a:chOff x="152689" y="4903604"/>
            <a:chExt cx="3806019" cy="236246"/>
          </a:xfrm>
        </p:grpSpPr>
        <p:sp>
          <p:nvSpPr>
            <p:cNvPr id="13" name="TextBox 12"/>
            <p:cNvSpPr txBox="1"/>
            <p:nvPr/>
          </p:nvSpPr>
          <p:spPr>
            <a:xfrm>
              <a:off x="152689" y="4909018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X(1:6,1)    X(1:6,2)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11521" y="4903604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X(1:6,3)    X(1:6,4)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46077" y="4906282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X(1:6,5)   X(1:6,6)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72541" y="4908960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X(1:6,7)   X(1:6,8)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220917" y="4698485"/>
            <a:ext cx="372970" cy="1700065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9766" y="4719797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168157" y="4736270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29477" y="4740386"/>
            <a:ext cx="2218250" cy="1733011"/>
            <a:chOff x="1629477" y="4740386"/>
            <a:chExt cx="2218250" cy="1733011"/>
          </a:xfrm>
        </p:grpSpPr>
        <p:sp>
          <p:nvSpPr>
            <p:cNvPr id="94" name="Rectangle 93"/>
            <p:cNvSpPr/>
            <p:nvPr/>
          </p:nvSpPr>
          <p:spPr>
            <a:xfrm>
              <a:off x="1629477" y="474038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03154" y="476921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39760" y="4773332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38151" y="4752734"/>
              <a:ext cx="372970" cy="1700065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474757" y="4756850"/>
              <a:ext cx="372970" cy="1700065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42590" y="2694833"/>
            <a:ext cx="4962128" cy="738664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Unbalanced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input..too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few examples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x = [1 1 0 0 0 0] etc. Therefore iterations spend most energy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classifying the other ones such as [1 1 0 1 1 0 ]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73743" y="6398550"/>
            <a:ext cx="3695242" cy="489109"/>
            <a:chOff x="273743" y="6398550"/>
            <a:chExt cx="3695242" cy="489109"/>
          </a:xfrm>
        </p:grpSpPr>
        <p:sp>
          <p:nvSpPr>
            <p:cNvPr id="68" name="TextBox 67"/>
            <p:cNvSpPr txBox="1"/>
            <p:nvPr/>
          </p:nvSpPr>
          <p:spPr>
            <a:xfrm>
              <a:off x="331559" y="6398550"/>
              <a:ext cx="35205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1          0        0          0         0         0          1         1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3743" y="6610660"/>
              <a:ext cx="3695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t(1)        t(2)     t(3)       t(4)       t(5)       t(6)        t(7)       t(8)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52389" y="4900745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71" name="TextBox 70"/>
          <p:cNvSpPr txBox="1"/>
          <p:nvPr/>
        </p:nvSpPr>
        <p:spPr>
          <a:xfrm>
            <a:off x="-71633" y="5152252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1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-79874" y="537879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2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0" name="TextBox 79"/>
          <p:cNvSpPr txBox="1"/>
          <p:nvPr/>
        </p:nvSpPr>
        <p:spPr>
          <a:xfrm>
            <a:off x="-88115" y="5667121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3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-96356" y="5955448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4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4" name="TextBox 83"/>
          <p:cNvSpPr txBox="1"/>
          <p:nvPr/>
        </p:nvSpPr>
        <p:spPr>
          <a:xfrm>
            <a:off x="-104597" y="620670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5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120" name="TextBox 119"/>
          <p:cNvSpPr txBox="1"/>
          <p:nvPr/>
        </p:nvSpPr>
        <p:spPr>
          <a:xfrm>
            <a:off x="750453" y="3986777"/>
            <a:ext cx="2577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Label </a:t>
            </a:r>
            <a:r>
              <a:rPr lang="en-US" sz="1100" dirty="0">
                <a:solidFill>
                  <a:srgbClr val="FF0000"/>
                </a:solidFill>
              </a:rPr>
              <a:t>t(</a:t>
            </a:r>
            <a:r>
              <a:rPr lang="en-US" sz="1100" dirty="0" err="1">
                <a:solidFill>
                  <a:srgbClr val="FF0000"/>
                </a:solidFill>
              </a:rPr>
              <a:t>i</a:t>
            </a:r>
            <a:r>
              <a:rPr lang="en-US" sz="1100" dirty="0">
                <a:solidFill>
                  <a:srgbClr val="FF0000"/>
                </a:solidFill>
              </a:rPr>
              <a:t>) </a:t>
            </a:r>
            <a:r>
              <a:rPr lang="en-US" sz="1100" dirty="0"/>
              <a:t>=1 if there is a single 1</a:t>
            </a:r>
          </a:p>
          <a:p>
            <a:r>
              <a:rPr lang="en-US" sz="1100" dirty="0"/>
              <a:t>In 5x1 input vector </a:t>
            </a:r>
            <a:r>
              <a:rPr lang="en-US" sz="1100" b="1" dirty="0"/>
              <a:t>x</a:t>
            </a:r>
            <a:r>
              <a:rPr lang="en-US" sz="1100" dirty="0"/>
              <a:t>, and </a:t>
            </a:r>
            <a:r>
              <a:rPr lang="en-US" sz="1100" dirty="0">
                <a:solidFill>
                  <a:srgbClr val="FF0000"/>
                </a:solidFill>
              </a:rPr>
              <a:t>t(</a:t>
            </a:r>
            <a:r>
              <a:rPr lang="en-US" sz="1100" dirty="0" err="1">
                <a:solidFill>
                  <a:srgbClr val="FF0000"/>
                </a:solidFill>
              </a:rPr>
              <a:t>i</a:t>
            </a:r>
            <a:r>
              <a:rPr lang="en-US" sz="1100" dirty="0">
                <a:solidFill>
                  <a:srgbClr val="FF0000"/>
                </a:solidFill>
              </a:rPr>
              <a:t>)=</a:t>
            </a:r>
            <a:r>
              <a:rPr lang="en-US" sz="1100" dirty="0"/>
              <a:t>0 otherwise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42CFE4-BD4E-2698-63B6-F38379000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090" y="3678898"/>
            <a:ext cx="7506610" cy="3026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7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6972">
        <p:fade/>
      </p:transition>
    </mc:Choice>
    <mc:Fallback xmlns="">
      <p:transition spd="med" advTm="396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4" grpId="0"/>
      <p:bldP spid="7" grpId="0"/>
      <p:bldP spid="91" grpId="0" animBg="1"/>
      <p:bldP spid="92" grpId="0" animBg="1"/>
      <p:bldP spid="93" grpId="0" animBg="1"/>
      <p:bldP spid="20" grpId="0" animBg="1"/>
      <p:bldP spid="6" grpId="0"/>
      <p:bldP spid="71" grpId="0"/>
      <p:bldP spid="73" grpId="0"/>
      <p:bldP spid="80" grpId="0"/>
      <p:bldP spid="83" grpId="0"/>
      <p:bldP spid="84" grpId="0"/>
      <p:bldP spid="1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7" y="3794077"/>
            <a:ext cx="4829175" cy="2726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4567" y="1473401"/>
            <a:ext cx="3316015" cy="2135617"/>
            <a:chOff x="234567" y="1473401"/>
            <a:chExt cx="3316015" cy="2135617"/>
          </a:xfrm>
        </p:grpSpPr>
        <p:sp>
          <p:nvSpPr>
            <p:cNvPr id="112" name="Rectangle 111"/>
            <p:cNvSpPr/>
            <p:nvPr/>
          </p:nvSpPr>
          <p:spPr>
            <a:xfrm>
              <a:off x="234567" y="1473401"/>
              <a:ext cx="3316015" cy="2094330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4567" y="1524704"/>
              <a:ext cx="3127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Classification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7959" y="2137271"/>
              <a:ext cx="2628339" cy="1471747"/>
              <a:chOff x="8303857" y="1914258"/>
              <a:chExt cx="2628339" cy="147174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8303857" y="1914258"/>
                <a:ext cx="2628339" cy="1471747"/>
                <a:chOff x="692040" y="4775896"/>
                <a:chExt cx="2628339" cy="1471747"/>
              </a:xfrm>
            </p:grpSpPr>
            <p:sp>
              <p:nvSpPr>
                <p:cNvPr id="102" name="Double Bracket 101"/>
                <p:cNvSpPr/>
                <p:nvPr/>
              </p:nvSpPr>
              <p:spPr>
                <a:xfrm>
                  <a:off x="692040" y="4775896"/>
                  <a:ext cx="475684" cy="1471747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692040" y="4775896"/>
                  <a:ext cx="537052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0</a:t>
                  </a:r>
                  <a:r>
                    <a:rPr lang="en-US" sz="1600" dirty="0"/>
                    <a:t> </a:t>
                  </a:r>
                </a:p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1</a:t>
                  </a:r>
                  <a:endParaRPr lang="en-US" sz="1600" dirty="0"/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 err="1"/>
                    <a:t>x</a:t>
                  </a:r>
                  <a:r>
                    <a:rPr lang="en-US" sz="1600" baseline="-25000" dirty="0" err="1"/>
                    <a:t>N</a:t>
                  </a:r>
                  <a:endParaRPr lang="en-US" sz="1600" dirty="0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960566" y="5027021"/>
                  <a:ext cx="768843" cy="4105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960566" y="5306472"/>
                  <a:ext cx="768843" cy="2052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960566" y="5660246"/>
                  <a:ext cx="768843" cy="2490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Isosceles Triangle 106"/>
                <p:cNvSpPr/>
                <p:nvPr/>
              </p:nvSpPr>
              <p:spPr>
                <a:xfrm>
                  <a:off x="1799850" y="5336912"/>
                  <a:ext cx="396170" cy="447839"/>
                </a:xfrm>
                <a:prstGeom prst="triangle">
                  <a:avLst/>
                </a:prstGeom>
                <a:solidFill>
                  <a:schemeClr val="tx1"/>
                </a:solidFill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340058" y="5272629"/>
                  <a:ext cx="426720" cy="4782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Arrow Connector 108"/>
                <p:cNvCxnSpPr/>
                <p:nvPr/>
              </p:nvCxnSpPr>
              <p:spPr>
                <a:xfrm>
                  <a:off x="2168995" y="5536299"/>
                  <a:ext cx="833285" cy="212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3015487" y="5261531"/>
                  <a:ext cx="3048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>
              <a:xfrm>
                <a:off x="9858687" y="1988521"/>
                <a:ext cx="805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8820518" y="2102488"/>
                <a:ext cx="428322" cy="1068636"/>
                <a:chOff x="4564264" y="2480277"/>
                <a:chExt cx="428322" cy="1068636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4564264" y="248027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4564264" y="2829929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564264" y="3179581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9894029" y="246001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79647" y="1983044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a(            )</a:t>
                </a: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0150245" y="2510821"/>
                <a:ext cx="202467" cy="282016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08" idx="0"/>
                <a:endCxn id="108" idx="4"/>
              </p:cNvCxnSpPr>
              <p:nvPr/>
            </p:nvCxnSpPr>
            <p:spPr>
              <a:xfrm>
                <a:off x="10165235" y="2410991"/>
                <a:ext cx="0" cy="4782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769777" y="2186051"/>
              <a:ext cx="1116108" cy="40764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54144" y="1362812"/>
            <a:ext cx="8411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k=2:nit  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Looping over gradient iterations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grad,res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]=gradient(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M,N,x,t,w,beta,res,k,io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alpha=.001*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sqrt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(grad'*grad);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w=w-alpha*grad;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Gradient descent update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965011" y="-2639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485" y="4410208"/>
            <a:ext cx="24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6x1 Feature vectors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4845" y="3394137"/>
            <a:ext cx="2863090" cy="346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37431" y="4698485"/>
            <a:ext cx="3806019" cy="236246"/>
            <a:chOff x="152689" y="4903604"/>
            <a:chExt cx="3806019" cy="236246"/>
          </a:xfrm>
        </p:grpSpPr>
        <p:sp>
          <p:nvSpPr>
            <p:cNvPr id="13" name="TextBox 12"/>
            <p:cNvSpPr txBox="1"/>
            <p:nvPr/>
          </p:nvSpPr>
          <p:spPr>
            <a:xfrm>
              <a:off x="152689" y="4909018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X(1:6,1)    X(1:6,2)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11521" y="4903604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X(1:6,3)    X(1:6,4)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46077" y="4906282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X(1:6,5)   X(1:6,6)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72541" y="4908960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X(1:6,7)   X(1:6,8)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3743" y="6398550"/>
            <a:ext cx="3695242" cy="489109"/>
            <a:chOff x="273743" y="6398550"/>
            <a:chExt cx="3695242" cy="489109"/>
          </a:xfrm>
        </p:grpSpPr>
        <p:sp>
          <p:nvSpPr>
            <p:cNvPr id="12" name="TextBox 11"/>
            <p:cNvSpPr txBox="1"/>
            <p:nvPr/>
          </p:nvSpPr>
          <p:spPr>
            <a:xfrm>
              <a:off x="331559" y="6398550"/>
              <a:ext cx="35205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1          0        0          0         0         0          1         1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743" y="6610660"/>
              <a:ext cx="3695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t(1)        t(2)     t(3)       t(4)       t(5)       t(6)        t(7)       t(8)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220917" y="4698485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69766" y="4719797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168157" y="4736270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29477" y="4740386"/>
            <a:ext cx="2218250" cy="1733011"/>
            <a:chOff x="1629477" y="4740386"/>
            <a:chExt cx="2218250" cy="1733011"/>
          </a:xfrm>
        </p:grpSpPr>
        <p:sp>
          <p:nvSpPr>
            <p:cNvPr id="94" name="Rectangle 93"/>
            <p:cNvSpPr/>
            <p:nvPr/>
          </p:nvSpPr>
          <p:spPr>
            <a:xfrm>
              <a:off x="1629477" y="474038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03154" y="476921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39760" y="4773332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38151" y="4752734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474757" y="4756850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679" y="2976919"/>
            <a:ext cx="5858045" cy="383069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08514" y="780523"/>
            <a:ext cx="2930538" cy="4468133"/>
            <a:chOff x="4808514" y="780523"/>
            <a:chExt cx="2930538" cy="4468133"/>
          </a:xfrm>
        </p:grpSpPr>
        <p:sp>
          <p:nvSpPr>
            <p:cNvPr id="62" name="Rectangle 61"/>
            <p:cNvSpPr/>
            <p:nvPr/>
          </p:nvSpPr>
          <p:spPr>
            <a:xfrm>
              <a:off x="5499344" y="4779540"/>
              <a:ext cx="2239708" cy="469116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8514" y="780523"/>
              <a:ext cx="1839421" cy="469116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619198" y="780523"/>
            <a:ext cx="2689166" cy="5035061"/>
            <a:chOff x="4768442" y="742753"/>
            <a:chExt cx="2689166" cy="5190962"/>
          </a:xfrm>
        </p:grpSpPr>
        <p:sp>
          <p:nvSpPr>
            <p:cNvPr id="68" name="Rectangle 67"/>
            <p:cNvSpPr/>
            <p:nvPr/>
          </p:nvSpPr>
          <p:spPr>
            <a:xfrm>
              <a:off x="4878173" y="5658379"/>
              <a:ext cx="1756703" cy="275336"/>
            </a:xfrm>
            <a:prstGeom prst="rect">
              <a:avLst/>
            </a:prstGeom>
            <a:solidFill>
              <a:srgbClr val="7030A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68442" y="742753"/>
              <a:ext cx="2689166" cy="469116"/>
            </a:xfrm>
            <a:prstGeom prst="rect">
              <a:avLst/>
            </a:prstGeom>
            <a:solidFill>
              <a:srgbClr val="7030A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697586" y="6204966"/>
            <a:ext cx="4937760" cy="25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948154" y="4496666"/>
            <a:ext cx="558559" cy="2023986"/>
            <a:chOff x="4948154" y="4496666"/>
            <a:chExt cx="558559" cy="2023986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4948154" y="6503146"/>
              <a:ext cx="551190" cy="175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4996148" y="4496666"/>
              <a:ext cx="11199" cy="2023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5025127" y="4507173"/>
              <a:ext cx="481586" cy="11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/>
          <p:cNvSpPr/>
          <p:nvPr/>
        </p:nvSpPr>
        <p:spPr>
          <a:xfrm>
            <a:off x="5655659" y="5833871"/>
            <a:ext cx="4937760" cy="212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522292" y="5179058"/>
            <a:ext cx="5433208" cy="46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382356" y="1894036"/>
            <a:ext cx="4664584" cy="1376595"/>
            <a:chOff x="6382356" y="1894036"/>
            <a:chExt cx="4664584" cy="1376595"/>
          </a:xfrm>
        </p:grpSpPr>
        <p:sp>
          <p:nvSpPr>
            <p:cNvPr id="9" name="Rectangle 8"/>
            <p:cNvSpPr/>
            <p:nvPr/>
          </p:nvSpPr>
          <p:spPr>
            <a:xfrm>
              <a:off x="6382356" y="1894036"/>
              <a:ext cx="4664584" cy="34309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296912" y="2886930"/>
              <a:ext cx="3296507" cy="38370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8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135">
        <p:fade/>
      </p:transition>
    </mc:Choice>
    <mc:Fallback>
      <p:transition spd="med" advTm="31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-269430" y="-218984"/>
            <a:ext cx="1279670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1-, 2-, 4-Layer Neural Network Results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808514" y="780523"/>
            <a:ext cx="1839421" cy="469116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619198" y="780523"/>
            <a:ext cx="2689166" cy="455027"/>
          </a:xfrm>
          <a:prstGeom prst="rect">
            <a:avLst/>
          </a:prstGeom>
          <a:solidFill>
            <a:srgbClr val="7030A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627" y="1423483"/>
            <a:ext cx="8636189" cy="54823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627" y="1409394"/>
            <a:ext cx="8614246" cy="54838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627" y="1395305"/>
            <a:ext cx="8694790" cy="54626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74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396">
        <p:fade/>
      </p:transition>
    </mc:Choice>
    <mc:Fallback>
      <p:transition spd="med" advTm="100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0" y="4337518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54803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 Multiple-Layer Neural Network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307782" y="3256066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160801" y="3267374"/>
            <a:ext cx="136218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Batch SGD                 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9022" y="1172222"/>
            <a:ext cx="11835450" cy="3142307"/>
            <a:chOff x="449423" y="2196545"/>
            <a:chExt cx="11835450" cy="4515258"/>
          </a:xfrm>
        </p:grpSpPr>
        <p:sp>
          <p:nvSpPr>
            <p:cNvPr id="22" name="Rectangle 21"/>
            <p:cNvSpPr/>
            <p:nvPr/>
          </p:nvSpPr>
          <p:spPr>
            <a:xfrm>
              <a:off x="702425" y="2196545"/>
              <a:ext cx="11582448" cy="197567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9423" y="4096380"/>
              <a:ext cx="11582448" cy="2615423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0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itle 2"/>
          <p:cNvSpPr txBox="1">
            <a:spLocks/>
          </p:cNvSpPr>
          <p:nvPr/>
        </p:nvSpPr>
        <p:spPr>
          <a:xfrm>
            <a:off x="1242816" y="-69878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Multiclass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Classififcation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1864" y="755168"/>
            <a:ext cx="7298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objective function for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binary classification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212913" y="2107437"/>
            <a:ext cx="480791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Classes (K=1): Find w that minimizes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-ln 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{a(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[1-a(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(1-y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]}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423515" y="3245859"/>
            <a:ext cx="4850463" cy="3665666"/>
            <a:chOff x="1468544" y="1046856"/>
            <a:chExt cx="4850463" cy="3665666"/>
          </a:xfrm>
        </p:grpSpPr>
        <p:grpSp>
          <p:nvGrpSpPr>
            <p:cNvPr id="35" name="Group 34"/>
            <p:cNvGrpSpPr/>
            <p:nvPr/>
          </p:nvGrpSpPr>
          <p:grpSpPr>
            <a:xfrm>
              <a:off x="1468544" y="1375886"/>
              <a:ext cx="4850463" cy="3275053"/>
              <a:chOff x="141190" y="1486001"/>
              <a:chExt cx="4850463" cy="3275053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190" y="1782700"/>
                <a:ext cx="4850463" cy="2978354"/>
              </a:xfrm>
              <a:prstGeom prst="rect">
                <a:avLst/>
              </a:prstGeom>
            </p:spPr>
          </p:pic>
          <p:sp>
            <p:nvSpPr>
              <p:cNvPr id="68" name="Freeform 67"/>
              <p:cNvSpPr/>
              <p:nvPr/>
            </p:nvSpPr>
            <p:spPr>
              <a:xfrm>
                <a:off x="690446" y="1486001"/>
                <a:ext cx="2546568" cy="827303"/>
              </a:xfrm>
              <a:custGeom>
                <a:avLst/>
                <a:gdLst>
                  <a:gd name="connsiteX0" fmla="*/ 2545123 w 2546568"/>
                  <a:gd name="connsiteY0" fmla="*/ 799999 h 827303"/>
                  <a:gd name="connsiteX1" fmla="*/ 2298939 w 2546568"/>
                  <a:gd name="connsiteY1" fmla="*/ 694491 h 827303"/>
                  <a:gd name="connsiteX2" fmla="*/ 2017585 w 2546568"/>
                  <a:gd name="connsiteY2" fmla="*/ 571399 h 827303"/>
                  <a:gd name="connsiteX3" fmla="*/ 1876908 w 2546568"/>
                  <a:gd name="connsiteY3" fmla="*/ 307630 h 827303"/>
                  <a:gd name="connsiteX4" fmla="*/ 1120769 w 2546568"/>
                  <a:gd name="connsiteY4" fmla="*/ 254876 h 827303"/>
                  <a:gd name="connsiteX5" fmla="*/ 399800 w 2546568"/>
                  <a:gd name="connsiteY5" fmla="*/ 465891 h 827303"/>
                  <a:gd name="connsiteX6" fmla="*/ 100862 w 2546568"/>
                  <a:gd name="connsiteY6" fmla="*/ 43861 h 827303"/>
                  <a:gd name="connsiteX7" fmla="*/ 2158262 w 2546568"/>
                  <a:gd name="connsiteY7" fmla="*/ 96614 h 827303"/>
                  <a:gd name="connsiteX8" fmla="*/ 2545123 w 2546568"/>
                  <a:gd name="connsiteY8" fmla="*/ 799999 h 82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46568" h="827303">
                    <a:moveTo>
                      <a:pt x="2545123" y="799999"/>
                    </a:moveTo>
                    <a:cubicBezTo>
                      <a:pt x="2568569" y="899645"/>
                      <a:pt x="2298939" y="694491"/>
                      <a:pt x="2298939" y="694491"/>
                    </a:cubicBezTo>
                    <a:cubicBezTo>
                      <a:pt x="2211016" y="656391"/>
                      <a:pt x="2087923" y="635876"/>
                      <a:pt x="2017585" y="571399"/>
                    </a:cubicBezTo>
                    <a:cubicBezTo>
                      <a:pt x="1947247" y="506922"/>
                      <a:pt x="2026377" y="360384"/>
                      <a:pt x="1876908" y="307630"/>
                    </a:cubicBezTo>
                    <a:cubicBezTo>
                      <a:pt x="1727439" y="254876"/>
                      <a:pt x="1366954" y="228499"/>
                      <a:pt x="1120769" y="254876"/>
                    </a:cubicBezTo>
                    <a:cubicBezTo>
                      <a:pt x="874584" y="281253"/>
                      <a:pt x="569784" y="501060"/>
                      <a:pt x="399800" y="465891"/>
                    </a:cubicBezTo>
                    <a:cubicBezTo>
                      <a:pt x="229816" y="430722"/>
                      <a:pt x="-192215" y="105407"/>
                      <a:pt x="100862" y="43861"/>
                    </a:cubicBezTo>
                    <a:cubicBezTo>
                      <a:pt x="393939" y="-17685"/>
                      <a:pt x="1745024" y="-26478"/>
                      <a:pt x="2158262" y="96614"/>
                    </a:cubicBezTo>
                    <a:cubicBezTo>
                      <a:pt x="2571500" y="219706"/>
                      <a:pt x="2521677" y="700353"/>
                      <a:pt x="2545123" y="7999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2612257" y="2356192"/>
                <a:ext cx="311833" cy="411976"/>
              </a:xfrm>
              <a:custGeom>
                <a:avLst/>
                <a:gdLst>
                  <a:gd name="connsiteX0" fmla="*/ 286966 w 311833"/>
                  <a:gd name="connsiteY0" fmla="*/ 87923 h 411976"/>
                  <a:gd name="connsiteX1" fmla="*/ 304550 w 311833"/>
                  <a:gd name="connsiteY1" fmla="*/ 298938 h 411976"/>
                  <a:gd name="connsiteX2" fmla="*/ 181458 w 311833"/>
                  <a:gd name="connsiteY2" fmla="*/ 351692 h 411976"/>
                  <a:gd name="connsiteX3" fmla="*/ 23196 w 311833"/>
                  <a:gd name="connsiteY3" fmla="*/ 404446 h 411976"/>
                  <a:gd name="connsiteX4" fmla="*/ 23196 w 311833"/>
                  <a:gd name="connsiteY4" fmla="*/ 175846 h 411976"/>
                  <a:gd name="connsiteX5" fmla="*/ 234212 w 311833"/>
                  <a:gd name="connsiteY5" fmla="*/ 0 h 41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833" h="411976">
                    <a:moveTo>
                      <a:pt x="286966" y="87923"/>
                    </a:moveTo>
                    <a:cubicBezTo>
                      <a:pt x="304550" y="171450"/>
                      <a:pt x="322135" y="254977"/>
                      <a:pt x="304550" y="298938"/>
                    </a:cubicBezTo>
                    <a:cubicBezTo>
                      <a:pt x="286965" y="342899"/>
                      <a:pt x="228350" y="334107"/>
                      <a:pt x="181458" y="351692"/>
                    </a:cubicBezTo>
                    <a:cubicBezTo>
                      <a:pt x="134566" y="369277"/>
                      <a:pt x="49573" y="433754"/>
                      <a:pt x="23196" y="404446"/>
                    </a:cubicBezTo>
                    <a:cubicBezTo>
                      <a:pt x="-3181" y="375138"/>
                      <a:pt x="-11973" y="243254"/>
                      <a:pt x="23196" y="175846"/>
                    </a:cubicBezTo>
                    <a:cubicBezTo>
                      <a:pt x="58365" y="108438"/>
                      <a:pt x="146288" y="54219"/>
                      <a:pt x="234212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45501" y="1046856"/>
              <a:ext cx="2373506" cy="3665666"/>
              <a:chOff x="2928171" y="1065074"/>
              <a:chExt cx="2373506" cy="3665666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2928171" y="1905858"/>
                <a:ext cx="2373506" cy="2824882"/>
                <a:chOff x="2928171" y="1905858"/>
                <a:chExt cx="2373506" cy="2824882"/>
              </a:xfrm>
            </p:grpSpPr>
            <p:sp>
              <p:nvSpPr>
                <p:cNvPr id="43" name="Freeform 42"/>
                <p:cNvSpPr/>
                <p:nvPr/>
              </p:nvSpPr>
              <p:spPr>
                <a:xfrm>
                  <a:off x="2928171" y="1905858"/>
                  <a:ext cx="2373506" cy="2824882"/>
                </a:xfrm>
                <a:custGeom>
                  <a:avLst/>
                  <a:gdLst>
                    <a:gd name="connsiteX0" fmla="*/ 52096 w 2373506"/>
                    <a:gd name="connsiteY0" fmla="*/ 41475 h 2824882"/>
                    <a:gd name="connsiteX1" fmla="*/ 18229 w 2373506"/>
                    <a:gd name="connsiteY1" fmla="*/ 261609 h 2824882"/>
                    <a:gd name="connsiteX2" fmla="*/ 1296 w 2373506"/>
                    <a:gd name="connsiteY2" fmla="*/ 1040542 h 2824882"/>
                    <a:gd name="connsiteX3" fmla="*/ 52096 w 2373506"/>
                    <a:gd name="connsiteY3" fmla="*/ 1700942 h 2824882"/>
                    <a:gd name="connsiteX4" fmla="*/ 119829 w 2373506"/>
                    <a:gd name="connsiteY4" fmla="*/ 2513742 h 2824882"/>
                    <a:gd name="connsiteX5" fmla="*/ 221429 w 2373506"/>
                    <a:gd name="connsiteY5" fmla="*/ 2784675 h 2824882"/>
                    <a:gd name="connsiteX6" fmla="*/ 2168762 w 2373506"/>
                    <a:gd name="connsiteY6" fmla="*/ 1717875 h 2824882"/>
                    <a:gd name="connsiteX7" fmla="*/ 2101029 w 2373506"/>
                    <a:gd name="connsiteY7" fmla="*/ 972809 h 2824882"/>
                    <a:gd name="connsiteX8" fmla="*/ 272229 w 2373506"/>
                    <a:gd name="connsiteY8" fmla="*/ 92275 h 2824882"/>
                    <a:gd name="connsiteX9" fmla="*/ 52096 w 2373506"/>
                    <a:gd name="connsiteY9" fmla="*/ 41475 h 282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3506" h="2824882">
                      <a:moveTo>
                        <a:pt x="52096" y="41475"/>
                      </a:moveTo>
                      <a:cubicBezTo>
                        <a:pt x="9763" y="69697"/>
                        <a:pt x="26696" y="95098"/>
                        <a:pt x="18229" y="261609"/>
                      </a:cubicBezTo>
                      <a:cubicBezTo>
                        <a:pt x="9762" y="428120"/>
                        <a:pt x="-4348" y="800653"/>
                        <a:pt x="1296" y="1040542"/>
                      </a:cubicBezTo>
                      <a:cubicBezTo>
                        <a:pt x="6940" y="1280431"/>
                        <a:pt x="32341" y="1455409"/>
                        <a:pt x="52096" y="1700942"/>
                      </a:cubicBezTo>
                      <a:cubicBezTo>
                        <a:pt x="71851" y="1946475"/>
                        <a:pt x="91607" y="2333120"/>
                        <a:pt x="119829" y="2513742"/>
                      </a:cubicBezTo>
                      <a:cubicBezTo>
                        <a:pt x="148051" y="2694364"/>
                        <a:pt x="-120060" y="2917319"/>
                        <a:pt x="221429" y="2784675"/>
                      </a:cubicBezTo>
                      <a:cubicBezTo>
                        <a:pt x="562918" y="2652031"/>
                        <a:pt x="1855495" y="2019853"/>
                        <a:pt x="2168762" y="1717875"/>
                      </a:cubicBezTo>
                      <a:cubicBezTo>
                        <a:pt x="2482029" y="1415897"/>
                        <a:pt x="2417118" y="1243742"/>
                        <a:pt x="2101029" y="972809"/>
                      </a:cubicBezTo>
                      <a:cubicBezTo>
                        <a:pt x="1784940" y="701876"/>
                        <a:pt x="613718" y="241853"/>
                        <a:pt x="272229" y="92275"/>
                      </a:cubicBezTo>
                      <a:cubicBezTo>
                        <a:pt x="-69260" y="-57303"/>
                        <a:pt x="94429" y="13253"/>
                        <a:pt x="52096" y="414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2941343" y="2032670"/>
                  <a:ext cx="2314464" cy="2686567"/>
                  <a:chOff x="2928745" y="2082842"/>
                  <a:chExt cx="2314464" cy="2686567"/>
                </a:xfrm>
                <a:solidFill>
                  <a:schemeClr val="bg1"/>
                </a:solidFill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4694641" y="3401687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522554" y="2082842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3545402" y="2943763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3568250" y="3804684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9" name="Straight Arrow Connector 48"/>
                  <p:cNvCxnSpPr>
                    <a:endCxn id="46" idx="2"/>
                  </p:cNvCxnSpPr>
                  <p:nvPr/>
                </p:nvCxnSpPr>
                <p:spPr>
                  <a:xfrm>
                    <a:off x="2941633" y="2082842"/>
                    <a:ext cx="580921" cy="27608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/>
                  <p:cNvCxnSpPr>
                    <a:endCxn id="47" idx="2"/>
                  </p:cNvCxnSpPr>
                  <p:nvPr/>
                </p:nvCxnSpPr>
                <p:spPr>
                  <a:xfrm>
                    <a:off x="2928745" y="2082842"/>
                    <a:ext cx="616657" cy="113700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>
                    <a:endCxn id="48" idx="2"/>
                  </p:cNvCxnSpPr>
                  <p:nvPr/>
                </p:nvCxnSpPr>
                <p:spPr>
                  <a:xfrm>
                    <a:off x="2928745" y="2082842"/>
                    <a:ext cx="639505" cy="1997922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/>
                  <p:cNvCxnSpPr/>
                  <p:nvPr/>
                </p:nvCxnSpPr>
                <p:spPr>
                  <a:xfrm>
                    <a:off x="2941633" y="2792230"/>
                    <a:ext cx="564032" cy="37862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/>
                  <p:cNvCxnSpPr/>
                  <p:nvPr/>
                </p:nvCxnSpPr>
                <p:spPr>
                  <a:xfrm>
                    <a:off x="2966482" y="2807287"/>
                    <a:ext cx="570730" cy="129309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>
                    <a:endCxn id="46" idx="2"/>
                  </p:cNvCxnSpPr>
                  <p:nvPr/>
                </p:nvCxnSpPr>
                <p:spPr>
                  <a:xfrm flipV="1">
                    <a:off x="2943634" y="2358922"/>
                    <a:ext cx="578920" cy="44836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/>
                  <p:cNvCxnSpPr/>
                  <p:nvPr/>
                </p:nvCxnSpPr>
                <p:spPr>
                  <a:xfrm flipV="1">
                    <a:off x="2943634" y="2407518"/>
                    <a:ext cx="546484" cy="182586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943634" y="3219843"/>
                    <a:ext cx="562031" cy="1062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V="1">
                    <a:off x="2941633" y="4080764"/>
                    <a:ext cx="595579" cy="19190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Oval 57"/>
                  <p:cNvSpPr/>
                  <p:nvPr/>
                </p:nvSpPr>
                <p:spPr>
                  <a:xfrm>
                    <a:off x="4655080" y="2451880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9" name="Straight Arrow Connector 58"/>
                  <p:cNvCxnSpPr/>
                  <p:nvPr/>
                </p:nvCxnSpPr>
                <p:spPr>
                  <a:xfrm>
                    <a:off x="4023448" y="2371132"/>
                    <a:ext cx="608608" cy="33503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/>
                  <p:cNvCxnSpPr>
                    <a:endCxn id="45" idx="2"/>
                  </p:cNvCxnSpPr>
                  <p:nvPr/>
                </p:nvCxnSpPr>
                <p:spPr>
                  <a:xfrm>
                    <a:off x="4091829" y="2407518"/>
                    <a:ext cx="602812" cy="127380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Arrow Connector 61"/>
                  <p:cNvCxnSpPr/>
                  <p:nvPr/>
                </p:nvCxnSpPr>
                <p:spPr>
                  <a:xfrm flipV="1">
                    <a:off x="4090872" y="2738688"/>
                    <a:ext cx="541184" cy="47958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/>
                  <p:cNvCxnSpPr>
                    <a:stCxn id="47" idx="6"/>
                  </p:cNvCxnSpPr>
                  <p:nvPr/>
                </p:nvCxnSpPr>
                <p:spPr>
                  <a:xfrm>
                    <a:off x="4075829" y="3219843"/>
                    <a:ext cx="563251" cy="41267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>
                    <a:endCxn id="45" idx="2"/>
                  </p:cNvCxnSpPr>
                  <p:nvPr/>
                </p:nvCxnSpPr>
                <p:spPr>
                  <a:xfrm flipV="1">
                    <a:off x="4077710" y="3681318"/>
                    <a:ext cx="616931" cy="37979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/>
                  <p:cNvCxnSpPr/>
                  <p:nvPr/>
                </p:nvCxnSpPr>
                <p:spPr>
                  <a:xfrm flipV="1">
                    <a:off x="4117635" y="2754718"/>
                    <a:ext cx="528311" cy="1284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Oval 79"/>
                  <p:cNvSpPr/>
                  <p:nvPr/>
                </p:nvSpPr>
                <p:spPr>
                  <a:xfrm>
                    <a:off x="4697846" y="4210147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2" name="Rectangle 41"/>
              <p:cNvSpPr/>
              <p:nvPr/>
            </p:nvSpPr>
            <p:spPr>
              <a:xfrm>
                <a:off x="3676954" y="1065074"/>
                <a:ext cx="976706" cy="7003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" name="Straight Connector 4"/>
          <p:cNvCxnSpPr/>
          <p:nvPr/>
        </p:nvCxnSpPr>
        <p:spPr>
          <a:xfrm flipV="1">
            <a:off x="2088107" y="4762947"/>
            <a:ext cx="2976506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8" idx="6"/>
          </p:cNvCxnSpPr>
          <p:nvPr/>
        </p:nvCxnSpPr>
        <p:spPr>
          <a:xfrm>
            <a:off x="10083576" y="6211377"/>
            <a:ext cx="547269" cy="3897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10102534" y="5411361"/>
            <a:ext cx="527931" cy="11025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10074442" y="4564668"/>
            <a:ext cx="594871" cy="1901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0606694" y="5692208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</a:t>
            </a:r>
            <a:r>
              <a:rPr lang="en-US" sz="1100" baseline="-25000" dirty="0"/>
              <a:t>2</a:t>
            </a:r>
            <a:r>
              <a:rPr lang="en-US" sz="1100" baseline="30000" dirty="0"/>
              <a:t>[3]</a:t>
            </a:r>
            <a:endParaRPr lang="en-US" sz="1100" dirty="0"/>
          </a:p>
        </p:txBody>
      </p:sp>
      <p:sp>
        <p:nvSpPr>
          <p:cNvPr id="91" name="TextBox 90"/>
          <p:cNvSpPr txBox="1"/>
          <p:nvPr/>
        </p:nvSpPr>
        <p:spPr>
          <a:xfrm>
            <a:off x="10625624" y="6470711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</a:t>
            </a:r>
            <a:r>
              <a:rPr lang="en-US" sz="1200" baseline="-25000" dirty="0"/>
              <a:t>3</a:t>
            </a:r>
            <a:r>
              <a:rPr lang="en-US" sz="1200" baseline="30000" dirty="0"/>
              <a:t>[3]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0134070" y="4026028"/>
            <a:ext cx="204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[3]</a:t>
            </a:r>
            <a:r>
              <a:rPr lang="en-US" b="1" dirty="0"/>
              <a:t> a</a:t>
            </a:r>
            <a:r>
              <a:rPr lang="en-US" b="1" baseline="30000" dirty="0"/>
              <a:t>[2]</a:t>
            </a:r>
            <a:r>
              <a:rPr lang="en-US" b="1" dirty="0"/>
              <a:t>   =   z</a:t>
            </a:r>
            <a:r>
              <a:rPr lang="en-US" b="1" baseline="30000" dirty="0"/>
              <a:t>[3]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9580156" y="356293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30000" dirty="0"/>
              <a:t>[2]</a:t>
            </a:r>
            <a:endParaRPr lang="en-US" sz="2400" dirty="0"/>
          </a:p>
        </p:txBody>
      </p:sp>
      <p:sp>
        <p:nvSpPr>
          <p:cNvPr id="74" name="Rectangle 73"/>
          <p:cNvSpPr/>
          <p:nvPr/>
        </p:nvSpPr>
        <p:spPr>
          <a:xfrm>
            <a:off x="8368685" y="353763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30000" dirty="0"/>
              <a:t>[1]</a:t>
            </a:r>
            <a:endParaRPr lang="en-US" sz="2400" dirty="0"/>
          </a:p>
        </p:txBody>
      </p:sp>
      <p:sp>
        <p:nvSpPr>
          <p:cNvPr id="75" name="Rectangle 74"/>
          <p:cNvSpPr/>
          <p:nvPr/>
        </p:nvSpPr>
        <p:spPr>
          <a:xfrm>
            <a:off x="6684724" y="397778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en-US" sz="2400" b="1" baseline="30000" dirty="0"/>
              <a:t>[0]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10114428" y="5092017"/>
            <a:ext cx="571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[3]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894468" y="4467326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[2]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7517852" y="4584415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W</a:t>
            </a:r>
            <a:r>
              <a:rPr lang="en-US" b="1" baseline="30000" dirty="0"/>
              <a:t>[1]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9534292" y="4316671"/>
            <a:ext cx="466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</a:t>
            </a:r>
            <a:r>
              <a:rPr lang="en-US" sz="1400" baseline="-25000" dirty="0"/>
              <a:t>1</a:t>
            </a:r>
            <a:r>
              <a:rPr lang="en-US" sz="1400" baseline="30000" dirty="0"/>
              <a:t>[2]</a:t>
            </a:r>
            <a:endParaRPr lang="en-US" sz="1400" dirty="0"/>
          </a:p>
        </p:txBody>
      </p:sp>
      <p:sp>
        <p:nvSpPr>
          <p:cNvPr id="79" name="Rectangle 78"/>
          <p:cNvSpPr/>
          <p:nvPr/>
        </p:nvSpPr>
        <p:spPr>
          <a:xfrm>
            <a:off x="9543513" y="5191598"/>
            <a:ext cx="466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</a:t>
            </a:r>
            <a:r>
              <a:rPr lang="en-US" sz="1400" baseline="-25000" dirty="0"/>
              <a:t>2</a:t>
            </a:r>
            <a:r>
              <a:rPr lang="en-US" sz="1400" baseline="30000" dirty="0"/>
              <a:t>[2]</a:t>
            </a:r>
            <a:endParaRPr lang="en-US" sz="1400" dirty="0"/>
          </a:p>
        </p:txBody>
      </p:sp>
      <p:sp>
        <p:nvSpPr>
          <p:cNvPr id="81" name="Rectangle 80"/>
          <p:cNvSpPr/>
          <p:nvPr/>
        </p:nvSpPr>
        <p:spPr>
          <a:xfrm>
            <a:off x="9552734" y="6066525"/>
            <a:ext cx="466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</a:t>
            </a:r>
            <a:r>
              <a:rPr lang="en-US" sz="1400" baseline="-25000" dirty="0"/>
              <a:t>3</a:t>
            </a:r>
            <a:r>
              <a:rPr lang="en-US" sz="1400" baseline="30000" dirty="0"/>
              <a:t>[2]</a:t>
            </a:r>
            <a:endParaRPr lang="en-US" sz="1400" dirty="0"/>
          </a:p>
        </p:txBody>
      </p:sp>
      <p:cxnSp>
        <p:nvCxnSpPr>
          <p:cNvPr id="10" name="Straight Connector 9"/>
          <p:cNvCxnSpPr>
            <a:stCxn id="58" idx="0"/>
            <a:endCxn id="58" idx="4"/>
          </p:cNvCxnSpPr>
          <p:nvPr/>
        </p:nvCxnSpPr>
        <p:spPr>
          <a:xfrm>
            <a:off x="10912661" y="4582493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0921840" y="5539127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0964070" y="6352540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58946" y="4259238"/>
            <a:ext cx="6664282" cy="1101527"/>
            <a:chOff x="558946" y="4259238"/>
            <a:chExt cx="6664282" cy="1101527"/>
          </a:xfrm>
        </p:grpSpPr>
        <p:sp>
          <p:nvSpPr>
            <p:cNvPr id="2" name="TextBox 1"/>
            <p:cNvSpPr txBox="1"/>
            <p:nvPr/>
          </p:nvSpPr>
          <p:spPr>
            <a:xfrm flipH="1">
              <a:off x="879917" y="4272281"/>
              <a:ext cx="3547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                  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58946" y="4455864"/>
              <a:ext cx="18165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3200" dirty="0"/>
                <a:t>(z</a:t>
              </a:r>
              <a:r>
                <a:rPr lang="en-US" sz="3200" baseline="-25000" dirty="0"/>
                <a:t>i</a:t>
              </a:r>
              <a:r>
                <a:rPr lang="en-US" sz="3200" dirty="0"/>
                <a:t>)</a:t>
              </a:r>
              <a:r>
                <a:rPr lang="en-US" sz="3200" baseline="30000" dirty="0"/>
                <a:t>soft</a:t>
              </a:r>
              <a:r>
                <a:rPr lang="en-US" sz="3200" dirty="0"/>
                <a:t> = 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flipH="1">
              <a:off x="1774774" y="4775990"/>
              <a:ext cx="5448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 e</a:t>
              </a:r>
              <a:r>
                <a:rPr lang="en-US" sz="3200" baseline="30000" dirty="0"/>
                <a:t> </a:t>
              </a:r>
              <a:r>
                <a:rPr lang="en-US" sz="3200" dirty="0"/>
                <a:t> + e   +   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0849" y="4259238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</a:t>
              </a:r>
              <a:r>
                <a:rPr lang="en-US" baseline="-25000" dirty="0" err="1"/>
                <a:t>i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56020" y="4722004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1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82200" y="4722061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2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627873" y="4722118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3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0072" y="3674463"/>
            <a:ext cx="1829347" cy="890205"/>
            <a:chOff x="290072" y="3674463"/>
            <a:chExt cx="1829347" cy="890205"/>
          </a:xfrm>
        </p:grpSpPr>
        <p:sp>
          <p:nvSpPr>
            <p:cNvPr id="9" name="Rectangle 8"/>
            <p:cNvSpPr/>
            <p:nvPr/>
          </p:nvSpPr>
          <p:spPr>
            <a:xfrm>
              <a:off x="290072" y="3674463"/>
              <a:ext cx="18293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P(y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,y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,y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|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H="1">
              <a:off x="1178528" y="4101681"/>
              <a:ext cx="416865" cy="4629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4427502" y="4505459"/>
            <a:ext cx="980962" cy="508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850916" y="4703167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100" dirty="0">
                <a:latin typeface="Symbol" panose="05050102010706020507" pitchFamily="18" charset="2"/>
                <a:cs typeface="Times New Roman" panose="02020603050405020304" pitchFamily="18" charset="0"/>
              </a:rPr>
              <a:t>(</a:t>
            </a:r>
            <a:r>
              <a:rPr lang="en-US" sz="1100" dirty="0"/>
              <a:t>z</a:t>
            </a:r>
            <a:r>
              <a:rPr lang="en-US" sz="1100" baseline="-25000" dirty="0"/>
              <a:t>1</a:t>
            </a:r>
            <a:r>
              <a:rPr lang="en-US" sz="1100" baseline="30000" dirty="0"/>
              <a:t> [3]</a:t>
            </a:r>
            <a:r>
              <a:rPr lang="en-US" sz="1100" dirty="0"/>
              <a:t>) 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0881391" y="5658001"/>
            <a:ext cx="7489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</a:t>
            </a:r>
            <a:r>
              <a:rPr lang="en-US" sz="1400" dirty="0"/>
              <a:t>z</a:t>
            </a:r>
            <a:r>
              <a:rPr lang="en-US" sz="1400" baseline="-25000" dirty="0"/>
              <a:t>2</a:t>
            </a:r>
            <a:r>
              <a:rPr lang="en-US" sz="1400" baseline="30000" dirty="0"/>
              <a:t> [3]</a:t>
            </a:r>
            <a:r>
              <a:rPr lang="en-US" sz="1400" dirty="0"/>
              <a:t>) 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0903673" y="6436563"/>
            <a:ext cx="716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dirty="0"/>
              <a:t>(z</a:t>
            </a:r>
            <a:r>
              <a:rPr lang="en-US" sz="1400" baseline="-25000" dirty="0"/>
              <a:t>3</a:t>
            </a:r>
            <a:r>
              <a:rPr lang="en-US" sz="1400" baseline="30000" dirty="0"/>
              <a:t> [3]</a:t>
            </a:r>
            <a:r>
              <a:rPr lang="en-US" sz="1400" dirty="0"/>
              <a:t>)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571805" y="4731903"/>
            <a:ext cx="39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z</a:t>
            </a:r>
            <a:r>
              <a:rPr lang="en-US" sz="1100" baseline="-25000" dirty="0"/>
              <a:t>1</a:t>
            </a:r>
            <a:r>
              <a:rPr lang="en-US" sz="1100" baseline="30000" dirty="0"/>
              <a:t>[3]</a:t>
            </a:r>
            <a:endParaRPr lang="en-US" sz="1100" dirty="0"/>
          </a:p>
        </p:txBody>
      </p:sp>
      <p:cxnSp>
        <p:nvCxnSpPr>
          <p:cNvPr id="19" name="Straight Connector 18"/>
          <p:cNvCxnSpPr>
            <a:stCxn id="58" idx="0"/>
            <a:endCxn id="58" idx="4"/>
          </p:cNvCxnSpPr>
          <p:nvPr/>
        </p:nvCxnSpPr>
        <p:spPr>
          <a:xfrm>
            <a:off x="10912661" y="4582493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10921840" y="5528109"/>
            <a:ext cx="0" cy="5592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12323" y="4890190"/>
            <a:ext cx="4548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1452352" y="5832794"/>
            <a:ext cx="4548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11518290" y="6528011"/>
            <a:ext cx="454898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832323" y="469801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11848562" y="559332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57" name="TextBox 156"/>
          <p:cNvSpPr txBox="1"/>
          <p:nvPr/>
        </p:nvSpPr>
        <p:spPr>
          <a:xfrm>
            <a:off x="11897852" y="631237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39230" y="4422400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41920" y="4575449"/>
            <a:ext cx="7204911" cy="2307794"/>
            <a:chOff x="5439339" y="4538131"/>
            <a:chExt cx="7204911" cy="2307794"/>
          </a:xfrm>
        </p:grpSpPr>
        <p:sp>
          <p:nvSpPr>
            <p:cNvPr id="24" name="Rectangle 23"/>
            <p:cNvSpPr/>
            <p:nvPr/>
          </p:nvSpPr>
          <p:spPr>
            <a:xfrm>
              <a:off x="5439339" y="4538131"/>
              <a:ext cx="325238" cy="536245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2319012" y="4605705"/>
              <a:ext cx="325238" cy="2240220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2146660" y="4038337"/>
            <a:ext cx="9508934" cy="2787924"/>
            <a:chOff x="4197572" y="4539017"/>
            <a:chExt cx="9508934" cy="2787924"/>
          </a:xfrm>
        </p:grpSpPr>
        <p:sp>
          <p:nvSpPr>
            <p:cNvPr id="160" name="Rectangle 159"/>
            <p:cNvSpPr/>
            <p:nvPr/>
          </p:nvSpPr>
          <p:spPr>
            <a:xfrm>
              <a:off x="4904486" y="4758223"/>
              <a:ext cx="325238" cy="316153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2704528" y="5086721"/>
              <a:ext cx="267716" cy="224022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197572" y="5263162"/>
              <a:ext cx="325238" cy="23717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823698" y="5272338"/>
              <a:ext cx="325238" cy="23717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802367" y="5281514"/>
              <a:ext cx="325238" cy="237171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3438790" y="4539017"/>
              <a:ext cx="267716" cy="27511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47621" y="5818758"/>
            <a:ext cx="607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</a:rPr>
              <a:t>e</a:t>
            </a:r>
            <a:r>
              <a:rPr lang="en-US" sz="4000" dirty="0"/>
              <a:t>=-</a:t>
            </a:r>
            <a:r>
              <a:rPr lang="en-US" sz="4000" dirty="0">
                <a:latin typeface="Symbol" panose="05050102010706020507" pitchFamily="18" charset="2"/>
              </a:rPr>
              <a:t> S</a:t>
            </a:r>
            <a:r>
              <a:rPr lang="en-US" sz="4000" baseline="-25000" dirty="0"/>
              <a:t>i</a:t>
            </a:r>
            <a:r>
              <a:rPr lang="en-US" sz="4000" dirty="0"/>
              <a:t>      </a:t>
            </a:r>
            <a:r>
              <a:rPr lang="en-US" sz="4000" dirty="0" err="1">
                <a:latin typeface="Symbol" panose="05050102010706020507" pitchFamily="18" charset="2"/>
              </a:rPr>
              <a:t>S</a:t>
            </a:r>
            <a:r>
              <a:rPr lang="en-US" sz="4000" baseline="-25000" dirty="0" err="1"/>
              <a:t>k</a:t>
            </a:r>
            <a:r>
              <a:rPr lang="en-US" sz="4000" dirty="0"/>
              <a:t> </a:t>
            </a:r>
            <a:r>
              <a:rPr lang="en-US" sz="4000" dirty="0" err="1"/>
              <a:t>y</a:t>
            </a:r>
            <a:r>
              <a:rPr lang="en-US" sz="4000" baseline="-25000" dirty="0" err="1"/>
              <a:t>k</a:t>
            </a:r>
            <a:r>
              <a:rPr lang="en-US" sz="4000" baseline="30000" dirty="0"/>
              <a:t>(</a:t>
            </a:r>
            <a:r>
              <a:rPr lang="en-US" sz="4000" baseline="30000" dirty="0" err="1"/>
              <a:t>i</a:t>
            </a:r>
            <a:r>
              <a:rPr lang="en-US" sz="4000" baseline="30000" dirty="0"/>
              <a:t>)</a:t>
            </a:r>
            <a:r>
              <a:rPr lang="en-US" sz="4000" dirty="0"/>
              <a:t> ln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sz="4000" dirty="0"/>
              <a:t>(</a:t>
            </a:r>
            <a:r>
              <a:rPr lang="en-US" sz="4000" dirty="0" err="1"/>
              <a:t>z</a:t>
            </a:r>
            <a:r>
              <a:rPr lang="en-US" sz="4000" baseline="-25000" dirty="0" err="1"/>
              <a:t>k</a:t>
            </a:r>
            <a:r>
              <a:rPr lang="en-US" sz="4000" baseline="30000" dirty="0"/>
              <a:t>(</a:t>
            </a:r>
            <a:r>
              <a:rPr lang="en-US" sz="4000" baseline="30000" dirty="0" err="1"/>
              <a:t>i</a:t>
            </a:r>
            <a:r>
              <a:rPr lang="en-US" sz="4000" baseline="30000" dirty="0"/>
              <a:t>)</a:t>
            </a:r>
            <a:r>
              <a:rPr lang="en-US" sz="4000" dirty="0"/>
              <a:t>)</a:t>
            </a:r>
            <a:r>
              <a:rPr lang="en-US" sz="4000" baseline="30000" dirty="0"/>
              <a:t>soft</a:t>
            </a:r>
            <a:endParaRPr lang="en-US" sz="40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747602" y="561362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(examples  )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(classes)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00584" y="3767915"/>
            <a:ext cx="9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10668453" y="3449825"/>
            <a:ext cx="1518364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One-out-of-K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26517" y="3946185"/>
            <a:ext cx="5496712" cy="2594280"/>
            <a:chOff x="1726517" y="3946185"/>
            <a:chExt cx="5496712" cy="2594280"/>
          </a:xfrm>
        </p:grpSpPr>
        <p:sp>
          <p:nvSpPr>
            <p:cNvPr id="139" name="Rectangle 138"/>
            <p:cNvSpPr/>
            <p:nvPr/>
          </p:nvSpPr>
          <p:spPr>
            <a:xfrm>
              <a:off x="1726517" y="5642658"/>
              <a:ext cx="790783" cy="897807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638317" y="3946185"/>
              <a:ext cx="584912" cy="439312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3847978" y="5966549"/>
              <a:ext cx="258024" cy="280268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422791" y="5957224"/>
              <a:ext cx="258024" cy="280268"/>
            </a:xfrm>
            <a:prstGeom prst="rect">
              <a:avLst/>
            </a:prstGeom>
            <a:solidFill>
              <a:srgbClr val="00B05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740849" y="5692207"/>
            <a:ext cx="2725258" cy="902358"/>
            <a:chOff x="2740849" y="5692207"/>
            <a:chExt cx="2725258" cy="902358"/>
          </a:xfrm>
        </p:grpSpPr>
        <p:sp>
          <p:nvSpPr>
            <p:cNvPr id="138" name="Rectangle 137"/>
            <p:cNvSpPr/>
            <p:nvPr/>
          </p:nvSpPr>
          <p:spPr>
            <a:xfrm>
              <a:off x="2740849" y="5692207"/>
              <a:ext cx="563667" cy="897807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621514" y="6264748"/>
              <a:ext cx="275844" cy="329817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190263" y="6238373"/>
              <a:ext cx="275844" cy="329817"/>
            </a:xfrm>
            <a:prstGeom prst="rect">
              <a:avLst/>
            </a:prstGeom>
            <a:solidFill>
              <a:srgbClr val="FF0000">
                <a:alpha val="3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354937" y="5363790"/>
            <a:ext cx="3167214" cy="52322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Note: only one of the terms in (k) will be </a:t>
            </a:r>
          </a:p>
          <a:p>
            <a:pPr algn="ctr"/>
            <a:r>
              <a:rPr lang="en-US" sz="1400" dirty="0"/>
              <a:t>non-zero, the correct class type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11813949" y="4621310"/>
            <a:ext cx="325238" cy="2240220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DED96F7-C284-B1C7-B081-CD4FA8373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927" y="1507553"/>
            <a:ext cx="7323977" cy="1367301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145D77D-B97A-A0F4-C98A-090A488DD99D}"/>
              </a:ext>
            </a:extLst>
          </p:cNvPr>
          <p:cNvSpPr txBox="1"/>
          <p:nvPr/>
        </p:nvSpPr>
        <p:spPr>
          <a:xfrm>
            <a:off x="8453063" y="768899"/>
            <a:ext cx="3693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#s are probability estimates.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 the highest probability as winner.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7D1DCD9-0E32-BA96-B93F-1DF745BCD145}"/>
              </a:ext>
            </a:extLst>
          </p:cNvPr>
          <p:cNvGrpSpPr/>
          <p:nvPr/>
        </p:nvGrpSpPr>
        <p:grpSpPr>
          <a:xfrm>
            <a:off x="9224321" y="768899"/>
            <a:ext cx="2608002" cy="1922314"/>
            <a:chOff x="9224321" y="768899"/>
            <a:chExt cx="2608002" cy="192231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80786E9-0824-4A86-FAC7-1B1D7E5CF5DC}"/>
                </a:ext>
              </a:extLst>
            </p:cNvPr>
            <p:cNvSpPr/>
            <p:nvPr/>
          </p:nvSpPr>
          <p:spPr>
            <a:xfrm>
              <a:off x="9224321" y="768899"/>
              <a:ext cx="328413" cy="29199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73BA7F0-DEED-A96E-D85A-B3ACAEB4AEB3}"/>
                </a:ext>
              </a:extLst>
            </p:cNvPr>
            <p:cNvSpPr/>
            <p:nvPr/>
          </p:nvSpPr>
          <p:spPr>
            <a:xfrm>
              <a:off x="11503910" y="1955497"/>
              <a:ext cx="328413" cy="735716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-865852" y="3425758"/>
            <a:ext cx="13141842" cy="3751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CA33FDF-EB10-7809-6C99-0D6B7512018A}"/>
              </a:ext>
            </a:extLst>
          </p:cNvPr>
          <p:cNvGrpSpPr/>
          <p:nvPr/>
        </p:nvGrpSpPr>
        <p:grpSpPr>
          <a:xfrm>
            <a:off x="-3502239" y="3162643"/>
            <a:ext cx="11770815" cy="1503148"/>
            <a:chOff x="1675362" y="-750478"/>
            <a:chExt cx="11770815" cy="1503148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5C817A15-48C9-B7F7-440D-55C0210C8152}"/>
                </a:ext>
              </a:extLst>
            </p:cNvPr>
            <p:cNvSpPr/>
            <p:nvPr/>
          </p:nvSpPr>
          <p:spPr>
            <a:xfrm>
              <a:off x="1675362" y="-750478"/>
              <a:ext cx="11770815" cy="1503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D4263829-100D-05F3-4F72-4891CAD38FBD}"/>
                </a:ext>
              </a:extLst>
            </p:cNvPr>
            <p:cNvGrpSpPr/>
            <p:nvPr/>
          </p:nvGrpSpPr>
          <p:grpSpPr>
            <a:xfrm>
              <a:off x="10738134" y="-419725"/>
              <a:ext cx="1536740" cy="923330"/>
              <a:chOff x="10738134" y="-419725"/>
              <a:chExt cx="1536740" cy="923330"/>
            </a:xfrm>
          </p:grpSpPr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4A046CA1-0759-D388-7435-2DD9B71BC41D}"/>
                  </a:ext>
                </a:extLst>
              </p:cNvPr>
              <p:cNvSpPr txBox="1"/>
              <p:nvPr/>
            </p:nvSpPr>
            <p:spPr>
              <a:xfrm>
                <a:off x="11973188" y="-419725"/>
                <a:ext cx="30168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  <a:p>
                <a:r>
                  <a:rPr lang="en-US" dirty="0"/>
                  <a:t>0</a:t>
                </a:r>
              </a:p>
              <a:p>
                <a:r>
                  <a:rPr lang="en-US" dirty="0"/>
                  <a:t>0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60E9E2D-9E8A-9F76-E0FD-470C1D5C0180}"/>
                  </a:ext>
                </a:extLst>
              </p:cNvPr>
              <p:cNvGrpSpPr/>
              <p:nvPr/>
            </p:nvGrpSpPr>
            <p:grpSpPr>
              <a:xfrm>
                <a:off x="10738134" y="-364612"/>
                <a:ext cx="1527126" cy="850836"/>
                <a:chOff x="10738134" y="-389744"/>
                <a:chExt cx="1527126" cy="850836"/>
              </a:xfrm>
            </p:grpSpPr>
            <p:sp>
              <p:nvSpPr>
                <p:cNvPr id="105" name="Double Brace 104">
                  <a:extLst>
                    <a:ext uri="{FF2B5EF4-FFF2-40B4-BE49-F238E27FC236}">
                      <a16:creationId xmlns:a16="http://schemas.microsoft.com/office/drawing/2014/main" id="{BF1E646D-F470-E39A-3DD3-907EF3BEF92F}"/>
                    </a:ext>
                  </a:extLst>
                </p:cNvPr>
                <p:cNvSpPr/>
                <p:nvPr/>
              </p:nvSpPr>
              <p:spPr>
                <a:xfrm>
                  <a:off x="11907250" y="-389744"/>
                  <a:ext cx="358010" cy="850836"/>
                </a:xfrm>
                <a:prstGeom prst="bracePair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8560F683-ACCC-2135-57BC-39DE6C210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738134" y="-325632"/>
                  <a:ext cx="1055623" cy="77493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E4FE7A31-DA10-01A5-CF54-7055D3958E8B}"/>
                </a:ext>
              </a:extLst>
            </p:cNvPr>
            <p:cNvGrpSpPr/>
            <p:nvPr/>
          </p:nvGrpSpPr>
          <p:grpSpPr>
            <a:xfrm>
              <a:off x="8705368" y="-392412"/>
              <a:ext cx="1539298" cy="923330"/>
              <a:chOff x="12495591" y="87584"/>
              <a:chExt cx="1539298" cy="923330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8C29CB3-DC20-AF6D-BEDD-47A60FC5432F}"/>
                  </a:ext>
                </a:extLst>
              </p:cNvPr>
              <p:cNvGrpSpPr/>
              <p:nvPr/>
            </p:nvGrpSpPr>
            <p:grpSpPr>
              <a:xfrm>
                <a:off x="12498149" y="87584"/>
                <a:ext cx="1536740" cy="923330"/>
                <a:chOff x="10738134" y="-419725"/>
                <a:chExt cx="1536740" cy="923330"/>
              </a:xfrm>
            </p:grpSpPr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2E773F9D-C641-F3DF-30CC-4D4CF4CB5FE9}"/>
                    </a:ext>
                  </a:extLst>
                </p:cNvPr>
                <p:cNvSpPr txBox="1"/>
                <p:nvPr/>
              </p:nvSpPr>
              <p:spPr>
                <a:xfrm>
                  <a:off x="11973188" y="-419725"/>
                  <a:ext cx="301686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  <a:p>
                  <a:r>
                    <a:rPr lang="en-US" dirty="0"/>
                    <a:t>1</a:t>
                  </a:r>
                </a:p>
                <a:p>
                  <a:r>
                    <a:rPr lang="en-US" dirty="0"/>
                    <a:t>0</a:t>
                  </a:r>
                </a:p>
              </p:txBody>
            </p: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E1B10B6F-951A-0470-1390-CDA2C054831D}"/>
                    </a:ext>
                  </a:extLst>
                </p:cNvPr>
                <p:cNvGrpSpPr/>
                <p:nvPr/>
              </p:nvGrpSpPr>
              <p:grpSpPr>
                <a:xfrm>
                  <a:off x="10738134" y="-364612"/>
                  <a:ext cx="1527126" cy="850836"/>
                  <a:chOff x="10738134" y="-389744"/>
                  <a:chExt cx="1527126" cy="850836"/>
                </a:xfrm>
              </p:grpSpPr>
              <p:sp>
                <p:nvSpPr>
                  <p:cNvPr id="113" name="Double Brace 112">
                    <a:extLst>
                      <a:ext uri="{FF2B5EF4-FFF2-40B4-BE49-F238E27FC236}">
                        <a16:creationId xmlns:a16="http://schemas.microsoft.com/office/drawing/2014/main" id="{03E40722-28C5-83B4-DDBC-3660133AF91F}"/>
                      </a:ext>
                    </a:extLst>
                  </p:cNvPr>
                  <p:cNvSpPr/>
                  <p:nvPr/>
                </p:nvSpPr>
                <p:spPr>
                  <a:xfrm>
                    <a:off x="11907250" y="-389744"/>
                    <a:ext cx="358010" cy="850836"/>
                  </a:xfrm>
                  <a:prstGeom prst="bracePair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14" name="Picture 113">
                    <a:extLst>
                      <a:ext uri="{FF2B5EF4-FFF2-40B4-BE49-F238E27FC236}">
                        <a16:creationId xmlns:a16="http://schemas.microsoft.com/office/drawing/2014/main" id="{459F116B-25D8-ADD4-5FD1-AC1E8688E3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0738134" y="-325632"/>
                    <a:ext cx="1055623" cy="774937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1D03BFEE-78BD-3401-9BB1-C85331097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95591" y="199049"/>
                <a:ext cx="1055624" cy="774937"/>
              </a:xfrm>
              <a:prstGeom prst="rect">
                <a:avLst/>
              </a:prstGeom>
            </p:spPr>
          </p:pic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D3AE571-5989-C25F-88B0-11EC6EE54C93}"/>
                </a:ext>
              </a:extLst>
            </p:cNvPr>
            <p:cNvGrpSpPr/>
            <p:nvPr/>
          </p:nvGrpSpPr>
          <p:grpSpPr>
            <a:xfrm>
              <a:off x="6720367" y="-420608"/>
              <a:ext cx="1539298" cy="953285"/>
              <a:chOff x="6910883" y="-392412"/>
              <a:chExt cx="1539298" cy="953285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11F01552-8FFD-67C1-6D78-58D70EF0D4EC}"/>
                  </a:ext>
                </a:extLst>
              </p:cNvPr>
              <p:cNvGrpSpPr/>
              <p:nvPr/>
            </p:nvGrpSpPr>
            <p:grpSpPr>
              <a:xfrm>
                <a:off x="6910883" y="-392412"/>
                <a:ext cx="1539298" cy="923330"/>
                <a:chOff x="12495591" y="87584"/>
                <a:chExt cx="1539298" cy="923330"/>
              </a:xfrm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4717BA2E-B919-491A-41AC-7D8AFE656790}"/>
                    </a:ext>
                  </a:extLst>
                </p:cNvPr>
                <p:cNvGrpSpPr/>
                <p:nvPr/>
              </p:nvGrpSpPr>
              <p:grpSpPr>
                <a:xfrm>
                  <a:off x="12498149" y="87584"/>
                  <a:ext cx="1536740" cy="923330"/>
                  <a:chOff x="10738134" y="-419725"/>
                  <a:chExt cx="1536740" cy="923330"/>
                </a:xfrm>
              </p:grpSpPr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B37020F6-77AD-C4E5-2CB9-B3A4637DE955}"/>
                      </a:ext>
                    </a:extLst>
                  </p:cNvPr>
                  <p:cNvSpPr txBox="1"/>
                  <p:nvPr/>
                </p:nvSpPr>
                <p:spPr>
                  <a:xfrm>
                    <a:off x="11973188" y="-419725"/>
                    <a:ext cx="301686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0</a:t>
                    </a:r>
                  </a:p>
                  <a:p>
                    <a:r>
                      <a:rPr lang="en-US" dirty="0"/>
                      <a:t>0</a:t>
                    </a:r>
                  </a:p>
                  <a:p>
                    <a:r>
                      <a:rPr lang="en-US" dirty="0"/>
                      <a:t>1</a:t>
                    </a:r>
                  </a:p>
                </p:txBody>
              </p: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2DCAAA10-C5D2-728C-091C-4EA14A431BC7}"/>
                      </a:ext>
                    </a:extLst>
                  </p:cNvPr>
                  <p:cNvGrpSpPr/>
                  <p:nvPr/>
                </p:nvGrpSpPr>
                <p:grpSpPr>
                  <a:xfrm>
                    <a:off x="10738134" y="-364612"/>
                    <a:ext cx="1527126" cy="850836"/>
                    <a:chOff x="10738134" y="-389744"/>
                    <a:chExt cx="1527126" cy="850836"/>
                  </a:xfrm>
                </p:grpSpPr>
                <p:sp>
                  <p:nvSpPr>
                    <p:cNvPr id="123" name="Double Brace 122">
                      <a:extLst>
                        <a:ext uri="{FF2B5EF4-FFF2-40B4-BE49-F238E27FC236}">
                          <a16:creationId xmlns:a16="http://schemas.microsoft.com/office/drawing/2014/main" id="{150AC8F4-16A3-E1C1-1729-64691C24A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07250" y="-389744"/>
                      <a:ext cx="358010" cy="850836"/>
                    </a:xfrm>
                    <a:prstGeom prst="bracePair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24" name="Picture 123">
                      <a:extLst>
                        <a:ext uri="{FF2B5EF4-FFF2-40B4-BE49-F238E27FC236}">
                          <a16:creationId xmlns:a16="http://schemas.microsoft.com/office/drawing/2014/main" id="{018773FF-9A53-CE01-D894-DA78467F04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0738134" y="-325632"/>
                      <a:ext cx="1055623" cy="774937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25C951C9-4DA1-96D5-5895-60ED5D6588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95591" y="199049"/>
                  <a:ext cx="1055624" cy="774937"/>
                </a:xfrm>
                <a:prstGeom prst="rect">
                  <a:avLst/>
                </a:prstGeom>
              </p:spPr>
            </p:pic>
          </p:grpSp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A67790E1-5623-C481-D9D4-2E76D44AE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74922" y="-272905"/>
                <a:ext cx="1002118" cy="833778"/>
              </a:xfrm>
              <a:prstGeom prst="rect">
                <a:avLst/>
              </a:prstGeom>
            </p:spPr>
          </p:pic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17F28E-ED0E-9887-CC6D-F7BB15255072}"/>
              </a:ext>
            </a:extLst>
          </p:cNvPr>
          <p:cNvGrpSpPr/>
          <p:nvPr/>
        </p:nvGrpSpPr>
        <p:grpSpPr>
          <a:xfrm>
            <a:off x="10760987" y="824444"/>
            <a:ext cx="1575560" cy="1024668"/>
            <a:chOff x="10716130" y="1144495"/>
            <a:chExt cx="1575560" cy="1024668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6C3FB51-2BE6-94F7-9923-606FEDFF48AE}"/>
                </a:ext>
              </a:extLst>
            </p:cNvPr>
            <p:cNvSpPr txBox="1"/>
            <p:nvPr/>
          </p:nvSpPr>
          <p:spPr>
            <a:xfrm>
              <a:off x="10716130" y="1144495"/>
              <a:ext cx="15755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These are </a:t>
              </a:r>
            </a:p>
            <a:p>
              <a:pPr algn="ctr"/>
              <a:r>
                <a:rPr lang="en-US" dirty="0"/>
                <a:t>Probabilities!!!</a:t>
              </a: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93B74265-A006-7A95-1256-C7487017AB3C}"/>
                </a:ext>
              </a:extLst>
            </p:cNvPr>
            <p:cNvCxnSpPr>
              <a:cxnSpLocks/>
            </p:cNvCxnSpPr>
            <p:nvPr/>
          </p:nvCxnSpPr>
          <p:spPr>
            <a:xfrm>
              <a:off x="11540123" y="1671420"/>
              <a:ext cx="54792" cy="4977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74949" y="2907238"/>
            <a:ext cx="8190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Multiclass Objective Function (K&gt;2)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3B2613E-71AF-C76B-0BF4-F8027E61B92D}"/>
              </a:ext>
            </a:extLst>
          </p:cNvPr>
          <p:cNvSpPr txBox="1"/>
          <p:nvPr/>
        </p:nvSpPr>
        <p:spPr>
          <a:xfrm>
            <a:off x="448556" y="5600486"/>
            <a:ext cx="403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g(z</a:t>
            </a:r>
            <a:r>
              <a:rPr lang="en-US" baseline="-25000" dirty="0"/>
              <a:t>i</a:t>
            </a:r>
            <a:r>
              <a:rPr lang="en-US" dirty="0"/>
              <a:t> )</a:t>
            </a:r>
            <a:r>
              <a:rPr lang="en-US" baseline="30000" dirty="0"/>
              <a:t>soft</a:t>
            </a:r>
            <a:r>
              <a:rPr lang="en-US" dirty="0"/>
              <a:t> is a PMF because 1) 0≤g(z</a:t>
            </a:r>
            <a:r>
              <a:rPr lang="en-US" baseline="-25000" dirty="0"/>
              <a:t>i</a:t>
            </a:r>
            <a:r>
              <a:rPr lang="en-US" dirty="0"/>
              <a:t> )</a:t>
            </a:r>
            <a:r>
              <a:rPr lang="en-US" baseline="30000" dirty="0"/>
              <a:t>soft</a:t>
            </a:r>
            <a:r>
              <a:rPr lang="en-US" dirty="0"/>
              <a:t> ≤1</a:t>
            </a:r>
          </a:p>
          <a:p>
            <a:r>
              <a:rPr lang="en-US" dirty="0"/>
              <a:t>                                             2)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i=1</a:t>
            </a:r>
            <a:r>
              <a:rPr lang="en-US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dirty="0"/>
              <a:t>g(z</a:t>
            </a:r>
            <a:r>
              <a:rPr lang="en-US" baseline="-25000" dirty="0"/>
              <a:t>i</a:t>
            </a:r>
            <a:r>
              <a:rPr lang="en-US" dirty="0"/>
              <a:t>) = 1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8C1424C-A996-F101-62A9-070675C8E489}"/>
              </a:ext>
            </a:extLst>
          </p:cNvPr>
          <p:cNvGrpSpPr/>
          <p:nvPr/>
        </p:nvGrpSpPr>
        <p:grpSpPr>
          <a:xfrm>
            <a:off x="1508864" y="3686620"/>
            <a:ext cx="9504608" cy="696571"/>
            <a:chOff x="4427896" y="4205564"/>
            <a:chExt cx="9504608" cy="696571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C6CE6D2-3E31-A28A-6C98-5C1673071CAC}"/>
                </a:ext>
              </a:extLst>
            </p:cNvPr>
            <p:cNvSpPr/>
            <p:nvPr/>
          </p:nvSpPr>
          <p:spPr>
            <a:xfrm>
              <a:off x="4427896" y="4205564"/>
              <a:ext cx="416865" cy="368400"/>
            </a:xfrm>
            <a:prstGeom prst="rect">
              <a:avLst/>
            </a:prstGeom>
            <a:solidFill>
              <a:schemeClr val="accent1">
                <a:lumMod val="75000"/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F3CBA6C-7853-AFE5-22F2-4FEAA207DE47}"/>
                </a:ext>
              </a:extLst>
            </p:cNvPr>
            <p:cNvSpPr/>
            <p:nvPr/>
          </p:nvSpPr>
          <p:spPr>
            <a:xfrm>
              <a:off x="13094548" y="4539017"/>
              <a:ext cx="837956" cy="363118"/>
            </a:xfrm>
            <a:prstGeom prst="rect">
              <a:avLst/>
            </a:prstGeom>
            <a:solidFill>
              <a:schemeClr val="accent1">
                <a:lumMod val="75000"/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7E5E5B3-8FC2-1807-2740-FA2CE80070C2}"/>
              </a:ext>
            </a:extLst>
          </p:cNvPr>
          <p:cNvGrpSpPr/>
          <p:nvPr/>
        </p:nvGrpSpPr>
        <p:grpSpPr>
          <a:xfrm>
            <a:off x="811539" y="5123823"/>
            <a:ext cx="5228602" cy="1103891"/>
            <a:chOff x="-1618824" y="-854366"/>
            <a:chExt cx="5228602" cy="1015663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620C26D-4F12-2610-09EC-0EA31E8C7E8A}"/>
                </a:ext>
              </a:extLst>
            </p:cNvPr>
            <p:cNvSpPr/>
            <p:nvPr/>
          </p:nvSpPr>
          <p:spPr>
            <a:xfrm>
              <a:off x="-1618824" y="-847478"/>
              <a:ext cx="22477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-ln[ P(1,0,0|z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y1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39D92D2-CA64-5DC3-FCB3-9624ADE195C7}"/>
                </a:ext>
              </a:extLst>
            </p:cNvPr>
            <p:cNvSpPr/>
            <p:nvPr/>
          </p:nvSpPr>
          <p:spPr>
            <a:xfrm>
              <a:off x="488980" y="-842733"/>
              <a:ext cx="14943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P(0,1,0|z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y2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F6DF6C3-D05D-5940-CF30-6F6CF9E049CD}"/>
                </a:ext>
              </a:extLst>
            </p:cNvPr>
            <p:cNvSpPr/>
            <p:nvPr/>
          </p:nvSpPr>
          <p:spPr>
            <a:xfrm>
              <a:off x="1830313" y="-854366"/>
              <a:ext cx="177946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P(0,0,1|z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y3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] 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939F7C4-8D30-FF26-4688-1C884925433A}"/>
              </a:ext>
            </a:extLst>
          </p:cNvPr>
          <p:cNvSpPr/>
          <p:nvPr/>
        </p:nvSpPr>
        <p:spPr>
          <a:xfrm>
            <a:off x="711401" y="5865596"/>
            <a:ext cx="6205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-y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ln[P(1,0,0|z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y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ln[P(1,0,0|z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y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ln[P(0,0,1|z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9215465-0693-FF56-9B8F-803B3EEBE56A}"/>
              </a:ext>
            </a:extLst>
          </p:cNvPr>
          <p:cNvSpPr/>
          <p:nvPr/>
        </p:nvSpPr>
        <p:spPr>
          <a:xfrm>
            <a:off x="807819" y="6370229"/>
            <a:ext cx="4987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 y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ln[g(z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– y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ln[g(z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– y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ln ln[g(z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B948BE6-C365-9C0E-E59D-CD44174AE76E}"/>
              </a:ext>
            </a:extLst>
          </p:cNvPr>
          <p:cNvSpPr txBox="1"/>
          <p:nvPr/>
        </p:nvSpPr>
        <p:spPr>
          <a:xfrm>
            <a:off x="8926532" y="-1390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36055DAF-DB8D-8EE0-B364-E10FFE325821}"/>
              </a:ext>
            </a:extLst>
          </p:cNvPr>
          <p:cNvSpPr txBox="1"/>
          <p:nvPr/>
        </p:nvSpPr>
        <p:spPr>
          <a:xfrm>
            <a:off x="26731" y="3612164"/>
            <a:ext cx="13099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Stack of cards</a:t>
            </a:r>
          </a:p>
          <a:p>
            <a:pPr algn="ctr"/>
            <a:r>
              <a:rPr lang="en-US" sz="900" dirty="0"/>
              <a:t>With pictures of snakes,</a:t>
            </a:r>
          </a:p>
          <a:p>
            <a:pPr algn="ctr"/>
            <a:r>
              <a:rPr lang="en-US" sz="900" dirty="0"/>
              <a:t>Alligators &amp; dogs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E5476FA6-23B0-87A4-E0EA-F68F1A92238E}"/>
              </a:ext>
            </a:extLst>
          </p:cNvPr>
          <p:cNvGrpSpPr/>
          <p:nvPr/>
        </p:nvGrpSpPr>
        <p:grpSpPr>
          <a:xfrm>
            <a:off x="3046726" y="4370265"/>
            <a:ext cx="3637998" cy="488982"/>
            <a:chOff x="3046726" y="4370265"/>
            <a:chExt cx="3637998" cy="488982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E0EF126-8F1E-F062-C1C9-BC5BEB7A3B31}"/>
                </a:ext>
              </a:extLst>
            </p:cNvPr>
            <p:cNvSpPr txBox="1"/>
            <p:nvPr/>
          </p:nvSpPr>
          <p:spPr>
            <a:xfrm>
              <a:off x="3602355" y="4628415"/>
              <a:ext cx="793807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Vector labels</a:t>
              </a:r>
            </a:p>
          </p:txBody>
        </p: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DD5810A4-BCB1-4C4F-DD77-66A5032E9B39}"/>
                </a:ext>
              </a:extLst>
            </p:cNvPr>
            <p:cNvCxnSpPr>
              <a:cxnSpLocks/>
              <a:stCxn id="194" idx="0"/>
            </p:cNvCxnSpPr>
            <p:nvPr/>
          </p:nvCxnSpPr>
          <p:spPr>
            <a:xfrm flipV="1">
              <a:off x="3999259" y="4424627"/>
              <a:ext cx="2685465" cy="2037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6819BDA3-7029-9AFB-E2B7-D310FCCC17F4}"/>
                </a:ext>
              </a:extLst>
            </p:cNvPr>
            <p:cNvCxnSpPr>
              <a:cxnSpLocks/>
              <a:stCxn id="194" idx="0"/>
            </p:cNvCxnSpPr>
            <p:nvPr/>
          </p:nvCxnSpPr>
          <p:spPr>
            <a:xfrm flipV="1">
              <a:off x="3999259" y="4453331"/>
              <a:ext cx="658355" cy="1750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60EB5B3A-2D0B-3687-4A1F-D2AF015546D5}"/>
                </a:ext>
              </a:extLst>
            </p:cNvPr>
            <p:cNvCxnSpPr>
              <a:cxnSpLocks/>
              <a:stCxn id="194" idx="0"/>
            </p:cNvCxnSpPr>
            <p:nvPr/>
          </p:nvCxnSpPr>
          <p:spPr>
            <a:xfrm flipH="1" flipV="1">
              <a:off x="3046726" y="4370265"/>
              <a:ext cx="952533" cy="258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96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128" grpId="0"/>
      <p:bldP spid="40" grpId="0"/>
      <p:bldP spid="137" grpId="0" animBg="1"/>
      <p:bldP spid="71" grpId="0" animBg="1"/>
      <p:bldP spid="82" grpId="0"/>
      <p:bldP spid="17" grpId="0" animBg="1"/>
      <p:bldP spid="33" grpId="0"/>
      <p:bldP spid="153" grpId="0"/>
      <p:bldP spid="153" grpId="1"/>
      <p:bldP spid="179" grpId="0"/>
      <p:bldP spid="179" grpId="1"/>
      <p:bldP spid="182" grpId="0"/>
      <p:bldP spid="182" grpId="1"/>
      <p:bldP spid="193" grpId="0"/>
      <p:bldP spid="19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16812" y="3173676"/>
            <a:ext cx="11975188" cy="3790378"/>
            <a:chOff x="290072" y="3121424"/>
            <a:chExt cx="11975188" cy="3790378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2088107" y="4762947"/>
              <a:ext cx="297650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51823" y="3121424"/>
              <a:ext cx="81900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Multiclass Objective Function (K&gt;2)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606694" y="5692208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z</a:t>
              </a:r>
              <a:r>
                <a:rPr lang="en-US" sz="1100" baseline="-25000" dirty="0"/>
                <a:t>2</a:t>
              </a:r>
              <a:r>
                <a:rPr lang="en-US" sz="1100" baseline="30000" dirty="0"/>
                <a:t>[3]</a:t>
              </a:r>
              <a:endParaRPr 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625624" y="6470711"/>
              <a:ext cx="412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</a:t>
              </a:r>
              <a:r>
                <a:rPr lang="en-US" sz="1200" baseline="-25000" dirty="0"/>
                <a:t>3</a:t>
              </a:r>
              <a:r>
                <a:rPr lang="en-US" sz="1200" baseline="30000" dirty="0"/>
                <a:t>[3]</a:t>
              </a:r>
              <a:endParaRPr lang="en-US" sz="1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134070" y="4026028"/>
              <a:ext cx="2049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</a:t>
              </a:r>
              <a:r>
                <a:rPr lang="en-US" b="1" baseline="30000" dirty="0"/>
                <a:t>[3]</a:t>
              </a:r>
              <a:r>
                <a:rPr lang="en-US" b="1" dirty="0"/>
                <a:t> a</a:t>
              </a:r>
              <a:r>
                <a:rPr lang="en-US" b="1" baseline="30000" dirty="0"/>
                <a:t>[2]</a:t>
              </a:r>
              <a:r>
                <a:rPr lang="en-US" b="1" dirty="0"/>
                <a:t>   =   z</a:t>
              </a:r>
              <a:r>
                <a:rPr lang="en-US" b="1" baseline="30000" dirty="0"/>
                <a:t>[3]</a:t>
              </a:r>
              <a:endParaRPr lang="en-US" b="1" dirty="0"/>
            </a:p>
          </p:txBody>
        </p:sp>
        <p:cxnSp>
          <p:nvCxnSpPr>
            <p:cNvPr id="10" name="Straight Connector 9"/>
            <p:cNvCxnSpPr>
              <a:stCxn id="58" idx="0"/>
              <a:endCxn id="58" idx="4"/>
            </p:cNvCxnSpPr>
            <p:nvPr/>
          </p:nvCxnSpPr>
          <p:spPr>
            <a:xfrm>
              <a:off x="10912661" y="4582493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921840" y="5539127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0964070" y="6352540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321529" y="4259238"/>
              <a:ext cx="6901699" cy="1101527"/>
              <a:chOff x="321529" y="4259238"/>
              <a:chExt cx="6901699" cy="1101527"/>
            </a:xfrm>
          </p:grpSpPr>
          <p:sp>
            <p:nvSpPr>
              <p:cNvPr id="2" name="TextBox 1"/>
              <p:cNvSpPr txBox="1"/>
              <p:nvPr/>
            </p:nvSpPr>
            <p:spPr>
              <a:xfrm flipH="1">
                <a:off x="879917" y="4272281"/>
                <a:ext cx="3547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                  e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21529" y="4437886"/>
                <a:ext cx="18165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3200" dirty="0"/>
                  <a:t>(</a:t>
                </a:r>
                <a:r>
                  <a:rPr lang="en-US" sz="3200" dirty="0" err="1"/>
                  <a:t>z</a:t>
                </a:r>
                <a:r>
                  <a:rPr lang="en-US" sz="3200" baseline="-25000" dirty="0" err="1"/>
                  <a:t>i</a:t>
                </a:r>
                <a:r>
                  <a:rPr lang="en-US" sz="3200" dirty="0"/>
                  <a:t>)</a:t>
                </a:r>
                <a:r>
                  <a:rPr lang="en-US" sz="3200" baseline="30000" dirty="0"/>
                  <a:t>soft</a:t>
                </a:r>
                <a:r>
                  <a:rPr lang="en-US" sz="3200" dirty="0"/>
                  <a:t> =  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flipH="1">
                <a:off x="1774774" y="4775990"/>
                <a:ext cx="5448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 e</a:t>
                </a:r>
                <a:r>
                  <a:rPr lang="en-US" sz="3200" baseline="30000" dirty="0"/>
                  <a:t> </a:t>
                </a:r>
                <a:r>
                  <a:rPr lang="en-US" sz="3200" dirty="0"/>
                  <a:t> + e   +   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740849" y="4259238"/>
                <a:ext cx="498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056020" y="4722004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682200" y="4722061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627873" y="4722118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90072" y="3674463"/>
              <a:ext cx="1484702" cy="890205"/>
              <a:chOff x="290072" y="3674463"/>
              <a:chExt cx="1484702" cy="89020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90072" y="3674463"/>
                <a:ext cx="148470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P(C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  <p:cxnSp>
            <p:nvCxnSpPr>
              <p:cNvPr id="12" name="Straight Arrow Connector 11"/>
              <p:cNvCxnSpPr>
                <a:stCxn id="9" idx="2"/>
              </p:cNvCxnSpPr>
              <p:nvPr/>
            </p:nvCxnSpPr>
            <p:spPr>
              <a:xfrm>
                <a:off x="1032423" y="4259238"/>
                <a:ext cx="146101" cy="3054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/>
            <p:nvPr/>
          </p:nvSpPr>
          <p:spPr>
            <a:xfrm>
              <a:off x="4427502" y="4505459"/>
              <a:ext cx="980962" cy="508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0804024" y="4703167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1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0881391" y="5658001"/>
              <a:ext cx="7360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2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903673" y="6436563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3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0571805" y="4731903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z</a:t>
              </a:r>
              <a:r>
                <a:rPr lang="en-US" sz="1100" baseline="-25000" dirty="0"/>
                <a:t>1</a:t>
              </a:r>
              <a:r>
                <a:rPr lang="en-US" sz="1100" baseline="30000" dirty="0"/>
                <a:t>[3]</a:t>
              </a:r>
              <a:endParaRPr lang="en-US" sz="1100" dirty="0"/>
            </a:p>
          </p:txBody>
        </p:sp>
        <p:cxnSp>
          <p:nvCxnSpPr>
            <p:cNvPr id="19" name="Straight Connector 18"/>
            <p:cNvCxnSpPr>
              <a:stCxn id="58" idx="0"/>
              <a:endCxn id="58" idx="4"/>
            </p:cNvCxnSpPr>
            <p:nvPr/>
          </p:nvCxnSpPr>
          <p:spPr>
            <a:xfrm>
              <a:off x="10912661" y="4582493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0921840" y="5528109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1412323" y="4890190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1452352" y="5832794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1518290" y="6528011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1832323" y="469801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1848562" y="559332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1897852" y="6312374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39230" y="4422400"/>
              <a:ext cx="7232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y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904486" y="4538131"/>
              <a:ext cx="7274160" cy="2311811"/>
              <a:chOff x="4904486" y="4538131"/>
              <a:chExt cx="7274160" cy="231181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904486" y="4538131"/>
                <a:ext cx="325238" cy="53624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11853408" y="4609722"/>
                <a:ext cx="325238" cy="2240220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2136941" y="4053075"/>
              <a:ext cx="9508934" cy="2787924"/>
              <a:chOff x="4197572" y="4539017"/>
              <a:chExt cx="9508934" cy="2787924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4904486" y="4758223"/>
                <a:ext cx="325238" cy="316153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12704528" y="5086721"/>
                <a:ext cx="267716" cy="2240220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197572" y="5263162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823698" y="5272338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5802367" y="5281514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3438790" y="4539017"/>
                <a:ext cx="267716" cy="275110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947622" y="5818758"/>
              <a:ext cx="55435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Symbol" panose="05050102010706020507" pitchFamily="18" charset="2"/>
                </a:rPr>
                <a:t>e</a:t>
              </a:r>
              <a:r>
                <a:rPr lang="en-US" sz="4000" dirty="0"/>
                <a:t>=-</a:t>
              </a:r>
              <a:r>
                <a:rPr lang="en-US" sz="4000" dirty="0">
                  <a:latin typeface="Symbol" panose="05050102010706020507" pitchFamily="18" charset="2"/>
                </a:rPr>
                <a:t> S</a:t>
              </a:r>
              <a:r>
                <a:rPr lang="en-US" sz="4000" baseline="-25000" dirty="0"/>
                <a:t>i </a:t>
              </a:r>
              <a:r>
                <a:rPr lang="en-US" sz="4000" dirty="0" err="1">
                  <a:latin typeface="Symbol" panose="05050102010706020507" pitchFamily="18" charset="2"/>
                </a:rPr>
                <a:t>S</a:t>
              </a:r>
              <a:r>
                <a:rPr lang="en-US" sz="4000" baseline="-25000" dirty="0" err="1"/>
                <a:t>k</a:t>
              </a:r>
              <a:r>
                <a:rPr lang="en-US" sz="4000" dirty="0"/>
                <a:t> </a:t>
              </a:r>
              <a:r>
                <a:rPr lang="en-US" sz="4000" dirty="0" err="1"/>
                <a:t>y</a:t>
              </a:r>
              <a:r>
                <a:rPr lang="en-US" sz="4000" baseline="-25000" dirty="0" err="1"/>
                <a:t>k</a:t>
              </a:r>
              <a:r>
                <a:rPr lang="en-US" sz="4000" baseline="30000" dirty="0"/>
                <a:t>(</a:t>
              </a:r>
              <a:r>
                <a:rPr lang="en-US" sz="4000" baseline="30000" dirty="0" err="1"/>
                <a:t>i</a:t>
              </a:r>
              <a:r>
                <a:rPr lang="en-US" sz="4000" baseline="30000" dirty="0"/>
                <a:t>)</a:t>
              </a:r>
              <a:r>
                <a:rPr lang="en-US" sz="4000" dirty="0"/>
                <a:t> </a:t>
              </a:r>
              <a:r>
                <a:rPr lang="en-US" sz="4000" dirty="0" err="1"/>
                <a:t>ln</a:t>
              </a:r>
              <a:r>
                <a:rPr lang="en-US" sz="4000" dirty="0" err="1">
                  <a:latin typeface="Symbol" panose="05050102010706020507" pitchFamily="18" charset="2"/>
                </a:rPr>
                <a:t>s</a:t>
              </a:r>
              <a:r>
                <a:rPr lang="en-US" sz="4000" dirty="0"/>
                <a:t>(</a:t>
              </a:r>
              <a:r>
                <a:rPr lang="en-US" sz="4000" dirty="0" err="1"/>
                <a:t>z</a:t>
              </a:r>
              <a:r>
                <a:rPr lang="en-US" sz="4000" baseline="-25000" dirty="0" err="1"/>
                <a:t>k</a:t>
              </a:r>
              <a:r>
                <a:rPr lang="en-US" sz="4000" baseline="30000" dirty="0"/>
                <a:t>(</a:t>
              </a:r>
              <a:r>
                <a:rPr lang="en-US" sz="4000" baseline="30000" dirty="0" err="1"/>
                <a:t>i</a:t>
              </a:r>
              <a:r>
                <a:rPr lang="en-US" sz="4000" baseline="30000" dirty="0"/>
                <a:t>)</a:t>
              </a:r>
              <a:r>
                <a:rPr lang="en-US" sz="4000" dirty="0"/>
                <a:t>)</a:t>
              </a:r>
              <a:r>
                <a:rPr lang="en-US" sz="4000" baseline="30000" dirty="0"/>
                <a:t>soft</a:t>
              </a:r>
              <a:endParaRPr lang="en-US" sz="4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88711" y="4302886"/>
              <a:ext cx="45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~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2881" y="5196571"/>
              <a:ext cx="2216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</a:t>
              </a:r>
              <a:r>
                <a:rPr lang="en-US" baseline="30000" dirty="0" err="1"/>
                <a:t>th</a:t>
              </a:r>
              <a:r>
                <a:rPr lang="en-US" dirty="0"/>
                <a:t> element </a:t>
              </a:r>
              <a:r>
                <a:rPr lang="en-US" dirty="0">
                  <a:sym typeface="Wingdings" panose="05000000000000000000" pitchFamily="2" charset="2"/>
                </a:rPr>
                <a:t> </a:t>
              </a:r>
              <a:r>
                <a:rPr lang="en-US" dirty="0" err="1">
                  <a:sym typeface="Wingdings" panose="05000000000000000000" pitchFamily="2" charset="2"/>
                </a:rPr>
                <a:t>i</a:t>
              </a:r>
              <a:r>
                <a:rPr lang="en-US" baseline="30000" dirty="0" err="1">
                  <a:sym typeface="Wingdings" panose="05000000000000000000" pitchFamily="2" charset="2"/>
                </a:rPr>
                <a:t>th</a:t>
              </a:r>
              <a:r>
                <a:rPr lang="en-US" dirty="0">
                  <a:sym typeface="Wingdings" panose="05000000000000000000" pitchFamily="2" charset="2"/>
                </a:rPr>
                <a:t> class</a:t>
              </a:r>
              <a:endParaRPr lang="en-US" dirty="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854986" y="4225032"/>
              <a:ext cx="2544860" cy="1013742"/>
              <a:chOff x="5804308" y="2323535"/>
              <a:chExt cx="2544860" cy="101374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804308" y="2362352"/>
                <a:ext cx="2544860" cy="974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5871728" y="2323535"/>
                <a:ext cx="1382110" cy="922689"/>
                <a:chOff x="8228352" y="1952364"/>
                <a:chExt cx="1382110" cy="922689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8564956" y="1952364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8228352" y="2351833"/>
                  <a:ext cx="1382110" cy="523220"/>
                  <a:chOff x="8228352" y="2351833"/>
                  <a:chExt cx="1382110" cy="523220"/>
                </a:xfrm>
              </p:grpSpPr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8228352" y="2351833"/>
                    <a:ext cx="138211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+ 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8344383" y="2458592"/>
                    <a:ext cx="10291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9" name="Group 38"/>
            <p:cNvGrpSpPr/>
            <p:nvPr/>
          </p:nvGrpSpPr>
          <p:grpSpPr>
            <a:xfrm>
              <a:off x="3112871" y="4225763"/>
              <a:ext cx="1664150" cy="934240"/>
              <a:chOff x="10040863" y="1989689"/>
              <a:chExt cx="1664150" cy="934240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10162603" y="1989689"/>
                <a:ext cx="1542410" cy="934240"/>
                <a:chOff x="8136353" y="1952364"/>
                <a:chExt cx="1542410" cy="934240"/>
              </a:xfrm>
            </p:grpSpPr>
            <p:sp>
              <p:nvSpPr>
                <p:cNvPr id="131" name="TextBox 130"/>
                <p:cNvSpPr txBox="1"/>
                <p:nvPr/>
              </p:nvSpPr>
              <p:spPr>
                <a:xfrm>
                  <a:off x="8564956" y="1952364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32" name="Group 131"/>
                <p:cNvGrpSpPr/>
                <p:nvPr/>
              </p:nvGrpSpPr>
              <p:grpSpPr>
                <a:xfrm>
                  <a:off x="8136353" y="2363384"/>
                  <a:ext cx="1542410" cy="523220"/>
                  <a:chOff x="8136353" y="2363384"/>
                  <a:chExt cx="1542410" cy="523220"/>
                </a:xfrm>
              </p:grpSpPr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8136353" y="2363384"/>
                    <a:ext cx="154241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 + 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 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8344383" y="2458592"/>
                    <a:ext cx="10291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5" name="TextBox 134"/>
              <p:cNvSpPr txBox="1"/>
              <p:nvPr/>
            </p:nvSpPr>
            <p:spPr>
              <a:xfrm>
                <a:off x="10040863" y="2292987"/>
                <a:ext cx="314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070097" y="4674332"/>
              <a:ext cx="595035" cy="369332"/>
              <a:chOff x="11342254" y="2718362"/>
              <a:chExt cx="595035" cy="36933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1378159" y="2831429"/>
                <a:ext cx="510871" cy="2037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342254" y="2718362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   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500584" y="3767915"/>
              <a:ext cx="9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softmax</a:t>
              </a:r>
              <a:endParaRPr lang="en-US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668453" y="3449825"/>
              <a:ext cx="1518364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One-out-of-K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098777" y="5161394"/>
            <a:ext cx="3560307" cy="795255"/>
            <a:chOff x="7525377" y="2036745"/>
            <a:chExt cx="3560307" cy="795255"/>
          </a:xfrm>
        </p:grpSpPr>
        <p:grpSp>
          <p:nvGrpSpPr>
            <p:cNvPr id="98" name="Group 97"/>
            <p:cNvGrpSpPr/>
            <p:nvPr/>
          </p:nvGrpSpPr>
          <p:grpSpPr>
            <a:xfrm>
              <a:off x="7525377" y="2065363"/>
              <a:ext cx="1178208" cy="766637"/>
              <a:chOff x="7852189" y="2079350"/>
              <a:chExt cx="1178208" cy="766637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8231459" y="2079350"/>
                <a:ext cx="4196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endParaRPr lang="en-US" sz="1200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7852189" y="2353544"/>
                <a:ext cx="11782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r>
                  <a:rPr lang="en-US" sz="1200" dirty="0"/>
                  <a:t> 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r>
                  <a:rPr lang="en-US" sz="1000" dirty="0"/>
                  <a:t> </a:t>
                </a:r>
                <a:r>
                  <a:rPr lang="en-US" sz="1200" dirty="0"/>
                  <a:t>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</a:t>
                </a:r>
                <a:endParaRPr lang="en-US" baseline="30000" dirty="0"/>
              </a:p>
              <a:p>
                <a:endParaRPr lang="en-US" sz="1200" baseline="30000" dirty="0"/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7931110" y="2394470"/>
                <a:ext cx="8628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>
              <a:off x="8703584" y="2051376"/>
              <a:ext cx="1178208" cy="766637"/>
              <a:chOff x="7852189" y="2079350"/>
              <a:chExt cx="1178208" cy="766637"/>
            </a:xfrm>
          </p:grpSpPr>
          <p:sp>
            <p:nvSpPr>
              <p:cNvPr id="166" name="TextBox 165"/>
              <p:cNvSpPr txBox="1"/>
              <p:nvPr/>
            </p:nvSpPr>
            <p:spPr>
              <a:xfrm>
                <a:off x="8231459" y="2079350"/>
                <a:ext cx="410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endParaRPr lang="en-US" sz="1200" dirty="0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7852189" y="2353544"/>
                <a:ext cx="11782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r>
                  <a:rPr lang="en-US" sz="1200" dirty="0"/>
                  <a:t> 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r>
                  <a:rPr lang="en-US" sz="1000" dirty="0"/>
                  <a:t> </a:t>
                </a:r>
                <a:r>
                  <a:rPr lang="en-US" sz="1200" dirty="0"/>
                  <a:t>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</a:t>
                </a:r>
                <a:endParaRPr lang="en-US" baseline="30000" dirty="0"/>
              </a:p>
              <a:p>
                <a:endParaRPr lang="en-US" sz="1200" baseline="30000" dirty="0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7931110" y="2394470"/>
                <a:ext cx="8628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9907476" y="2036745"/>
              <a:ext cx="1178208" cy="766637"/>
              <a:chOff x="7852189" y="2079350"/>
              <a:chExt cx="1178208" cy="766637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8231459" y="2079350"/>
                <a:ext cx="410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endParaRPr lang="en-US" sz="1200" dirty="0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7852189" y="2353544"/>
                <a:ext cx="11782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1</a:t>
                </a:r>
                <a:r>
                  <a:rPr lang="en-US" sz="1200" dirty="0"/>
                  <a:t> 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2</a:t>
                </a:r>
                <a:r>
                  <a:rPr lang="en-US" sz="1000" dirty="0"/>
                  <a:t> </a:t>
                </a:r>
                <a:r>
                  <a:rPr lang="en-US" sz="1200" dirty="0"/>
                  <a:t>+ </a:t>
                </a:r>
                <a:r>
                  <a:rPr lang="en-US" dirty="0"/>
                  <a:t>e</a:t>
                </a:r>
                <a:r>
                  <a:rPr lang="en-US" baseline="30000" dirty="0"/>
                  <a:t>z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</a:t>
                </a:r>
                <a:endParaRPr lang="en-US" baseline="30000" dirty="0"/>
              </a:p>
              <a:p>
                <a:endParaRPr lang="en-US" sz="1200" baseline="30000" dirty="0"/>
              </a:p>
            </p:txBody>
          </p:sp>
          <p:cxnSp>
            <p:nvCxnSpPr>
              <p:cNvPr id="172" name="Straight Connector 171"/>
              <p:cNvCxnSpPr/>
              <p:nvPr/>
            </p:nvCxnSpPr>
            <p:spPr>
              <a:xfrm>
                <a:off x="7931110" y="2394470"/>
                <a:ext cx="86288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0" name="Picture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29059" y="4984077"/>
            <a:ext cx="1275960" cy="2988720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5967269" y="2621733"/>
            <a:ext cx="3724097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one of the 3x1 y vectors below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allowed with One-out-of-K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7280" y="5309064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                      +                     = 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854379" y="4545640"/>
            <a:ext cx="3484608" cy="52322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Note: only one of the </a:t>
            </a:r>
            <a:r>
              <a:rPr lang="en-US" sz="1400" dirty="0" err="1"/>
              <a:t>y</a:t>
            </a:r>
            <a:r>
              <a:rPr lang="en-US" sz="1400" baseline="-25000" dirty="0" err="1"/>
              <a:t>k</a:t>
            </a:r>
            <a:r>
              <a:rPr lang="en-US" sz="1400" baseline="30000" dirty="0"/>
              <a:t>(</a:t>
            </a:r>
            <a:r>
              <a:rPr lang="en-US" sz="1400" baseline="30000" dirty="0" err="1"/>
              <a:t>i</a:t>
            </a:r>
            <a:r>
              <a:rPr lang="en-US" sz="1400" baseline="30000" dirty="0"/>
              <a:t>)</a:t>
            </a:r>
            <a:r>
              <a:rPr lang="en-US" sz="1400" dirty="0"/>
              <a:t> terms in (k) will be </a:t>
            </a:r>
          </a:p>
          <a:p>
            <a:pPr algn="ctr"/>
            <a:r>
              <a:rPr lang="en-US" sz="1400" dirty="0"/>
              <a:t>non-zero, the correct class type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8563" y="5180022"/>
            <a:ext cx="13022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 K=3: </a:t>
            </a:r>
          </a:p>
          <a:p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dirty="0"/>
              <a:t>=-</a:t>
            </a:r>
            <a:r>
              <a:rPr lang="en-US" sz="2400" dirty="0">
                <a:latin typeface="Symbol" panose="05050102010706020507" pitchFamily="18" charset="2"/>
              </a:rPr>
              <a:t> S</a:t>
            </a:r>
            <a:r>
              <a:rPr lang="en-US" sz="2400" baseline="-25000" dirty="0"/>
              <a:t>i </a:t>
            </a:r>
            <a:r>
              <a:rPr lang="en-US" sz="2400" dirty="0"/>
              <a:t> y</a:t>
            </a:r>
            <a:r>
              <a:rPr lang="en-US" sz="2400" baseline="-25000" dirty="0"/>
              <a:t>1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 </a:t>
            </a:r>
            <a:r>
              <a:rPr lang="en-US" sz="2400" dirty="0" err="1"/>
              <a:t>ln</a:t>
            </a:r>
            <a:r>
              <a:rPr lang="en-US" sz="2400" dirty="0" err="1">
                <a:latin typeface="Symbol" panose="05050102010706020507" pitchFamily="18" charset="2"/>
              </a:rPr>
              <a:t>s</a:t>
            </a:r>
            <a:r>
              <a:rPr lang="en-US" sz="2400" dirty="0"/>
              <a:t>(z</a:t>
            </a:r>
            <a:r>
              <a:rPr lang="en-US" sz="2400" baseline="-25000" dirty="0"/>
              <a:t>1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)+y</a:t>
            </a:r>
            <a:r>
              <a:rPr lang="en-US" sz="2400" baseline="-25000" dirty="0"/>
              <a:t>2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 </a:t>
            </a:r>
            <a:r>
              <a:rPr lang="en-US" sz="2400" dirty="0" err="1"/>
              <a:t>ln</a:t>
            </a:r>
            <a:r>
              <a:rPr lang="en-US" sz="2400" dirty="0" err="1">
                <a:latin typeface="Symbol" panose="05050102010706020507" pitchFamily="18" charset="2"/>
              </a:rPr>
              <a:t>s</a:t>
            </a:r>
            <a:r>
              <a:rPr lang="en-US" sz="2400" dirty="0"/>
              <a:t>(z</a:t>
            </a:r>
            <a:r>
              <a:rPr lang="en-US" sz="2400" baseline="-25000" dirty="0"/>
              <a:t>2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)+y</a:t>
            </a:r>
            <a:r>
              <a:rPr lang="en-US" sz="2400" baseline="-25000" dirty="0"/>
              <a:t>3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 </a:t>
            </a:r>
            <a:r>
              <a:rPr lang="en-US" sz="2400" dirty="0" err="1"/>
              <a:t>ln</a:t>
            </a:r>
            <a:r>
              <a:rPr lang="en-US" sz="2400" dirty="0" err="1">
                <a:latin typeface="Symbol" panose="05050102010706020507" pitchFamily="18" charset="2"/>
              </a:rPr>
              <a:t>s</a:t>
            </a:r>
            <a:r>
              <a:rPr lang="en-US" sz="2400" dirty="0"/>
              <a:t>(z</a:t>
            </a:r>
            <a:r>
              <a:rPr lang="en-US" sz="2400" baseline="-25000" dirty="0"/>
              <a:t>3</a:t>
            </a:r>
            <a:r>
              <a:rPr lang="en-US" sz="2400" baseline="30000" dirty="0"/>
              <a:t>(</a:t>
            </a:r>
            <a:r>
              <a:rPr lang="en-US" sz="2400" baseline="30000" dirty="0" err="1"/>
              <a:t>i</a:t>
            </a:r>
            <a:r>
              <a:rPr lang="en-US" sz="2400" baseline="30000" dirty="0"/>
              <a:t>)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750866" y="3850306"/>
            <a:ext cx="448621" cy="307777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     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526063" y="3314209"/>
            <a:ext cx="2641127" cy="1924278"/>
            <a:chOff x="6622929" y="744261"/>
            <a:chExt cx="2641127" cy="1924278"/>
          </a:xfrm>
        </p:grpSpPr>
        <p:grpSp>
          <p:nvGrpSpPr>
            <p:cNvPr id="35" name="Group 34"/>
            <p:cNvGrpSpPr/>
            <p:nvPr/>
          </p:nvGrpSpPr>
          <p:grpSpPr>
            <a:xfrm>
              <a:off x="6644521" y="2126498"/>
              <a:ext cx="2609172" cy="542041"/>
              <a:chOff x="6644521" y="2126498"/>
              <a:chExt cx="2609172" cy="542041"/>
            </a:xfrm>
          </p:grpSpPr>
          <p:sp>
            <p:nvSpPr>
              <p:cNvPr id="13" name="Double Brace 12"/>
              <p:cNvSpPr/>
              <p:nvPr/>
            </p:nvSpPr>
            <p:spPr>
              <a:xfrm rot="16200000">
                <a:off x="7644801" y="1126218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760703" y="2226996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1                 0                    0</a:t>
                </a: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6654884" y="1463881"/>
              <a:ext cx="2609172" cy="542041"/>
              <a:chOff x="6688170" y="2267457"/>
              <a:chExt cx="2609172" cy="542041"/>
            </a:xfrm>
          </p:grpSpPr>
          <p:sp>
            <p:nvSpPr>
              <p:cNvPr id="108" name="Double Brace 107"/>
              <p:cNvSpPr/>
              <p:nvPr/>
            </p:nvSpPr>
            <p:spPr>
              <a:xfrm rot="16200000">
                <a:off x="7688450" y="1267177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804352" y="2367955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0                 1                    0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6622929" y="744261"/>
              <a:ext cx="2609172" cy="542041"/>
              <a:chOff x="6688170" y="2267457"/>
              <a:chExt cx="2609172" cy="542041"/>
            </a:xfrm>
          </p:grpSpPr>
          <p:sp>
            <p:nvSpPr>
              <p:cNvPr id="111" name="Double Brace 110"/>
              <p:cNvSpPr/>
              <p:nvPr/>
            </p:nvSpPr>
            <p:spPr>
              <a:xfrm rot="16200000">
                <a:off x="7688450" y="1267177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804352" y="2367955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0                 0                    1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6027174" y="2573234"/>
            <a:ext cx="3234225" cy="703231"/>
            <a:chOff x="5070767" y="1044149"/>
            <a:chExt cx="3234225" cy="703231"/>
          </a:xfrm>
        </p:grpSpPr>
        <p:sp>
          <p:nvSpPr>
            <p:cNvPr id="47" name="Rectangle 46"/>
            <p:cNvSpPr/>
            <p:nvPr/>
          </p:nvSpPr>
          <p:spPr>
            <a:xfrm>
              <a:off x="5070767" y="1044149"/>
              <a:ext cx="3234225" cy="703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5457131" y="1054326"/>
              <a:ext cx="2609172" cy="542041"/>
              <a:chOff x="6663839" y="1071223"/>
              <a:chExt cx="2609172" cy="542041"/>
            </a:xfrm>
          </p:grpSpPr>
          <p:sp>
            <p:nvSpPr>
              <p:cNvPr id="114" name="Double Brace 113"/>
              <p:cNvSpPr/>
              <p:nvPr/>
            </p:nvSpPr>
            <p:spPr>
              <a:xfrm rot="16200000">
                <a:off x="7664119" y="70943"/>
                <a:ext cx="542041" cy="254260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6780021" y="1171721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0                 1                    1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6439060" y="2654015"/>
            <a:ext cx="2587199" cy="460727"/>
            <a:chOff x="6674200" y="1109176"/>
            <a:chExt cx="2587199" cy="460727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674200" y="1169372"/>
              <a:ext cx="2587199" cy="3767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V="1">
              <a:off x="6780021" y="1109176"/>
              <a:ext cx="2426420" cy="4607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6478047" y="4030791"/>
            <a:ext cx="2858491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48575" y="5489305"/>
            <a:ext cx="4718694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6505703" y="4705813"/>
            <a:ext cx="2858491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6478047" y="3319253"/>
            <a:ext cx="2858491" cy="526835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0017 -0.35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4" grpId="0"/>
      <p:bldP spid="100" grpId="0" animBg="1"/>
      <p:bldP spid="102" grpId="0"/>
      <p:bldP spid="103" grpId="0" animBg="1"/>
      <p:bldP spid="49" grpId="0" animBg="1"/>
      <p:bldP spid="49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5719187" y="1409644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05781" y="-22706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 Function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215498" y="641336"/>
            <a:ext cx="2628339" cy="1471747"/>
            <a:chOff x="8303857" y="1914258"/>
            <a:chExt cx="2628339" cy="1471747"/>
          </a:xfrm>
        </p:grpSpPr>
        <p:grpSp>
          <p:nvGrpSpPr>
            <p:cNvPr id="24" name="Group 23"/>
            <p:cNvGrpSpPr/>
            <p:nvPr/>
          </p:nvGrpSpPr>
          <p:grpSpPr>
            <a:xfrm>
              <a:off x="8303857" y="1914258"/>
              <a:ext cx="2628339" cy="1471747"/>
              <a:chOff x="692040" y="4775896"/>
              <a:chExt cx="2628339" cy="1471747"/>
            </a:xfrm>
          </p:grpSpPr>
          <p:sp>
            <p:nvSpPr>
              <p:cNvPr id="34" name="Double Bracket 33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36" name="Straight Arrow Connector 35"/>
              <p:cNvCxnSpPr>
                <a:endCxn id="27" idx="1"/>
              </p:cNvCxnSpPr>
              <p:nvPr/>
            </p:nvCxnSpPr>
            <p:spPr>
              <a:xfrm>
                <a:off x="960566" y="5027021"/>
                <a:ext cx="1321646" cy="4792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endCxn id="27" idx="1"/>
              </p:cNvCxnSpPr>
              <p:nvPr/>
            </p:nvCxnSpPr>
            <p:spPr>
              <a:xfrm>
                <a:off x="960566" y="5306472"/>
                <a:ext cx="1321646" cy="1998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endCxn id="27" idx="1"/>
              </p:cNvCxnSpPr>
              <p:nvPr/>
            </p:nvCxnSpPr>
            <p:spPr>
              <a:xfrm flipV="1">
                <a:off x="960566" y="5506319"/>
                <a:ext cx="1321646" cy="4029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/>
              <p:cNvSpPr/>
              <p:nvPr/>
            </p:nvSpPr>
            <p:spPr>
              <a:xfrm>
                <a:off x="3015487" y="5261531"/>
                <a:ext cx="3048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9858687" y="1988521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820518" y="2102488"/>
              <a:ext cx="428322" cy="1068636"/>
              <a:chOff x="4564264" y="2480277"/>
              <a:chExt cx="428322" cy="106863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564264" y="248027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564264" y="282992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564264" y="3179581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9894029" y="246001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79647" y="1983044"/>
              <a:ext cx="1486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       )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150245" y="2510821"/>
              <a:ext cx="202467" cy="28201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>
              <a:stCxn id="40" idx="0"/>
              <a:endCxn id="40" idx="4"/>
            </p:cNvCxnSpPr>
            <p:nvPr/>
          </p:nvCxnSpPr>
          <p:spPr>
            <a:xfrm>
              <a:off x="10165235" y="2410991"/>
              <a:ext cx="0" cy="4782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0595312" y="2113083"/>
            <a:ext cx="1529073" cy="1283195"/>
            <a:chOff x="10191288" y="2057821"/>
            <a:chExt cx="1529073" cy="1283195"/>
          </a:xfrm>
        </p:grpSpPr>
        <p:grpSp>
          <p:nvGrpSpPr>
            <p:cNvPr id="6" name="Group 5"/>
            <p:cNvGrpSpPr/>
            <p:nvPr/>
          </p:nvGrpSpPr>
          <p:grpSpPr>
            <a:xfrm>
              <a:off x="10191288" y="2618232"/>
              <a:ext cx="1529073" cy="722784"/>
              <a:chOff x="10191288" y="2618232"/>
              <a:chExt cx="1529073" cy="72278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191288" y="2794958"/>
                <a:ext cx="1529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What is         ? </a:t>
                </a: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0999337" y="2618232"/>
                <a:ext cx="432850" cy="722784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11121714" y="2057821"/>
              <a:ext cx="142639" cy="392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7766390" y="5866543"/>
            <a:ext cx="43001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=  1/(1+e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434721" y="5490318"/>
            <a:ext cx="2826501" cy="377967"/>
            <a:chOff x="7024691" y="5446597"/>
            <a:chExt cx="2826501" cy="377967"/>
          </a:xfrm>
        </p:grpSpPr>
        <p:sp>
          <p:nvSpPr>
            <p:cNvPr id="17" name="TextBox 16"/>
            <p:cNvSpPr txBox="1"/>
            <p:nvPr/>
          </p:nvSpPr>
          <p:spPr>
            <a:xfrm>
              <a:off x="8179283" y="5455232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Predicted class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024691" y="5446597"/>
              <a:ext cx="1671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Obs. class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0580184" y="739281"/>
            <a:ext cx="995173" cy="316868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3311" y="6071106"/>
            <a:ext cx="14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Prop1</a:t>
            </a:r>
            <a:r>
              <a:rPr lang="en-US" dirty="0"/>
              <a:t>. F(0)=0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2561" y="6452056"/>
            <a:ext cx="231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Prop2. </a:t>
            </a:r>
            <a:r>
              <a:rPr lang="en-US" dirty="0"/>
              <a:t>F(</a:t>
            </a:r>
            <a:r>
              <a:rPr lang="en-US" dirty="0" err="1"/>
              <a:t>x+z</a:t>
            </a:r>
            <a:r>
              <a:rPr lang="en-US" dirty="0"/>
              <a:t>)=F(x)+F(z)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519380" y="6468277"/>
            <a:ext cx="1934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Prop3. </a:t>
            </a:r>
            <a:r>
              <a:rPr lang="en-US" dirty="0"/>
              <a:t>F(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z</a:t>
            </a:r>
            <a:r>
              <a:rPr lang="en-US" dirty="0"/>
              <a:t>)=</a:t>
            </a:r>
            <a:r>
              <a:rPr lang="en-US" dirty="0" err="1">
                <a:latin typeface="Symbol" panose="05050102010706020507" pitchFamily="18" charset="2"/>
              </a:rPr>
              <a:t>a</a:t>
            </a:r>
            <a:r>
              <a:rPr lang="en-US" dirty="0" err="1"/>
              <a:t>F</a:t>
            </a:r>
            <a:r>
              <a:rPr lang="en-US" dirty="0"/>
              <a:t>(z)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18857" y="609168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(z) ≠ Linear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731250" y="1244987"/>
            <a:ext cx="8309382" cy="4835083"/>
            <a:chOff x="731250" y="1244987"/>
            <a:chExt cx="8309382" cy="4835083"/>
          </a:xfrm>
        </p:grpSpPr>
        <p:grpSp>
          <p:nvGrpSpPr>
            <p:cNvPr id="15" name="Group 14"/>
            <p:cNvGrpSpPr/>
            <p:nvPr/>
          </p:nvGrpSpPr>
          <p:grpSpPr>
            <a:xfrm>
              <a:off x="731250" y="1264111"/>
              <a:ext cx="8309382" cy="4815959"/>
              <a:chOff x="782916" y="1268473"/>
              <a:chExt cx="8309382" cy="4815959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8518" y="1774697"/>
                <a:ext cx="7381120" cy="404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966823" y="1268473"/>
                <a:ext cx="245932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a(z) = 1/(1+e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42554" y="1286940"/>
                <a:ext cx="374974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dirty="0">
                    <a:latin typeface="Symbol" panose="05050102010706020507" pitchFamily="18" charset="2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(z)/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dz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800" dirty="0">
                    <a:latin typeface="Symbol" panose="05050102010706020507" pitchFamily="18" charset="2"/>
                  </a:rPr>
                  <a:t>s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(z)(1-</a:t>
                </a:r>
                <a:r>
                  <a:rPr lang="en-US" sz="2800" dirty="0">
                    <a:latin typeface="Symbol" panose="05050102010706020507" pitchFamily="18" charset="2"/>
                  </a:rPr>
                  <a:t>s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(z))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6200000">
                <a:off x="4370682" y="3505406"/>
                <a:ext cx="10631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dirty="0">
                    <a:latin typeface="Symbol" panose="05050102010706020507" pitchFamily="18" charset="2"/>
                  </a:rPr>
                  <a:t>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(z)/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dz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6200000">
                <a:off x="691865" y="3282432"/>
                <a:ext cx="58221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a(z)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973046" y="5561212"/>
                <a:ext cx="34336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921173" y="5526706"/>
                <a:ext cx="34336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2002177" y="1266872"/>
              <a:ext cx="245932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a(z) = 1/(1+e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-z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807132" y="3618745"/>
              <a:ext cx="1379799" cy="1341875"/>
              <a:chOff x="1807132" y="3618745"/>
              <a:chExt cx="1379799" cy="1341875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3166110" y="3634740"/>
                <a:ext cx="0" cy="132588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807132" y="3618745"/>
                <a:ext cx="1379799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 rot="16200000">
              <a:off x="619203" y="3254035"/>
              <a:ext cx="78258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</a:rPr>
                <a:t>s(</a:t>
              </a:r>
              <a:r>
                <a:rPr lang="en-US" sz="2800" dirty="0"/>
                <a:t>z</a:t>
              </a:r>
              <a:r>
                <a:rPr lang="en-US" sz="2800" dirty="0">
                  <a:latin typeface="Symbol" panose="05050102010706020507" pitchFamily="18" charset="2"/>
                </a:rPr>
                <a:t>)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49847" y="1244987"/>
              <a:ext cx="78258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</a:rPr>
                <a:t>s(</a:t>
              </a:r>
              <a:r>
                <a:rPr lang="en-US" sz="2800" dirty="0"/>
                <a:t>z</a:t>
              </a:r>
              <a:r>
                <a:rPr lang="en-US" sz="2800" dirty="0">
                  <a:latin typeface="Symbol" panose="05050102010706020507" pitchFamily="18" charset="2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693929" y="5698584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 s</a:t>
            </a:r>
            <a:r>
              <a:rPr lang="en-US" dirty="0">
                <a:solidFill>
                  <a:srgbClr val="FF0000"/>
                </a:solidFill>
              </a:rPr>
              <a:t>(z) Linear?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279528" y="5943487"/>
            <a:ext cx="167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Observed class</a:t>
            </a:r>
          </a:p>
        </p:txBody>
      </p:sp>
    </p:spTree>
    <p:extLst>
      <p:ext uri="{BB962C8B-B14F-4D97-AF65-F5344CB8AC3E}">
        <p14:creationId xmlns:p14="http://schemas.microsoft.com/office/powerpoint/2010/main" val="29511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45677 -0.1988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5" grpId="0" animBg="1"/>
      <p:bldP spid="68" grpId="0" animBg="1"/>
      <p:bldP spid="21" grpId="0"/>
      <p:bldP spid="69" grpId="0"/>
      <p:bldP spid="70" grpId="0"/>
      <p:bldP spid="71" grpId="0"/>
      <p:bldP spid="80" grpId="0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0" y="4337518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54803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307782" y="3256066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160801" y="3267374"/>
            <a:ext cx="136218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Batch SGD                 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9022" y="1172222"/>
            <a:ext cx="11835450" cy="3142307"/>
            <a:chOff x="449423" y="2196545"/>
            <a:chExt cx="11835450" cy="4515258"/>
          </a:xfrm>
        </p:grpSpPr>
        <p:sp>
          <p:nvSpPr>
            <p:cNvPr id="22" name="Rectangle 21"/>
            <p:cNvSpPr/>
            <p:nvPr/>
          </p:nvSpPr>
          <p:spPr>
            <a:xfrm>
              <a:off x="702425" y="2196545"/>
              <a:ext cx="11582448" cy="197567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9423" y="4096380"/>
              <a:ext cx="11582448" cy="2615423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10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32901" y="1717387"/>
            <a:ext cx="4890143" cy="4845133"/>
            <a:chOff x="4878781" y="1294410"/>
            <a:chExt cx="4890143" cy="484513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93278" y="1294410"/>
              <a:ext cx="0" cy="4845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231597" y="3811979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8781" y="1294410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  <a:endParaRPr lang="en-US" sz="32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8153619" y="3236036"/>
            <a:ext cx="266117" cy="28220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190335" y="888908"/>
            <a:ext cx="6354558" cy="5082334"/>
            <a:chOff x="4166547" y="-60220"/>
            <a:chExt cx="6354558" cy="5082334"/>
          </a:xfrm>
        </p:grpSpPr>
        <p:sp>
          <p:nvSpPr>
            <p:cNvPr id="51" name="Oval 50"/>
            <p:cNvSpPr/>
            <p:nvPr/>
          </p:nvSpPr>
          <p:spPr>
            <a:xfrm>
              <a:off x="5924967" y="3039446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9760303" y="61643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987019" y="2876644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0254988" y="2248112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575682" y="124568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974280" y="-60220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200996" y="219998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763931" y="104359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427782" y="3820271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957739" y="4449729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928658" y="1514813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166547" y="486549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852802" y="2904696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>
              <a:off x="9362077" y="4739911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9488" y="2938672"/>
            <a:ext cx="4607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 @ Separation Line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165" name="Straight Connector 164"/>
          <p:cNvCxnSpPr/>
          <p:nvPr/>
        </p:nvCxnSpPr>
        <p:spPr>
          <a:xfrm flipH="1" flipV="1">
            <a:off x="4616839" y="4131695"/>
            <a:ext cx="4131372" cy="30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/>
          <p:cNvGrpSpPr/>
          <p:nvPr/>
        </p:nvGrpSpPr>
        <p:grpSpPr>
          <a:xfrm>
            <a:off x="3895106" y="1401212"/>
            <a:ext cx="6348006" cy="5456788"/>
            <a:chOff x="3895106" y="1401212"/>
            <a:chExt cx="6348006" cy="5456788"/>
          </a:xfrm>
        </p:grpSpPr>
        <p:grpSp>
          <p:nvGrpSpPr>
            <p:cNvPr id="47" name="Group 46"/>
            <p:cNvGrpSpPr/>
            <p:nvPr/>
          </p:nvGrpSpPr>
          <p:grpSpPr>
            <a:xfrm>
              <a:off x="3895106" y="1401212"/>
              <a:ext cx="6348006" cy="5456788"/>
              <a:chOff x="3895106" y="1401212"/>
              <a:chExt cx="6348006" cy="545678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3895106" y="1401212"/>
                <a:ext cx="6348006" cy="545678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V="1">
                <a:off x="7147398" y="2938672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8481751" y="2502274"/>
              <a:ext cx="595035" cy="848127"/>
              <a:chOff x="8885113" y="2906096"/>
              <a:chExt cx="595035" cy="8481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8885113" y="3169448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975682" y="2906096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^</a:t>
                </a:r>
              </a:p>
            </p:txBody>
          </p:sp>
        </p:grpSp>
      </p:grpSp>
      <p:grpSp>
        <p:nvGrpSpPr>
          <p:cNvPr id="174" name="Group 173"/>
          <p:cNvGrpSpPr/>
          <p:nvPr/>
        </p:nvGrpSpPr>
        <p:grpSpPr>
          <a:xfrm>
            <a:off x="4581655" y="2070152"/>
            <a:ext cx="6243851" cy="3997432"/>
            <a:chOff x="4606344" y="2095044"/>
            <a:chExt cx="6243851" cy="3997432"/>
          </a:xfrm>
        </p:grpSpPr>
        <p:grpSp>
          <p:nvGrpSpPr>
            <p:cNvPr id="166" name="Group 165"/>
            <p:cNvGrpSpPr/>
            <p:nvPr/>
          </p:nvGrpSpPr>
          <p:grpSpPr>
            <a:xfrm rot="20831292">
              <a:off x="4606344" y="2825175"/>
              <a:ext cx="6243851" cy="3267301"/>
              <a:chOff x="4435558" y="2938672"/>
              <a:chExt cx="6243851" cy="3267301"/>
            </a:xfrm>
          </p:grpSpPr>
          <p:cxnSp>
            <p:nvCxnSpPr>
              <p:cNvPr id="167" name="Straight Connector 166"/>
              <p:cNvCxnSpPr/>
              <p:nvPr/>
            </p:nvCxnSpPr>
            <p:spPr>
              <a:xfrm rot="768708">
                <a:off x="4435558" y="2971939"/>
                <a:ext cx="6243851" cy="323403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7147398" y="2938672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>
              <a:off x="7376751" y="2095044"/>
              <a:ext cx="595035" cy="848922"/>
              <a:chOff x="7376751" y="2095044"/>
              <a:chExt cx="595035" cy="84892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7441299" y="2095044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7030A0"/>
                    </a:solidFill>
                  </a:rPr>
                  <a:t>^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7376751" y="2359191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</p:grpSp>
      </p:grpSp>
      <p:sp>
        <p:nvSpPr>
          <p:cNvPr id="215" name="TextBox 214"/>
          <p:cNvSpPr txBox="1"/>
          <p:nvPr/>
        </p:nvSpPr>
        <p:spPr>
          <a:xfrm>
            <a:off x="7221262" y="-1052342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Y|w,x</a:t>
            </a:r>
            <a:r>
              <a:rPr lang="en-US" dirty="0"/>
              <a:t>))=</a:t>
            </a:r>
            <a:r>
              <a:rPr lang="en-US" dirty="0" err="1">
                <a:solidFill>
                  <a:srgbClr val="00B0F0"/>
                </a:solidFill>
              </a:rPr>
              <a:t>Yeelow</a:t>
            </a:r>
            <a:r>
              <a:rPr lang="en-US" dirty="0">
                <a:solidFill>
                  <a:srgbClr val="00B0F0"/>
                </a:solidFill>
              </a:rPr>
              <a:t> Area</a:t>
            </a:r>
            <a:r>
              <a:rPr lang="en-US" dirty="0"/>
              <a:t>/Pink Area</a:t>
            </a:r>
          </a:p>
        </p:txBody>
      </p:sp>
      <p:sp>
        <p:nvSpPr>
          <p:cNvPr id="244" name="Oval 243"/>
          <p:cNvSpPr/>
          <p:nvPr/>
        </p:nvSpPr>
        <p:spPr>
          <a:xfrm>
            <a:off x="7994052" y="3038574"/>
            <a:ext cx="604270" cy="678734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7795656" y="5096814"/>
            <a:ext cx="604270" cy="678734"/>
          </a:xfrm>
          <a:prstGeom prst="ellipse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/>
          <p:cNvGrpSpPr/>
          <p:nvPr/>
        </p:nvGrpSpPr>
        <p:grpSpPr>
          <a:xfrm>
            <a:off x="6910473" y="4200929"/>
            <a:ext cx="1091123" cy="1469805"/>
            <a:chOff x="12035028" y="2480778"/>
            <a:chExt cx="1194481" cy="1469805"/>
          </a:xfrm>
        </p:grpSpPr>
        <p:cxnSp>
          <p:nvCxnSpPr>
            <p:cNvPr id="249" name="Straight Arrow Connector 248"/>
            <p:cNvCxnSpPr/>
            <p:nvPr/>
          </p:nvCxnSpPr>
          <p:spPr>
            <a:xfrm>
              <a:off x="12252936" y="2480778"/>
              <a:ext cx="976573" cy="1197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>
              <a:off x="12035028" y="3612029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&lt;0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7140676" y="3488434"/>
            <a:ext cx="2021202" cy="633595"/>
            <a:chOff x="11890089" y="3091108"/>
            <a:chExt cx="1877966" cy="849659"/>
          </a:xfrm>
        </p:grpSpPr>
        <p:cxnSp>
          <p:nvCxnSpPr>
            <p:cNvPr id="254" name="Straight Arrow Connector 253"/>
            <p:cNvCxnSpPr/>
            <p:nvPr/>
          </p:nvCxnSpPr>
          <p:spPr>
            <a:xfrm flipV="1">
              <a:off x="11890089" y="3091108"/>
              <a:ext cx="959651" cy="849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254"/>
            <p:cNvSpPr txBox="1"/>
            <p:nvPr/>
          </p:nvSpPr>
          <p:spPr>
            <a:xfrm>
              <a:off x="12882876" y="3266807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&gt;0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7204621" y="4136027"/>
            <a:ext cx="2451743" cy="1645101"/>
            <a:chOff x="8979313" y="3813009"/>
            <a:chExt cx="2451743" cy="1645101"/>
          </a:xfrm>
        </p:grpSpPr>
        <p:cxnSp>
          <p:nvCxnSpPr>
            <p:cNvPr id="259" name="Straight Arrow Connector 258"/>
            <p:cNvCxnSpPr/>
            <p:nvPr/>
          </p:nvCxnSpPr>
          <p:spPr>
            <a:xfrm>
              <a:off x="8979313" y="3813009"/>
              <a:ext cx="2149731" cy="16451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TextBox 259"/>
            <p:cNvSpPr txBox="1"/>
            <p:nvPr/>
          </p:nvSpPr>
          <p:spPr>
            <a:xfrm>
              <a:off x="10545877" y="4692754"/>
              <a:ext cx="8851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&gt;0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1" name="TextBox 200"/>
          <p:cNvSpPr txBox="1"/>
          <p:nvPr/>
        </p:nvSpPr>
        <p:spPr>
          <a:xfrm>
            <a:off x="832746" y="-57955"/>
            <a:ext cx="11200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Sigmoid Acts as a Line Threshold Filter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07958" y="888908"/>
            <a:ext cx="2650626" cy="1826508"/>
            <a:chOff x="307958" y="888908"/>
            <a:chExt cx="2650626" cy="1826508"/>
          </a:xfrm>
        </p:grpSpPr>
        <p:sp>
          <p:nvSpPr>
            <p:cNvPr id="250" name="Oval 249"/>
            <p:cNvSpPr/>
            <p:nvPr/>
          </p:nvSpPr>
          <p:spPr>
            <a:xfrm>
              <a:off x="307958" y="2018167"/>
              <a:ext cx="694400" cy="6972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13110" y="888908"/>
              <a:ext cx="694400" cy="6972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2" name="Group 201"/>
            <p:cNvGrpSpPr/>
            <p:nvPr/>
          </p:nvGrpSpPr>
          <p:grpSpPr>
            <a:xfrm>
              <a:off x="1593591" y="1450202"/>
              <a:ext cx="772641" cy="795131"/>
              <a:chOff x="3178941" y="2114139"/>
              <a:chExt cx="772641" cy="795131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226" name="Oval 225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0" name="Straight Connector 229"/>
                <p:cNvCxnSpPr>
                  <a:stCxn id="226" idx="0"/>
                  <a:endCxn id="226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" name="TextBox 204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97565" y="888908"/>
              <a:ext cx="502061" cy="1733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  <a:endParaRPr lang="en-US" sz="3200" dirty="0"/>
            </a:p>
            <a:p>
              <a:endParaRPr lang="en-US" sz="3200" baseline="-25000" dirty="0"/>
            </a:p>
            <a:p>
              <a:endParaRPr lang="en-US" sz="3200" baseline="-25000" dirty="0"/>
            </a:p>
            <a:p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  <a:endParaRPr lang="en-US" sz="3200" dirty="0"/>
            </a:p>
          </p:txBody>
        </p:sp>
        <p:cxnSp>
          <p:nvCxnSpPr>
            <p:cNvPr id="12" name="Straight Arrow Connector 11"/>
            <p:cNvCxnSpPr>
              <a:stCxn id="247" idx="5"/>
              <a:endCxn id="205" idx="1"/>
            </p:cNvCxnSpPr>
            <p:nvPr/>
          </p:nvCxnSpPr>
          <p:spPr>
            <a:xfrm>
              <a:off x="905817" y="1484047"/>
              <a:ext cx="687774" cy="363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>
              <a:stCxn id="250" idx="6"/>
              <a:endCxn id="205" idx="1"/>
            </p:cNvCxnSpPr>
            <p:nvPr/>
          </p:nvCxnSpPr>
          <p:spPr>
            <a:xfrm flipV="1">
              <a:off x="1002358" y="1847767"/>
              <a:ext cx="591233" cy="5190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26" idx="6"/>
            </p:cNvCxnSpPr>
            <p:nvPr/>
          </p:nvCxnSpPr>
          <p:spPr>
            <a:xfrm flipV="1">
              <a:off x="2366232" y="1847766"/>
              <a:ext cx="592352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7666" y="4626512"/>
            <a:ext cx="2790772" cy="2140593"/>
            <a:chOff x="3058493" y="4629528"/>
            <a:chExt cx="2790772" cy="2140593"/>
          </a:xfrm>
        </p:grpSpPr>
        <p:grpSp>
          <p:nvGrpSpPr>
            <p:cNvPr id="261" name="Group 260"/>
            <p:cNvGrpSpPr/>
            <p:nvPr/>
          </p:nvGrpSpPr>
          <p:grpSpPr>
            <a:xfrm>
              <a:off x="3694722" y="5138536"/>
              <a:ext cx="1799530" cy="1364016"/>
              <a:chOff x="191354" y="241793"/>
              <a:chExt cx="1027469" cy="852546"/>
            </a:xfrm>
          </p:grpSpPr>
          <p:grpSp>
            <p:nvGrpSpPr>
              <p:cNvPr id="262" name="Group 261"/>
              <p:cNvGrpSpPr/>
              <p:nvPr/>
            </p:nvGrpSpPr>
            <p:grpSpPr>
              <a:xfrm>
                <a:off x="387299" y="341292"/>
                <a:ext cx="831524" cy="587989"/>
                <a:chOff x="295422" y="382301"/>
                <a:chExt cx="831524" cy="587989"/>
              </a:xfrm>
            </p:grpSpPr>
            <p:sp>
              <p:nvSpPr>
                <p:cNvPr id="275" name="Freeform 274"/>
                <p:cNvSpPr/>
                <p:nvPr/>
              </p:nvSpPr>
              <p:spPr>
                <a:xfrm>
                  <a:off x="295422" y="405752"/>
                  <a:ext cx="787790" cy="530222"/>
                </a:xfrm>
                <a:custGeom>
                  <a:avLst/>
                  <a:gdLst>
                    <a:gd name="connsiteX0" fmla="*/ 0 w 787790"/>
                    <a:gd name="connsiteY0" fmla="*/ 508647 h 530222"/>
                    <a:gd name="connsiteX1" fmla="*/ 281353 w 787790"/>
                    <a:gd name="connsiteY1" fmla="*/ 480512 h 530222"/>
                    <a:gd name="connsiteX2" fmla="*/ 478301 w 787790"/>
                    <a:gd name="connsiteY2" fmla="*/ 72549 h 530222"/>
                    <a:gd name="connsiteX3" fmla="*/ 787790 w 787790"/>
                    <a:gd name="connsiteY3" fmla="*/ 2210 h 53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7790" h="530222">
                      <a:moveTo>
                        <a:pt x="0" y="508647"/>
                      </a:moveTo>
                      <a:cubicBezTo>
                        <a:pt x="100818" y="530921"/>
                        <a:pt x="201636" y="553195"/>
                        <a:pt x="281353" y="480512"/>
                      </a:cubicBezTo>
                      <a:cubicBezTo>
                        <a:pt x="361070" y="407829"/>
                        <a:pt x="393895" y="152266"/>
                        <a:pt x="478301" y="72549"/>
                      </a:cubicBezTo>
                      <a:cubicBezTo>
                        <a:pt x="562707" y="-7168"/>
                        <a:pt x="675248" y="-2479"/>
                        <a:pt x="787790" y="2210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295422" y="382301"/>
                  <a:ext cx="817224" cy="56852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Freeform 274">
                  <a:extLst>
                    <a:ext uri="{FF2B5EF4-FFF2-40B4-BE49-F238E27FC236}">
                      <a16:creationId xmlns:a16="http://schemas.microsoft.com/office/drawing/2014/main" id="{113CB1AD-A674-6AEC-AD23-634693442DCE}"/>
                    </a:ext>
                  </a:extLst>
                </p:cNvPr>
                <p:cNvSpPr/>
                <p:nvPr/>
              </p:nvSpPr>
              <p:spPr>
                <a:xfrm flipH="1">
                  <a:off x="326560" y="394026"/>
                  <a:ext cx="800386" cy="576264"/>
                </a:xfrm>
                <a:custGeom>
                  <a:avLst/>
                  <a:gdLst>
                    <a:gd name="connsiteX0" fmla="*/ 0 w 787790"/>
                    <a:gd name="connsiteY0" fmla="*/ 508647 h 530222"/>
                    <a:gd name="connsiteX1" fmla="*/ 281353 w 787790"/>
                    <a:gd name="connsiteY1" fmla="*/ 480512 h 530222"/>
                    <a:gd name="connsiteX2" fmla="*/ 478301 w 787790"/>
                    <a:gd name="connsiteY2" fmla="*/ 72549 h 530222"/>
                    <a:gd name="connsiteX3" fmla="*/ 787790 w 787790"/>
                    <a:gd name="connsiteY3" fmla="*/ 2210 h 53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7790" h="530222">
                      <a:moveTo>
                        <a:pt x="0" y="508647"/>
                      </a:moveTo>
                      <a:cubicBezTo>
                        <a:pt x="100818" y="530921"/>
                        <a:pt x="201636" y="553195"/>
                        <a:pt x="281353" y="480512"/>
                      </a:cubicBezTo>
                      <a:cubicBezTo>
                        <a:pt x="361070" y="407829"/>
                        <a:pt x="393895" y="152266"/>
                        <a:pt x="478301" y="72549"/>
                      </a:cubicBezTo>
                      <a:cubicBezTo>
                        <a:pt x="562707" y="-7168"/>
                        <a:pt x="675248" y="-2479"/>
                        <a:pt x="787790" y="2210"/>
                      </a:cubicBezTo>
                    </a:path>
                  </a:pathLst>
                </a:cu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6" name="TextBox 265"/>
              <p:cNvSpPr txBox="1"/>
              <p:nvPr/>
            </p:nvSpPr>
            <p:spPr>
              <a:xfrm>
                <a:off x="191354" y="73512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74" name="TextBox 273"/>
              <p:cNvSpPr txBox="1"/>
              <p:nvPr/>
            </p:nvSpPr>
            <p:spPr>
              <a:xfrm>
                <a:off x="191354" y="241793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07" name="TextBox 306"/>
              <p:cNvSpPr txBox="1"/>
              <p:nvPr/>
            </p:nvSpPr>
            <p:spPr>
              <a:xfrm>
                <a:off x="429451" y="921207"/>
                <a:ext cx="683881" cy="173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-1         0          1</a:t>
                </a:r>
              </a:p>
            </p:txBody>
          </p:sp>
        </p:grpSp>
        <p:sp>
          <p:nvSpPr>
            <p:cNvPr id="293" name="TextBox 292"/>
            <p:cNvSpPr txBox="1"/>
            <p:nvPr/>
          </p:nvSpPr>
          <p:spPr>
            <a:xfrm>
              <a:off x="3989347" y="4913516"/>
              <a:ext cx="1859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vs </a:t>
              </a:r>
              <a:r>
                <a:rPr lang="en-US" sz="20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endPara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4514333" y="6370011"/>
              <a:ext cx="11881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058493" y="5466167"/>
              <a:ext cx="9204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lang="en-US" sz="20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5C8708-B201-E94A-A39F-53CE2B1BBDFA}"/>
                </a:ext>
              </a:extLst>
            </p:cNvPr>
            <p:cNvSpPr txBox="1"/>
            <p:nvPr/>
          </p:nvSpPr>
          <p:spPr>
            <a:xfrm>
              <a:off x="3837100" y="4629528"/>
              <a:ext cx="1859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F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1-s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000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vs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endPara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2303035" y="5270947"/>
            <a:ext cx="13502" cy="93337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>
            <a:stCxn id="276" idx="3"/>
          </p:cNvCxnSpPr>
          <p:nvPr/>
        </p:nvCxnSpPr>
        <p:spPr>
          <a:xfrm flipH="1">
            <a:off x="1694839" y="5749515"/>
            <a:ext cx="1373542" cy="2603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44" y="1206904"/>
            <a:ext cx="1677719" cy="125512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26" y="1213756"/>
            <a:ext cx="1925271" cy="1286011"/>
          </a:xfrm>
          <a:prstGeom prst="rect">
            <a:avLst/>
          </a:prstGeom>
        </p:spPr>
      </p:pic>
      <p:sp>
        <p:nvSpPr>
          <p:cNvPr id="79" name="Oval 78"/>
          <p:cNvSpPr/>
          <p:nvPr/>
        </p:nvSpPr>
        <p:spPr>
          <a:xfrm>
            <a:off x="2567906" y="6039450"/>
            <a:ext cx="266117" cy="28220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1645950" y="6030299"/>
            <a:ext cx="266117" cy="28220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244" grpId="0" animBg="1"/>
      <p:bldP spid="244" grpId="1" animBg="1"/>
      <p:bldP spid="246" grpId="0" animBg="1"/>
      <p:bldP spid="246" grpId="1" animBg="1"/>
      <p:bldP spid="79" grpId="0" animBg="1"/>
      <p:bldP spid="8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152281" y="3279242"/>
            <a:ext cx="1812890" cy="1647608"/>
            <a:chOff x="1140601" y="4171539"/>
            <a:chExt cx="1812890" cy="1647608"/>
          </a:xfrm>
        </p:grpSpPr>
        <p:sp>
          <p:nvSpPr>
            <p:cNvPr id="205" name="Oval 204"/>
            <p:cNvSpPr/>
            <p:nvPr/>
          </p:nvSpPr>
          <p:spPr>
            <a:xfrm>
              <a:off x="2794373" y="4373067"/>
              <a:ext cx="77957" cy="911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flipH="1" flipV="1">
              <a:off x="1401419" y="5544782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226" name="Group 225"/>
            <p:cNvGrpSpPr/>
            <p:nvPr/>
          </p:nvGrpSpPr>
          <p:grpSpPr>
            <a:xfrm>
              <a:off x="1140601" y="4215565"/>
              <a:ext cx="1812890" cy="1329217"/>
              <a:chOff x="4852802" y="616437"/>
              <a:chExt cx="6188541" cy="4115495"/>
            </a:xfrm>
          </p:grpSpPr>
          <p:sp>
            <p:nvSpPr>
              <p:cNvPr id="250" name="Oval 249"/>
              <p:cNvSpPr/>
              <p:nvPr/>
            </p:nvSpPr>
            <p:spPr>
              <a:xfrm>
                <a:off x="5924967" y="303944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9760303" y="616437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8987019" y="2876644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10254988" y="2248112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5575682" y="12456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6200996" y="21999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8763931" y="1043597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6427782" y="3820271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7957739" y="4449729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4928658" y="1514813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4852802" y="290469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10775226" y="2719969"/>
                <a:ext cx="266117" cy="28220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6585521" y="1564007"/>
                <a:ext cx="266117" cy="28220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5443279" y="2189733"/>
                <a:ext cx="266117" cy="28220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9194834" y="2042265"/>
                <a:ext cx="266117" cy="28220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/>
            <p:cNvSpPr txBox="1"/>
            <p:nvPr/>
          </p:nvSpPr>
          <p:spPr>
            <a:xfrm flipH="1">
              <a:off x="1881214" y="4171539"/>
              <a:ext cx="4784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cxnSp>
          <p:nvCxnSpPr>
            <p:cNvPr id="277" name="Straight Connector 276"/>
            <p:cNvCxnSpPr/>
            <p:nvPr/>
          </p:nvCxnSpPr>
          <p:spPr>
            <a:xfrm>
              <a:off x="1826220" y="4254272"/>
              <a:ext cx="0" cy="15648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1162822" y="5138981"/>
              <a:ext cx="1251862" cy="9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/>
            <p:cNvSpPr/>
            <p:nvPr/>
          </p:nvSpPr>
          <p:spPr>
            <a:xfrm>
              <a:off x="2101946" y="4833579"/>
              <a:ext cx="77957" cy="911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 flipH="1" flipV="1">
              <a:off x="1553819" y="5408951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 flipH="1" flipV="1">
              <a:off x="2282689" y="5273120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 flipH="1" flipV="1">
              <a:off x="1928193" y="5326130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 flipH="1" flipV="1">
              <a:off x="2209802" y="5647495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577" name="Group 576"/>
          <p:cNvGrpSpPr/>
          <p:nvPr/>
        </p:nvGrpSpPr>
        <p:grpSpPr>
          <a:xfrm>
            <a:off x="4431271" y="2855001"/>
            <a:ext cx="797615" cy="2527853"/>
            <a:chOff x="4431271" y="2855001"/>
            <a:chExt cx="797615" cy="2527853"/>
          </a:xfrm>
        </p:grpSpPr>
        <p:grpSp>
          <p:nvGrpSpPr>
            <p:cNvPr id="81" name="Group 80"/>
            <p:cNvGrpSpPr/>
            <p:nvPr/>
          </p:nvGrpSpPr>
          <p:grpSpPr>
            <a:xfrm>
              <a:off x="4431271" y="2855001"/>
              <a:ext cx="772641" cy="795131"/>
              <a:chOff x="3178941" y="2114139"/>
              <a:chExt cx="772641" cy="79513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Connector 11"/>
                <p:cNvCxnSpPr>
                  <a:stCxn id="4" idx="0"/>
                  <a:endCxn id="4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4456245" y="4587723"/>
              <a:ext cx="772641" cy="795131"/>
              <a:chOff x="3178941" y="2114139"/>
              <a:chExt cx="772641" cy="795131"/>
            </a:xfrm>
          </p:grpSpPr>
          <p:grpSp>
            <p:nvGrpSpPr>
              <p:cNvPr id="316" name="Group 315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319" name="Oval 318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0" name="Straight Connector 319"/>
                <p:cNvCxnSpPr>
                  <a:stCxn id="319" idx="0"/>
                  <a:endCxn id="319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7" name="TextBox 316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</p:grpSp>
      <p:sp>
        <p:nvSpPr>
          <p:cNvPr id="349" name="Oval 348"/>
          <p:cNvSpPr/>
          <p:nvPr/>
        </p:nvSpPr>
        <p:spPr>
          <a:xfrm>
            <a:off x="2327102" y="4402823"/>
            <a:ext cx="694400" cy="6972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2332254" y="3273564"/>
            <a:ext cx="694400" cy="6972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TextBox 351"/>
          <p:cNvSpPr txBox="1"/>
          <p:nvPr/>
        </p:nvSpPr>
        <p:spPr>
          <a:xfrm>
            <a:off x="2416709" y="3273564"/>
            <a:ext cx="502061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  <a:r>
              <a:rPr lang="en-US" sz="3200" baseline="-25000" dirty="0"/>
              <a:t>1</a:t>
            </a:r>
            <a:endParaRPr lang="en-US" sz="3200" dirty="0"/>
          </a:p>
          <a:p>
            <a:endParaRPr lang="en-US" sz="3200" baseline="-25000" dirty="0"/>
          </a:p>
          <a:p>
            <a:endParaRPr lang="en-US" sz="3200" baseline="-25000" dirty="0"/>
          </a:p>
          <a:p>
            <a:r>
              <a:rPr lang="en-US" sz="3200" dirty="0"/>
              <a:t>x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grpSp>
        <p:nvGrpSpPr>
          <p:cNvPr id="526" name="Group 525"/>
          <p:cNvGrpSpPr/>
          <p:nvPr/>
        </p:nvGrpSpPr>
        <p:grpSpPr>
          <a:xfrm>
            <a:off x="3061167" y="3368994"/>
            <a:ext cx="1427881" cy="1342991"/>
            <a:chOff x="3061167" y="3368994"/>
            <a:chExt cx="1427881" cy="1342991"/>
          </a:xfrm>
        </p:grpSpPr>
        <p:cxnSp>
          <p:nvCxnSpPr>
            <p:cNvPr id="353" name="Straight Arrow Connector 352"/>
            <p:cNvCxnSpPr/>
            <p:nvPr/>
          </p:nvCxnSpPr>
          <p:spPr>
            <a:xfrm flipV="1">
              <a:off x="3088976" y="3368994"/>
              <a:ext cx="1389500" cy="208600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>
              <a:stCxn id="349" idx="6"/>
            </p:cNvCxnSpPr>
            <p:nvPr/>
          </p:nvCxnSpPr>
          <p:spPr>
            <a:xfrm flipV="1">
              <a:off x="3061167" y="3394322"/>
              <a:ext cx="1427881" cy="131766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020137" y="3620998"/>
            <a:ext cx="2953963" cy="3363484"/>
            <a:chOff x="3021502" y="3638172"/>
            <a:chExt cx="2953963" cy="3363484"/>
          </a:xfrm>
        </p:grpSpPr>
        <p:grpSp>
          <p:nvGrpSpPr>
            <p:cNvPr id="90" name="Group 89"/>
            <p:cNvGrpSpPr/>
            <p:nvPr/>
          </p:nvGrpSpPr>
          <p:grpSpPr>
            <a:xfrm>
              <a:off x="3766689" y="5518809"/>
              <a:ext cx="2208776" cy="1482847"/>
              <a:chOff x="5569231" y="3473980"/>
              <a:chExt cx="2493780" cy="1855278"/>
            </a:xfrm>
          </p:grpSpPr>
          <p:grpSp>
            <p:nvGrpSpPr>
              <p:cNvPr id="321" name="Group 320"/>
              <p:cNvGrpSpPr/>
              <p:nvPr/>
            </p:nvGrpSpPr>
            <p:grpSpPr>
              <a:xfrm>
                <a:off x="5569231" y="3478202"/>
                <a:ext cx="2493780" cy="1603582"/>
                <a:chOff x="459711" y="4215565"/>
                <a:chExt cx="2493780" cy="1603582"/>
              </a:xfrm>
            </p:grpSpPr>
            <p:sp>
              <p:nvSpPr>
                <p:cNvPr id="322" name="Oval 321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Oval 322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324" name="Group 323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333" name="Oval 332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34" name="Oval 333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Oval 334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Oval 335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2" name="Oval 341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4" name="Oval 343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Oval 345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5" name="TextBox 324"/>
                <p:cNvSpPr txBox="1"/>
                <p:nvPr/>
              </p:nvSpPr>
              <p:spPr>
                <a:xfrm flipH="1">
                  <a:off x="459711" y="4453787"/>
                  <a:ext cx="47847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</a:p>
              </p:txBody>
            </p: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1826220" y="4254272"/>
                  <a:ext cx="0" cy="15648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1162822" y="5138981"/>
                  <a:ext cx="1251862" cy="91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8" name="Oval 327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Oval 328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0" name="Oval 329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1" name="Oval 330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2" name="Oval 331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84" name="Straight Connector 83"/>
              <p:cNvCxnSpPr/>
              <p:nvPr/>
            </p:nvCxnSpPr>
            <p:spPr>
              <a:xfrm flipH="1">
                <a:off x="6728955" y="3569348"/>
                <a:ext cx="506388" cy="151885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 flipV="1">
                <a:off x="6114027" y="4050771"/>
                <a:ext cx="833583" cy="35084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 rot="17332558">
                <a:off x="6552153" y="3948020"/>
                <a:ext cx="1855278" cy="907197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Arrow Connector 99"/>
            <p:cNvCxnSpPr/>
            <p:nvPr/>
          </p:nvCxnSpPr>
          <p:spPr>
            <a:xfrm>
              <a:off x="3055433" y="3638172"/>
              <a:ext cx="1439390" cy="1195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349" idx="6"/>
            </p:cNvCxnSpPr>
            <p:nvPr/>
          </p:nvCxnSpPr>
          <p:spPr>
            <a:xfrm>
              <a:off x="3021502" y="4751448"/>
              <a:ext cx="1400812" cy="900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6681920" y="1045742"/>
            <a:ext cx="2134886" cy="1860844"/>
            <a:chOff x="7201010" y="709585"/>
            <a:chExt cx="2445787" cy="2383967"/>
          </a:xfrm>
        </p:grpSpPr>
        <p:cxnSp>
          <p:nvCxnSpPr>
            <p:cNvPr id="105" name="Straight Connector 104"/>
            <p:cNvCxnSpPr/>
            <p:nvPr/>
          </p:nvCxnSpPr>
          <p:spPr>
            <a:xfrm flipH="1">
              <a:off x="8029672" y="1815305"/>
              <a:ext cx="567676" cy="984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7261943" y="2321822"/>
              <a:ext cx="2359135" cy="437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7201010" y="1924293"/>
              <a:ext cx="2099440" cy="76676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8300066" y="1127292"/>
              <a:ext cx="20412" cy="11400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Rectangle 362"/>
            <p:cNvSpPr/>
            <p:nvPr/>
          </p:nvSpPr>
          <p:spPr>
            <a:xfrm>
              <a:off x="8250730" y="709585"/>
              <a:ext cx="1396067" cy="670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lang="en-US" sz="2800" dirty="0"/>
            </a:p>
          </p:txBody>
        </p:sp>
        <p:grpSp>
          <p:nvGrpSpPr>
            <p:cNvPr id="364" name="Group 363"/>
            <p:cNvGrpSpPr/>
            <p:nvPr/>
          </p:nvGrpSpPr>
          <p:grpSpPr>
            <a:xfrm rot="947979">
              <a:off x="7595992" y="1568097"/>
              <a:ext cx="1812890" cy="1525455"/>
              <a:chOff x="1140601" y="4215565"/>
              <a:chExt cx="1812890" cy="1525455"/>
            </a:xfrm>
          </p:grpSpPr>
          <p:sp>
            <p:nvSpPr>
              <p:cNvPr id="365" name="Oval 364"/>
              <p:cNvSpPr/>
              <p:nvPr/>
            </p:nvSpPr>
            <p:spPr>
              <a:xfrm>
                <a:off x="2794373" y="4373067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/>
              <p:cNvSpPr/>
              <p:nvPr/>
            </p:nvSpPr>
            <p:spPr>
              <a:xfrm flipH="1" flipV="1">
                <a:off x="1401419" y="5544782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67" name="Group 366"/>
              <p:cNvGrpSpPr/>
              <p:nvPr/>
            </p:nvGrpSpPr>
            <p:grpSpPr>
              <a:xfrm>
                <a:off x="1140601" y="4215565"/>
                <a:ext cx="1812890" cy="1329217"/>
                <a:chOff x="4852802" y="616437"/>
                <a:chExt cx="6188541" cy="4115495"/>
              </a:xfrm>
            </p:grpSpPr>
            <p:sp>
              <p:nvSpPr>
                <p:cNvPr id="376" name="Oval 375"/>
                <p:cNvSpPr/>
                <p:nvPr/>
              </p:nvSpPr>
              <p:spPr>
                <a:xfrm>
                  <a:off x="5924967" y="303944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7" name="Oval 376"/>
                <p:cNvSpPr/>
                <p:nvPr/>
              </p:nvSpPr>
              <p:spPr>
                <a:xfrm>
                  <a:off x="9760303" y="61643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Oval 377"/>
                <p:cNvSpPr/>
                <p:nvPr/>
              </p:nvSpPr>
              <p:spPr>
                <a:xfrm>
                  <a:off x="8987019" y="2876644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Oval 378"/>
                <p:cNvSpPr/>
                <p:nvPr/>
              </p:nvSpPr>
              <p:spPr>
                <a:xfrm>
                  <a:off x="10254988" y="2248112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Oval 379"/>
                <p:cNvSpPr/>
                <p:nvPr/>
              </p:nvSpPr>
              <p:spPr>
                <a:xfrm>
                  <a:off x="5575682" y="12456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6200996" y="21999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Oval 381"/>
                <p:cNvSpPr/>
                <p:nvPr/>
              </p:nvSpPr>
              <p:spPr>
                <a:xfrm>
                  <a:off x="8763931" y="104359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Oval 382"/>
                <p:cNvSpPr/>
                <p:nvPr/>
              </p:nvSpPr>
              <p:spPr>
                <a:xfrm>
                  <a:off x="6427782" y="3820271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4" name="Oval 383"/>
                <p:cNvSpPr/>
                <p:nvPr/>
              </p:nvSpPr>
              <p:spPr>
                <a:xfrm>
                  <a:off x="7957739" y="4449729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5" name="Oval 384"/>
                <p:cNvSpPr/>
                <p:nvPr/>
              </p:nvSpPr>
              <p:spPr>
                <a:xfrm>
                  <a:off x="4928658" y="1514813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385"/>
                <p:cNvSpPr/>
                <p:nvPr/>
              </p:nvSpPr>
              <p:spPr>
                <a:xfrm>
                  <a:off x="4852802" y="290469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10775226" y="2719969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6585521" y="1564007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5443279" y="2189733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Oval 389"/>
                <p:cNvSpPr/>
                <p:nvPr/>
              </p:nvSpPr>
              <p:spPr>
                <a:xfrm>
                  <a:off x="9194834" y="2042265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1" name="Oval 370"/>
              <p:cNvSpPr/>
              <p:nvPr/>
            </p:nvSpPr>
            <p:spPr>
              <a:xfrm>
                <a:off x="2101946" y="4833579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/>
              <p:cNvSpPr/>
              <p:nvPr/>
            </p:nvSpPr>
            <p:spPr>
              <a:xfrm flipH="1" flipV="1">
                <a:off x="1553819" y="5408951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 flipH="1" flipV="1">
                <a:off x="2282689" y="527312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 flipH="1" flipV="1">
                <a:off x="1928193" y="532613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 flipH="1" flipV="1">
                <a:off x="2209802" y="5647495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02" name="Rectangle 201"/>
          <p:cNvSpPr/>
          <p:nvPr/>
        </p:nvSpPr>
        <p:spPr>
          <a:xfrm rot="1222141">
            <a:off x="6532208" y="2355475"/>
            <a:ext cx="1695281" cy="55858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 rot="21341535">
            <a:off x="6406185" y="1120721"/>
            <a:ext cx="2531164" cy="2015484"/>
            <a:chOff x="6826628" y="428369"/>
            <a:chExt cx="3380870" cy="2721092"/>
          </a:xfrm>
        </p:grpSpPr>
        <p:sp>
          <p:nvSpPr>
            <p:cNvPr id="118" name="Freeform 117"/>
            <p:cNvSpPr/>
            <p:nvPr/>
          </p:nvSpPr>
          <p:spPr>
            <a:xfrm>
              <a:off x="6826628" y="428369"/>
              <a:ext cx="3380870" cy="1868557"/>
            </a:xfrm>
            <a:custGeom>
              <a:avLst/>
              <a:gdLst>
                <a:gd name="connsiteX0" fmla="*/ 0 w 3380870"/>
                <a:gd name="connsiteY0" fmla="*/ 1868557 h 1868557"/>
                <a:gd name="connsiteX1" fmla="*/ 318052 w 3380870"/>
                <a:gd name="connsiteY1" fmla="*/ 1590261 h 1868557"/>
                <a:gd name="connsiteX2" fmla="*/ 477078 w 3380870"/>
                <a:gd name="connsiteY2" fmla="*/ 735496 h 1868557"/>
                <a:gd name="connsiteX3" fmla="*/ 745434 w 3380870"/>
                <a:gd name="connsiteY3" fmla="*/ 437322 h 1868557"/>
                <a:gd name="connsiteX4" fmla="*/ 1302026 w 3380870"/>
                <a:gd name="connsiteY4" fmla="*/ 0 h 1868557"/>
                <a:gd name="connsiteX5" fmla="*/ 1302026 w 3380870"/>
                <a:gd name="connsiteY5" fmla="*/ 0 h 1868557"/>
                <a:gd name="connsiteX6" fmla="*/ 1341782 w 3380870"/>
                <a:gd name="connsiteY6" fmla="*/ 0 h 1868557"/>
                <a:gd name="connsiteX7" fmla="*/ 1371600 w 3380870"/>
                <a:gd name="connsiteY7" fmla="*/ 9939 h 1868557"/>
                <a:gd name="connsiteX8" fmla="*/ 3120887 w 3380870"/>
                <a:gd name="connsiteY8" fmla="*/ 546653 h 1868557"/>
                <a:gd name="connsiteX9" fmla="*/ 3339547 w 3380870"/>
                <a:gd name="connsiteY9" fmla="*/ 626166 h 18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0870" h="1868557">
                  <a:moveTo>
                    <a:pt x="0" y="1868557"/>
                  </a:moveTo>
                  <a:cubicBezTo>
                    <a:pt x="119269" y="1823830"/>
                    <a:pt x="238539" y="1779104"/>
                    <a:pt x="318052" y="1590261"/>
                  </a:cubicBezTo>
                  <a:cubicBezTo>
                    <a:pt x="397565" y="1401418"/>
                    <a:pt x="405848" y="927652"/>
                    <a:pt x="477078" y="735496"/>
                  </a:cubicBezTo>
                  <a:cubicBezTo>
                    <a:pt x="548308" y="543340"/>
                    <a:pt x="607943" y="559905"/>
                    <a:pt x="745434" y="437322"/>
                  </a:cubicBezTo>
                  <a:cubicBezTo>
                    <a:pt x="882925" y="314739"/>
                    <a:pt x="1302026" y="0"/>
                    <a:pt x="1302026" y="0"/>
                  </a:cubicBezTo>
                  <a:lnTo>
                    <a:pt x="1302026" y="0"/>
                  </a:lnTo>
                  <a:lnTo>
                    <a:pt x="1341782" y="0"/>
                  </a:lnTo>
                  <a:cubicBezTo>
                    <a:pt x="1353378" y="1656"/>
                    <a:pt x="1371600" y="9939"/>
                    <a:pt x="1371600" y="9939"/>
                  </a:cubicBezTo>
                  <a:lnTo>
                    <a:pt x="3120887" y="546653"/>
                  </a:lnTo>
                  <a:cubicBezTo>
                    <a:pt x="3448878" y="649357"/>
                    <a:pt x="3394212" y="637761"/>
                    <a:pt x="3339547" y="626166"/>
                  </a:cubicBezTo>
                </a:path>
              </a:pathLst>
            </a:custGeom>
            <a:solidFill>
              <a:srgbClr val="7030A0">
                <a:alpha val="14000"/>
              </a:srgbClr>
            </a:solidFill>
            <a:ln>
              <a:solidFill>
                <a:schemeClr val="accent1">
                  <a:shade val="50000"/>
                  <a:alpha val="1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6828183" y="993913"/>
              <a:ext cx="3349487" cy="2155548"/>
            </a:xfrm>
            <a:custGeom>
              <a:avLst/>
              <a:gdLst>
                <a:gd name="connsiteX0" fmla="*/ 3349487 w 3349487"/>
                <a:gd name="connsiteY0" fmla="*/ 0 h 2155548"/>
                <a:gd name="connsiteX1" fmla="*/ 2653747 w 3349487"/>
                <a:gd name="connsiteY1" fmla="*/ 655983 h 2155548"/>
                <a:gd name="connsiteX2" fmla="*/ 2534478 w 3349487"/>
                <a:gd name="connsiteY2" fmla="*/ 795130 h 2155548"/>
                <a:gd name="connsiteX3" fmla="*/ 2355574 w 3349487"/>
                <a:gd name="connsiteY3" fmla="*/ 1669774 h 2155548"/>
                <a:gd name="connsiteX4" fmla="*/ 2325756 w 3349487"/>
                <a:gd name="connsiteY4" fmla="*/ 1759226 h 2155548"/>
                <a:gd name="connsiteX5" fmla="*/ 1997765 w 3349487"/>
                <a:gd name="connsiteY5" fmla="*/ 2107096 h 2155548"/>
                <a:gd name="connsiteX6" fmla="*/ 1828800 w 3349487"/>
                <a:gd name="connsiteY6" fmla="*/ 2067339 h 2155548"/>
                <a:gd name="connsiteX7" fmla="*/ 0 w 3349487"/>
                <a:gd name="connsiteY7" fmla="*/ 1321904 h 215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9487" h="2155548">
                  <a:moveTo>
                    <a:pt x="3349487" y="0"/>
                  </a:moveTo>
                  <a:lnTo>
                    <a:pt x="2653747" y="655983"/>
                  </a:lnTo>
                  <a:cubicBezTo>
                    <a:pt x="2517912" y="788505"/>
                    <a:pt x="2584173" y="626165"/>
                    <a:pt x="2534478" y="795130"/>
                  </a:cubicBezTo>
                  <a:cubicBezTo>
                    <a:pt x="2484783" y="964095"/>
                    <a:pt x="2390361" y="1509091"/>
                    <a:pt x="2355574" y="1669774"/>
                  </a:cubicBezTo>
                  <a:cubicBezTo>
                    <a:pt x="2320787" y="1830457"/>
                    <a:pt x="2385391" y="1686339"/>
                    <a:pt x="2325756" y="1759226"/>
                  </a:cubicBezTo>
                  <a:cubicBezTo>
                    <a:pt x="2266121" y="1832113"/>
                    <a:pt x="2080591" y="2055744"/>
                    <a:pt x="1997765" y="2107096"/>
                  </a:cubicBezTo>
                  <a:cubicBezTo>
                    <a:pt x="1914939" y="2158448"/>
                    <a:pt x="2161761" y="2198204"/>
                    <a:pt x="1828800" y="2067339"/>
                  </a:cubicBezTo>
                  <a:cubicBezTo>
                    <a:pt x="1495839" y="1936474"/>
                    <a:pt x="747919" y="1629189"/>
                    <a:pt x="0" y="1321904"/>
                  </a:cubicBezTo>
                </a:path>
              </a:pathLst>
            </a:custGeom>
            <a:solidFill>
              <a:srgbClr val="7030A0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9" name="Group 488"/>
          <p:cNvGrpSpPr/>
          <p:nvPr/>
        </p:nvGrpSpPr>
        <p:grpSpPr>
          <a:xfrm>
            <a:off x="6783168" y="4989117"/>
            <a:ext cx="2370894" cy="1831556"/>
            <a:chOff x="6783168" y="4989117"/>
            <a:chExt cx="2370894" cy="1831556"/>
          </a:xfrm>
        </p:grpSpPr>
        <p:grpSp>
          <p:nvGrpSpPr>
            <p:cNvPr id="391" name="Group 390"/>
            <p:cNvGrpSpPr/>
            <p:nvPr/>
          </p:nvGrpSpPr>
          <p:grpSpPr>
            <a:xfrm>
              <a:off x="6783168" y="4989117"/>
              <a:ext cx="2370894" cy="1831556"/>
              <a:chOff x="7261943" y="747106"/>
              <a:chExt cx="2716165" cy="2346446"/>
            </a:xfrm>
          </p:grpSpPr>
          <p:cxnSp>
            <p:nvCxnSpPr>
              <p:cNvPr id="392" name="Straight Connector 391"/>
              <p:cNvCxnSpPr/>
              <p:nvPr/>
            </p:nvCxnSpPr>
            <p:spPr>
              <a:xfrm flipH="1">
                <a:off x="8029672" y="1815305"/>
                <a:ext cx="567676" cy="9847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V="1">
                <a:off x="7261943" y="2321822"/>
                <a:ext cx="2359135" cy="437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/>
              <p:cNvCxnSpPr>
                <a:stCxn id="399" idx="1"/>
                <a:endCxn id="412" idx="0"/>
              </p:cNvCxnSpPr>
              <p:nvPr/>
            </p:nvCxnSpPr>
            <p:spPr>
              <a:xfrm flipV="1">
                <a:off x="7810046" y="1814392"/>
                <a:ext cx="1112266" cy="96903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>
                <a:off x="8300066" y="1127292"/>
                <a:ext cx="20412" cy="11400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Rectangle 395"/>
              <p:cNvSpPr/>
              <p:nvPr/>
            </p:nvSpPr>
            <p:spPr>
              <a:xfrm>
                <a:off x="8582041" y="747106"/>
                <a:ext cx="1396067" cy="670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·x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endParaRPr lang="en-US" sz="2800" dirty="0"/>
              </a:p>
            </p:txBody>
          </p:sp>
          <p:grpSp>
            <p:nvGrpSpPr>
              <p:cNvPr id="397" name="Group 396"/>
              <p:cNvGrpSpPr/>
              <p:nvPr/>
            </p:nvGrpSpPr>
            <p:grpSpPr>
              <a:xfrm rot="947979">
                <a:off x="7595992" y="1568097"/>
                <a:ext cx="1812890" cy="1525455"/>
                <a:chOff x="1140601" y="4215565"/>
                <a:chExt cx="1812890" cy="1525455"/>
              </a:xfrm>
            </p:grpSpPr>
            <p:sp>
              <p:nvSpPr>
                <p:cNvPr id="398" name="Oval 397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Oval 398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400" name="Group 399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406" name="Oval 405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07" name="Oval 406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Oval 410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Oval 412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4" name="Oval 413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5" name="Oval 414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Oval 415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7" name="Oval 416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Oval 417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9" name="Oval 418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Oval 419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01" name="Oval 400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Oval 401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3" name="Oval 402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4" name="Oval 403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5" name="Oval 404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425" name="Rectangle 424"/>
            <p:cNvSpPr/>
            <p:nvPr/>
          </p:nvSpPr>
          <p:spPr>
            <a:xfrm rot="19147471">
              <a:off x="7222860" y="6074955"/>
              <a:ext cx="1695281" cy="55858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5" name="Group 574"/>
          <p:cNvGrpSpPr/>
          <p:nvPr/>
        </p:nvGrpSpPr>
        <p:grpSpPr>
          <a:xfrm>
            <a:off x="9166663" y="1915565"/>
            <a:ext cx="2708676" cy="3193329"/>
            <a:chOff x="9166663" y="1915565"/>
            <a:chExt cx="2708676" cy="3193329"/>
          </a:xfrm>
        </p:grpSpPr>
        <p:grpSp>
          <p:nvGrpSpPr>
            <p:cNvPr id="426" name="Group 425"/>
            <p:cNvGrpSpPr/>
            <p:nvPr/>
          </p:nvGrpSpPr>
          <p:grpSpPr>
            <a:xfrm>
              <a:off x="9520398" y="1915565"/>
              <a:ext cx="2112436" cy="2933616"/>
              <a:chOff x="7201010" y="-664766"/>
              <a:chExt cx="2420068" cy="3758318"/>
            </a:xfrm>
          </p:grpSpPr>
          <p:cxnSp>
            <p:nvCxnSpPr>
              <p:cNvPr id="427" name="Straight Connector 426"/>
              <p:cNvCxnSpPr/>
              <p:nvPr/>
            </p:nvCxnSpPr>
            <p:spPr>
              <a:xfrm flipH="1">
                <a:off x="8029672" y="1815305"/>
                <a:ext cx="567676" cy="9847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V="1">
                <a:off x="7261943" y="2321822"/>
                <a:ext cx="2359135" cy="437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>
                <a:off x="7201010" y="1924293"/>
                <a:ext cx="2099440" cy="766769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8300066" y="1127292"/>
                <a:ext cx="20412" cy="11400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1" name="Rectangle 430"/>
              <p:cNvSpPr/>
              <p:nvPr/>
            </p:nvSpPr>
            <p:spPr>
              <a:xfrm>
                <a:off x="8464720" y="-664766"/>
                <a:ext cx="305218" cy="670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2800" dirty="0"/>
              </a:p>
            </p:txBody>
          </p:sp>
          <p:grpSp>
            <p:nvGrpSpPr>
              <p:cNvPr id="432" name="Group 431"/>
              <p:cNvGrpSpPr/>
              <p:nvPr/>
            </p:nvGrpSpPr>
            <p:grpSpPr>
              <a:xfrm rot="947979">
                <a:off x="7595992" y="1568097"/>
                <a:ext cx="1812890" cy="1525455"/>
                <a:chOff x="1140601" y="4215565"/>
                <a:chExt cx="1812890" cy="1525455"/>
              </a:xfrm>
            </p:grpSpPr>
            <p:sp>
              <p:nvSpPr>
                <p:cNvPr id="433" name="Oval 432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Oval 433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435" name="Group 434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441" name="Oval 440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2" name="Oval 441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Oval 442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Oval 443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Oval 444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7" name="Oval 446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8" name="Oval 447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9" name="Oval 448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0" name="Oval 449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1" name="Oval 450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2" name="Oval 451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3" name="Oval 452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4" name="Oval 453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454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6" name="Oval 435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Oval 436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8" name="Oval 437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9" name="Oval 438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40" name="Oval 439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456" name="Rectangle 455"/>
            <p:cNvSpPr/>
            <p:nvPr/>
          </p:nvSpPr>
          <p:spPr>
            <a:xfrm rot="1222141">
              <a:off x="9401299" y="4306301"/>
              <a:ext cx="1695281" cy="55858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Freeform 459"/>
            <p:cNvSpPr/>
            <p:nvPr/>
          </p:nvSpPr>
          <p:spPr>
            <a:xfrm>
              <a:off x="9827878" y="2639246"/>
              <a:ext cx="1249949" cy="874244"/>
            </a:xfrm>
            <a:custGeom>
              <a:avLst/>
              <a:gdLst>
                <a:gd name="connsiteX0" fmla="*/ 0 w 1249949"/>
                <a:gd name="connsiteY0" fmla="*/ 536985 h 874244"/>
                <a:gd name="connsiteX1" fmla="*/ 646044 w 1249949"/>
                <a:gd name="connsiteY1" fmla="*/ 845098 h 874244"/>
                <a:gd name="connsiteX2" fmla="*/ 765313 w 1249949"/>
                <a:gd name="connsiteY2" fmla="*/ 815280 h 874244"/>
                <a:gd name="connsiteX3" fmla="*/ 1202635 w 1249949"/>
                <a:gd name="connsiteY3" fmla="*/ 437593 h 874244"/>
                <a:gd name="connsiteX4" fmla="*/ 1232453 w 1249949"/>
                <a:gd name="connsiteY4" fmla="*/ 328263 h 874244"/>
                <a:gd name="connsiteX5" fmla="*/ 1152940 w 1249949"/>
                <a:gd name="connsiteY5" fmla="*/ 272 h 874244"/>
                <a:gd name="connsiteX6" fmla="*/ 665922 w 1249949"/>
                <a:gd name="connsiteY6" fmla="*/ 387898 h 874244"/>
                <a:gd name="connsiteX7" fmla="*/ 616227 w 1249949"/>
                <a:gd name="connsiteY7" fmla="*/ 387898 h 874244"/>
                <a:gd name="connsiteX8" fmla="*/ 49696 w 1249949"/>
                <a:gd name="connsiteY8" fmla="*/ 169237 h 874244"/>
                <a:gd name="connsiteX9" fmla="*/ 49696 w 1249949"/>
                <a:gd name="connsiteY9" fmla="*/ 169237 h 874244"/>
                <a:gd name="connsiteX10" fmla="*/ 49696 w 1249949"/>
                <a:gd name="connsiteY10" fmla="*/ 169237 h 874244"/>
                <a:gd name="connsiteX11" fmla="*/ 39757 w 1249949"/>
                <a:gd name="connsiteY11" fmla="*/ 497228 h 87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9949" h="874244">
                  <a:moveTo>
                    <a:pt x="0" y="536985"/>
                  </a:moveTo>
                  <a:cubicBezTo>
                    <a:pt x="259246" y="667850"/>
                    <a:pt x="518492" y="798716"/>
                    <a:pt x="646044" y="845098"/>
                  </a:cubicBezTo>
                  <a:cubicBezTo>
                    <a:pt x="773596" y="891480"/>
                    <a:pt x="672548" y="883197"/>
                    <a:pt x="765313" y="815280"/>
                  </a:cubicBezTo>
                  <a:cubicBezTo>
                    <a:pt x="858078" y="747363"/>
                    <a:pt x="1124779" y="518762"/>
                    <a:pt x="1202635" y="437593"/>
                  </a:cubicBezTo>
                  <a:cubicBezTo>
                    <a:pt x="1280491" y="356424"/>
                    <a:pt x="1240735" y="401150"/>
                    <a:pt x="1232453" y="328263"/>
                  </a:cubicBezTo>
                  <a:cubicBezTo>
                    <a:pt x="1224171" y="255376"/>
                    <a:pt x="1247362" y="-9667"/>
                    <a:pt x="1152940" y="272"/>
                  </a:cubicBezTo>
                  <a:cubicBezTo>
                    <a:pt x="1058518" y="10211"/>
                    <a:pt x="755374" y="323294"/>
                    <a:pt x="665922" y="387898"/>
                  </a:cubicBezTo>
                  <a:cubicBezTo>
                    <a:pt x="576470" y="452502"/>
                    <a:pt x="718931" y="424342"/>
                    <a:pt x="616227" y="387898"/>
                  </a:cubicBezTo>
                  <a:cubicBezTo>
                    <a:pt x="513523" y="351454"/>
                    <a:pt x="49696" y="169237"/>
                    <a:pt x="49696" y="169237"/>
                  </a:cubicBezTo>
                  <a:lnTo>
                    <a:pt x="49696" y="169237"/>
                  </a:lnTo>
                  <a:lnTo>
                    <a:pt x="49696" y="169237"/>
                  </a:lnTo>
                  <a:lnTo>
                    <a:pt x="39757" y="497228"/>
                  </a:lnTo>
                </a:path>
              </a:pathLst>
            </a:custGeom>
            <a:solidFill>
              <a:srgbClr val="FFFF00">
                <a:alpha val="12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Freeform 461"/>
            <p:cNvSpPr/>
            <p:nvPr/>
          </p:nvSpPr>
          <p:spPr>
            <a:xfrm>
              <a:off x="9877574" y="2345060"/>
              <a:ext cx="1109390" cy="720686"/>
            </a:xfrm>
            <a:custGeom>
              <a:avLst/>
              <a:gdLst>
                <a:gd name="connsiteX0" fmla="*/ 0 w 1109390"/>
                <a:gd name="connsiteY0" fmla="*/ 463423 h 720686"/>
                <a:gd name="connsiteX1" fmla="*/ 526774 w 1109390"/>
                <a:gd name="connsiteY1" fmla="*/ 682084 h 720686"/>
                <a:gd name="connsiteX2" fmla="*/ 606287 w 1109390"/>
                <a:gd name="connsiteY2" fmla="*/ 682084 h 720686"/>
                <a:gd name="connsiteX3" fmla="*/ 1063487 w 1109390"/>
                <a:gd name="connsiteY3" fmla="*/ 294458 h 720686"/>
                <a:gd name="connsiteX4" fmla="*/ 1023731 w 1109390"/>
                <a:gd name="connsiteY4" fmla="*/ 205005 h 720686"/>
                <a:gd name="connsiteX5" fmla="*/ 447261 w 1109390"/>
                <a:gd name="connsiteY5" fmla="*/ 36040 h 720686"/>
                <a:gd name="connsiteX6" fmla="*/ 427383 w 1109390"/>
                <a:gd name="connsiteY6" fmla="*/ 36040 h 720686"/>
                <a:gd name="connsiteX7" fmla="*/ 59635 w 1109390"/>
                <a:gd name="connsiteY7" fmla="*/ 423666 h 72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9390" h="720686">
                  <a:moveTo>
                    <a:pt x="0" y="463423"/>
                  </a:moveTo>
                  <a:cubicBezTo>
                    <a:pt x="212863" y="554531"/>
                    <a:pt x="425726" y="645640"/>
                    <a:pt x="526774" y="682084"/>
                  </a:cubicBezTo>
                  <a:cubicBezTo>
                    <a:pt x="627822" y="718528"/>
                    <a:pt x="516835" y="746688"/>
                    <a:pt x="606287" y="682084"/>
                  </a:cubicBezTo>
                  <a:cubicBezTo>
                    <a:pt x="695739" y="617480"/>
                    <a:pt x="993913" y="373971"/>
                    <a:pt x="1063487" y="294458"/>
                  </a:cubicBezTo>
                  <a:cubicBezTo>
                    <a:pt x="1133061" y="214945"/>
                    <a:pt x="1126435" y="248075"/>
                    <a:pt x="1023731" y="205005"/>
                  </a:cubicBezTo>
                  <a:cubicBezTo>
                    <a:pt x="921027" y="161935"/>
                    <a:pt x="447261" y="36040"/>
                    <a:pt x="447261" y="36040"/>
                  </a:cubicBezTo>
                  <a:cubicBezTo>
                    <a:pt x="347870" y="7879"/>
                    <a:pt x="491987" y="-28564"/>
                    <a:pt x="427383" y="36040"/>
                  </a:cubicBezTo>
                  <a:cubicBezTo>
                    <a:pt x="362779" y="100644"/>
                    <a:pt x="211207" y="262155"/>
                    <a:pt x="59635" y="423666"/>
                  </a:cubicBezTo>
                </a:path>
              </a:pathLst>
            </a:custGeom>
            <a:solidFill>
              <a:srgbClr val="FFFF00">
                <a:alpha val="1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Freeform 462"/>
            <p:cNvSpPr/>
            <p:nvPr/>
          </p:nvSpPr>
          <p:spPr>
            <a:xfrm>
              <a:off x="10530918" y="3113374"/>
              <a:ext cx="1343107" cy="713291"/>
            </a:xfrm>
            <a:custGeom>
              <a:avLst/>
              <a:gdLst>
                <a:gd name="connsiteX0" fmla="*/ 529390 w 1343107"/>
                <a:gd name="connsiteY0" fmla="*/ 4403 h 713291"/>
                <a:gd name="connsiteX1" fmla="*/ 1264885 w 1343107"/>
                <a:gd name="connsiteY1" fmla="*/ 213125 h 713291"/>
                <a:gd name="connsiteX2" fmla="*/ 1274825 w 1343107"/>
                <a:gd name="connsiteY2" fmla="*/ 272760 h 713291"/>
                <a:gd name="connsiteX3" fmla="*/ 847442 w 1343107"/>
                <a:gd name="connsiteY3" fmla="*/ 680264 h 713291"/>
                <a:gd name="connsiteX4" fmla="*/ 748051 w 1343107"/>
                <a:gd name="connsiteY4" fmla="*/ 660386 h 713291"/>
                <a:gd name="connsiteX5" fmla="*/ 2616 w 1343107"/>
                <a:gd name="connsiteY5" fmla="*/ 431786 h 713291"/>
                <a:gd name="connsiteX6" fmla="*/ 529390 w 1343107"/>
                <a:gd name="connsiteY6" fmla="*/ 4403 h 71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107" h="713291">
                  <a:moveTo>
                    <a:pt x="529390" y="4403"/>
                  </a:moveTo>
                  <a:cubicBezTo>
                    <a:pt x="739768" y="-32040"/>
                    <a:pt x="1140646" y="168399"/>
                    <a:pt x="1264885" y="213125"/>
                  </a:cubicBezTo>
                  <a:cubicBezTo>
                    <a:pt x="1389124" y="257851"/>
                    <a:pt x="1344399" y="194904"/>
                    <a:pt x="1274825" y="272760"/>
                  </a:cubicBezTo>
                  <a:cubicBezTo>
                    <a:pt x="1205251" y="350616"/>
                    <a:pt x="935238" y="615660"/>
                    <a:pt x="847442" y="680264"/>
                  </a:cubicBezTo>
                  <a:cubicBezTo>
                    <a:pt x="759646" y="744868"/>
                    <a:pt x="888855" y="701799"/>
                    <a:pt x="748051" y="660386"/>
                  </a:cubicBezTo>
                  <a:cubicBezTo>
                    <a:pt x="607247" y="618973"/>
                    <a:pt x="39060" y="537803"/>
                    <a:pt x="2616" y="431786"/>
                  </a:cubicBezTo>
                  <a:cubicBezTo>
                    <a:pt x="-33828" y="325769"/>
                    <a:pt x="319012" y="40846"/>
                    <a:pt x="529390" y="4403"/>
                  </a:cubicBezTo>
                  <a:close/>
                </a:path>
              </a:pathLst>
            </a:cu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Freeform 463"/>
            <p:cNvSpPr/>
            <p:nvPr/>
          </p:nvSpPr>
          <p:spPr>
            <a:xfrm>
              <a:off x="10513678" y="3504222"/>
              <a:ext cx="834887" cy="1013791"/>
            </a:xfrm>
            <a:custGeom>
              <a:avLst/>
              <a:gdLst>
                <a:gd name="connsiteX0" fmla="*/ 0 w 834887"/>
                <a:gd name="connsiteY0" fmla="*/ 29817 h 1013791"/>
                <a:gd name="connsiteX1" fmla="*/ 0 w 834887"/>
                <a:gd name="connsiteY1" fmla="*/ 725556 h 1013791"/>
                <a:gd name="connsiteX2" fmla="*/ 824948 w 834887"/>
                <a:gd name="connsiteY2" fmla="*/ 1013791 h 1013791"/>
                <a:gd name="connsiteX3" fmla="*/ 834887 w 834887"/>
                <a:gd name="connsiteY3" fmla="*/ 258417 h 1013791"/>
                <a:gd name="connsiteX4" fmla="*/ 89453 w 834887"/>
                <a:gd name="connsiteY4" fmla="*/ 0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1013791">
                  <a:moveTo>
                    <a:pt x="0" y="29817"/>
                  </a:moveTo>
                  <a:lnTo>
                    <a:pt x="0" y="725556"/>
                  </a:lnTo>
                  <a:lnTo>
                    <a:pt x="824948" y="1013791"/>
                  </a:lnTo>
                  <a:lnTo>
                    <a:pt x="834887" y="258417"/>
                  </a:lnTo>
                  <a:lnTo>
                    <a:pt x="89453" y="0"/>
                  </a:lnTo>
                </a:path>
              </a:pathLst>
            </a:cu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Freeform 464"/>
            <p:cNvSpPr/>
            <p:nvPr/>
          </p:nvSpPr>
          <p:spPr>
            <a:xfrm>
              <a:off x="11355838" y="3315378"/>
              <a:ext cx="519501" cy="1245145"/>
            </a:xfrm>
            <a:custGeom>
              <a:avLst/>
              <a:gdLst>
                <a:gd name="connsiteX0" fmla="*/ 499623 w 519501"/>
                <a:gd name="connsiteY0" fmla="*/ 0 h 1245145"/>
                <a:gd name="connsiteX1" fmla="*/ 519501 w 519501"/>
                <a:gd name="connsiteY1" fmla="*/ 735496 h 1245145"/>
                <a:gd name="connsiteX2" fmla="*/ 479745 w 519501"/>
                <a:gd name="connsiteY2" fmla="*/ 775253 h 1245145"/>
                <a:gd name="connsiteX3" fmla="*/ 82180 w 519501"/>
                <a:gd name="connsiteY3" fmla="*/ 1172818 h 1245145"/>
                <a:gd name="connsiteX4" fmla="*/ 42423 w 519501"/>
                <a:gd name="connsiteY4" fmla="*/ 1172818 h 1245145"/>
                <a:gd name="connsiteX5" fmla="*/ 2667 w 519501"/>
                <a:gd name="connsiteY5" fmla="*/ 437322 h 1245145"/>
                <a:gd name="connsiteX6" fmla="*/ 121936 w 519501"/>
                <a:gd name="connsiteY6" fmla="*/ 397566 h 1245145"/>
                <a:gd name="connsiteX7" fmla="*/ 459867 w 519501"/>
                <a:gd name="connsiteY7" fmla="*/ 39757 h 124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501" h="1245145">
                  <a:moveTo>
                    <a:pt x="499623" y="0"/>
                  </a:moveTo>
                  <a:lnTo>
                    <a:pt x="519501" y="735496"/>
                  </a:lnTo>
                  <a:cubicBezTo>
                    <a:pt x="516188" y="864705"/>
                    <a:pt x="479745" y="775253"/>
                    <a:pt x="479745" y="775253"/>
                  </a:cubicBezTo>
                  <a:lnTo>
                    <a:pt x="82180" y="1172818"/>
                  </a:lnTo>
                  <a:cubicBezTo>
                    <a:pt x="9293" y="1239079"/>
                    <a:pt x="55675" y="1295401"/>
                    <a:pt x="42423" y="1172818"/>
                  </a:cubicBezTo>
                  <a:cubicBezTo>
                    <a:pt x="29171" y="1050235"/>
                    <a:pt x="-10585" y="566531"/>
                    <a:pt x="2667" y="437322"/>
                  </a:cubicBezTo>
                  <a:cubicBezTo>
                    <a:pt x="15919" y="308113"/>
                    <a:pt x="45736" y="463827"/>
                    <a:pt x="121936" y="397566"/>
                  </a:cubicBezTo>
                  <a:cubicBezTo>
                    <a:pt x="198136" y="331305"/>
                    <a:pt x="329001" y="185531"/>
                    <a:pt x="459867" y="39757"/>
                  </a:cubicBezTo>
                </a:path>
              </a:pathLst>
            </a:custGeom>
            <a:solidFill>
              <a:srgbClr val="FFFF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Freeform 466"/>
            <p:cNvSpPr/>
            <p:nvPr/>
          </p:nvSpPr>
          <p:spPr>
            <a:xfrm>
              <a:off x="9166663" y="3688737"/>
              <a:ext cx="958759" cy="1144149"/>
            </a:xfrm>
            <a:custGeom>
              <a:avLst/>
              <a:gdLst>
                <a:gd name="connsiteX0" fmla="*/ 0 w 834887"/>
                <a:gd name="connsiteY0" fmla="*/ 29817 h 1013791"/>
                <a:gd name="connsiteX1" fmla="*/ 0 w 834887"/>
                <a:gd name="connsiteY1" fmla="*/ 725556 h 1013791"/>
                <a:gd name="connsiteX2" fmla="*/ 824948 w 834887"/>
                <a:gd name="connsiteY2" fmla="*/ 1013791 h 1013791"/>
                <a:gd name="connsiteX3" fmla="*/ 834887 w 834887"/>
                <a:gd name="connsiteY3" fmla="*/ 258417 h 1013791"/>
                <a:gd name="connsiteX4" fmla="*/ 89453 w 834887"/>
                <a:gd name="connsiteY4" fmla="*/ 0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1013791">
                  <a:moveTo>
                    <a:pt x="0" y="29817"/>
                  </a:moveTo>
                  <a:lnTo>
                    <a:pt x="0" y="725556"/>
                  </a:lnTo>
                  <a:lnTo>
                    <a:pt x="824948" y="1013791"/>
                  </a:lnTo>
                  <a:lnTo>
                    <a:pt x="834887" y="258417"/>
                  </a:lnTo>
                  <a:lnTo>
                    <a:pt x="89453" y="0"/>
                  </a:lnTo>
                </a:path>
              </a:pathLst>
            </a:cu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Freeform 467"/>
            <p:cNvSpPr/>
            <p:nvPr/>
          </p:nvSpPr>
          <p:spPr>
            <a:xfrm>
              <a:off x="10126181" y="3488978"/>
              <a:ext cx="372140" cy="1306146"/>
            </a:xfrm>
            <a:custGeom>
              <a:avLst/>
              <a:gdLst>
                <a:gd name="connsiteX0" fmla="*/ 499623 w 519501"/>
                <a:gd name="connsiteY0" fmla="*/ 0 h 1245145"/>
                <a:gd name="connsiteX1" fmla="*/ 519501 w 519501"/>
                <a:gd name="connsiteY1" fmla="*/ 735496 h 1245145"/>
                <a:gd name="connsiteX2" fmla="*/ 479745 w 519501"/>
                <a:gd name="connsiteY2" fmla="*/ 775253 h 1245145"/>
                <a:gd name="connsiteX3" fmla="*/ 82180 w 519501"/>
                <a:gd name="connsiteY3" fmla="*/ 1172818 h 1245145"/>
                <a:gd name="connsiteX4" fmla="*/ 42423 w 519501"/>
                <a:gd name="connsiteY4" fmla="*/ 1172818 h 1245145"/>
                <a:gd name="connsiteX5" fmla="*/ 2667 w 519501"/>
                <a:gd name="connsiteY5" fmla="*/ 437322 h 1245145"/>
                <a:gd name="connsiteX6" fmla="*/ 121936 w 519501"/>
                <a:gd name="connsiteY6" fmla="*/ 397566 h 1245145"/>
                <a:gd name="connsiteX7" fmla="*/ 459867 w 519501"/>
                <a:gd name="connsiteY7" fmla="*/ 39757 h 124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501" h="1245145">
                  <a:moveTo>
                    <a:pt x="499623" y="0"/>
                  </a:moveTo>
                  <a:lnTo>
                    <a:pt x="519501" y="735496"/>
                  </a:lnTo>
                  <a:cubicBezTo>
                    <a:pt x="516188" y="864705"/>
                    <a:pt x="479745" y="775253"/>
                    <a:pt x="479745" y="775253"/>
                  </a:cubicBezTo>
                  <a:lnTo>
                    <a:pt x="82180" y="1172818"/>
                  </a:lnTo>
                  <a:cubicBezTo>
                    <a:pt x="9293" y="1239079"/>
                    <a:pt x="55675" y="1295401"/>
                    <a:pt x="42423" y="1172818"/>
                  </a:cubicBezTo>
                  <a:cubicBezTo>
                    <a:pt x="29171" y="1050235"/>
                    <a:pt x="-10585" y="566531"/>
                    <a:pt x="2667" y="437322"/>
                  </a:cubicBezTo>
                  <a:cubicBezTo>
                    <a:pt x="15919" y="308113"/>
                    <a:pt x="45736" y="463827"/>
                    <a:pt x="121936" y="397566"/>
                  </a:cubicBezTo>
                  <a:cubicBezTo>
                    <a:pt x="198136" y="331305"/>
                    <a:pt x="329001" y="185531"/>
                    <a:pt x="459867" y="39757"/>
                  </a:cubicBezTo>
                </a:path>
              </a:pathLst>
            </a:custGeom>
            <a:solidFill>
              <a:srgbClr val="FFFF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Freeform 468"/>
            <p:cNvSpPr/>
            <p:nvPr/>
          </p:nvSpPr>
          <p:spPr>
            <a:xfrm>
              <a:off x="9217636" y="3158193"/>
              <a:ext cx="1300026" cy="827963"/>
            </a:xfrm>
            <a:custGeom>
              <a:avLst/>
              <a:gdLst>
                <a:gd name="connsiteX0" fmla="*/ 103347 w 1300026"/>
                <a:gd name="connsiteY0" fmla="*/ 564690 h 827963"/>
                <a:gd name="connsiteX1" fmla="*/ 898477 w 1300026"/>
                <a:gd name="connsiteY1" fmla="*/ 813168 h 827963"/>
                <a:gd name="connsiteX2" fmla="*/ 1007808 w 1300026"/>
                <a:gd name="connsiteY2" fmla="*/ 753533 h 827963"/>
                <a:gd name="connsiteX3" fmla="*/ 1246347 w 1300026"/>
                <a:gd name="connsiteY3" fmla="*/ 375846 h 827963"/>
                <a:gd name="connsiteX4" fmla="*/ 1246347 w 1300026"/>
                <a:gd name="connsiteY4" fmla="*/ 336090 h 827963"/>
                <a:gd name="connsiteX5" fmla="*/ 659938 w 1300026"/>
                <a:gd name="connsiteY5" fmla="*/ 47855 h 827963"/>
                <a:gd name="connsiteX6" fmla="*/ 620182 w 1300026"/>
                <a:gd name="connsiteY6" fmla="*/ 47855 h 827963"/>
                <a:gd name="connsiteX7" fmla="*/ 63590 w 1300026"/>
                <a:gd name="connsiteY7" fmla="*/ 514994 h 827963"/>
                <a:gd name="connsiteX8" fmla="*/ 103347 w 1300026"/>
                <a:gd name="connsiteY8" fmla="*/ 564690 h 82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026" h="827963">
                  <a:moveTo>
                    <a:pt x="103347" y="564690"/>
                  </a:moveTo>
                  <a:cubicBezTo>
                    <a:pt x="242495" y="614386"/>
                    <a:pt x="747733" y="781694"/>
                    <a:pt x="898477" y="813168"/>
                  </a:cubicBezTo>
                  <a:cubicBezTo>
                    <a:pt x="1049221" y="844642"/>
                    <a:pt x="949830" y="826420"/>
                    <a:pt x="1007808" y="753533"/>
                  </a:cubicBezTo>
                  <a:cubicBezTo>
                    <a:pt x="1065786" y="680646"/>
                    <a:pt x="1246347" y="375846"/>
                    <a:pt x="1246347" y="375846"/>
                  </a:cubicBezTo>
                  <a:cubicBezTo>
                    <a:pt x="1286103" y="306272"/>
                    <a:pt x="1344082" y="390755"/>
                    <a:pt x="1246347" y="336090"/>
                  </a:cubicBezTo>
                  <a:cubicBezTo>
                    <a:pt x="1148612" y="281425"/>
                    <a:pt x="659938" y="47855"/>
                    <a:pt x="659938" y="47855"/>
                  </a:cubicBezTo>
                  <a:cubicBezTo>
                    <a:pt x="555577" y="-184"/>
                    <a:pt x="719573" y="-30001"/>
                    <a:pt x="620182" y="47855"/>
                  </a:cubicBezTo>
                  <a:cubicBezTo>
                    <a:pt x="520791" y="125711"/>
                    <a:pt x="146416" y="432168"/>
                    <a:pt x="63590" y="514994"/>
                  </a:cubicBezTo>
                  <a:cubicBezTo>
                    <a:pt x="-19236" y="597820"/>
                    <a:pt x="-35801" y="514994"/>
                    <a:pt x="103347" y="564690"/>
                  </a:cubicBezTo>
                  <a:close/>
                </a:path>
              </a:pathLst>
            </a:custGeom>
            <a:solidFill>
              <a:srgbClr val="FFFF00">
                <a:alpha val="1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Freeform 469"/>
            <p:cNvSpPr/>
            <p:nvPr/>
          </p:nvSpPr>
          <p:spPr>
            <a:xfrm>
              <a:off x="10145931" y="4200698"/>
              <a:ext cx="1274760" cy="908196"/>
            </a:xfrm>
            <a:custGeom>
              <a:avLst/>
              <a:gdLst>
                <a:gd name="connsiteX0" fmla="*/ 29817 w 1274760"/>
                <a:gd name="connsiteY0" fmla="*/ 565793 h 908196"/>
                <a:gd name="connsiteX1" fmla="*/ 327991 w 1274760"/>
                <a:gd name="connsiteY1" fmla="*/ 39020 h 908196"/>
                <a:gd name="connsiteX2" fmla="*/ 347869 w 1274760"/>
                <a:gd name="connsiteY2" fmla="*/ 39020 h 908196"/>
                <a:gd name="connsiteX3" fmla="*/ 1192695 w 1274760"/>
                <a:gd name="connsiteY3" fmla="*/ 317315 h 908196"/>
                <a:gd name="connsiteX4" fmla="*/ 1192695 w 1274760"/>
                <a:gd name="connsiteY4" fmla="*/ 357072 h 908196"/>
                <a:gd name="connsiteX5" fmla="*/ 755374 w 1274760"/>
                <a:gd name="connsiteY5" fmla="*/ 863967 h 908196"/>
                <a:gd name="connsiteX6" fmla="*/ 675860 w 1274760"/>
                <a:gd name="connsiteY6" fmla="*/ 854028 h 908196"/>
                <a:gd name="connsiteX7" fmla="*/ 0 w 1274760"/>
                <a:gd name="connsiteY7" fmla="*/ 615489 h 90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4760" h="908196">
                  <a:moveTo>
                    <a:pt x="29817" y="565793"/>
                  </a:moveTo>
                  <a:lnTo>
                    <a:pt x="327991" y="39020"/>
                  </a:lnTo>
                  <a:cubicBezTo>
                    <a:pt x="381000" y="-48776"/>
                    <a:pt x="347869" y="39020"/>
                    <a:pt x="347869" y="39020"/>
                  </a:cubicBezTo>
                  <a:lnTo>
                    <a:pt x="1192695" y="317315"/>
                  </a:lnTo>
                  <a:cubicBezTo>
                    <a:pt x="1333499" y="370324"/>
                    <a:pt x="1265582" y="265963"/>
                    <a:pt x="1192695" y="357072"/>
                  </a:cubicBezTo>
                  <a:cubicBezTo>
                    <a:pt x="1119808" y="448181"/>
                    <a:pt x="841513" y="781141"/>
                    <a:pt x="755374" y="863967"/>
                  </a:cubicBezTo>
                  <a:cubicBezTo>
                    <a:pt x="669235" y="946793"/>
                    <a:pt x="801756" y="895441"/>
                    <a:pt x="675860" y="854028"/>
                  </a:cubicBezTo>
                  <a:cubicBezTo>
                    <a:pt x="549964" y="812615"/>
                    <a:pt x="274982" y="714052"/>
                    <a:pt x="0" y="615489"/>
                  </a:cubicBezTo>
                </a:path>
              </a:pathLst>
            </a:custGeom>
            <a:solidFill>
              <a:srgbClr val="FFFF00">
                <a:alpha val="17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2" name="Straight Connector 471"/>
            <p:cNvCxnSpPr/>
            <p:nvPr/>
          </p:nvCxnSpPr>
          <p:spPr>
            <a:xfrm flipV="1">
              <a:off x="9573585" y="4235754"/>
              <a:ext cx="2042003" cy="36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 flipV="1">
              <a:off x="10018758" y="3792761"/>
              <a:ext cx="764553" cy="12103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>
              <a:endCxn id="470" idx="4"/>
            </p:cNvCxnSpPr>
            <p:nvPr/>
          </p:nvCxnSpPr>
          <p:spPr>
            <a:xfrm>
              <a:off x="9545491" y="3930632"/>
              <a:ext cx="1793135" cy="62713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>
              <a:off x="9807570" y="3226506"/>
              <a:ext cx="626165" cy="28823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>
              <a:stCxn id="469" idx="3"/>
            </p:cNvCxnSpPr>
            <p:nvPr/>
          </p:nvCxnSpPr>
          <p:spPr>
            <a:xfrm flipV="1">
              <a:off x="10463983" y="3018748"/>
              <a:ext cx="660385" cy="515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9892678" y="3863942"/>
              <a:ext cx="1099293" cy="9158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0" name="Freeform 489"/>
          <p:cNvSpPr/>
          <p:nvPr/>
        </p:nvSpPr>
        <p:spPr>
          <a:xfrm>
            <a:off x="6622960" y="5099378"/>
            <a:ext cx="2070482" cy="1769232"/>
          </a:xfrm>
          <a:custGeom>
            <a:avLst/>
            <a:gdLst>
              <a:gd name="connsiteX0" fmla="*/ 2060135 w 2070482"/>
              <a:gd name="connsiteY0" fmla="*/ 1106970 h 1769232"/>
              <a:gd name="connsiteX1" fmla="*/ 1662570 w 2070482"/>
              <a:gd name="connsiteY1" fmla="*/ 828675 h 1769232"/>
              <a:gd name="connsiteX2" fmla="*/ 1414092 w 2070482"/>
              <a:gd name="connsiteY2" fmla="*/ 272083 h 1769232"/>
              <a:gd name="connsiteX3" fmla="*/ 937014 w 2070482"/>
              <a:gd name="connsiteY3" fmla="*/ 13666 h 1769232"/>
              <a:gd name="connsiteX4" fmla="*/ 907196 w 2070482"/>
              <a:gd name="connsiteY4" fmla="*/ 33544 h 1769232"/>
              <a:gd name="connsiteX5" fmla="*/ 82248 w 2070482"/>
              <a:gd name="connsiteY5" fmla="*/ 709405 h 1769232"/>
              <a:gd name="connsiteX6" fmla="*/ 82248 w 2070482"/>
              <a:gd name="connsiteY6" fmla="*/ 759101 h 1769232"/>
              <a:gd name="connsiteX7" fmla="*/ 549388 w 2070482"/>
              <a:gd name="connsiteY7" fmla="*/ 987701 h 1769232"/>
              <a:gd name="connsiteX8" fmla="*/ 728292 w 2070482"/>
              <a:gd name="connsiteY8" fmla="*/ 1226240 h 1769232"/>
              <a:gd name="connsiteX9" fmla="*/ 817744 w 2070482"/>
              <a:gd name="connsiteY9" fmla="*/ 1504536 h 1769232"/>
              <a:gd name="connsiteX10" fmla="*/ 1115918 w 2070482"/>
              <a:gd name="connsiteY10" fmla="*/ 1733136 h 1769232"/>
              <a:gd name="connsiteX11" fmla="*/ 1205370 w 2070482"/>
              <a:gd name="connsiteY11" fmla="*/ 1703318 h 1769232"/>
              <a:gd name="connsiteX12" fmla="*/ 2060135 w 2070482"/>
              <a:gd name="connsiteY12" fmla="*/ 1106970 h 17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0482" h="1769232">
                <a:moveTo>
                  <a:pt x="2060135" y="1106970"/>
                </a:moveTo>
                <a:cubicBezTo>
                  <a:pt x="2136335" y="961196"/>
                  <a:pt x="1770244" y="967823"/>
                  <a:pt x="1662570" y="828675"/>
                </a:cubicBezTo>
                <a:cubicBezTo>
                  <a:pt x="1554896" y="689527"/>
                  <a:pt x="1535018" y="407918"/>
                  <a:pt x="1414092" y="272083"/>
                </a:cubicBezTo>
                <a:cubicBezTo>
                  <a:pt x="1293166" y="136248"/>
                  <a:pt x="1021497" y="53422"/>
                  <a:pt x="937014" y="13666"/>
                </a:cubicBezTo>
                <a:cubicBezTo>
                  <a:pt x="852531" y="-26090"/>
                  <a:pt x="907196" y="33544"/>
                  <a:pt x="907196" y="33544"/>
                </a:cubicBezTo>
                <a:cubicBezTo>
                  <a:pt x="764735" y="149500"/>
                  <a:pt x="219739" y="588479"/>
                  <a:pt x="82248" y="709405"/>
                </a:cubicBezTo>
                <a:cubicBezTo>
                  <a:pt x="-55243" y="830331"/>
                  <a:pt x="4391" y="712718"/>
                  <a:pt x="82248" y="759101"/>
                </a:cubicBezTo>
                <a:cubicBezTo>
                  <a:pt x="160105" y="805484"/>
                  <a:pt x="441714" y="909844"/>
                  <a:pt x="549388" y="987701"/>
                </a:cubicBezTo>
                <a:cubicBezTo>
                  <a:pt x="657062" y="1065558"/>
                  <a:pt x="683566" y="1140101"/>
                  <a:pt x="728292" y="1226240"/>
                </a:cubicBezTo>
                <a:cubicBezTo>
                  <a:pt x="773018" y="1312379"/>
                  <a:pt x="753140" y="1420053"/>
                  <a:pt x="817744" y="1504536"/>
                </a:cubicBezTo>
                <a:cubicBezTo>
                  <a:pt x="882348" y="1589019"/>
                  <a:pt x="1051314" y="1700006"/>
                  <a:pt x="1115918" y="1733136"/>
                </a:cubicBezTo>
                <a:cubicBezTo>
                  <a:pt x="1180522" y="1766266"/>
                  <a:pt x="1049657" y="1806022"/>
                  <a:pt x="1205370" y="1703318"/>
                </a:cubicBezTo>
                <a:cubicBezTo>
                  <a:pt x="1361083" y="1600614"/>
                  <a:pt x="1983935" y="1252744"/>
                  <a:pt x="2060135" y="1106970"/>
                </a:cubicBezTo>
                <a:close/>
              </a:path>
            </a:pathLst>
          </a:cu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2" name="Group 491"/>
          <p:cNvGrpSpPr/>
          <p:nvPr/>
        </p:nvGrpSpPr>
        <p:grpSpPr>
          <a:xfrm>
            <a:off x="4172152" y="1102371"/>
            <a:ext cx="1829093" cy="1632823"/>
            <a:chOff x="2826196" y="325744"/>
            <a:chExt cx="1829093" cy="1632823"/>
          </a:xfrm>
        </p:grpSpPr>
        <p:grpSp>
          <p:nvGrpSpPr>
            <p:cNvPr id="495" name="Group 494"/>
            <p:cNvGrpSpPr/>
            <p:nvPr/>
          </p:nvGrpSpPr>
          <p:grpSpPr>
            <a:xfrm rot="20831292">
              <a:off x="2826196" y="914043"/>
              <a:ext cx="1829093" cy="1044524"/>
              <a:chOff x="4435558" y="2971939"/>
              <a:chExt cx="6243851" cy="3234034"/>
            </a:xfrm>
          </p:grpSpPr>
          <p:cxnSp>
            <p:nvCxnSpPr>
              <p:cNvPr id="524" name="Straight Connector 523"/>
              <p:cNvCxnSpPr/>
              <p:nvPr/>
            </p:nvCxnSpPr>
            <p:spPr>
              <a:xfrm rot="768708">
                <a:off x="4435558" y="2971939"/>
                <a:ext cx="6243851" cy="323403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Arrow Connector 524"/>
              <p:cNvCxnSpPr/>
              <p:nvPr/>
            </p:nvCxnSpPr>
            <p:spPr>
              <a:xfrm flipV="1">
                <a:off x="7143972" y="3005790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6" name="Group 495"/>
            <p:cNvGrpSpPr/>
            <p:nvPr/>
          </p:nvGrpSpPr>
          <p:grpSpPr>
            <a:xfrm>
              <a:off x="3125053" y="325744"/>
              <a:ext cx="1115816" cy="1508138"/>
              <a:chOff x="1140601" y="3639674"/>
              <a:chExt cx="1812890" cy="2179471"/>
            </a:xfrm>
          </p:grpSpPr>
          <p:sp>
            <p:nvSpPr>
              <p:cNvPr id="498" name="Oval 497"/>
              <p:cNvSpPr/>
              <p:nvPr/>
            </p:nvSpPr>
            <p:spPr>
              <a:xfrm>
                <a:off x="2794373" y="4373067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/>
              <p:cNvSpPr/>
              <p:nvPr/>
            </p:nvSpPr>
            <p:spPr>
              <a:xfrm flipH="1" flipV="1">
                <a:off x="1401419" y="5544782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00" name="Group 499"/>
              <p:cNvGrpSpPr/>
              <p:nvPr/>
            </p:nvGrpSpPr>
            <p:grpSpPr>
              <a:xfrm>
                <a:off x="1140601" y="4215565"/>
                <a:ext cx="1812890" cy="1329217"/>
                <a:chOff x="4852802" y="616437"/>
                <a:chExt cx="6188541" cy="4115495"/>
              </a:xfrm>
            </p:grpSpPr>
            <p:sp>
              <p:nvSpPr>
                <p:cNvPr id="509" name="Oval 508"/>
                <p:cNvSpPr/>
                <p:nvPr/>
              </p:nvSpPr>
              <p:spPr>
                <a:xfrm>
                  <a:off x="5924967" y="303944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0" name="Oval 509"/>
                <p:cNvSpPr/>
                <p:nvPr/>
              </p:nvSpPr>
              <p:spPr>
                <a:xfrm>
                  <a:off x="9760303" y="61643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1" name="Oval 510"/>
                <p:cNvSpPr/>
                <p:nvPr/>
              </p:nvSpPr>
              <p:spPr>
                <a:xfrm>
                  <a:off x="8987019" y="2876644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511"/>
                <p:cNvSpPr/>
                <p:nvPr/>
              </p:nvSpPr>
              <p:spPr>
                <a:xfrm>
                  <a:off x="10254988" y="2248112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3" name="Oval 512"/>
                <p:cNvSpPr/>
                <p:nvPr/>
              </p:nvSpPr>
              <p:spPr>
                <a:xfrm>
                  <a:off x="5575682" y="12456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Oval 513"/>
                <p:cNvSpPr/>
                <p:nvPr/>
              </p:nvSpPr>
              <p:spPr>
                <a:xfrm>
                  <a:off x="6200996" y="21999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Oval 514"/>
                <p:cNvSpPr/>
                <p:nvPr/>
              </p:nvSpPr>
              <p:spPr>
                <a:xfrm>
                  <a:off x="8763931" y="104359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Oval 515"/>
                <p:cNvSpPr/>
                <p:nvPr/>
              </p:nvSpPr>
              <p:spPr>
                <a:xfrm>
                  <a:off x="6427782" y="3820271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7" name="Oval 516"/>
                <p:cNvSpPr/>
                <p:nvPr/>
              </p:nvSpPr>
              <p:spPr>
                <a:xfrm>
                  <a:off x="7957739" y="4449729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8" name="Oval 517"/>
                <p:cNvSpPr/>
                <p:nvPr/>
              </p:nvSpPr>
              <p:spPr>
                <a:xfrm>
                  <a:off x="4928658" y="1514813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Oval 518"/>
                <p:cNvSpPr/>
                <p:nvPr/>
              </p:nvSpPr>
              <p:spPr>
                <a:xfrm>
                  <a:off x="4852802" y="290469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20" name="Oval 519"/>
                <p:cNvSpPr/>
                <p:nvPr/>
              </p:nvSpPr>
              <p:spPr>
                <a:xfrm>
                  <a:off x="10775226" y="2719969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" name="Oval 520"/>
                <p:cNvSpPr/>
                <p:nvPr/>
              </p:nvSpPr>
              <p:spPr>
                <a:xfrm>
                  <a:off x="6585521" y="1564007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Oval 521"/>
                <p:cNvSpPr/>
                <p:nvPr/>
              </p:nvSpPr>
              <p:spPr>
                <a:xfrm>
                  <a:off x="5443279" y="2189733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Oval 522"/>
                <p:cNvSpPr/>
                <p:nvPr/>
              </p:nvSpPr>
              <p:spPr>
                <a:xfrm>
                  <a:off x="9194834" y="2042265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1" name="TextBox 500"/>
              <p:cNvSpPr txBox="1"/>
              <p:nvPr/>
            </p:nvSpPr>
            <p:spPr>
              <a:xfrm flipH="1">
                <a:off x="1896394" y="3639674"/>
                <a:ext cx="4784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  <p:cxnSp>
            <p:nvCxnSpPr>
              <p:cNvPr id="502" name="Straight Connector 501"/>
              <p:cNvCxnSpPr/>
              <p:nvPr/>
            </p:nvCxnSpPr>
            <p:spPr>
              <a:xfrm>
                <a:off x="1848265" y="4254270"/>
                <a:ext cx="0" cy="15648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flipH="1">
                <a:off x="1162822" y="5138981"/>
                <a:ext cx="1251862" cy="9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/>
              <p:cNvSpPr/>
              <p:nvPr/>
            </p:nvSpPr>
            <p:spPr>
              <a:xfrm>
                <a:off x="2101946" y="4833579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/>
              <p:cNvSpPr/>
              <p:nvPr/>
            </p:nvSpPr>
            <p:spPr>
              <a:xfrm flipH="1" flipV="1">
                <a:off x="1553819" y="5408951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6" name="Oval 505"/>
              <p:cNvSpPr/>
              <p:nvPr/>
            </p:nvSpPr>
            <p:spPr>
              <a:xfrm flipH="1" flipV="1">
                <a:off x="2282689" y="527312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7" name="Oval 506"/>
              <p:cNvSpPr/>
              <p:nvPr/>
            </p:nvSpPr>
            <p:spPr>
              <a:xfrm flipH="1" flipV="1">
                <a:off x="1928193" y="532613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8" name="Oval 507"/>
              <p:cNvSpPr/>
              <p:nvPr/>
            </p:nvSpPr>
            <p:spPr>
              <a:xfrm flipH="1" flipV="1">
                <a:off x="2209802" y="5647495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27" name="Rectangle 526"/>
          <p:cNvSpPr/>
          <p:nvPr/>
        </p:nvSpPr>
        <p:spPr>
          <a:xfrm rot="1743816">
            <a:off x="4155293" y="2185433"/>
            <a:ext cx="1482847" cy="44360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8" name="Group 567"/>
          <p:cNvGrpSpPr/>
          <p:nvPr/>
        </p:nvGrpSpPr>
        <p:grpSpPr>
          <a:xfrm>
            <a:off x="10060126" y="5478945"/>
            <a:ext cx="1559766" cy="1181989"/>
            <a:chOff x="10060125" y="5476075"/>
            <a:chExt cx="1414673" cy="1171980"/>
          </a:xfrm>
        </p:grpSpPr>
        <p:grpSp>
          <p:nvGrpSpPr>
            <p:cNvPr id="528" name="Group 527"/>
            <p:cNvGrpSpPr/>
            <p:nvPr/>
          </p:nvGrpSpPr>
          <p:grpSpPr>
            <a:xfrm>
              <a:off x="10060125" y="5538419"/>
              <a:ext cx="1414673" cy="1109636"/>
              <a:chOff x="2826196" y="724245"/>
              <a:chExt cx="1414673" cy="1109636"/>
            </a:xfrm>
          </p:grpSpPr>
          <p:cxnSp>
            <p:nvCxnSpPr>
              <p:cNvPr id="557" name="Straight Connector 556"/>
              <p:cNvCxnSpPr/>
              <p:nvPr/>
            </p:nvCxnSpPr>
            <p:spPr>
              <a:xfrm>
                <a:off x="2826196" y="914043"/>
                <a:ext cx="1316738" cy="813323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0" name="Group 529"/>
              <p:cNvGrpSpPr/>
              <p:nvPr/>
            </p:nvGrpSpPr>
            <p:grpSpPr>
              <a:xfrm>
                <a:off x="3125053" y="724245"/>
                <a:ext cx="1115816" cy="1109636"/>
                <a:chOff x="1140601" y="4215565"/>
                <a:chExt cx="1812890" cy="1603580"/>
              </a:xfrm>
            </p:grpSpPr>
            <p:sp>
              <p:nvSpPr>
                <p:cNvPr id="531" name="Oval 530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Oval 531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533" name="Group 532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542" name="Oval 541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43" name="Oval 542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Oval 543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5" name="Oval 544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6" name="Oval 545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7" name="Oval 546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8" name="Oval 547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0" name="Oval 549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1" name="Oval 550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3" name="Oval 552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4" name="Oval 553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1848265" y="4254270"/>
                  <a:ext cx="0" cy="15648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 flipH="1">
                  <a:off x="1162822" y="5138981"/>
                  <a:ext cx="1251862" cy="91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7" name="Oval 536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Oval 537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39" name="Oval 538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0" name="Oval 539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1" name="Oval 540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564" name="Straight Connector 563"/>
            <p:cNvCxnSpPr>
              <a:stCxn id="532" idx="0"/>
            </p:cNvCxnSpPr>
            <p:nvPr/>
          </p:nvCxnSpPr>
          <p:spPr>
            <a:xfrm flipV="1">
              <a:off x="10551815" y="5476075"/>
              <a:ext cx="600563" cy="10468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" name="Group 573"/>
          <p:cNvGrpSpPr/>
          <p:nvPr/>
        </p:nvGrpSpPr>
        <p:grpSpPr>
          <a:xfrm>
            <a:off x="5228886" y="3320566"/>
            <a:ext cx="4284397" cy="1664723"/>
            <a:chOff x="5228886" y="3320566"/>
            <a:chExt cx="4284397" cy="1664723"/>
          </a:xfrm>
        </p:grpSpPr>
        <p:grpSp>
          <p:nvGrpSpPr>
            <p:cNvPr id="351" name="Group 350"/>
            <p:cNvGrpSpPr/>
            <p:nvPr/>
          </p:nvGrpSpPr>
          <p:grpSpPr>
            <a:xfrm>
              <a:off x="8139163" y="3629042"/>
              <a:ext cx="772641" cy="795131"/>
              <a:chOff x="3178941" y="2114139"/>
              <a:chExt cx="772641" cy="795131"/>
            </a:xfrm>
          </p:grpSpPr>
          <p:grpSp>
            <p:nvGrpSpPr>
              <p:cNvPr id="356" name="Group 355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359" name="Oval 358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0" name="Straight Connector 359"/>
                <p:cNvCxnSpPr>
                  <a:stCxn id="359" idx="0"/>
                  <a:endCxn id="359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7" name="TextBox 356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cxnSp>
          <p:nvCxnSpPr>
            <p:cNvPr id="560" name="Straight Arrow Connector 559"/>
            <p:cNvCxnSpPr>
              <a:endCxn id="357" idx="1"/>
            </p:cNvCxnSpPr>
            <p:nvPr/>
          </p:nvCxnSpPr>
          <p:spPr>
            <a:xfrm>
              <a:off x="5255195" y="3320566"/>
              <a:ext cx="2883968" cy="70604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Arrow Connector 560"/>
            <p:cNvCxnSpPr>
              <a:stCxn id="319" idx="6"/>
            </p:cNvCxnSpPr>
            <p:nvPr/>
          </p:nvCxnSpPr>
          <p:spPr>
            <a:xfrm flipV="1">
              <a:off x="5228886" y="4143301"/>
              <a:ext cx="2971101" cy="84198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Arrow Connector 569"/>
            <p:cNvCxnSpPr/>
            <p:nvPr/>
          </p:nvCxnSpPr>
          <p:spPr>
            <a:xfrm>
              <a:off x="8940322" y="4057385"/>
              <a:ext cx="572961" cy="1012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2" name="TextBox 571"/>
          <p:cNvSpPr txBox="1"/>
          <p:nvPr/>
        </p:nvSpPr>
        <p:spPr>
          <a:xfrm>
            <a:off x="4412" y="1863557"/>
            <a:ext cx="2797625" cy="1200329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Wait, a single node can’t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separate three colors.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find an irregular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separator to isolate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Green?</a:t>
            </a:r>
          </a:p>
        </p:txBody>
      </p:sp>
      <p:sp>
        <p:nvSpPr>
          <p:cNvPr id="573" name="Freeform 572"/>
          <p:cNvSpPr/>
          <p:nvPr/>
        </p:nvSpPr>
        <p:spPr>
          <a:xfrm>
            <a:off x="48844" y="3210339"/>
            <a:ext cx="2051455" cy="2071599"/>
          </a:xfrm>
          <a:custGeom>
            <a:avLst/>
            <a:gdLst>
              <a:gd name="connsiteX0" fmla="*/ 1362513 w 2051455"/>
              <a:gd name="connsiteY0" fmla="*/ 59635 h 2071599"/>
              <a:gd name="connsiteX1" fmla="*/ 1104095 w 2051455"/>
              <a:gd name="connsiteY1" fmla="*/ 516835 h 2071599"/>
              <a:gd name="connsiteX2" fmla="*/ 994765 w 2051455"/>
              <a:gd name="connsiteY2" fmla="*/ 665922 h 2071599"/>
              <a:gd name="connsiteX3" fmla="*/ 984826 w 2051455"/>
              <a:gd name="connsiteY3" fmla="*/ 775252 h 2071599"/>
              <a:gd name="connsiteX4" fmla="*/ 1153791 w 2051455"/>
              <a:gd name="connsiteY4" fmla="*/ 904461 h 2071599"/>
              <a:gd name="connsiteX5" fmla="*/ 1451965 w 2051455"/>
              <a:gd name="connsiteY5" fmla="*/ 993913 h 2071599"/>
              <a:gd name="connsiteX6" fmla="*/ 1521539 w 2051455"/>
              <a:gd name="connsiteY6" fmla="*/ 1103244 h 2071599"/>
              <a:gd name="connsiteX7" fmla="*/ 964947 w 2051455"/>
              <a:gd name="connsiteY7" fmla="*/ 1103244 h 2071599"/>
              <a:gd name="connsiteX8" fmla="*/ 855617 w 2051455"/>
              <a:gd name="connsiteY8" fmla="*/ 1103244 h 2071599"/>
              <a:gd name="connsiteX9" fmla="*/ 865556 w 2051455"/>
              <a:gd name="connsiteY9" fmla="*/ 1719470 h 2071599"/>
              <a:gd name="connsiteX10" fmla="*/ 726408 w 2051455"/>
              <a:gd name="connsiteY10" fmla="*/ 1898374 h 2071599"/>
              <a:gd name="connsiteX11" fmla="*/ 636956 w 2051455"/>
              <a:gd name="connsiteY11" fmla="*/ 1580322 h 2071599"/>
              <a:gd name="connsiteX12" fmla="*/ 696591 w 2051455"/>
              <a:gd name="connsiteY12" fmla="*/ 1083365 h 2071599"/>
              <a:gd name="connsiteX13" fmla="*/ 656834 w 2051455"/>
              <a:gd name="connsiteY13" fmla="*/ 944218 h 2071599"/>
              <a:gd name="connsiteX14" fmla="*/ 299026 w 2051455"/>
              <a:gd name="connsiteY14" fmla="*/ 805070 h 2071599"/>
              <a:gd name="connsiteX15" fmla="*/ 80365 w 2051455"/>
              <a:gd name="connsiteY15" fmla="*/ 785191 h 2071599"/>
              <a:gd name="connsiteX16" fmla="*/ 10791 w 2051455"/>
              <a:gd name="connsiteY16" fmla="*/ 1143000 h 2071599"/>
              <a:gd name="connsiteX17" fmla="*/ 289086 w 2051455"/>
              <a:gd name="connsiteY17" fmla="*/ 1898374 h 2071599"/>
              <a:gd name="connsiteX18" fmla="*/ 1074278 w 2051455"/>
              <a:gd name="connsiteY18" fmla="*/ 2057400 h 2071599"/>
              <a:gd name="connsiteX19" fmla="*/ 1392330 w 2051455"/>
              <a:gd name="connsiteY19" fmla="*/ 1649896 h 2071599"/>
              <a:gd name="connsiteX20" fmla="*/ 1650747 w 2051455"/>
              <a:gd name="connsiteY20" fmla="*/ 1162878 h 2071599"/>
              <a:gd name="connsiteX21" fmla="*/ 2028434 w 2051455"/>
              <a:gd name="connsiteY21" fmla="*/ 854765 h 2071599"/>
              <a:gd name="connsiteX22" fmla="*/ 1968799 w 2051455"/>
              <a:gd name="connsiteY22" fmla="*/ 188844 h 2071599"/>
              <a:gd name="connsiteX23" fmla="*/ 1630869 w 2051455"/>
              <a:gd name="connsiteY23" fmla="*/ 19878 h 2071599"/>
              <a:gd name="connsiteX24" fmla="*/ 1432086 w 2051455"/>
              <a:gd name="connsiteY24" fmla="*/ 9939 h 20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51455" h="2071599">
                <a:moveTo>
                  <a:pt x="1362513" y="59635"/>
                </a:moveTo>
                <a:cubicBezTo>
                  <a:pt x="1263949" y="237711"/>
                  <a:pt x="1165386" y="415787"/>
                  <a:pt x="1104095" y="516835"/>
                </a:cubicBezTo>
                <a:cubicBezTo>
                  <a:pt x="1042804" y="617883"/>
                  <a:pt x="1014643" y="622853"/>
                  <a:pt x="994765" y="665922"/>
                </a:cubicBezTo>
                <a:cubicBezTo>
                  <a:pt x="974887" y="708991"/>
                  <a:pt x="958322" y="735496"/>
                  <a:pt x="984826" y="775252"/>
                </a:cubicBezTo>
                <a:cubicBezTo>
                  <a:pt x="1011330" y="815009"/>
                  <a:pt x="1075935" y="868018"/>
                  <a:pt x="1153791" y="904461"/>
                </a:cubicBezTo>
                <a:cubicBezTo>
                  <a:pt x="1231647" y="940904"/>
                  <a:pt x="1390674" y="960783"/>
                  <a:pt x="1451965" y="993913"/>
                </a:cubicBezTo>
                <a:cubicBezTo>
                  <a:pt x="1513256" y="1027043"/>
                  <a:pt x="1602709" y="1085022"/>
                  <a:pt x="1521539" y="1103244"/>
                </a:cubicBezTo>
                <a:cubicBezTo>
                  <a:pt x="1440369" y="1121466"/>
                  <a:pt x="964947" y="1103244"/>
                  <a:pt x="964947" y="1103244"/>
                </a:cubicBezTo>
                <a:cubicBezTo>
                  <a:pt x="853960" y="1103244"/>
                  <a:pt x="872182" y="1000540"/>
                  <a:pt x="855617" y="1103244"/>
                </a:cubicBezTo>
                <a:cubicBezTo>
                  <a:pt x="839052" y="1205948"/>
                  <a:pt x="887091" y="1586948"/>
                  <a:pt x="865556" y="1719470"/>
                </a:cubicBezTo>
                <a:cubicBezTo>
                  <a:pt x="844021" y="1851992"/>
                  <a:pt x="764508" y="1921565"/>
                  <a:pt x="726408" y="1898374"/>
                </a:cubicBezTo>
                <a:cubicBezTo>
                  <a:pt x="688308" y="1875183"/>
                  <a:pt x="641925" y="1716157"/>
                  <a:pt x="636956" y="1580322"/>
                </a:cubicBezTo>
                <a:cubicBezTo>
                  <a:pt x="631987" y="1444487"/>
                  <a:pt x="693278" y="1189382"/>
                  <a:pt x="696591" y="1083365"/>
                </a:cubicBezTo>
                <a:cubicBezTo>
                  <a:pt x="699904" y="977348"/>
                  <a:pt x="723095" y="990600"/>
                  <a:pt x="656834" y="944218"/>
                </a:cubicBezTo>
                <a:cubicBezTo>
                  <a:pt x="590573" y="897836"/>
                  <a:pt x="395104" y="831574"/>
                  <a:pt x="299026" y="805070"/>
                </a:cubicBezTo>
                <a:cubicBezTo>
                  <a:pt x="202948" y="778566"/>
                  <a:pt x="128404" y="728869"/>
                  <a:pt x="80365" y="785191"/>
                </a:cubicBezTo>
                <a:cubicBezTo>
                  <a:pt x="32326" y="841513"/>
                  <a:pt x="-23996" y="957470"/>
                  <a:pt x="10791" y="1143000"/>
                </a:cubicBezTo>
                <a:cubicBezTo>
                  <a:pt x="45578" y="1328530"/>
                  <a:pt x="111838" y="1745974"/>
                  <a:pt x="289086" y="1898374"/>
                </a:cubicBezTo>
                <a:cubicBezTo>
                  <a:pt x="466334" y="2050774"/>
                  <a:pt x="890404" y="2098813"/>
                  <a:pt x="1074278" y="2057400"/>
                </a:cubicBezTo>
                <a:cubicBezTo>
                  <a:pt x="1258152" y="2015987"/>
                  <a:pt x="1296252" y="1798983"/>
                  <a:pt x="1392330" y="1649896"/>
                </a:cubicBezTo>
                <a:cubicBezTo>
                  <a:pt x="1488408" y="1500809"/>
                  <a:pt x="1544730" y="1295400"/>
                  <a:pt x="1650747" y="1162878"/>
                </a:cubicBezTo>
                <a:cubicBezTo>
                  <a:pt x="1756764" y="1030356"/>
                  <a:pt x="1975425" y="1017104"/>
                  <a:pt x="2028434" y="854765"/>
                </a:cubicBezTo>
                <a:cubicBezTo>
                  <a:pt x="2081443" y="692426"/>
                  <a:pt x="2035060" y="327992"/>
                  <a:pt x="1968799" y="188844"/>
                </a:cubicBezTo>
                <a:cubicBezTo>
                  <a:pt x="1902538" y="49696"/>
                  <a:pt x="1720321" y="49695"/>
                  <a:pt x="1630869" y="19878"/>
                </a:cubicBezTo>
                <a:cubicBezTo>
                  <a:pt x="1541417" y="-9939"/>
                  <a:pt x="1486751" y="0"/>
                  <a:pt x="1432086" y="9939"/>
                </a:cubicBezTo>
              </a:path>
            </a:pathLst>
          </a:cu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Freeform 575"/>
          <p:cNvSpPr/>
          <p:nvPr/>
        </p:nvSpPr>
        <p:spPr>
          <a:xfrm>
            <a:off x="10138763" y="5413170"/>
            <a:ext cx="1799769" cy="1372415"/>
          </a:xfrm>
          <a:custGeom>
            <a:avLst/>
            <a:gdLst>
              <a:gd name="connsiteX0" fmla="*/ 1152089 w 1799769"/>
              <a:gd name="connsiteY0" fmla="*/ 142804 h 1372415"/>
              <a:gd name="connsiteX1" fmla="*/ 993063 w 1799769"/>
              <a:gd name="connsiteY1" fmla="*/ 311769 h 1372415"/>
              <a:gd name="connsiteX2" fmla="*/ 853915 w 1799769"/>
              <a:gd name="connsiteY2" fmla="*/ 639760 h 1372415"/>
              <a:gd name="connsiteX3" fmla="*/ 724707 w 1799769"/>
              <a:gd name="connsiteY3" fmla="*/ 778908 h 1372415"/>
              <a:gd name="connsiteX4" fmla="*/ 426533 w 1799769"/>
              <a:gd name="connsiteY4" fmla="*/ 629821 h 1372415"/>
              <a:gd name="connsiteX5" fmla="*/ 138298 w 1799769"/>
              <a:gd name="connsiteY5" fmla="*/ 560247 h 1372415"/>
              <a:gd name="connsiteX6" fmla="*/ 9089 w 1799769"/>
              <a:gd name="connsiteY6" fmla="*/ 1007508 h 1372415"/>
              <a:gd name="connsiteX7" fmla="*/ 376837 w 1799769"/>
              <a:gd name="connsiteY7" fmla="*/ 1305682 h 1372415"/>
              <a:gd name="connsiteX8" fmla="*/ 1231602 w 1799769"/>
              <a:gd name="connsiteY8" fmla="*/ 1355378 h 1372415"/>
              <a:gd name="connsiteX9" fmla="*/ 1678863 w 1799769"/>
              <a:gd name="connsiteY9" fmla="*/ 1077082 h 1372415"/>
              <a:gd name="connsiteX10" fmla="*/ 1798133 w 1799769"/>
              <a:gd name="connsiteY10" fmla="*/ 381343 h 1372415"/>
              <a:gd name="connsiteX11" fmla="*/ 1619228 w 1799769"/>
              <a:gd name="connsiteY11" fmla="*/ 33473 h 1372415"/>
              <a:gd name="connsiteX12" fmla="*/ 1201785 w 1799769"/>
              <a:gd name="connsiteY12" fmla="*/ 33473 h 137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9769" h="1372415">
                <a:moveTo>
                  <a:pt x="1152089" y="142804"/>
                </a:moveTo>
                <a:cubicBezTo>
                  <a:pt x="1097424" y="185873"/>
                  <a:pt x="1042759" y="228943"/>
                  <a:pt x="993063" y="311769"/>
                </a:cubicBezTo>
                <a:cubicBezTo>
                  <a:pt x="943367" y="394595"/>
                  <a:pt x="898641" y="561904"/>
                  <a:pt x="853915" y="639760"/>
                </a:cubicBezTo>
                <a:cubicBezTo>
                  <a:pt x="809189" y="717616"/>
                  <a:pt x="795937" y="780564"/>
                  <a:pt x="724707" y="778908"/>
                </a:cubicBezTo>
                <a:cubicBezTo>
                  <a:pt x="653477" y="777252"/>
                  <a:pt x="524268" y="666264"/>
                  <a:pt x="426533" y="629821"/>
                </a:cubicBezTo>
                <a:cubicBezTo>
                  <a:pt x="328798" y="593378"/>
                  <a:pt x="207872" y="497299"/>
                  <a:pt x="138298" y="560247"/>
                </a:cubicBezTo>
                <a:cubicBezTo>
                  <a:pt x="68724" y="623195"/>
                  <a:pt x="-30667" y="883269"/>
                  <a:pt x="9089" y="1007508"/>
                </a:cubicBezTo>
                <a:cubicBezTo>
                  <a:pt x="48845" y="1131747"/>
                  <a:pt x="173085" y="1247704"/>
                  <a:pt x="376837" y="1305682"/>
                </a:cubicBezTo>
                <a:cubicBezTo>
                  <a:pt x="580589" y="1363660"/>
                  <a:pt x="1014598" y="1393478"/>
                  <a:pt x="1231602" y="1355378"/>
                </a:cubicBezTo>
                <a:cubicBezTo>
                  <a:pt x="1448606" y="1317278"/>
                  <a:pt x="1584441" y="1239421"/>
                  <a:pt x="1678863" y="1077082"/>
                </a:cubicBezTo>
                <a:cubicBezTo>
                  <a:pt x="1773285" y="914743"/>
                  <a:pt x="1808072" y="555278"/>
                  <a:pt x="1798133" y="381343"/>
                </a:cubicBezTo>
                <a:cubicBezTo>
                  <a:pt x="1788194" y="207408"/>
                  <a:pt x="1718619" y="91451"/>
                  <a:pt x="1619228" y="33473"/>
                </a:cubicBezTo>
                <a:cubicBezTo>
                  <a:pt x="1519837" y="-24505"/>
                  <a:pt x="1360811" y="4484"/>
                  <a:pt x="1201785" y="33473"/>
                </a:cubicBezTo>
              </a:path>
            </a:pathLst>
          </a:custGeom>
          <a:solidFill>
            <a:schemeClr val="bg1">
              <a:alpha val="67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8" name="Straight Connector 577"/>
          <p:cNvCxnSpPr/>
          <p:nvPr/>
        </p:nvCxnSpPr>
        <p:spPr>
          <a:xfrm>
            <a:off x="6754672" y="5864411"/>
            <a:ext cx="977436" cy="36133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 flipV="1">
            <a:off x="7669811" y="1789044"/>
            <a:ext cx="510093" cy="504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5" name="TextBox 584"/>
          <p:cNvSpPr txBox="1"/>
          <p:nvPr/>
        </p:nvSpPr>
        <p:spPr>
          <a:xfrm>
            <a:off x="9696420" y="581551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Bingo!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364044" y="29872"/>
            <a:ext cx="115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Sigmoid Act as a 2-Line Threshold Filter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F54DF-F866-C1A3-9C58-E3A5517B6032}"/>
              </a:ext>
            </a:extLst>
          </p:cNvPr>
          <p:cNvSpPr txBox="1"/>
          <p:nvPr/>
        </p:nvSpPr>
        <p:spPr>
          <a:xfrm>
            <a:off x="6525902" y="887123"/>
            <a:ext cx="26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</a:t>
            </a:r>
            <a:r>
              <a:rPr lang="en-US" dirty="0" err="1">
                <a:solidFill>
                  <a:srgbClr val="00B050"/>
                </a:solidFill>
              </a:rPr>
              <a:t>green</a:t>
            </a:r>
            <a:r>
              <a:rPr lang="en-US" dirty="0" err="1"/>
              <a:t>+</a:t>
            </a:r>
            <a:r>
              <a:rPr lang="en-US" dirty="0" err="1">
                <a:solidFill>
                  <a:srgbClr val="FF0000"/>
                </a:solidFill>
              </a:rPr>
              <a:t>red</a:t>
            </a:r>
            <a:r>
              <a:rPr lang="en-US" dirty="0"/>
              <a:t> pts survive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C6E7A-D61C-3E3D-7598-E028DE6F61E4}"/>
              </a:ext>
            </a:extLst>
          </p:cNvPr>
          <p:cNvSpPr txBox="1"/>
          <p:nvPr/>
        </p:nvSpPr>
        <p:spPr>
          <a:xfrm>
            <a:off x="6478877" y="4737445"/>
            <a:ext cx="31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</a:t>
            </a:r>
            <a:r>
              <a:rPr lang="en-US" dirty="0" err="1">
                <a:solidFill>
                  <a:srgbClr val="00B050"/>
                </a:solidFill>
              </a:rPr>
              <a:t>green</a:t>
            </a:r>
            <a:r>
              <a:rPr lang="en-US" dirty="0" err="1"/>
              <a:t>+few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 pts survive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32B85-B5F9-1F85-D9A0-939E00B86A74}"/>
              </a:ext>
            </a:extLst>
          </p:cNvPr>
          <p:cNvSpPr txBox="1"/>
          <p:nvPr/>
        </p:nvSpPr>
        <p:spPr>
          <a:xfrm>
            <a:off x="9656570" y="4969036"/>
            <a:ext cx="24322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Only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pts survive</a:t>
            </a:r>
          </a:p>
          <a:p>
            <a:r>
              <a:rPr lang="en-US" dirty="0"/>
              <a:t>If we only keep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(z)&gt;0.5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B2DFE-6A8B-2775-AAF4-25CF4D3BB15F}"/>
              </a:ext>
            </a:extLst>
          </p:cNvPr>
          <p:cNvSpPr txBox="1"/>
          <p:nvPr/>
        </p:nvSpPr>
        <p:spPr>
          <a:xfrm>
            <a:off x="9421759" y="1288870"/>
            <a:ext cx="24322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Only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pts survive</a:t>
            </a:r>
          </a:p>
          <a:p>
            <a:r>
              <a:rPr lang="en-US" dirty="0"/>
              <a:t>If we only keep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(z)&gt;0.5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CD4EB0-5C1E-2194-33E3-3F847FE4D895}"/>
              </a:ext>
            </a:extLst>
          </p:cNvPr>
          <p:cNvGrpSpPr/>
          <p:nvPr/>
        </p:nvGrpSpPr>
        <p:grpSpPr>
          <a:xfrm>
            <a:off x="9052918" y="1895328"/>
            <a:ext cx="2688089" cy="584775"/>
            <a:chOff x="8502188" y="-459169"/>
            <a:chExt cx="2688089" cy="5847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0AB5FD-7F53-EBDC-8233-5A859215C60F}"/>
                </a:ext>
              </a:extLst>
            </p:cNvPr>
            <p:cNvSpPr/>
            <p:nvPr/>
          </p:nvSpPr>
          <p:spPr>
            <a:xfrm>
              <a:off x="8841523" y="-375688"/>
              <a:ext cx="9204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lang="en-US" sz="20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354B72-33D2-CDFB-03F0-3339218CE010}"/>
                </a:ext>
              </a:extLst>
            </p:cNvPr>
            <p:cNvSpPr/>
            <p:nvPr/>
          </p:nvSpPr>
          <p:spPr>
            <a:xfrm>
              <a:off x="9539234" y="-373216"/>
              <a:ext cx="16510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20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B59222B-F0EC-ABD8-0717-F2FD86344354}"/>
                </a:ext>
              </a:extLst>
            </p:cNvPr>
            <p:cNvSpPr/>
            <p:nvPr/>
          </p:nvSpPr>
          <p:spPr>
            <a:xfrm>
              <a:off x="8502188" y="-459169"/>
              <a:ext cx="23246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s(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lang="en-US" sz="3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5E2F17-C195-E1C6-591F-817F7AE252DC}"/>
              </a:ext>
            </a:extLst>
          </p:cNvPr>
          <p:cNvGrpSpPr/>
          <p:nvPr/>
        </p:nvGrpSpPr>
        <p:grpSpPr>
          <a:xfrm>
            <a:off x="2967748" y="2271797"/>
            <a:ext cx="1840568" cy="836864"/>
            <a:chOff x="2100299" y="1045742"/>
            <a:chExt cx="1840568" cy="8368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CE8C0-7760-2B25-6ABC-75C8995A1DD6}"/>
                </a:ext>
              </a:extLst>
            </p:cNvPr>
            <p:cNvSpPr txBox="1"/>
            <p:nvPr/>
          </p:nvSpPr>
          <p:spPr>
            <a:xfrm>
              <a:off x="2100299" y="1045742"/>
              <a:ext cx="18405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w</a:t>
              </a:r>
              <a:r>
                <a:rPr lang="en-US" baseline="-25000" dirty="0">
                  <a:solidFill>
                    <a:srgbClr val="7030A0"/>
                  </a:solidFill>
                </a:rPr>
                <a:t>11</a:t>
              </a:r>
              <a:r>
                <a:rPr lang="en-US" dirty="0">
                  <a:solidFill>
                    <a:srgbClr val="7030A0"/>
                  </a:solidFill>
                </a:rPr>
                <a:t>    w</a:t>
              </a:r>
              <a:r>
                <a:rPr lang="en-US" baseline="-25000" dirty="0">
                  <a:solidFill>
                    <a:srgbClr val="7030A0"/>
                  </a:solidFill>
                </a:rPr>
                <a:t>12        </a:t>
              </a:r>
              <a:r>
                <a:rPr lang="en-US" dirty="0">
                  <a:solidFill>
                    <a:srgbClr val="7030A0"/>
                  </a:solidFill>
                </a:rPr>
                <a:t> </a:t>
              </a:r>
              <a:r>
                <a:rPr lang="en-US" dirty="0"/>
                <a:t>x</a:t>
              </a:r>
              <a:r>
                <a:rPr lang="en-US" baseline="-25000" dirty="0"/>
                <a:t>1</a:t>
              </a:r>
            </a:p>
            <a:p>
              <a:endParaRPr lang="en-US" baseline="-25000" dirty="0"/>
            </a:p>
            <a:p>
              <a:r>
                <a:rPr lang="en-US" dirty="0">
                  <a:solidFill>
                    <a:srgbClr val="FF0000"/>
                  </a:solidFill>
                </a:rPr>
                <a:t>w</a:t>
              </a:r>
              <a:r>
                <a:rPr lang="en-US" baseline="-25000" dirty="0">
                  <a:solidFill>
                    <a:srgbClr val="FF0000"/>
                  </a:solidFill>
                </a:rPr>
                <a:t>21</a:t>
              </a:r>
              <a:r>
                <a:rPr lang="en-US" dirty="0">
                  <a:solidFill>
                    <a:srgbClr val="FF0000"/>
                  </a:solidFill>
                </a:rPr>
                <a:t>    w</a:t>
              </a:r>
              <a:r>
                <a:rPr lang="en-US" baseline="-25000" dirty="0">
                  <a:solidFill>
                    <a:srgbClr val="FF0000"/>
                  </a:solidFill>
                </a:rPr>
                <a:t>22</a:t>
              </a:r>
              <a:r>
                <a:rPr lang="en-US" dirty="0">
                  <a:solidFill>
                    <a:srgbClr val="FF0000"/>
                  </a:solidFill>
                </a:rPr>
                <a:t>      </a:t>
              </a:r>
              <a:r>
                <a:rPr lang="en-US" dirty="0"/>
                <a:t>x</a:t>
              </a:r>
              <a:r>
                <a:rPr lang="en-US" baseline="-25000" dirty="0"/>
                <a:t>2</a:t>
              </a:r>
              <a:r>
                <a:rPr lang="en-US" dirty="0"/>
                <a:t>    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0E3B8E-0A7D-39BE-3650-B3AE9172DCE3}"/>
                </a:ext>
              </a:extLst>
            </p:cNvPr>
            <p:cNvGrpSpPr/>
            <p:nvPr/>
          </p:nvGrpSpPr>
          <p:grpSpPr>
            <a:xfrm>
              <a:off x="2115141" y="1086124"/>
              <a:ext cx="1508113" cy="796482"/>
              <a:chOff x="2100299" y="1102371"/>
              <a:chExt cx="1508113" cy="796482"/>
            </a:xfrm>
          </p:grpSpPr>
          <p:sp>
            <p:nvSpPr>
              <p:cNvPr id="11" name="Double Bracket 10">
                <a:extLst>
                  <a:ext uri="{FF2B5EF4-FFF2-40B4-BE49-F238E27FC236}">
                    <a16:creationId xmlns:a16="http://schemas.microsoft.com/office/drawing/2014/main" id="{D984B1D6-F42D-0107-CD9E-883E0880FB63}"/>
                  </a:ext>
                </a:extLst>
              </p:cNvPr>
              <p:cNvSpPr/>
              <p:nvPr/>
            </p:nvSpPr>
            <p:spPr>
              <a:xfrm>
                <a:off x="2100299" y="1102371"/>
                <a:ext cx="1073554" cy="796482"/>
              </a:xfrm>
              <a:prstGeom prst="bracket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Double Brace 12">
                <a:extLst>
                  <a:ext uri="{FF2B5EF4-FFF2-40B4-BE49-F238E27FC236}">
                    <a16:creationId xmlns:a16="http://schemas.microsoft.com/office/drawing/2014/main" id="{2FAD7B57-DFD2-19BC-B8D8-F09E0D747FED}"/>
                  </a:ext>
                </a:extLst>
              </p:cNvPr>
              <p:cNvSpPr/>
              <p:nvPr/>
            </p:nvSpPr>
            <p:spPr>
              <a:xfrm>
                <a:off x="3241919" y="1102371"/>
                <a:ext cx="366493" cy="796482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AEC5CAF5-F4E2-2103-AE4A-0CEFC4B68A2D}"/>
              </a:ext>
            </a:extLst>
          </p:cNvPr>
          <p:cNvSpPr/>
          <p:nvPr/>
        </p:nvSpPr>
        <p:spPr>
          <a:xfrm>
            <a:off x="9856384" y="2559955"/>
            <a:ext cx="1148234" cy="1640723"/>
          </a:xfrm>
          <a:prstGeom prst="flowChartMagneticDisk">
            <a:avLst/>
          </a:prstGeom>
          <a:solidFill>
            <a:srgbClr val="FF0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" grpId="0" animBg="1"/>
      <p:bldP spid="527" grpId="0" animBg="1"/>
      <p:bldP spid="572" grpId="0" animBg="1"/>
      <p:bldP spid="573" grpId="0" animBg="1"/>
      <p:bldP spid="576" grpId="0" animBg="1"/>
      <p:bldP spid="585" grpId="0"/>
      <p:bldP spid="2" grpId="0"/>
      <p:bldP spid="3" grpId="0"/>
      <p:bldP spid="5" grpId="0" animBg="1"/>
      <p:bldP spid="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152281" y="3279242"/>
            <a:ext cx="1812890" cy="1647608"/>
            <a:chOff x="1140601" y="4171539"/>
            <a:chExt cx="1812890" cy="1647608"/>
          </a:xfrm>
        </p:grpSpPr>
        <p:sp>
          <p:nvSpPr>
            <p:cNvPr id="205" name="Oval 204"/>
            <p:cNvSpPr/>
            <p:nvPr/>
          </p:nvSpPr>
          <p:spPr>
            <a:xfrm>
              <a:off x="2794373" y="4373067"/>
              <a:ext cx="77957" cy="911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flipH="1" flipV="1">
              <a:off x="1401419" y="5544782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226" name="Group 225"/>
            <p:cNvGrpSpPr/>
            <p:nvPr/>
          </p:nvGrpSpPr>
          <p:grpSpPr>
            <a:xfrm>
              <a:off x="1140601" y="4215565"/>
              <a:ext cx="1812890" cy="1329217"/>
              <a:chOff x="4852802" y="616437"/>
              <a:chExt cx="6188541" cy="4115495"/>
            </a:xfrm>
          </p:grpSpPr>
          <p:sp>
            <p:nvSpPr>
              <p:cNvPr id="250" name="Oval 249"/>
              <p:cNvSpPr/>
              <p:nvPr/>
            </p:nvSpPr>
            <p:spPr>
              <a:xfrm>
                <a:off x="5924967" y="303944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9760303" y="616437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8987019" y="2876644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10254988" y="2248112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5575682" y="12456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6200996" y="21999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8763931" y="1043597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6427782" y="3820271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7957739" y="4449729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4928658" y="1514813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4852802" y="290469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10775226" y="2719969"/>
                <a:ext cx="266117" cy="28220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6585521" y="1564007"/>
                <a:ext cx="266117" cy="28220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5443279" y="2189733"/>
                <a:ext cx="266117" cy="28220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9194834" y="2042265"/>
                <a:ext cx="266117" cy="28220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/>
            <p:cNvSpPr txBox="1"/>
            <p:nvPr/>
          </p:nvSpPr>
          <p:spPr>
            <a:xfrm flipH="1">
              <a:off x="1881214" y="4171539"/>
              <a:ext cx="4784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cxnSp>
          <p:nvCxnSpPr>
            <p:cNvPr id="277" name="Straight Connector 276"/>
            <p:cNvCxnSpPr/>
            <p:nvPr/>
          </p:nvCxnSpPr>
          <p:spPr>
            <a:xfrm>
              <a:off x="1826220" y="4254272"/>
              <a:ext cx="0" cy="15648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1162822" y="5138981"/>
              <a:ext cx="1251862" cy="9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/>
            <p:cNvSpPr/>
            <p:nvPr/>
          </p:nvSpPr>
          <p:spPr>
            <a:xfrm>
              <a:off x="2101946" y="4833579"/>
              <a:ext cx="77957" cy="911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 flipH="1" flipV="1">
              <a:off x="1553819" y="5408951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 flipH="1" flipV="1">
              <a:off x="2282689" y="5273120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 flipH="1" flipV="1">
              <a:off x="1928193" y="5326130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 flipH="1" flipV="1">
              <a:off x="2209802" y="5647495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577" name="Group 576"/>
          <p:cNvGrpSpPr/>
          <p:nvPr/>
        </p:nvGrpSpPr>
        <p:grpSpPr>
          <a:xfrm>
            <a:off x="4431271" y="2855001"/>
            <a:ext cx="797615" cy="2527853"/>
            <a:chOff x="4431271" y="2855001"/>
            <a:chExt cx="797615" cy="2527853"/>
          </a:xfrm>
        </p:grpSpPr>
        <p:grpSp>
          <p:nvGrpSpPr>
            <p:cNvPr id="81" name="Group 80"/>
            <p:cNvGrpSpPr/>
            <p:nvPr/>
          </p:nvGrpSpPr>
          <p:grpSpPr>
            <a:xfrm>
              <a:off x="4431271" y="2855001"/>
              <a:ext cx="772641" cy="795131"/>
              <a:chOff x="3178941" y="2114139"/>
              <a:chExt cx="772641" cy="79513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Connector 11"/>
                <p:cNvCxnSpPr>
                  <a:stCxn id="4" idx="0"/>
                  <a:endCxn id="4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4456245" y="4587723"/>
              <a:ext cx="772641" cy="795131"/>
              <a:chOff x="3178941" y="2114139"/>
              <a:chExt cx="772641" cy="795131"/>
            </a:xfrm>
          </p:grpSpPr>
          <p:grpSp>
            <p:nvGrpSpPr>
              <p:cNvPr id="316" name="Group 315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319" name="Oval 318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0" name="Straight Connector 319"/>
                <p:cNvCxnSpPr>
                  <a:stCxn id="319" idx="0"/>
                  <a:endCxn id="319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7" name="TextBox 316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</p:grpSp>
      <p:sp>
        <p:nvSpPr>
          <p:cNvPr id="349" name="Oval 348"/>
          <p:cNvSpPr/>
          <p:nvPr/>
        </p:nvSpPr>
        <p:spPr>
          <a:xfrm>
            <a:off x="2327102" y="4402823"/>
            <a:ext cx="694400" cy="6972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2332254" y="3273564"/>
            <a:ext cx="694400" cy="6972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TextBox 351"/>
          <p:cNvSpPr txBox="1"/>
          <p:nvPr/>
        </p:nvSpPr>
        <p:spPr>
          <a:xfrm>
            <a:off x="2416709" y="3273564"/>
            <a:ext cx="502061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  <a:r>
              <a:rPr lang="en-US" sz="3200" baseline="-25000" dirty="0"/>
              <a:t>1</a:t>
            </a:r>
            <a:endParaRPr lang="en-US" sz="3200" dirty="0"/>
          </a:p>
          <a:p>
            <a:endParaRPr lang="en-US" sz="3200" baseline="-25000" dirty="0"/>
          </a:p>
          <a:p>
            <a:endParaRPr lang="en-US" sz="3200" baseline="-25000" dirty="0"/>
          </a:p>
          <a:p>
            <a:r>
              <a:rPr lang="en-US" sz="3200" dirty="0"/>
              <a:t>x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grpSp>
        <p:nvGrpSpPr>
          <p:cNvPr id="526" name="Group 525"/>
          <p:cNvGrpSpPr/>
          <p:nvPr/>
        </p:nvGrpSpPr>
        <p:grpSpPr>
          <a:xfrm>
            <a:off x="3061167" y="3368994"/>
            <a:ext cx="1427881" cy="1342991"/>
            <a:chOff x="3061167" y="3368994"/>
            <a:chExt cx="1427881" cy="1342991"/>
          </a:xfrm>
        </p:grpSpPr>
        <p:cxnSp>
          <p:nvCxnSpPr>
            <p:cNvPr id="353" name="Straight Arrow Connector 352"/>
            <p:cNvCxnSpPr/>
            <p:nvPr/>
          </p:nvCxnSpPr>
          <p:spPr>
            <a:xfrm flipV="1">
              <a:off x="3088976" y="3368994"/>
              <a:ext cx="1389500" cy="20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>
              <a:stCxn id="349" idx="6"/>
            </p:cNvCxnSpPr>
            <p:nvPr/>
          </p:nvCxnSpPr>
          <p:spPr>
            <a:xfrm flipV="1">
              <a:off x="3061167" y="3394322"/>
              <a:ext cx="1427881" cy="1317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020137" y="3620998"/>
            <a:ext cx="2953963" cy="3363484"/>
            <a:chOff x="3021502" y="3638172"/>
            <a:chExt cx="2953963" cy="3363484"/>
          </a:xfrm>
        </p:grpSpPr>
        <p:grpSp>
          <p:nvGrpSpPr>
            <p:cNvPr id="90" name="Group 89"/>
            <p:cNvGrpSpPr/>
            <p:nvPr/>
          </p:nvGrpSpPr>
          <p:grpSpPr>
            <a:xfrm>
              <a:off x="3766689" y="5518809"/>
              <a:ext cx="2208776" cy="1482847"/>
              <a:chOff x="5569231" y="3473980"/>
              <a:chExt cx="2493780" cy="1855278"/>
            </a:xfrm>
          </p:grpSpPr>
          <p:grpSp>
            <p:nvGrpSpPr>
              <p:cNvPr id="321" name="Group 320"/>
              <p:cNvGrpSpPr/>
              <p:nvPr/>
            </p:nvGrpSpPr>
            <p:grpSpPr>
              <a:xfrm>
                <a:off x="5569231" y="3478202"/>
                <a:ext cx="2493780" cy="1603582"/>
                <a:chOff x="459711" y="4215565"/>
                <a:chExt cx="2493780" cy="1603582"/>
              </a:xfrm>
            </p:grpSpPr>
            <p:sp>
              <p:nvSpPr>
                <p:cNvPr id="322" name="Oval 321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Oval 322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324" name="Group 323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333" name="Oval 332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34" name="Oval 333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Oval 334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Oval 335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2" name="Oval 341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4" name="Oval 343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Oval 345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5" name="TextBox 324"/>
                <p:cNvSpPr txBox="1"/>
                <p:nvPr/>
              </p:nvSpPr>
              <p:spPr>
                <a:xfrm flipH="1">
                  <a:off x="459711" y="4453787"/>
                  <a:ext cx="47847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</a:p>
              </p:txBody>
            </p: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1826220" y="4254272"/>
                  <a:ext cx="0" cy="15648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1162822" y="5138981"/>
                  <a:ext cx="1251862" cy="91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8" name="Oval 327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Oval 328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0" name="Oval 329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1" name="Oval 330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2" name="Oval 331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84" name="Straight Connector 83"/>
              <p:cNvCxnSpPr/>
              <p:nvPr/>
            </p:nvCxnSpPr>
            <p:spPr>
              <a:xfrm flipH="1">
                <a:off x="6728955" y="3569348"/>
                <a:ext cx="506388" cy="151885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 flipV="1">
                <a:off x="6114027" y="4050771"/>
                <a:ext cx="833583" cy="35084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 rot="17332558">
                <a:off x="6552153" y="3948020"/>
                <a:ext cx="1855278" cy="907197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Arrow Connector 99"/>
            <p:cNvCxnSpPr/>
            <p:nvPr/>
          </p:nvCxnSpPr>
          <p:spPr>
            <a:xfrm>
              <a:off x="3055433" y="3638172"/>
              <a:ext cx="1439390" cy="1195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349" idx="6"/>
            </p:cNvCxnSpPr>
            <p:nvPr/>
          </p:nvCxnSpPr>
          <p:spPr>
            <a:xfrm>
              <a:off x="3021502" y="4751448"/>
              <a:ext cx="1400812" cy="900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6681920" y="1045742"/>
            <a:ext cx="2134886" cy="1860844"/>
            <a:chOff x="7201010" y="709585"/>
            <a:chExt cx="2445787" cy="2383967"/>
          </a:xfrm>
        </p:grpSpPr>
        <p:cxnSp>
          <p:nvCxnSpPr>
            <p:cNvPr id="105" name="Straight Connector 104"/>
            <p:cNvCxnSpPr/>
            <p:nvPr/>
          </p:nvCxnSpPr>
          <p:spPr>
            <a:xfrm flipH="1">
              <a:off x="8029672" y="1815305"/>
              <a:ext cx="567676" cy="984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7261943" y="2321822"/>
              <a:ext cx="2359135" cy="437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7201010" y="1924293"/>
              <a:ext cx="2099440" cy="76676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8300066" y="1127292"/>
              <a:ext cx="20412" cy="11400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Rectangle 362"/>
            <p:cNvSpPr/>
            <p:nvPr/>
          </p:nvSpPr>
          <p:spPr>
            <a:xfrm>
              <a:off x="8250730" y="709585"/>
              <a:ext cx="1396067" cy="670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lang="en-US" sz="2800" dirty="0"/>
            </a:p>
          </p:txBody>
        </p:sp>
        <p:grpSp>
          <p:nvGrpSpPr>
            <p:cNvPr id="364" name="Group 363"/>
            <p:cNvGrpSpPr/>
            <p:nvPr/>
          </p:nvGrpSpPr>
          <p:grpSpPr>
            <a:xfrm rot="947979">
              <a:off x="7595992" y="1568097"/>
              <a:ext cx="1812890" cy="1525455"/>
              <a:chOff x="1140601" y="4215565"/>
              <a:chExt cx="1812890" cy="1525455"/>
            </a:xfrm>
          </p:grpSpPr>
          <p:sp>
            <p:nvSpPr>
              <p:cNvPr id="365" name="Oval 364"/>
              <p:cNvSpPr/>
              <p:nvPr/>
            </p:nvSpPr>
            <p:spPr>
              <a:xfrm>
                <a:off x="2794373" y="4373067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/>
              <p:cNvSpPr/>
              <p:nvPr/>
            </p:nvSpPr>
            <p:spPr>
              <a:xfrm flipH="1" flipV="1">
                <a:off x="1401419" y="5544782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67" name="Group 366"/>
              <p:cNvGrpSpPr/>
              <p:nvPr/>
            </p:nvGrpSpPr>
            <p:grpSpPr>
              <a:xfrm>
                <a:off x="1140601" y="4215565"/>
                <a:ext cx="1812890" cy="1329217"/>
                <a:chOff x="4852802" y="616437"/>
                <a:chExt cx="6188541" cy="4115495"/>
              </a:xfrm>
            </p:grpSpPr>
            <p:sp>
              <p:nvSpPr>
                <p:cNvPr id="376" name="Oval 375"/>
                <p:cNvSpPr/>
                <p:nvPr/>
              </p:nvSpPr>
              <p:spPr>
                <a:xfrm>
                  <a:off x="5924967" y="303944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7" name="Oval 376"/>
                <p:cNvSpPr/>
                <p:nvPr/>
              </p:nvSpPr>
              <p:spPr>
                <a:xfrm>
                  <a:off x="9760303" y="61643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Oval 377"/>
                <p:cNvSpPr/>
                <p:nvPr/>
              </p:nvSpPr>
              <p:spPr>
                <a:xfrm>
                  <a:off x="8987019" y="2876644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Oval 378"/>
                <p:cNvSpPr/>
                <p:nvPr/>
              </p:nvSpPr>
              <p:spPr>
                <a:xfrm>
                  <a:off x="10254988" y="2248112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Oval 379"/>
                <p:cNvSpPr/>
                <p:nvPr/>
              </p:nvSpPr>
              <p:spPr>
                <a:xfrm>
                  <a:off x="5575682" y="12456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6200996" y="21999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Oval 381"/>
                <p:cNvSpPr/>
                <p:nvPr/>
              </p:nvSpPr>
              <p:spPr>
                <a:xfrm>
                  <a:off x="8763931" y="104359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Oval 382"/>
                <p:cNvSpPr/>
                <p:nvPr/>
              </p:nvSpPr>
              <p:spPr>
                <a:xfrm>
                  <a:off x="6427782" y="3820271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4" name="Oval 383"/>
                <p:cNvSpPr/>
                <p:nvPr/>
              </p:nvSpPr>
              <p:spPr>
                <a:xfrm>
                  <a:off x="7957739" y="4449729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5" name="Oval 384"/>
                <p:cNvSpPr/>
                <p:nvPr/>
              </p:nvSpPr>
              <p:spPr>
                <a:xfrm>
                  <a:off x="4928658" y="1514813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385"/>
                <p:cNvSpPr/>
                <p:nvPr/>
              </p:nvSpPr>
              <p:spPr>
                <a:xfrm>
                  <a:off x="4852802" y="290469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10775226" y="2719969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6585521" y="1564007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5443279" y="2189733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Oval 389"/>
                <p:cNvSpPr/>
                <p:nvPr/>
              </p:nvSpPr>
              <p:spPr>
                <a:xfrm>
                  <a:off x="9194834" y="2042265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1" name="Oval 370"/>
              <p:cNvSpPr/>
              <p:nvPr/>
            </p:nvSpPr>
            <p:spPr>
              <a:xfrm>
                <a:off x="2101946" y="4833579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/>
              <p:cNvSpPr/>
              <p:nvPr/>
            </p:nvSpPr>
            <p:spPr>
              <a:xfrm flipH="1" flipV="1">
                <a:off x="1553819" y="5408951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 flipH="1" flipV="1">
                <a:off x="2282689" y="527312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 flipH="1" flipV="1">
                <a:off x="1928193" y="532613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 flipH="1" flipV="1">
                <a:off x="2209802" y="5647495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02" name="Rectangle 201"/>
          <p:cNvSpPr/>
          <p:nvPr/>
        </p:nvSpPr>
        <p:spPr>
          <a:xfrm rot="1222141">
            <a:off x="6532208" y="2355475"/>
            <a:ext cx="1695281" cy="55858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 rot="21341535">
            <a:off x="6405605" y="1136241"/>
            <a:ext cx="2531164" cy="2000030"/>
            <a:chOff x="6825073" y="449234"/>
            <a:chExt cx="3380870" cy="2700227"/>
          </a:xfrm>
        </p:grpSpPr>
        <p:sp>
          <p:nvSpPr>
            <p:cNvPr id="118" name="Freeform 117"/>
            <p:cNvSpPr/>
            <p:nvPr/>
          </p:nvSpPr>
          <p:spPr>
            <a:xfrm>
              <a:off x="6825073" y="449234"/>
              <a:ext cx="3380870" cy="1868557"/>
            </a:xfrm>
            <a:custGeom>
              <a:avLst/>
              <a:gdLst>
                <a:gd name="connsiteX0" fmla="*/ 0 w 3380870"/>
                <a:gd name="connsiteY0" fmla="*/ 1868557 h 1868557"/>
                <a:gd name="connsiteX1" fmla="*/ 318052 w 3380870"/>
                <a:gd name="connsiteY1" fmla="*/ 1590261 h 1868557"/>
                <a:gd name="connsiteX2" fmla="*/ 477078 w 3380870"/>
                <a:gd name="connsiteY2" fmla="*/ 735496 h 1868557"/>
                <a:gd name="connsiteX3" fmla="*/ 745434 w 3380870"/>
                <a:gd name="connsiteY3" fmla="*/ 437322 h 1868557"/>
                <a:gd name="connsiteX4" fmla="*/ 1302026 w 3380870"/>
                <a:gd name="connsiteY4" fmla="*/ 0 h 1868557"/>
                <a:gd name="connsiteX5" fmla="*/ 1302026 w 3380870"/>
                <a:gd name="connsiteY5" fmla="*/ 0 h 1868557"/>
                <a:gd name="connsiteX6" fmla="*/ 1341782 w 3380870"/>
                <a:gd name="connsiteY6" fmla="*/ 0 h 1868557"/>
                <a:gd name="connsiteX7" fmla="*/ 1371600 w 3380870"/>
                <a:gd name="connsiteY7" fmla="*/ 9939 h 1868557"/>
                <a:gd name="connsiteX8" fmla="*/ 3120887 w 3380870"/>
                <a:gd name="connsiteY8" fmla="*/ 546653 h 1868557"/>
                <a:gd name="connsiteX9" fmla="*/ 3339547 w 3380870"/>
                <a:gd name="connsiteY9" fmla="*/ 626166 h 18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0870" h="1868557">
                  <a:moveTo>
                    <a:pt x="0" y="1868557"/>
                  </a:moveTo>
                  <a:cubicBezTo>
                    <a:pt x="119269" y="1823830"/>
                    <a:pt x="238539" y="1779104"/>
                    <a:pt x="318052" y="1590261"/>
                  </a:cubicBezTo>
                  <a:cubicBezTo>
                    <a:pt x="397565" y="1401418"/>
                    <a:pt x="405848" y="927652"/>
                    <a:pt x="477078" y="735496"/>
                  </a:cubicBezTo>
                  <a:cubicBezTo>
                    <a:pt x="548308" y="543340"/>
                    <a:pt x="607943" y="559905"/>
                    <a:pt x="745434" y="437322"/>
                  </a:cubicBezTo>
                  <a:cubicBezTo>
                    <a:pt x="882925" y="314739"/>
                    <a:pt x="1302026" y="0"/>
                    <a:pt x="1302026" y="0"/>
                  </a:cubicBezTo>
                  <a:lnTo>
                    <a:pt x="1302026" y="0"/>
                  </a:lnTo>
                  <a:lnTo>
                    <a:pt x="1341782" y="0"/>
                  </a:lnTo>
                  <a:cubicBezTo>
                    <a:pt x="1353378" y="1656"/>
                    <a:pt x="1371600" y="9939"/>
                    <a:pt x="1371600" y="9939"/>
                  </a:cubicBezTo>
                  <a:lnTo>
                    <a:pt x="3120887" y="546653"/>
                  </a:lnTo>
                  <a:cubicBezTo>
                    <a:pt x="3448878" y="649357"/>
                    <a:pt x="3394212" y="637761"/>
                    <a:pt x="3339547" y="626166"/>
                  </a:cubicBezTo>
                </a:path>
              </a:pathLst>
            </a:custGeom>
            <a:solidFill>
              <a:srgbClr val="7030A0">
                <a:alpha val="14000"/>
              </a:srgbClr>
            </a:solidFill>
            <a:ln>
              <a:solidFill>
                <a:schemeClr val="accent1">
                  <a:shade val="50000"/>
                  <a:alpha val="1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6828183" y="993913"/>
              <a:ext cx="3349487" cy="2155548"/>
            </a:xfrm>
            <a:custGeom>
              <a:avLst/>
              <a:gdLst>
                <a:gd name="connsiteX0" fmla="*/ 3349487 w 3349487"/>
                <a:gd name="connsiteY0" fmla="*/ 0 h 2155548"/>
                <a:gd name="connsiteX1" fmla="*/ 2653747 w 3349487"/>
                <a:gd name="connsiteY1" fmla="*/ 655983 h 2155548"/>
                <a:gd name="connsiteX2" fmla="*/ 2534478 w 3349487"/>
                <a:gd name="connsiteY2" fmla="*/ 795130 h 2155548"/>
                <a:gd name="connsiteX3" fmla="*/ 2355574 w 3349487"/>
                <a:gd name="connsiteY3" fmla="*/ 1669774 h 2155548"/>
                <a:gd name="connsiteX4" fmla="*/ 2325756 w 3349487"/>
                <a:gd name="connsiteY4" fmla="*/ 1759226 h 2155548"/>
                <a:gd name="connsiteX5" fmla="*/ 1997765 w 3349487"/>
                <a:gd name="connsiteY5" fmla="*/ 2107096 h 2155548"/>
                <a:gd name="connsiteX6" fmla="*/ 1828800 w 3349487"/>
                <a:gd name="connsiteY6" fmla="*/ 2067339 h 2155548"/>
                <a:gd name="connsiteX7" fmla="*/ 0 w 3349487"/>
                <a:gd name="connsiteY7" fmla="*/ 1321904 h 215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9487" h="2155548">
                  <a:moveTo>
                    <a:pt x="3349487" y="0"/>
                  </a:moveTo>
                  <a:lnTo>
                    <a:pt x="2653747" y="655983"/>
                  </a:lnTo>
                  <a:cubicBezTo>
                    <a:pt x="2517912" y="788505"/>
                    <a:pt x="2584173" y="626165"/>
                    <a:pt x="2534478" y="795130"/>
                  </a:cubicBezTo>
                  <a:cubicBezTo>
                    <a:pt x="2484783" y="964095"/>
                    <a:pt x="2390361" y="1509091"/>
                    <a:pt x="2355574" y="1669774"/>
                  </a:cubicBezTo>
                  <a:cubicBezTo>
                    <a:pt x="2320787" y="1830457"/>
                    <a:pt x="2385391" y="1686339"/>
                    <a:pt x="2325756" y="1759226"/>
                  </a:cubicBezTo>
                  <a:cubicBezTo>
                    <a:pt x="2266121" y="1832113"/>
                    <a:pt x="2080591" y="2055744"/>
                    <a:pt x="1997765" y="2107096"/>
                  </a:cubicBezTo>
                  <a:cubicBezTo>
                    <a:pt x="1914939" y="2158448"/>
                    <a:pt x="2161761" y="2198204"/>
                    <a:pt x="1828800" y="2067339"/>
                  </a:cubicBezTo>
                  <a:cubicBezTo>
                    <a:pt x="1495839" y="1936474"/>
                    <a:pt x="747919" y="1629189"/>
                    <a:pt x="0" y="1321904"/>
                  </a:cubicBezTo>
                </a:path>
              </a:pathLst>
            </a:custGeom>
            <a:solidFill>
              <a:srgbClr val="7030A0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9" name="Group 488"/>
          <p:cNvGrpSpPr/>
          <p:nvPr/>
        </p:nvGrpSpPr>
        <p:grpSpPr>
          <a:xfrm>
            <a:off x="6783168" y="4989117"/>
            <a:ext cx="2370894" cy="1831556"/>
            <a:chOff x="6783168" y="4989117"/>
            <a:chExt cx="2370894" cy="1831556"/>
          </a:xfrm>
        </p:grpSpPr>
        <p:grpSp>
          <p:nvGrpSpPr>
            <p:cNvPr id="391" name="Group 390"/>
            <p:cNvGrpSpPr/>
            <p:nvPr/>
          </p:nvGrpSpPr>
          <p:grpSpPr>
            <a:xfrm>
              <a:off x="6783168" y="4989117"/>
              <a:ext cx="2370894" cy="1831556"/>
              <a:chOff x="7261943" y="747106"/>
              <a:chExt cx="2716165" cy="2346446"/>
            </a:xfrm>
          </p:grpSpPr>
          <p:cxnSp>
            <p:nvCxnSpPr>
              <p:cNvPr id="392" name="Straight Connector 391"/>
              <p:cNvCxnSpPr/>
              <p:nvPr/>
            </p:nvCxnSpPr>
            <p:spPr>
              <a:xfrm flipH="1">
                <a:off x="8029672" y="1815305"/>
                <a:ext cx="567676" cy="9847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V="1">
                <a:off x="7261943" y="2321822"/>
                <a:ext cx="2359135" cy="437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/>
              <p:cNvCxnSpPr>
                <a:stCxn id="399" idx="1"/>
                <a:endCxn id="412" idx="0"/>
              </p:cNvCxnSpPr>
              <p:nvPr/>
            </p:nvCxnSpPr>
            <p:spPr>
              <a:xfrm flipV="1">
                <a:off x="7810046" y="1814392"/>
                <a:ext cx="1112266" cy="96903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>
                <a:off x="8300066" y="1127292"/>
                <a:ext cx="20412" cy="11400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Rectangle 395"/>
              <p:cNvSpPr/>
              <p:nvPr/>
            </p:nvSpPr>
            <p:spPr>
              <a:xfrm>
                <a:off x="8582041" y="747106"/>
                <a:ext cx="1396067" cy="670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·x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endParaRPr lang="en-US" sz="2800" dirty="0"/>
              </a:p>
            </p:txBody>
          </p:sp>
          <p:grpSp>
            <p:nvGrpSpPr>
              <p:cNvPr id="397" name="Group 396"/>
              <p:cNvGrpSpPr/>
              <p:nvPr/>
            </p:nvGrpSpPr>
            <p:grpSpPr>
              <a:xfrm rot="947979">
                <a:off x="7595992" y="1568097"/>
                <a:ext cx="1812890" cy="1525455"/>
                <a:chOff x="1140601" y="4215565"/>
                <a:chExt cx="1812890" cy="1525455"/>
              </a:xfrm>
            </p:grpSpPr>
            <p:sp>
              <p:nvSpPr>
                <p:cNvPr id="398" name="Oval 397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Oval 398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400" name="Group 399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406" name="Oval 405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07" name="Oval 406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Oval 410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Oval 412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4" name="Oval 413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5" name="Oval 414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Oval 415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7" name="Oval 416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Oval 417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9" name="Oval 418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Oval 419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01" name="Oval 400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Oval 401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3" name="Oval 402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4" name="Oval 403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5" name="Oval 404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425" name="Rectangle 424"/>
            <p:cNvSpPr/>
            <p:nvPr/>
          </p:nvSpPr>
          <p:spPr>
            <a:xfrm rot="19147471">
              <a:off x="7222860" y="6074955"/>
              <a:ext cx="1695281" cy="55858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5" name="Group 574"/>
          <p:cNvGrpSpPr/>
          <p:nvPr/>
        </p:nvGrpSpPr>
        <p:grpSpPr>
          <a:xfrm>
            <a:off x="9166663" y="1915565"/>
            <a:ext cx="2708676" cy="3193329"/>
            <a:chOff x="9166663" y="1915565"/>
            <a:chExt cx="2708676" cy="3193329"/>
          </a:xfrm>
        </p:grpSpPr>
        <p:grpSp>
          <p:nvGrpSpPr>
            <p:cNvPr id="426" name="Group 425"/>
            <p:cNvGrpSpPr/>
            <p:nvPr/>
          </p:nvGrpSpPr>
          <p:grpSpPr>
            <a:xfrm>
              <a:off x="9520399" y="1915565"/>
              <a:ext cx="2166769" cy="2933616"/>
              <a:chOff x="7201010" y="-664766"/>
              <a:chExt cx="2482313" cy="3758318"/>
            </a:xfrm>
          </p:grpSpPr>
          <p:cxnSp>
            <p:nvCxnSpPr>
              <p:cNvPr id="427" name="Straight Connector 426"/>
              <p:cNvCxnSpPr/>
              <p:nvPr/>
            </p:nvCxnSpPr>
            <p:spPr>
              <a:xfrm flipH="1">
                <a:off x="8029672" y="1815305"/>
                <a:ext cx="567676" cy="9847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V="1">
                <a:off x="7261943" y="2321822"/>
                <a:ext cx="2359135" cy="437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>
                <a:off x="7201010" y="1924293"/>
                <a:ext cx="2099440" cy="766769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8300066" y="1127292"/>
                <a:ext cx="20412" cy="11400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1" name="Rectangle 430"/>
              <p:cNvSpPr/>
              <p:nvPr/>
            </p:nvSpPr>
            <p:spPr>
              <a:xfrm>
                <a:off x="8464720" y="-664766"/>
                <a:ext cx="121860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·x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endParaRPr lang="en-US" sz="2800" dirty="0"/>
              </a:p>
            </p:txBody>
          </p:sp>
          <p:grpSp>
            <p:nvGrpSpPr>
              <p:cNvPr id="432" name="Group 431"/>
              <p:cNvGrpSpPr/>
              <p:nvPr/>
            </p:nvGrpSpPr>
            <p:grpSpPr>
              <a:xfrm rot="947979">
                <a:off x="7595992" y="1568097"/>
                <a:ext cx="1812890" cy="1525455"/>
                <a:chOff x="1140601" y="4215565"/>
                <a:chExt cx="1812890" cy="1525455"/>
              </a:xfrm>
            </p:grpSpPr>
            <p:sp>
              <p:nvSpPr>
                <p:cNvPr id="433" name="Oval 432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Oval 433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435" name="Group 434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441" name="Oval 440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2" name="Oval 441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Oval 442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Oval 443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Oval 444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7" name="Oval 446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8" name="Oval 447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9" name="Oval 448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0" name="Oval 449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1" name="Oval 450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2" name="Oval 451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3" name="Oval 452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4" name="Oval 453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454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6" name="Oval 435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Oval 436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8" name="Oval 437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9" name="Oval 438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40" name="Oval 439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456" name="Rectangle 455"/>
            <p:cNvSpPr/>
            <p:nvPr/>
          </p:nvSpPr>
          <p:spPr>
            <a:xfrm rot="1222141">
              <a:off x="9401299" y="4306301"/>
              <a:ext cx="1695281" cy="55858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Freeform 459"/>
            <p:cNvSpPr/>
            <p:nvPr/>
          </p:nvSpPr>
          <p:spPr>
            <a:xfrm>
              <a:off x="9827878" y="2639246"/>
              <a:ext cx="1249949" cy="874244"/>
            </a:xfrm>
            <a:custGeom>
              <a:avLst/>
              <a:gdLst>
                <a:gd name="connsiteX0" fmla="*/ 0 w 1249949"/>
                <a:gd name="connsiteY0" fmla="*/ 536985 h 874244"/>
                <a:gd name="connsiteX1" fmla="*/ 646044 w 1249949"/>
                <a:gd name="connsiteY1" fmla="*/ 845098 h 874244"/>
                <a:gd name="connsiteX2" fmla="*/ 765313 w 1249949"/>
                <a:gd name="connsiteY2" fmla="*/ 815280 h 874244"/>
                <a:gd name="connsiteX3" fmla="*/ 1202635 w 1249949"/>
                <a:gd name="connsiteY3" fmla="*/ 437593 h 874244"/>
                <a:gd name="connsiteX4" fmla="*/ 1232453 w 1249949"/>
                <a:gd name="connsiteY4" fmla="*/ 328263 h 874244"/>
                <a:gd name="connsiteX5" fmla="*/ 1152940 w 1249949"/>
                <a:gd name="connsiteY5" fmla="*/ 272 h 874244"/>
                <a:gd name="connsiteX6" fmla="*/ 665922 w 1249949"/>
                <a:gd name="connsiteY6" fmla="*/ 387898 h 874244"/>
                <a:gd name="connsiteX7" fmla="*/ 616227 w 1249949"/>
                <a:gd name="connsiteY7" fmla="*/ 387898 h 874244"/>
                <a:gd name="connsiteX8" fmla="*/ 49696 w 1249949"/>
                <a:gd name="connsiteY8" fmla="*/ 169237 h 874244"/>
                <a:gd name="connsiteX9" fmla="*/ 49696 w 1249949"/>
                <a:gd name="connsiteY9" fmla="*/ 169237 h 874244"/>
                <a:gd name="connsiteX10" fmla="*/ 49696 w 1249949"/>
                <a:gd name="connsiteY10" fmla="*/ 169237 h 874244"/>
                <a:gd name="connsiteX11" fmla="*/ 39757 w 1249949"/>
                <a:gd name="connsiteY11" fmla="*/ 497228 h 87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9949" h="874244">
                  <a:moveTo>
                    <a:pt x="0" y="536985"/>
                  </a:moveTo>
                  <a:cubicBezTo>
                    <a:pt x="259246" y="667850"/>
                    <a:pt x="518492" y="798716"/>
                    <a:pt x="646044" y="845098"/>
                  </a:cubicBezTo>
                  <a:cubicBezTo>
                    <a:pt x="773596" y="891480"/>
                    <a:pt x="672548" y="883197"/>
                    <a:pt x="765313" y="815280"/>
                  </a:cubicBezTo>
                  <a:cubicBezTo>
                    <a:pt x="858078" y="747363"/>
                    <a:pt x="1124779" y="518762"/>
                    <a:pt x="1202635" y="437593"/>
                  </a:cubicBezTo>
                  <a:cubicBezTo>
                    <a:pt x="1280491" y="356424"/>
                    <a:pt x="1240735" y="401150"/>
                    <a:pt x="1232453" y="328263"/>
                  </a:cubicBezTo>
                  <a:cubicBezTo>
                    <a:pt x="1224171" y="255376"/>
                    <a:pt x="1247362" y="-9667"/>
                    <a:pt x="1152940" y="272"/>
                  </a:cubicBezTo>
                  <a:cubicBezTo>
                    <a:pt x="1058518" y="10211"/>
                    <a:pt x="755374" y="323294"/>
                    <a:pt x="665922" y="387898"/>
                  </a:cubicBezTo>
                  <a:cubicBezTo>
                    <a:pt x="576470" y="452502"/>
                    <a:pt x="718931" y="424342"/>
                    <a:pt x="616227" y="387898"/>
                  </a:cubicBezTo>
                  <a:cubicBezTo>
                    <a:pt x="513523" y="351454"/>
                    <a:pt x="49696" y="169237"/>
                    <a:pt x="49696" y="169237"/>
                  </a:cubicBezTo>
                  <a:lnTo>
                    <a:pt x="49696" y="169237"/>
                  </a:lnTo>
                  <a:lnTo>
                    <a:pt x="49696" y="169237"/>
                  </a:lnTo>
                  <a:lnTo>
                    <a:pt x="39757" y="497228"/>
                  </a:lnTo>
                </a:path>
              </a:pathLst>
            </a:custGeom>
            <a:solidFill>
              <a:srgbClr val="FFFF00">
                <a:alpha val="12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Freeform 461"/>
            <p:cNvSpPr/>
            <p:nvPr/>
          </p:nvSpPr>
          <p:spPr>
            <a:xfrm>
              <a:off x="9877574" y="2345060"/>
              <a:ext cx="1109390" cy="720686"/>
            </a:xfrm>
            <a:custGeom>
              <a:avLst/>
              <a:gdLst>
                <a:gd name="connsiteX0" fmla="*/ 0 w 1109390"/>
                <a:gd name="connsiteY0" fmla="*/ 463423 h 720686"/>
                <a:gd name="connsiteX1" fmla="*/ 526774 w 1109390"/>
                <a:gd name="connsiteY1" fmla="*/ 682084 h 720686"/>
                <a:gd name="connsiteX2" fmla="*/ 606287 w 1109390"/>
                <a:gd name="connsiteY2" fmla="*/ 682084 h 720686"/>
                <a:gd name="connsiteX3" fmla="*/ 1063487 w 1109390"/>
                <a:gd name="connsiteY3" fmla="*/ 294458 h 720686"/>
                <a:gd name="connsiteX4" fmla="*/ 1023731 w 1109390"/>
                <a:gd name="connsiteY4" fmla="*/ 205005 h 720686"/>
                <a:gd name="connsiteX5" fmla="*/ 447261 w 1109390"/>
                <a:gd name="connsiteY5" fmla="*/ 36040 h 720686"/>
                <a:gd name="connsiteX6" fmla="*/ 427383 w 1109390"/>
                <a:gd name="connsiteY6" fmla="*/ 36040 h 720686"/>
                <a:gd name="connsiteX7" fmla="*/ 59635 w 1109390"/>
                <a:gd name="connsiteY7" fmla="*/ 423666 h 72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9390" h="720686">
                  <a:moveTo>
                    <a:pt x="0" y="463423"/>
                  </a:moveTo>
                  <a:cubicBezTo>
                    <a:pt x="212863" y="554531"/>
                    <a:pt x="425726" y="645640"/>
                    <a:pt x="526774" y="682084"/>
                  </a:cubicBezTo>
                  <a:cubicBezTo>
                    <a:pt x="627822" y="718528"/>
                    <a:pt x="516835" y="746688"/>
                    <a:pt x="606287" y="682084"/>
                  </a:cubicBezTo>
                  <a:cubicBezTo>
                    <a:pt x="695739" y="617480"/>
                    <a:pt x="993913" y="373971"/>
                    <a:pt x="1063487" y="294458"/>
                  </a:cubicBezTo>
                  <a:cubicBezTo>
                    <a:pt x="1133061" y="214945"/>
                    <a:pt x="1126435" y="248075"/>
                    <a:pt x="1023731" y="205005"/>
                  </a:cubicBezTo>
                  <a:cubicBezTo>
                    <a:pt x="921027" y="161935"/>
                    <a:pt x="447261" y="36040"/>
                    <a:pt x="447261" y="36040"/>
                  </a:cubicBezTo>
                  <a:cubicBezTo>
                    <a:pt x="347870" y="7879"/>
                    <a:pt x="491987" y="-28564"/>
                    <a:pt x="427383" y="36040"/>
                  </a:cubicBezTo>
                  <a:cubicBezTo>
                    <a:pt x="362779" y="100644"/>
                    <a:pt x="211207" y="262155"/>
                    <a:pt x="59635" y="423666"/>
                  </a:cubicBezTo>
                </a:path>
              </a:pathLst>
            </a:custGeom>
            <a:solidFill>
              <a:srgbClr val="FFFF00">
                <a:alpha val="1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Freeform 462"/>
            <p:cNvSpPr/>
            <p:nvPr/>
          </p:nvSpPr>
          <p:spPr>
            <a:xfrm>
              <a:off x="10530918" y="3113374"/>
              <a:ext cx="1343107" cy="713291"/>
            </a:xfrm>
            <a:custGeom>
              <a:avLst/>
              <a:gdLst>
                <a:gd name="connsiteX0" fmla="*/ 529390 w 1343107"/>
                <a:gd name="connsiteY0" fmla="*/ 4403 h 713291"/>
                <a:gd name="connsiteX1" fmla="*/ 1264885 w 1343107"/>
                <a:gd name="connsiteY1" fmla="*/ 213125 h 713291"/>
                <a:gd name="connsiteX2" fmla="*/ 1274825 w 1343107"/>
                <a:gd name="connsiteY2" fmla="*/ 272760 h 713291"/>
                <a:gd name="connsiteX3" fmla="*/ 847442 w 1343107"/>
                <a:gd name="connsiteY3" fmla="*/ 680264 h 713291"/>
                <a:gd name="connsiteX4" fmla="*/ 748051 w 1343107"/>
                <a:gd name="connsiteY4" fmla="*/ 660386 h 713291"/>
                <a:gd name="connsiteX5" fmla="*/ 2616 w 1343107"/>
                <a:gd name="connsiteY5" fmla="*/ 431786 h 713291"/>
                <a:gd name="connsiteX6" fmla="*/ 529390 w 1343107"/>
                <a:gd name="connsiteY6" fmla="*/ 4403 h 71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107" h="713291">
                  <a:moveTo>
                    <a:pt x="529390" y="4403"/>
                  </a:moveTo>
                  <a:cubicBezTo>
                    <a:pt x="739768" y="-32040"/>
                    <a:pt x="1140646" y="168399"/>
                    <a:pt x="1264885" y="213125"/>
                  </a:cubicBezTo>
                  <a:cubicBezTo>
                    <a:pt x="1389124" y="257851"/>
                    <a:pt x="1344399" y="194904"/>
                    <a:pt x="1274825" y="272760"/>
                  </a:cubicBezTo>
                  <a:cubicBezTo>
                    <a:pt x="1205251" y="350616"/>
                    <a:pt x="935238" y="615660"/>
                    <a:pt x="847442" y="680264"/>
                  </a:cubicBezTo>
                  <a:cubicBezTo>
                    <a:pt x="759646" y="744868"/>
                    <a:pt x="888855" y="701799"/>
                    <a:pt x="748051" y="660386"/>
                  </a:cubicBezTo>
                  <a:cubicBezTo>
                    <a:pt x="607247" y="618973"/>
                    <a:pt x="39060" y="537803"/>
                    <a:pt x="2616" y="431786"/>
                  </a:cubicBezTo>
                  <a:cubicBezTo>
                    <a:pt x="-33828" y="325769"/>
                    <a:pt x="319012" y="40846"/>
                    <a:pt x="529390" y="4403"/>
                  </a:cubicBezTo>
                  <a:close/>
                </a:path>
              </a:pathLst>
            </a:cu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Freeform 463"/>
            <p:cNvSpPr/>
            <p:nvPr/>
          </p:nvSpPr>
          <p:spPr>
            <a:xfrm>
              <a:off x="10513678" y="3504222"/>
              <a:ext cx="834887" cy="1013791"/>
            </a:xfrm>
            <a:custGeom>
              <a:avLst/>
              <a:gdLst>
                <a:gd name="connsiteX0" fmla="*/ 0 w 834887"/>
                <a:gd name="connsiteY0" fmla="*/ 29817 h 1013791"/>
                <a:gd name="connsiteX1" fmla="*/ 0 w 834887"/>
                <a:gd name="connsiteY1" fmla="*/ 725556 h 1013791"/>
                <a:gd name="connsiteX2" fmla="*/ 824948 w 834887"/>
                <a:gd name="connsiteY2" fmla="*/ 1013791 h 1013791"/>
                <a:gd name="connsiteX3" fmla="*/ 834887 w 834887"/>
                <a:gd name="connsiteY3" fmla="*/ 258417 h 1013791"/>
                <a:gd name="connsiteX4" fmla="*/ 89453 w 834887"/>
                <a:gd name="connsiteY4" fmla="*/ 0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1013791">
                  <a:moveTo>
                    <a:pt x="0" y="29817"/>
                  </a:moveTo>
                  <a:lnTo>
                    <a:pt x="0" y="725556"/>
                  </a:lnTo>
                  <a:lnTo>
                    <a:pt x="824948" y="1013791"/>
                  </a:lnTo>
                  <a:lnTo>
                    <a:pt x="834887" y="258417"/>
                  </a:lnTo>
                  <a:lnTo>
                    <a:pt x="89453" y="0"/>
                  </a:lnTo>
                </a:path>
              </a:pathLst>
            </a:cu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Freeform 464"/>
            <p:cNvSpPr/>
            <p:nvPr/>
          </p:nvSpPr>
          <p:spPr>
            <a:xfrm>
              <a:off x="11355838" y="3315378"/>
              <a:ext cx="519501" cy="1245145"/>
            </a:xfrm>
            <a:custGeom>
              <a:avLst/>
              <a:gdLst>
                <a:gd name="connsiteX0" fmla="*/ 499623 w 519501"/>
                <a:gd name="connsiteY0" fmla="*/ 0 h 1245145"/>
                <a:gd name="connsiteX1" fmla="*/ 519501 w 519501"/>
                <a:gd name="connsiteY1" fmla="*/ 735496 h 1245145"/>
                <a:gd name="connsiteX2" fmla="*/ 479745 w 519501"/>
                <a:gd name="connsiteY2" fmla="*/ 775253 h 1245145"/>
                <a:gd name="connsiteX3" fmla="*/ 82180 w 519501"/>
                <a:gd name="connsiteY3" fmla="*/ 1172818 h 1245145"/>
                <a:gd name="connsiteX4" fmla="*/ 42423 w 519501"/>
                <a:gd name="connsiteY4" fmla="*/ 1172818 h 1245145"/>
                <a:gd name="connsiteX5" fmla="*/ 2667 w 519501"/>
                <a:gd name="connsiteY5" fmla="*/ 437322 h 1245145"/>
                <a:gd name="connsiteX6" fmla="*/ 121936 w 519501"/>
                <a:gd name="connsiteY6" fmla="*/ 397566 h 1245145"/>
                <a:gd name="connsiteX7" fmla="*/ 459867 w 519501"/>
                <a:gd name="connsiteY7" fmla="*/ 39757 h 124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501" h="1245145">
                  <a:moveTo>
                    <a:pt x="499623" y="0"/>
                  </a:moveTo>
                  <a:lnTo>
                    <a:pt x="519501" y="735496"/>
                  </a:lnTo>
                  <a:cubicBezTo>
                    <a:pt x="516188" y="864705"/>
                    <a:pt x="479745" y="775253"/>
                    <a:pt x="479745" y="775253"/>
                  </a:cubicBezTo>
                  <a:lnTo>
                    <a:pt x="82180" y="1172818"/>
                  </a:lnTo>
                  <a:cubicBezTo>
                    <a:pt x="9293" y="1239079"/>
                    <a:pt x="55675" y="1295401"/>
                    <a:pt x="42423" y="1172818"/>
                  </a:cubicBezTo>
                  <a:cubicBezTo>
                    <a:pt x="29171" y="1050235"/>
                    <a:pt x="-10585" y="566531"/>
                    <a:pt x="2667" y="437322"/>
                  </a:cubicBezTo>
                  <a:cubicBezTo>
                    <a:pt x="15919" y="308113"/>
                    <a:pt x="45736" y="463827"/>
                    <a:pt x="121936" y="397566"/>
                  </a:cubicBezTo>
                  <a:cubicBezTo>
                    <a:pt x="198136" y="331305"/>
                    <a:pt x="329001" y="185531"/>
                    <a:pt x="459867" y="39757"/>
                  </a:cubicBezTo>
                </a:path>
              </a:pathLst>
            </a:custGeom>
            <a:solidFill>
              <a:srgbClr val="FFFF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Freeform 466"/>
            <p:cNvSpPr/>
            <p:nvPr/>
          </p:nvSpPr>
          <p:spPr>
            <a:xfrm>
              <a:off x="9166663" y="3688737"/>
              <a:ext cx="958759" cy="1144149"/>
            </a:xfrm>
            <a:custGeom>
              <a:avLst/>
              <a:gdLst>
                <a:gd name="connsiteX0" fmla="*/ 0 w 834887"/>
                <a:gd name="connsiteY0" fmla="*/ 29817 h 1013791"/>
                <a:gd name="connsiteX1" fmla="*/ 0 w 834887"/>
                <a:gd name="connsiteY1" fmla="*/ 725556 h 1013791"/>
                <a:gd name="connsiteX2" fmla="*/ 824948 w 834887"/>
                <a:gd name="connsiteY2" fmla="*/ 1013791 h 1013791"/>
                <a:gd name="connsiteX3" fmla="*/ 834887 w 834887"/>
                <a:gd name="connsiteY3" fmla="*/ 258417 h 1013791"/>
                <a:gd name="connsiteX4" fmla="*/ 89453 w 834887"/>
                <a:gd name="connsiteY4" fmla="*/ 0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1013791">
                  <a:moveTo>
                    <a:pt x="0" y="29817"/>
                  </a:moveTo>
                  <a:lnTo>
                    <a:pt x="0" y="725556"/>
                  </a:lnTo>
                  <a:lnTo>
                    <a:pt x="824948" y="1013791"/>
                  </a:lnTo>
                  <a:lnTo>
                    <a:pt x="834887" y="258417"/>
                  </a:lnTo>
                  <a:lnTo>
                    <a:pt x="89453" y="0"/>
                  </a:lnTo>
                </a:path>
              </a:pathLst>
            </a:cu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Freeform 467"/>
            <p:cNvSpPr/>
            <p:nvPr/>
          </p:nvSpPr>
          <p:spPr>
            <a:xfrm>
              <a:off x="10126181" y="3488978"/>
              <a:ext cx="372140" cy="1306146"/>
            </a:xfrm>
            <a:custGeom>
              <a:avLst/>
              <a:gdLst>
                <a:gd name="connsiteX0" fmla="*/ 499623 w 519501"/>
                <a:gd name="connsiteY0" fmla="*/ 0 h 1245145"/>
                <a:gd name="connsiteX1" fmla="*/ 519501 w 519501"/>
                <a:gd name="connsiteY1" fmla="*/ 735496 h 1245145"/>
                <a:gd name="connsiteX2" fmla="*/ 479745 w 519501"/>
                <a:gd name="connsiteY2" fmla="*/ 775253 h 1245145"/>
                <a:gd name="connsiteX3" fmla="*/ 82180 w 519501"/>
                <a:gd name="connsiteY3" fmla="*/ 1172818 h 1245145"/>
                <a:gd name="connsiteX4" fmla="*/ 42423 w 519501"/>
                <a:gd name="connsiteY4" fmla="*/ 1172818 h 1245145"/>
                <a:gd name="connsiteX5" fmla="*/ 2667 w 519501"/>
                <a:gd name="connsiteY5" fmla="*/ 437322 h 1245145"/>
                <a:gd name="connsiteX6" fmla="*/ 121936 w 519501"/>
                <a:gd name="connsiteY6" fmla="*/ 397566 h 1245145"/>
                <a:gd name="connsiteX7" fmla="*/ 459867 w 519501"/>
                <a:gd name="connsiteY7" fmla="*/ 39757 h 124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501" h="1245145">
                  <a:moveTo>
                    <a:pt x="499623" y="0"/>
                  </a:moveTo>
                  <a:lnTo>
                    <a:pt x="519501" y="735496"/>
                  </a:lnTo>
                  <a:cubicBezTo>
                    <a:pt x="516188" y="864705"/>
                    <a:pt x="479745" y="775253"/>
                    <a:pt x="479745" y="775253"/>
                  </a:cubicBezTo>
                  <a:lnTo>
                    <a:pt x="82180" y="1172818"/>
                  </a:lnTo>
                  <a:cubicBezTo>
                    <a:pt x="9293" y="1239079"/>
                    <a:pt x="55675" y="1295401"/>
                    <a:pt x="42423" y="1172818"/>
                  </a:cubicBezTo>
                  <a:cubicBezTo>
                    <a:pt x="29171" y="1050235"/>
                    <a:pt x="-10585" y="566531"/>
                    <a:pt x="2667" y="437322"/>
                  </a:cubicBezTo>
                  <a:cubicBezTo>
                    <a:pt x="15919" y="308113"/>
                    <a:pt x="45736" y="463827"/>
                    <a:pt x="121936" y="397566"/>
                  </a:cubicBezTo>
                  <a:cubicBezTo>
                    <a:pt x="198136" y="331305"/>
                    <a:pt x="329001" y="185531"/>
                    <a:pt x="459867" y="39757"/>
                  </a:cubicBezTo>
                </a:path>
              </a:pathLst>
            </a:custGeom>
            <a:solidFill>
              <a:srgbClr val="FFFF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Freeform 468"/>
            <p:cNvSpPr/>
            <p:nvPr/>
          </p:nvSpPr>
          <p:spPr>
            <a:xfrm>
              <a:off x="9217636" y="3158193"/>
              <a:ext cx="1300026" cy="827963"/>
            </a:xfrm>
            <a:custGeom>
              <a:avLst/>
              <a:gdLst>
                <a:gd name="connsiteX0" fmla="*/ 103347 w 1300026"/>
                <a:gd name="connsiteY0" fmla="*/ 564690 h 827963"/>
                <a:gd name="connsiteX1" fmla="*/ 898477 w 1300026"/>
                <a:gd name="connsiteY1" fmla="*/ 813168 h 827963"/>
                <a:gd name="connsiteX2" fmla="*/ 1007808 w 1300026"/>
                <a:gd name="connsiteY2" fmla="*/ 753533 h 827963"/>
                <a:gd name="connsiteX3" fmla="*/ 1246347 w 1300026"/>
                <a:gd name="connsiteY3" fmla="*/ 375846 h 827963"/>
                <a:gd name="connsiteX4" fmla="*/ 1246347 w 1300026"/>
                <a:gd name="connsiteY4" fmla="*/ 336090 h 827963"/>
                <a:gd name="connsiteX5" fmla="*/ 659938 w 1300026"/>
                <a:gd name="connsiteY5" fmla="*/ 47855 h 827963"/>
                <a:gd name="connsiteX6" fmla="*/ 620182 w 1300026"/>
                <a:gd name="connsiteY6" fmla="*/ 47855 h 827963"/>
                <a:gd name="connsiteX7" fmla="*/ 63590 w 1300026"/>
                <a:gd name="connsiteY7" fmla="*/ 514994 h 827963"/>
                <a:gd name="connsiteX8" fmla="*/ 103347 w 1300026"/>
                <a:gd name="connsiteY8" fmla="*/ 564690 h 82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026" h="827963">
                  <a:moveTo>
                    <a:pt x="103347" y="564690"/>
                  </a:moveTo>
                  <a:cubicBezTo>
                    <a:pt x="242495" y="614386"/>
                    <a:pt x="747733" y="781694"/>
                    <a:pt x="898477" y="813168"/>
                  </a:cubicBezTo>
                  <a:cubicBezTo>
                    <a:pt x="1049221" y="844642"/>
                    <a:pt x="949830" y="826420"/>
                    <a:pt x="1007808" y="753533"/>
                  </a:cubicBezTo>
                  <a:cubicBezTo>
                    <a:pt x="1065786" y="680646"/>
                    <a:pt x="1246347" y="375846"/>
                    <a:pt x="1246347" y="375846"/>
                  </a:cubicBezTo>
                  <a:cubicBezTo>
                    <a:pt x="1286103" y="306272"/>
                    <a:pt x="1344082" y="390755"/>
                    <a:pt x="1246347" y="336090"/>
                  </a:cubicBezTo>
                  <a:cubicBezTo>
                    <a:pt x="1148612" y="281425"/>
                    <a:pt x="659938" y="47855"/>
                    <a:pt x="659938" y="47855"/>
                  </a:cubicBezTo>
                  <a:cubicBezTo>
                    <a:pt x="555577" y="-184"/>
                    <a:pt x="719573" y="-30001"/>
                    <a:pt x="620182" y="47855"/>
                  </a:cubicBezTo>
                  <a:cubicBezTo>
                    <a:pt x="520791" y="125711"/>
                    <a:pt x="146416" y="432168"/>
                    <a:pt x="63590" y="514994"/>
                  </a:cubicBezTo>
                  <a:cubicBezTo>
                    <a:pt x="-19236" y="597820"/>
                    <a:pt x="-35801" y="514994"/>
                    <a:pt x="103347" y="564690"/>
                  </a:cubicBezTo>
                  <a:close/>
                </a:path>
              </a:pathLst>
            </a:custGeom>
            <a:solidFill>
              <a:srgbClr val="FFFF00">
                <a:alpha val="1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Freeform 469"/>
            <p:cNvSpPr/>
            <p:nvPr/>
          </p:nvSpPr>
          <p:spPr>
            <a:xfrm>
              <a:off x="10145931" y="4200698"/>
              <a:ext cx="1274760" cy="908196"/>
            </a:xfrm>
            <a:custGeom>
              <a:avLst/>
              <a:gdLst>
                <a:gd name="connsiteX0" fmla="*/ 29817 w 1274760"/>
                <a:gd name="connsiteY0" fmla="*/ 565793 h 908196"/>
                <a:gd name="connsiteX1" fmla="*/ 327991 w 1274760"/>
                <a:gd name="connsiteY1" fmla="*/ 39020 h 908196"/>
                <a:gd name="connsiteX2" fmla="*/ 347869 w 1274760"/>
                <a:gd name="connsiteY2" fmla="*/ 39020 h 908196"/>
                <a:gd name="connsiteX3" fmla="*/ 1192695 w 1274760"/>
                <a:gd name="connsiteY3" fmla="*/ 317315 h 908196"/>
                <a:gd name="connsiteX4" fmla="*/ 1192695 w 1274760"/>
                <a:gd name="connsiteY4" fmla="*/ 357072 h 908196"/>
                <a:gd name="connsiteX5" fmla="*/ 755374 w 1274760"/>
                <a:gd name="connsiteY5" fmla="*/ 863967 h 908196"/>
                <a:gd name="connsiteX6" fmla="*/ 675860 w 1274760"/>
                <a:gd name="connsiteY6" fmla="*/ 854028 h 908196"/>
                <a:gd name="connsiteX7" fmla="*/ 0 w 1274760"/>
                <a:gd name="connsiteY7" fmla="*/ 615489 h 90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4760" h="908196">
                  <a:moveTo>
                    <a:pt x="29817" y="565793"/>
                  </a:moveTo>
                  <a:lnTo>
                    <a:pt x="327991" y="39020"/>
                  </a:lnTo>
                  <a:cubicBezTo>
                    <a:pt x="381000" y="-48776"/>
                    <a:pt x="347869" y="39020"/>
                    <a:pt x="347869" y="39020"/>
                  </a:cubicBezTo>
                  <a:lnTo>
                    <a:pt x="1192695" y="317315"/>
                  </a:lnTo>
                  <a:cubicBezTo>
                    <a:pt x="1333499" y="370324"/>
                    <a:pt x="1265582" y="265963"/>
                    <a:pt x="1192695" y="357072"/>
                  </a:cubicBezTo>
                  <a:cubicBezTo>
                    <a:pt x="1119808" y="448181"/>
                    <a:pt x="841513" y="781141"/>
                    <a:pt x="755374" y="863967"/>
                  </a:cubicBezTo>
                  <a:cubicBezTo>
                    <a:pt x="669235" y="946793"/>
                    <a:pt x="801756" y="895441"/>
                    <a:pt x="675860" y="854028"/>
                  </a:cubicBezTo>
                  <a:cubicBezTo>
                    <a:pt x="549964" y="812615"/>
                    <a:pt x="274982" y="714052"/>
                    <a:pt x="0" y="615489"/>
                  </a:cubicBezTo>
                </a:path>
              </a:pathLst>
            </a:custGeom>
            <a:solidFill>
              <a:srgbClr val="FFFF00">
                <a:alpha val="17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2" name="Straight Connector 471"/>
            <p:cNvCxnSpPr/>
            <p:nvPr/>
          </p:nvCxnSpPr>
          <p:spPr>
            <a:xfrm flipV="1">
              <a:off x="9573585" y="4235754"/>
              <a:ext cx="2042003" cy="36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 flipV="1">
              <a:off x="10018758" y="3792761"/>
              <a:ext cx="764553" cy="12103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>
              <a:endCxn id="470" idx="4"/>
            </p:cNvCxnSpPr>
            <p:nvPr/>
          </p:nvCxnSpPr>
          <p:spPr>
            <a:xfrm>
              <a:off x="9545491" y="3930632"/>
              <a:ext cx="1793135" cy="62713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>
              <a:off x="9807570" y="3226506"/>
              <a:ext cx="626165" cy="28823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>
              <a:stCxn id="469" idx="3"/>
            </p:cNvCxnSpPr>
            <p:nvPr/>
          </p:nvCxnSpPr>
          <p:spPr>
            <a:xfrm flipV="1">
              <a:off x="10463983" y="3018748"/>
              <a:ext cx="660385" cy="515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9892678" y="3863942"/>
              <a:ext cx="1099293" cy="9158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0" name="Freeform 489"/>
          <p:cNvSpPr/>
          <p:nvPr/>
        </p:nvSpPr>
        <p:spPr>
          <a:xfrm>
            <a:off x="6622960" y="5099378"/>
            <a:ext cx="2070482" cy="1769232"/>
          </a:xfrm>
          <a:custGeom>
            <a:avLst/>
            <a:gdLst>
              <a:gd name="connsiteX0" fmla="*/ 2060135 w 2070482"/>
              <a:gd name="connsiteY0" fmla="*/ 1106970 h 1769232"/>
              <a:gd name="connsiteX1" fmla="*/ 1662570 w 2070482"/>
              <a:gd name="connsiteY1" fmla="*/ 828675 h 1769232"/>
              <a:gd name="connsiteX2" fmla="*/ 1414092 w 2070482"/>
              <a:gd name="connsiteY2" fmla="*/ 272083 h 1769232"/>
              <a:gd name="connsiteX3" fmla="*/ 937014 w 2070482"/>
              <a:gd name="connsiteY3" fmla="*/ 13666 h 1769232"/>
              <a:gd name="connsiteX4" fmla="*/ 907196 w 2070482"/>
              <a:gd name="connsiteY4" fmla="*/ 33544 h 1769232"/>
              <a:gd name="connsiteX5" fmla="*/ 82248 w 2070482"/>
              <a:gd name="connsiteY5" fmla="*/ 709405 h 1769232"/>
              <a:gd name="connsiteX6" fmla="*/ 82248 w 2070482"/>
              <a:gd name="connsiteY6" fmla="*/ 759101 h 1769232"/>
              <a:gd name="connsiteX7" fmla="*/ 549388 w 2070482"/>
              <a:gd name="connsiteY7" fmla="*/ 987701 h 1769232"/>
              <a:gd name="connsiteX8" fmla="*/ 728292 w 2070482"/>
              <a:gd name="connsiteY8" fmla="*/ 1226240 h 1769232"/>
              <a:gd name="connsiteX9" fmla="*/ 817744 w 2070482"/>
              <a:gd name="connsiteY9" fmla="*/ 1504536 h 1769232"/>
              <a:gd name="connsiteX10" fmla="*/ 1115918 w 2070482"/>
              <a:gd name="connsiteY10" fmla="*/ 1733136 h 1769232"/>
              <a:gd name="connsiteX11" fmla="*/ 1205370 w 2070482"/>
              <a:gd name="connsiteY11" fmla="*/ 1703318 h 1769232"/>
              <a:gd name="connsiteX12" fmla="*/ 2060135 w 2070482"/>
              <a:gd name="connsiteY12" fmla="*/ 1106970 h 17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0482" h="1769232">
                <a:moveTo>
                  <a:pt x="2060135" y="1106970"/>
                </a:moveTo>
                <a:cubicBezTo>
                  <a:pt x="2136335" y="961196"/>
                  <a:pt x="1770244" y="967823"/>
                  <a:pt x="1662570" y="828675"/>
                </a:cubicBezTo>
                <a:cubicBezTo>
                  <a:pt x="1554896" y="689527"/>
                  <a:pt x="1535018" y="407918"/>
                  <a:pt x="1414092" y="272083"/>
                </a:cubicBezTo>
                <a:cubicBezTo>
                  <a:pt x="1293166" y="136248"/>
                  <a:pt x="1021497" y="53422"/>
                  <a:pt x="937014" y="13666"/>
                </a:cubicBezTo>
                <a:cubicBezTo>
                  <a:pt x="852531" y="-26090"/>
                  <a:pt x="907196" y="33544"/>
                  <a:pt x="907196" y="33544"/>
                </a:cubicBezTo>
                <a:cubicBezTo>
                  <a:pt x="764735" y="149500"/>
                  <a:pt x="219739" y="588479"/>
                  <a:pt x="82248" y="709405"/>
                </a:cubicBezTo>
                <a:cubicBezTo>
                  <a:pt x="-55243" y="830331"/>
                  <a:pt x="4391" y="712718"/>
                  <a:pt x="82248" y="759101"/>
                </a:cubicBezTo>
                <a:cubicBezTo>
                  <a:pt x="160105" y="805484"/>
                  <a:pt x="441714" y="909844"/>
                  <a:pt x="549388" y="987701"/>
                </a:cubicBezTo>
                <a:cubicBezTo>
                  <a:pt x="657062" y="1065558"/>
                  <a:pt x="683566" y="1140101"/>
                  <a:pt x="728292" y="1226240"/>
                </a:cubicBezTo>
                <a:cubicBezTo>
                  <a:pt x="773018" y="1312379"/>
                  <a:pt x="753140" y="1420053"/>
                  <a:pt x="817744" y="1504536"/>
                </a:cubicBezTo>
                <a:cubicBezTo>
                  <a:pt x="882348" y="1589019"/>
                  <a:pt x="1051314" y="1700006"/>
                  <a:pt x="1115918" y="1733136"/>
                </a:cubicBezTo>
                <a:cubicBezTo>
                  <a:pt x="1180522" y="1766266"/>
                  <a:pt x="1049657" y="1806022"/>
                  <a:pt x="1205370" y="1703318"/>
                </a:cubicBezTo>
                <a:cubicBezTo>
                  <a:pt x="1361083" y="1600614"/>
                  <a:pt x="1983935" y="1252744"/>
                  <a:pt x="2060135" y="1106970"/>
                </a:cubicBezTo>
                <a:close/>
              </a:path>
            </a:pathLst>
          </a:cu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2" name="Group 491"/>
          <p:cNvGrpSpPr/>
          <p:nvPr/>
        </p:nvGrpSpPr>
        <p:grpSpPr>
          <a:xfrm>
            <a:off x="4172152" y="1102371"/>
            <a:ext cx="1829093" cy="1632823"/>
            <a:chOff x="2826196" y="325744"/>
            <a:chExt cx="1829093" cy="1632823"/>
          </a:xfrm>
        </p:grpSpPr>
        <p:grpSp>
          <p:nvGrpSpPr>
            <p:cNvPr id="495" name="Group 494"/>
            <p:cNvGrpSpPr/>
            <p:nvPr/>
          </p:nvGrpSpPr>
          <p:grpSpPr>
            <a:xfrm rot="20831292">
              <a:off x="2826196" y="914043"/>
              <a:ext cx="1829093" cy="1044524"/>
              <a:chOff x="4435558" y="2971939"/>
              <a:chExt cx="6243851" cy="3234034"/>
            </a:xfrm>
          </p:grpSpPr>
          <p:cxnSp>
            <p:nvCxnSpPr>
              <p:cNvPr id="524" name="Straight Connector 523"/>
              <p:cNvCxnSpPr/>
              <p:nvPr/>
            </p:nvCxnSpPr>
            <p:spPr>
              <a:xfrm rot="768708">
                <a:off x="4435558" y="2971939"/>
                <a:ext cx="6243851" cy="323403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Arrow Connector 524"/>
              <p:cNvCxnSpPr/>
              <p:nvPr/>
            </p:nvCxnSpPr>
            <p:spPr>
              <a:xfrm flipV="1">
                <a:off x="7143972" y="3005790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6" name="Group 495"/>
            <p:cNvGrpSpPr/>
            <p:nvPr/>
          </p:nvGrpSpPr>
          <p:grpSpPr>
            <a:xfrm>
              <a:off x="3125053" y="325744"/>
              <a:ext cx="1115816" cy="1508138"/>
              <a:chOff x="1140601" y="3639674"/>
              <a:chExt cx="1812890" cy="2179471"/>
            </a:xfrm>
          </p:grpSpPr>
          <p:sp>
            <p:nvSpPr>
              <p:cNvPr id="498" name="Oval 497"/>
              <p:cNvSpPr/>
              <p:nvPr/>
            </p:nvSpPr>
            <p:spPr>
              <a:xfrm>
                <a:off x="2794373" y="4373067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/>
              <p:cNvSpPr/>
              <p:nvPr/>
            </p:nvSpPr>
            <p:spPr>
              <a:xfrm flipH="1" flipV="1">
                <a:off x="1401419" y="5544782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00" name="Group 499"/>
              <p:cNvGrpSpPr/>
              <p:nvPr/>
            </p:nvGrpSpPr>
            <p:grpSpPr>
              <a:xfrm>
                <a:off x="1140601" y="4215565"/>
                <a:ext cx="1812890" cy="1329217"/>
                <a:chOff x="4852802" y="616437"/>
                <a:chExt cx="6188541" cy="4115495"/>
              </a:xfrm>
            </p:grpSpPr>
            <p:sp>
              <p:nvSpPr>
                <p:cNvPr id="509" name="Oval 508"/>
                <p:cNvSpPr/>
                <p:nvPr/>
              </p:nvSpPr>
              <p:spPr>
                <a:xfrm>
                  <a:off x="5924967" y="303944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0" name="Oval 509"/>
                <p:cNvSpPr/>
                <p:nvPr/>
              </p:nvSpPr>
              <p:spPr>
                <a:xfrm>
                  <a:off x="9760303" y="61643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1" name="Oval 510"/>
                <p:cNvSpPr/>
                <p:nvPr/>
              </p:nvSpPr>
              <p:spPr>
                <a:xfrm>
                  <a:off x="8987019" y="2876644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511"/>
                <p:cNvSpPr/>
                <p:nvPr/>
              </p:nvSpPr>
              <p:spPr>
                <a:xfrm>
                  <a:off x="10254988" y="2248112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3" name="Oval 512"/>
                <p:cNvSpPr/>
                <p:nvPr/>
              </p:nvSpPr>
              <p:spPr>
                <a:xfrm>
                  <a:off x="5575682" y="12456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Oval 513"/>
                <p:cNvSpPr/>
                <p:nvPr/>
              </p:nvSpPr>
              <p:spPr>
                <a:xfrm>
                  <a:off x="6200996" y="21999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Oval 514"/>
                <p:cNvSpPr/>
                <p:nvPr/>
              </p:nvSpPr>
              <p:spPr>
                <a:xfrm>
                  <a:off x="8763931" y="104359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Oval 515"/>
                <p:cNvSpPr/>
                <p:nvPr/>
              </p:nvSpPr>
              <p:spPr>
                <a:xfrm>
                  <a:off x="6427782" y="3820271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7" name="Oval 516"/>
                <p:cNvSpPr/>
                <p:nvPr/>
              </p:nvSpPr>
              <p:spPr>
                <a:xfrm>
                  <a:off x="7957739" y="4449729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8" name="Oval 517"/>
                <p:cNvSpPr/>
                <p:nvPr/>
              </p:nvSpPr>
              <p:spPr>
                <a:xfrm>
                  <a:off x="4928658" y="1514813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Oval 518"/>
                <p:cNvSpPr/>
                <p:nvPr/>
              </p:nvSpPr>
              <p:spPr>
                <a:xfrm>
                  <a:off x="4852802" y="290469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20" name="Oval 519"/>
                <p:cNvSpPr/>
                <p:nvPr/>
              </p:nvSpPr>
              <p:spPr>
                <a:xfrm>
                  <a:off x="10775226" y="2719969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" name="Oval 520"/>
                <p:cNvSpPr/>
                <p:nvPr/>
              </p:nvSpPr>
              <p:spPr>
                <a:xfrm>
                  <a:off x="6585521" y="1564007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Oval 521"/>
                <p:cNvSpPr/>
                <p:nvPr/>
              </p:nvSpPr>
              <p:spPr>
                <a:xfrm>
                  <a:off x="5443279" y="2189733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Oval 522"/>
                <p:cNvSpPr/>
                <p:nvPr/>
              </p:nvSpPr>
              <p:spPr>
                <a:xfrm>
                  <a:off x="9194834" y="2042265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1" name="TextBox 500"/>
              <p:cNvSpPr txBox="1"/>
              <p:nvPr/>
            </p:nvSpPr>
            <p:spPr>
              <a:xfrm flipH="1">
                <a:off x="1896394" y="3639674"/>
                <a:ext cx="4784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  <p:cxnSp>
            <p:nvCxnSpPr>
              <p:cNvPr id="502" name="Straight Connector 501"/>
              <p:cNvCxnSpPr/>
              <p:nvPr/>
            </p:nvCxnSpPr>
            <p:spPr>
              <a:xfrm>
                <a:off x="1848265" y="4254270"/>
                <a:ext cx="0" cy="15648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flipH="1">
                <a:off x="1162822" y="5138981"/>
                <a:ext cx="1251862" cy="9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/>
              <p:cNvSpPr/>
              <p:nvPr/>
            </p:nvSpPr>
            <p:spPr>
              <a:xfrm>
                <a:off x="2101946" y="4833579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/>
              <p:cNvSpPr/>
              <p:nvPr/>
            </p:nvSpPr>
            <p:spPr>
              <a:xfrm flipH="1" flipV="1">
                <a:off x="1553819" y="5408951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6" name="Oval 505"/>
              <p:cNvSpPr/>
              <p:nvPr/>
            </p:nvSpPr>
            <p:spPr>
              <a:xfrm flipH="1" flipV="1">
                <a:off x="2282689" y="527312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7" name="Oval 506"/>
              <p:cNvSpPr/>
              <p:nvPr/>
            </p:nvSpPr>
            <p:spPr>
              <a:xfrm flipH="1" flipV="1">
                <a:off x="1928193" y="532613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8" name="Oval 507"/>
              <p:cNvSpPr/>
              <p:nvPr/>
            </p:nvSpPr>
            <p:spPr>
              <a:xfrm flipH="1" flipV="1">
                <a:off x="2209802" y="5647495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27" name="Rectangle 526"/>
          <p:cNvSpPr/>
          <p:nvPr/>
        </p:nvSpPr>
        <p:spPr>
          <a:xfrm rot="1743816">
            <a:off x="4155293" y="2185433"/>
            <a:ext cx="1482847" cy="44360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8" name="Group 567"/>
          <p:cNvGrpSpPr/>
          <p:nvPr/>
        </p:nvGrpSpPr>
        <p:grpSpPr>
          <a:xfrm>
            <a:off x="10060126" y="5478945"/>
            <a:ext cx="1559766" cy="1181989"/>
            <a:chOff x="10060125" y="5476075"/>
            <a:chExt cx="1414673" cy="1171980"/>
          </a:xfrm>
        </p:grpSpPr>
        <p:grpSp>
          <p:nvGrpSpPr>
            <p:cNvPr id="528" name="Group 527"/>
            <p:cNvGrpSpPr/>
            <p:nvPr/>
          </p:nvGrpSpPr>
          <p:grpSpPr>
            <a:xfrm>
              <a:off x="10060125" y="5538419"/>
              <a:ext cx="1414673" cy="1109636"/>
              <a:chOff x="2826196" y="724245"/>
              <a:chExt cx="1414673" cy="1109636"/>
            </a:xfrm>
          </p:grpSpPr>
          <p:cxnSp>
            <p:nvCxnSpPr>
              <p:cNvPr id="557" name="Straight Connector 556"/>
              <p:cNvCxnSpPr/>
              <p:nvPr/>
            </p:nvCxnSpPr>
            <p:spPr>
              <a:xfrm>
                <a:off x="2826196" y="914043"/>
                <a:ext cx="1316738" cy="813323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0" name="Group 529"/>
              <p:cNvGrpSpPr/>
              <p:nvPr/>
            </p:nvGrpSpPr>
            <p:grpSpPr>
              <a:xfrm>
                <a:off x="3125053" y="724245"/>
                <a:ext cx="1115816" cy="1109636"/>
                <a:chOff x="1140601" y="4215565"/>
                <a:chExt cx="1812890" cy="1603580"/>
              </a:xfrm>
            </p:grpSpPr>
            <p:sp>
              <p:nvSpPr>
                <p:cNvPr id="531" name="Oval 530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Oval 531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533" name="Group 532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542" name="Oval 541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43" name="Oval 542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Oval 543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5" name="Oval 544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6" name="Oval 545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7" name="Oval 546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8" name="Oval 547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0" name="Oval 549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1" name="Oval 550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3" name="Oval 552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4" name="Oval 553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1848265" y="4254270"/>
                  <a:ext cx="0" cy="15648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 flipH="1">
                  <a:off x="1162822" y="5138981"/>
                  <a:ext cx="1251862" cy="91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7" name="Oval 536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Oval 537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39" name="Oval 538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0" name="Oval 539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1" name="Oval 540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564" name="Straight Connector 563"/>
            <p:cNvCxnSpPr>
              <a:stCxn id="532" idx="0"/>
            </p:cNvCxnSpPr>
            <p:nvPr/>
          </p:nvCxnSpPr>
          <p:spPr>
            <a:xfrm flipV="1">
              <a:off x="10551815" y="5476075"/>
              <a:ext cx="600563" cy="10468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" name="Group 573"/>
          <p:cNvGrpSpPr/>
          <p:nvPr/>
        </p:nvGrpSpPr>
        <p:grpSpPr>
          <a:xfrm>
            <a:off x="5228886" y="3320566"/>
            <a:ext cx="4284397" cy="1664723"/>
            <a:chOff x="5228886" y="3320566"/>
            <a:chExt cx="4284397" cy="1664723"/>
          </a:xfrm>
        </p:grpSpPr>
        <p:grpSp>
          <p:nvGrpSpPr>
            <p:cNvPr id="351" name="Group 350"/>
            <p:cNvGrpSpPr/>
            <p:nvPr/>
          </p:nvGrpSpPr>
          <p:grpSpPr>
            <a:xfrm>
              <a:off x="8139163" y="3629042"/>
              <a:ext cx="772641" cy="795131"/>
              <a:chOff x="3178941" y="2114139"/>
              <a:chExt cx="772641" cy="795131"/>
            </a:xfrm>
          </p:grpSpPr>
          <p:grpSp>
            <p:nvGrpSpPr>
              <p:cNvPr id="356" name="Group 355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359" name="Oval 358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0" name="Straight Connector 359"/>
                <p:cNvCxnSpPr>
                  <a:stCxn id="359" idx="0"/>
                  <a:endCxn id="359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7" name="TextBox 356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cxnSp>
          <p:nvCxnSpPr>
            <p:cNvPr id="560" name="Straight Arrow Connector 559"/>
            <p:cNvCxnSpPr>
              <a:endCxn id="357" idx="1"/>
            </p:cNvCxnSpPr>
            <p:nvPr/>
          </p:nvCxnSpPr>
          <p:spPr>
            <a:xfrm>
              <a:off x="5255195" y="3320566"/>
              <a:ext cx="2883968" cy="70604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Arrow Connector 560"/>
            <p:cNvCxnSpPr>
              <a:stCxn id="319" idx="6"/>
            </p:cNvCxnSpPr>
            <p:nvPr/>
          </p:nvCxnSpPr>
          <p:spPr>
            <a:xfrm flipV="1">
              <a:off x="5228886" y="4143301"/>
              <a:ext cx="2971101" cy="84198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Arrow Connector 569"/>
            <p:cNvCxnSpPr/>
            <p:nvPr/>
          </p:nvCxnSpPr>
          <p:spPr>
            <a:xfrm>
              <a:off x="8940322" y="4057385"/>
              <a:ext cx="572961" cy="1012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3" name="Freeform 572"/>
          <p:cNvSpPr/>
          <p:nvPr/>
        </p:nvSpPr>
        <p:spPr>
          <a:xfrm>
            <a:off x="48844" y="3210339"/>
            <a:ext cx="2051455" cy="2071599"/>
          </a:xfrm>
          <a:custGeom>
            <a:avLst/>
            <a:gdLst>
              <a:gd name="connsiteX0" fmla="*/ 1362513 w 2051455"/>
              <a:gd name="connsiteY0" fmla="*/ 59635 h 2071599"/>
              <a:gd name="connsiteX1" fmla="*/ 1104095 w 2051455"/>
              <a:gd name="connsiteY1" fmla="*/ 516835 h 2071599"/>
              <a:gd name="connsiteX2" fmla="*/ 994765 w 2051455"/>
              <a:gd name="connsiteY2" fmla="*/ 665922 h 2071599"/>
              <a:gd name="connsiteX3" fmla="*/ 984826 w 2051455"/>
              <a:gd name="connsiteY3" fmla="*/ 775252 h 2071599"/>
              <a:gd name="connsiteX4" fmla="*/ 1153791 w 2051455"/>
              <a:gd name="connsiteY4" fmla="*/ 904461 h 2071599"/>
              <a:gd name="connsiteX5" fmla="*/ 1451965 w 2051455"/>
              <a:gd name="connsiteY5" fmla="*/ 993913 h 2071599"/>
              <a:gd name="connsiteX6" fmla="*/ 1521539 w 2051455"/>
              <a:gd name="connsiteY6" fmla="*/ 1103244 h 2071599"/>
              <a:gd name="connsiteX7" fmla="*/ 964947 w 2051455"/>
              <a:gd name="connsiteY7" fmla="*/ 1103244 h 2071599"/>
              <a:gd name="connsiteX8" fmla="*/ 855617 w 2051455"/>
              <a:gd name="connsiteY8" fmla="*/ 1103244 h 2071599"/>
              <a:gd name="connsiteX9" fmla="*/ 865556 w 2051455"/>
              <a:gd name="connsiteY9" fmla="*/ 1719470 h 2071599"/>
              <a:gd name="connsiteX10" fmla="*/ 726408 w 2051455"/>
              <a:gd name="connsiteY10" fmla="*/ 1898374 h 2071599"/>
              <a:gd name="connsiteX11" fmla="*/ 636956 w 2051455"/>
              <a:gd name="connsiteY11" fmla="*/ 1580322 h 2071599"/>
              <a:gd name="connsiteX12" fmla="*/ 696591 w 2051455"/>
              <a:gd name="connsiteY12" fmla="*/ 1083365 h 2071599"/>
              <a:gd name="connsiteX13" fmla="*/ 656834 w 2051455"/>
              <a:gd name="connsiteY13" fmla="*/ 944218 h 2071599"/>
              <a:gd name="connsiteX14" fmla="*/ 299026 w 2051455"/>
              <a:gd name="connsiteY14" fmla="*/ 805070 h 2071599"/>
              <a:gd name="connsiteX15" fmla="*/ 80365 w 2051455"/>
              <a:gd name="connsiteY15" fmla="*/ 785191 h 2071599"/>
              <a:gd name="connsiteX16" fmla="*/ 10791 w 2051455"/>
              <a:gd name="connsiteY16" fmla="*/ 1143000 h 2071599"/>
              <a:gd name="connsiteX17" fmla="*/ 289086 w 2051455"/>
              <a:gd name="connsiteY17" fmla="*/ 1898374 h 2071599"/>
              <a:gd name="connsiteX18" fmla="*/ 1074278 w 2051455"/>
              <a:gd name="connsiteY18" fmla="*/ 2057400 h 2071599"/>
              <a:gd name="connsiteX19" fmla="*/ 1392330 w 2051455"/>
              <a:gd name="connsiteY19" fmla="*/ 1649896 h 2071599"/>
              <a:gd name="connsiteX20" fmla="*/ 1650747 w 2051455"/>
              <a:gd name="connsiteY20" fmla="*/ 1162878 h 2071599"/>
              <a:gd name="connsiteX21" fmla="*/ 2028434 w 2051455"/>
              <a:gd name="connsiteY21" fmla="*/ 854765 h 2071599"/>
              <a:gd name="connsiteX22" fmla="*/ 1968799 w 2051455"/>
              <a:gd name="connsiteY22" fmla="*/ 188844 h 2071599"/>
              <a:gd name="connsiteX23" fmla="*/ 1630869 w 2051455"/>
              <a:gd name="connsiteY23" fmla="*/ 19878 h 2071599"/>
              <a:gd name="connsiteX24" fmla="*/ 1432086 w 2051455"/>
              <a:gd name="connsiteY24" fmla="*/ 9939 h 20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51455" h="2071599">
                <a:moveTo>
                  <a:pt x="1362513" y="59635"/>
                </a:moveTo>
                <a:cubicBezTo>
                  <a:pt x="1263949" y="237711"/>
                  <a:pt x="1165386" y="415787"/>
                  <a:pt x="1104095" y="516835"/>
                </a:cubicBezTo>
                <a:cubicBezTo>
                  <a:pt x="1042804" y="617883"/>
                  <a:pt x="1014643" y="622853"/>
                  <a:pt x="994765" y="665922"/>
                </a:cubicBezTo>
                <a:cubicBezTo>
                  <a:pt x="974887" y="708991"/>
                  <a:pt x="958322" y="735496"/>
                  <a:pt x="984826" y="775252"/>
                </a:cubicBezTo>
                <a:cubicBezTo>
                  <a:pt x="1011330" y="815009"/>
                  <a:pt x="1075935" y="868018"/>
                  <a:pt x="1153791" y="904461"/>
                </a:cubicBezTo>
                <a:cubicBezTo>
                  <a:pt x="1231647" y="940904"/>
                  <a:pt x="1390674" y="960783"/>
                  <a:pt x="1451965" y="993913"/>
                </a:cubicBezTo>
                <a:cubicBezTo>
                  <a:pt x="1513256" y="1027043"/>
                  <a:pt x="1602709" y="1085022"/>
                  <a:pt x="1521539" y="1103244"/>
                </a:cubicBezTo>
                <a:cubicBezTo>
                  <a:pt x="1440369" y="1121466"/>
                  <a:pt x="964947" y="1103244"/>
                  <a:pt x="964947" y="1103244"/>
                </a:cubicBezTo>
                <a:cubicBezTo>
                  <a:pt x="853960" y="1103244"/>
                  <a:pt x="872182" y="1000540"/>
                  <a:pt x="855617" y="1103244"/>
                </a:cubicBezTo>
                <a:cubicBezTo>
                  <a:pt x="839052" y="1205948"/>
                  <a:pt x="887091" y="1586948"/>
                  <a:pt x="865556" y="1719470"/>
                </a:cubicBezTo>
                <a:cubicBezTo>
                  <a:pt x="844021" y="1851992"/>
                  <a:pt x="764508" y="1921565"/>
                  <a:pt x="726408" y="1898374"/>
                </a:cubicBezTo>
                <a:cubicBezTo>
                  <a:pt x="688308" y="1875183"/>
                  <a:pt x="641925" y="1716157"/>
                  <a:pt x="636956" y="1580322"/>
                </a:cubicBezTo>
                <a:cubicBezTo>
                  <a:pt x="631987" y="1444487"/>
                  <a:pt x="693278" y="1189382"/>
                  <a:pt x="696591" y="1083365"/>
                </a:cubicBezTo>
                <a:cubicBezTo>
                  <a:pt x="699904" y="977348"/>
                  <a:pt x="723095" y="990600"/>
                  <a:pt x="656834" y="944218"/>
                </a:cubicBezTo>
                <a:cubicBezTo>
                  <a:pt x="590573" y="897836"/>
                  <a:pt x="395104" y="831574"/>
                  <a:pt x="299026" y="805070"/>
                </a:cubicBezTo>
                <a:cubicBezTo>
                  <a:pt x="202948" y="778566"/>
                  <a:pt x="128404" y="728869"/>
                  <a:pt x="80365" y="785191"/>
                </a:cubicBezTo>
                <a:cubicBezTo>
                  <a:pt x="32326" y="841513"/>
                  <a:pt x="-23996" y="957470"/>
                  <a:pt x="10791" y="1143000"/>
                </a:cubicBezTo>
                <a:cubicBezTo>
                  <a:pt x="45578" y="1328530"/>
                  <a:pt x="111838" y="1745974"/>
                  <a:pt x="289086" y="1898374"/>
                </a:cubicBezTo>
                <a:cubicBezTo>
                  <a:pt x="466334" y="2050774"/>
                  <a:pt x="890404" y="2098813"/>
                  <a:pt x="1074278" y="2057400"/>
                </a:cubicBezTo>
                <a:cubicBezTo>
                  <a:pt x="1258152" y="2015987"/>
                  <a:pt x="1296252" y="1798983"/>
                  <a:pt x="1392330" y="1649896"/>
                </a:cubicBezTo>
                <a:cubicBezTo>
                  <a:pt x="1488408" y="1500809"/>
                  <a:pt x="1544730" y="1295400"/>
                  <a:pt x="1650747" y="1162878"/>
                </a:cubicBezTo>
                <a:cubicBezTo>
                  <a:pt x="1756764" y="1030356"/>
                  <a:pt x="1975425" y="1017104"/>
                  <a:pt x="2028434" y="854765"/>
                </a:cubicBezTo>
                <a:cubicBezTo>
                  <a:pt x="2081443" y="692426"/>
                  <a:pt x="2035060" y="327992"/>
                  <a:pt x="1968799" y="188844"/>
                </a:cubicBezTo>
                <a:cubicBezTo>
                  <a:pt x="1902538" y="49696"/>
                  <a:pt x="1720321" y="49695"/>
                  <a:pt x="1630869" y="19878"/>
                </a:cubicBezTo>
                <a:cubicBezTo>
                  <a:pt x="1541417" y="-9939"/>
                  <a:pt x="1486751" y="0"/>
                  <a:pt x="1432086" y="9939"/>
                </a:cubicBezTo>
              </a:path>
            </a:pathLst>
          </a:cu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Freeform 575"/>
          <p:cNvSpPr/>
          <p:nvPr/>
        </p:nvSpPr>
        <p:spPr>
          <a:xfrm>
            <a:off x="10138763" y="5413170"/>
            <a:ext cx="1799769" cy="1372415"/>
          </a:xfrm>
          <a:custGeom>
            <a:avLst/>
            <a:gdLst>
              <a:gd name="connsiteX0" fmla="*/ 1152089 w 1799769"/>
              <a:gd name="connsiteY0" fmla="*/ 142804 h 1372415"/>
              <a:gd name="connsiteX1" fmla="*/ 993063 w 1799769"/>
              <a:gd name="connsiteY1" fmla="*/ 311769 h 1372415"/>
              <a:gd name="connsiteX2" fmla="*/ 853915 w 1799769"/>
              <a:gd name="connsiteY2" fmla="*/ 639760 h 1372415"/>
              <a:gd name="connsiteX3" fmla="*/ 724707 w 1799769"/>
              <a:gd name="connsiteY3" fmla="*/ 778908 h 1372415"/>
              <a:gd name="connsiteX4" fmla="*/ 426533 w 1799769"/>
              <a:gd name="connsiteY4" fmla="*/ 629821 h 1372415"/>
              <a:gd name="connsiteX5" fmla="*/ 138298 w 1799769"/>
              <a:gd name="connsiteY5" fmla="*/ 560247 h 1372415"/>
              <a:gd name="connsiteX6" fmla="*/ 9089 w 1799769"/>
              <a:gd name="connsiteY6" fmla="*/ 1007508 h 1372415"/>
              <a:gd name="connsiteX7" fmla="*/ 376837 w 1799769"/>
              <a:gd name="connsiteY7" fmla="*/ 1305682 h 1372415"/>
              <a:gd name="connsiteX8" fmla="*/ 1231602 w 1799769"/>
              <a:gd name="connsiteY8" fmla="*/ 1355378 h 1372415"/>
              <a:gd name="connsiteX9" fmla="*/ 1678863 w 1799769"/>
              <a:gd name="connsiteY9" fmla="*/ 1077082 h 1372415"/>
              <a:gd name="connsiteX10" fmla="*/ 1798133 w 1799769"/>
              <a:gd name="connsiteY10" fmla="*/ 381343 h 1372415"/>
              <a:gd name="connsiteX11" fmla="*/ 1619228 w 1799769"/>
              <a:gd name="connsiteY11" fmla="*/ 33473 h 1372415"/>
              <a:gd name="connsiteX12" fmla="*/ 1201785 w 1799769"/>
              <a:gd name="connsiteY12" fmla="*/ 33473 h 137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9769" h="1372415">
                <a:moveTo>
                  <a:pt x="1152089" y="142804"/>
                </a:moveTo>
                <a:cubicBezTo>
                  <a:pt x="1097424" y="185873"/>
                  <a:pt x="1042759" y="228943"/>
                  <a:pt x="993063" y="311769"/>
                </a:cubicBezTo>
                <a:cubicBezTo>
                  <a:pt x="943367" y="394595"/>
                  <a:pt x="898641" y="561904"/>
                  <a:pt x="853915" y="639760"/>
                </a:cubicBezTo>
                <a:cubicBezTo>
                  <a:pt x="809189" y="717616"/>
                  <a:pt x="795937" y="780564"/>
                  <a:pt x="724707" y="778908"/>
                </a:cubicBezTo>
                <a:cubicBezTo>
                  <a:pt x="653477" y="777252"/>
                  <a:pt x="524268" y="666264"/>
                  <a:pt x="426533" y="629821"/>
                </a:cubicBezTo>
                <a:cubicBezTo>
                  <a:pt x="328798" y="593378"/>
                  <a:pt x="207872" y="497299"/>
                  <a:pt x="138298" y="560247"/>
                </a:cubicBezTo>
                <a:cubicBezTo>
                  <a:pt x="68724" y="623195"/>
                  <a:pt x="-30667" y="883269"/>
                  <a:pt x="9089" y="1007508"/>
                </a:cubicBezTo>
                <a:cubicBezTo>
                  <a:pt x="48845" y="1131747"/>
                  <a:pt x="173085" y="1247704"/>
                  <a:pt x="376837" y="1305682"/>
                </a:cubicBezTo>
                <a:cubicBezTo>
                  <a:pt x="580589" y="1363660"/>
                  <a:pt x="1014598" y="1393478"/>
                  <a:pt x="1231602" y="1355378"/>
                </a:cubicBezTo>
                <a:cubicBezTo>
                  <a:pt x="1448606" y="1317278"/>
                  <a:pt x="1584441" y="1239421"/>
                  <a:pt x="1678863" y="1077082"/>
                </a:cubicBezTo>
                <a:cubicBezTo>
                  <a:pt x="1773285" y="914743"/>
                  <a:pt x="1808072" y="555278"/>
                  <a:pt x="1798133" y="381343"/>
                </a:cubicBezTo>
                <a:cubicBezTo>
                  <a:pt x="1788194" y="207408"/>
                  <a:pt x="1718619" y="91451"/>
                  <a:pt x="1619228" y="33473"/>
                </a:cubicBezTo>
                <a:cubicBezTo>
                  <a:pt x="1519837" y="-24505"/>
                  <a:pt x="1360811" y="4484"/>
                  <a:pt x="1201785" y="33473"/>
                </a:cubicBezTo>
              </a:path>
            </a:pathLst>
          </a:custGeom>
          <a:solidFill>
            <a:schemeClr val="bg1">
              <a:alpha val="67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8" name="Straight Connector 577"/>
          <p:cNvCxnSpPr/>
          <p:nvPr/>
        </p:nvCxnSpPr>
        <p:spPr>
          <a:xfrm>
            <a:off x="6754672" y="5864411"/>
            <a:ext cx="977436" cy="36133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 flipV="1">
            <a:off x="7669811" y="1789044"/>
            <a:ext cx="510093" cy="504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5" name="TextBox 584"/>
          <p:cNvSpPr txBox="1"/>
          <p:nvPr/>
        </p:nvSpPr>
        <p:spPr>
          <a:xfrm>
            <a:off x="9973855" y="511653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Bingo!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1627109" y="-50220"/>
            <a:ext cx="8611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High-Dimensional Classification</a:t>
            </a:r>
          </a:p>
        </p:txBody>
      </p:sp>
      <p:pic>
        <p:nvPicPr>
          <p:cNvPr id="1026" name="Picture 2" descr="Image for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6312" y="-5383859"/>
            <a:ext cx="12909897" cy="467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2" name="Group 291"/>
          <p:cNvGrpSpPr/>
          <p:nvPr/>
        </p:nvGrpSpPr>
        <p:grpSpPr>
          <a:xfrm rot="20831292">
            <a:off x="-1953142" y="1430431"/>
            <a:ext cx="1829093" cy="1044524"/>
            <a:chOff x="4435558" y="2971939"/>
            <a:chExt cx="6243851" cy="3234034"/>
          </a:xfrm>
        </p:grpSpPr>
        <p:cxnSp>
          <p:nvCxnSpPr>
            <p:cNvPr id="421" name="Straight Connector 420"/>
            <p:cNvCxnSpPr/>
            <p:nvPr/>
          </p:nvCxnSpPr>
          <p:spPr>
            <a:xfrm rot="768708">
              <a:off x="4435558" y="2971939"/>
              <a:ext cx="6243851" cy="3234034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Arrow Connector 421"/>
            <p:cNvCxnSpPr/>
            <p:nvPr/>
          </p:nvCxnSpPr>
          <p:spPr>
            <a:xfrm flipV="1">
              <a:off x="7143972" y="3005790"/>
              <a:ext cx="1272338" cy="120128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4" name="Oval 293"/>
          <p:cNvSpPr/>
          <p:nvPr/>
        </p:nvSpPr>
        <p:spPr>
          <a:xfrm>
            <a:off x="1005300" y="2369012"/>
            <a:ext cx="47982" cy="630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/>
          <p:cNvSpPr/>
          <p:nvPr/>
        </p:nvSpPr>
        <p:spPr>
          <a:xfrm flipH="1" flipV="1">
            <a:off x="-2224192" y="3590626"/>
            <a:ext cx="64605" cy="647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95631" y="2244601"/>
            <a:ext cx="410626" cy="568210"/>
            <a:chOff x="-1985919" y="4274382"/>
            <a:chExt cx="410626" cy="568210"/>
          </a:xfrm>
        </p:grpSpPr>
        <p:sp>
          <p:nvSpPr>
            <p:cNvPr id="306" name="Oval 305"/>
            <p:cNvSpPr/>
            <p:nvPr/>
          </p:nvSpPr>
          <p:spPr>
            <a:xfrm>
              <a:off x="-1806269" y="4274382"/>
              <a:ext cx="47982" cy="630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-1945695" y="4779522"/>
              <a:ext cx="47982" cy="630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-1717076" y="4639050"/>
              <a:ext cx="47982" cy="630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-1985919" y="4369849"/>
              <a:ext cx="47982" cy="6307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-1623275" y="4744507"/>
              <a:ext cx="47982" cy="6307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-1908225" y="4593044"/>
              <a:ext cx="47982" cy="6307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7" name="TextBox 296"/>
          <p:cNvSpPr txBox="1"/>
          <p:nvPr/>
        </p:nvSpPr>
        <p:spPr>
          <a:xfrm flipH="1">
            <a:off x="-1919540" y="2272340"/>
            <a:ext cx="294498" cy="27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298" name="Straight Connector 297"/>
          <p:cNvCxnSpPr/>
          <p:nvPr/>
        </p:nvCxnSpPr>
        <p:spPr>
          <a:xfrm>
            <a:off x="-1949163" y="2697625"/>
            <a:ext cx="0" cy="10828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H="1">
            <a:off x="-2371046" y="3309822"/>
            <a:ext cx="770509" cy="6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Oval 299"/>
          <p:cNvSpPr/>
          <p:nvPr/>
        </p:nvSpPr>
        <p:spPr>
          <a:xfrm>
            <a:off x="-1793025" y="3098492"/>
            <a:ext cx="47982" cy="630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 flipH="1" flipV="1">
            <a:off x="-2130391" y="3496634"/>
            <a:ext cx="64605" cy="647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2" name="Oval 301"/>
          <p:cNvSpPr/>
          <p:nvPr/>
        </p:nvSpPr>
        <p:spPr>
          <a:xfrm flipH="1" flipV="1">
            <a:off x="-1681779" y="3402643"/>
            <a:ext cx="64605" cy="647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3" name="Oval 302"/>
          <p:cNvSpPr/>
          <p:nvPr/>
        </p:nvSpPr>
        <p:spPr>
          <a:xfrm flipH="1" flipV="1">
            <a:off x="-1899968" y="3439324"/>
            <a:ext cx="64605" cy="647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4" name="Oval 303"/>
          <p:cNvSpPr/>
          <p:nvPr/>
        </p:nvSpPr>
        <p:spPr>
          <a:xfrm flipH="1" flipV="1">
            <a:off x="-1726640" y="3661701"/>
            <a:ext cx="64605" cy="647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485477" y="3114119"/>
            <a:ext cx="2442249" cy="1919543"/>
            <a:chOff x="-477078" y="3065746"/>
            <a:chExt cx="2442249" cy="1919543"/>
          </a:xfrm>
        </p:grpSpPr>
        <p:sp>
          <p:nvSpPr>
            <p:cNvPr id="3" name="Rectangle 2"/>
            <p:cNvSpPr/>
            <p:nvPr/>
          </p:nvSpPr>
          <p:spPr>
            <a:xfrm>
              <a:off x="-477078" y="3065746"/>
              <a:ext cx="2442249" cy="191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81020" y="4214935"/>
              <a:ext cx="1046114" cy="208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3862" y="3456199"/>
              <a:ext cx="0" cy="7409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0453" y="4133183"/>
              <a:ext cx="974038" cy="5819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336251" y="2397935"/>
            <a:ext cx="710618" cy="17990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30867" y="2623325"/>
            <a:ext cx="968919" cy="1597933"/>
            <a:chOff x="300261" y="2606072"/>
            <a:chExt cx="968919" cy="1597933"/>
          </a:xfrm>
        </p:grpSpPr>
        <p:cxnSp>
          <p:nvCxnSpPr>
            <p:cNvPr id="289" name="Straight Arrow Connector 288"/>
            <p:cNvCxnSpPr/>
            <p:nvPr/>
          </p:nvCxnSpPr>
          <p:spPr>
            <a:xfrm flipV="1">
              <a:off x="300261" y="2677517"/>
              <a:ext cx="944753" cy="15264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Oval 422"/>
            <p:cNvSpPr/>
            <p:nvPr/>
          </p:nvSpPr>
          <p:spPr>
            <a:xfrm>
              <a:off x="1221198" y="2606072"/>
              <a:ext cx="47982" cy="6307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97" y="5532082"/>
            <a:ext cx="2646125" cy="13336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" y="701865"/>
            <a:ext cx="2464072" cy="1371751"/>
          </a:xfrm>
          <a:prstGeom prst="rect">
            <a:avLst/>
          </a:prstGeom>
        </p:spPr>
      </p:pic>
      <p:grpSp>
        <p:nvGrpSpPr>
          <p:cNvPr id="424" name="Group 423"/>
          <p:cNvGrpSpPr/>
          <p:nvPr/>
        </p:nvGrpSpPr>
        <p:grpSpPr>
          <a:xfrm rot="20353792" flipV="1">
            <a:off x="347786" y="4012575"/>
            <a:ext cx="1171705" cy="247389"/>
            <a:chOff x="300261" y="2606072"/>
            <a:chExt cx="968919" cy="1597933"/>
          </a:xfrm>
        </p:grpSpPr>
        <p:cxnSp>
          <p:nvCxnSpPr>
            <p:cNvPr id="457" name="Straight Arrow Connector 456"/>
            <p:cNvCxnSpPr/>
            <p:nvPr/>
          </p:nvCxnSpPr>
          <p:spPr>
            <a:xfrm flipV="1">
              <a:off x="300261" y="2677517"/>
              <a:ext cx="944753" cy="152648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8" name="Oval 457"/>
            <p:cNvSpPr/>
            <p:nvPr/>
          </p:nvSpPr>
          <p:spPr>
            <a:xfrm>
              <a:off x="1221198" y="2606072"/>
              <a:ext cx="47982" cy="6307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710" y="686924"/>
            <a:ext cx="1090271" cy="166569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63218" y="3695610"/>
            <a:ext cx="607813" cy="779151"/>
            <a:chOff x="-2691109" y="4415015"/>
            <a:chExt cx="607813" cy="779151"/>
          </a:xfrm>
        </p:grpSpPr>
        <p:sp>
          <p:nvSpPr>
            <p:cNvPr id="305" name="Oval 304"/>
            <p:cNvSpPr/>
            <p:nvPr/>
          </p:nvSpPr>
          <p:spPr>
            <a:xfrm>
              <a:off x="-2497794" y="4815907"/>
              <a:ext cx="47982" cy="6307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9" name="Oval 308"/>
            <p:cNvSpPr/>
            <p:nvPr/>
          </p:nvSpPr>
          <p:spPr>
            <a:xfrm>
              <a:off x="-2560771" y="4415015"/>
              <a:ext cx="47982" cy="6307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-2448025" y="4628294"/>
              <a:ext cx="47982" cy="6307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-2407134" y="4990416"/>
              <a:ext cx="47982" cy="6307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-2131278" y="5131096"/>
              <a:ext cx="47982" cy="6307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4" name="Oval 313"/>
            <p:cNvSpPr/>
            <p:nvPr/>
          </p:nvSpPr>
          <p:spPr>
            <a:xfrm>
              <a:off x="-2677432" y="4475163"/>
              <a:ext cx="47982" cy="6307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-2691109" y="4785792"/>
              <a:ext cx="47982" cy="6307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8" name="Oval 367"/>
            <p:cNvSpPr/>
            <p:nvPr/>
          </p:nvSpPr>
          <p:spPr>
            <a:xfrm>
              <a:off x="-2378694" y="4486157"/>
              <a:ext cx="47982" cy="63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-2584644" y="4626003"/>
              <a:ext cx="47982" cy="63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416" y="2185441"/>
            <a:ext cx="1181230" cy="8933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6496" y="3708989"/>
            <a:ext cx="1130425" cy="9780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4052" y="1427693"/>
            <a:ext cx="2884979" cy="419547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9005815" y="936910"/>
            <a:ext cx="3404858" cy="4067689"/>
            <a:chOff x="9005815" y="936910"/>
            <a:chExt cx="3404858" cy="4067689"/>
          </a:xfrm>
        </p:grpSpPr>
        <p:sp>
          <p:nvSpPr>
            <p:cNvPr id="30" name="Freeform 29"/>
            <p:cNvSpPr/>
            <p:nvPr/>
          </p:nvSpPr>
          <p:spPr>
            <a:xfrm>
              <a:off x="9012873" y="1371513"/>
              <a:ext cx="3397800" cy="3633086"/>
            </a:xfrm>
            <a:custGeom>
              <a:avLst/>
              <a:gdLst>
                <a:gd name="connsiteX0" fmla="*/ 109862 w 3397800"/>
                <a:gd name="connsiteY0" fmla="*/ 627408 h 3633086"/>
                <a:gd name="connsiteX1" fmla="*/ 641490 w 3397800"/>
                <a:gd name="connsiteY1" fmla="*/ 840059 h 3633086"/>
                <a:gd name="connsiteX2" fmla="*/ 598960 w 3397800"/>
                <a:gd name="connsiteY2" fmla="*/ 1414217 h 3633086"/>
                <a:gd name="connsiteX3" fmla="*/ 1300708 w 3397800"/>
                <a:gd name="connsiteY3" fmla="*/ 2030906 h 3633086"/>
                <a:gd name="connsiteX4" fmla="*/ 1619685 w 3397800"/>
                <a:gd name="connsiteY4" fmla="*/ 2860245 h 3633086"/>
                <a:gd name="connsiteX5" fmla="*/ 1832336 w 3397800"/>
                <a:gd name="connsiteY5" fmla="*/ 3615157 h 3633086"/>
                <a:gd name="connsiteX6" fmla="*/ 3193304 w 3397800"/>
                <a:gd name="connsiteY6" fmla="*/ 3285547 h 3633086"/>
                <a:gd name="connsiteX7" fmla="*/ 3395322 w 3397800"/>
                <a:gd name="connsiteY7" fmla="*/ 2084068 h 3633086"/>
                <a:gd name="connsiteX8" fmla="*/ 3235834 w 3397800"/>
                <a:gd name="connsiteY8" fmla="*/ 1690664 h 3633086"/>
                <a:gd name="connsiteX9" fmla="*/ 2725471 w 3397800"/>
                <a:gd name="connsiteY9" fmla="*/ 1286627 h 3633086"/>
                <a:gd name="connsiteX10" fmla="*/ 2427760 w 3397800"/>
                <a:gd name="connsiteY10" fmla="*/ 1105873 h 3633086"/>
                <a:gd name="connsiteX11" fmla="*/ 2374597 w 3397800"/>
                <a:gd name="connsiteY11" fmla="*/ 372227 h 3633086"/>
                <a:gd name="connsiteX12" fmla="*/ 1481462 w 3397800"/>
                <a:gd name="connsiteY12" fmla="*/ 87 h 3633086"/>
                <a:gd name="connsiteX13" fmla="*/ 131127 w 3397800"/>
                <a:gd name="connsiteY13" fmla="*/ 340329 h 3633086"/>
                <a:gd name="connsiteX14" fmla="*/ 109862 w 3397800"/>
                <a:gd name="connsiteY14" fmla="*/ 627408 h 363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97800" h="3633086">
                  <a:moveTo>
                    <a:pt x="109862" y="627408"/>
                  </a:moveTo>
                  <a:cubicBezTo>
                    <a:pt x="194922" y="710696"/>
                    <a:pt x="559974" y="708924"/>
                    <a:pt x="641490" y="840059"/>
                  </a:cubicBezTo>
                  <a:cubicBezTo>
                    <a:pt x="723006" y="971194"/>
                    <a:pt x="489090" y="1215743"/>
                    <a:pt x="598960" y="1414217"/>
                  </a:cubicBezTo>
                  <a:cubicBezTo>
                    <a:pt x="708830" y="1612691"/>
                    <a:pt x="1130587" y="1789901"/>
                    <a:pt x="1300708" y="2030906"/>
                  </a:cubicBezTo>
                  <a:cubicBezTo>
                    <a:pt x="1470829" y="2271911"/>
                    <a:pt x="1531080" y="2596203"/>
                    <a:pt x="1619685" y="2860245"/>
                  </a:cubicBezTo>
                  <a:cubicBezTo>
                    <a:pt x="1708290" y="3124287"/>
                    <a:pt x="1570066" y="3544273"/>
                    <a:pt x="1832336" y="3615157"/>
                  </a:cubicBezTo>
                  <a:cubicBezTo>
                    <a:pt x="2094606" y="3686041"/>
                    <a:pt x="2932806" y="3540728"/>
                    <a:pt x="3193304" y="3285547"/>
                  </a:cubicBezTo>
                  <a:cubicBezTo>
                    <a:pt x="3453802" y="3030366"/>
                    <a:pt x="3388234" y="2349882"/>
                    <a:pt x="3395322" y="2084068"/>
                  </a:cubicBezTo>
                  <a:cubicBezTo>
                    <a:pt x="3402410" y="1818254"/>
                    <a:pt x="3347476" y="1823571"/>
                    <a:pt x="3235834" y="1690664"/>
                  </a:cubicBezTo>
                  <a:cubicBezTo>
                    <a:pt x="3124192" y="1557757"/>
                    <a:pt x="2860150" y="1384092"/>
                    <a:pt x="2725471" y="1286627"/>
                  </a:cubicBezTo>
                  <a:cubicBezTo>
                    <a:pt x="2590792" y="1189162"/>
                    <a:pt x="2486239" y="1258273"/>
                    <a:pt x="2427760" y="1105873"/>
                  </a:cubicBezTo>
                  <a:cubicBezTo>
                    <a:pt x="2369281" y="953473"/>
                    <a:pt x="2532313" y="556525"/>
                    <a:pt x="2374597" y="372227"/>
                  </a:cubicBezTo>
                  <a:cubicBezTo>
                    <a:pt x="2216881" y="187929"/>
                    <a:pt x="1855374" y="5403"/>
                    <a:pt x="1481462" y="87"/>
                  </a:cubicBezTo>
                  <a:cubicBezTo>
                    <a:pt x="1107550" y="-5229"/>
                    <a:pt x="359727" y="234003"/>
                    <a:pt x="131127" y="340329"/>
                  </a:cubicBezTo>
                  <a:cubicBezTo>
                    <a:pt x="-97473" y="446654"/>
                    <a:pt x="24802" y="544120"/>
                    <a:pt x="109862" y="627408"/>
                  </a:cubicBezTo>
                  <a:close/>
                </a:path>
              </a:pathLst>
            </a:cu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05815" y="936910"/>
              <a:ext cx="3084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Manifold=wiggly hyper-surface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0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630" y="4337518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87313" y="1517671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9911475" y="1699418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678349" y="140136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32614" y="3247729"/>
            <a:ext cx="125619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Odds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54803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307782" y="3256066"/>
            <a:ext cx="125619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Cross-Entropy 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-1160801" y="3267374"/>
            <a:ext cx="13621862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Network: Batch SGD                  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3542" y="6021678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4803" y="1401369"/>
            <a:ext cx="11899377" cy="5934766"/>
            <a:chOff x="354803" y="1401369"/>
            <a:chExt cx="11899377" cy="5934766"/>
          </a:xfrm>
        </p:grpSpPr>
        <p:sp>
          <p:nvSpPr>
            <p:cNvPr id="3" name="Rectangle 2"/>
            <p:cNvSpPr/>
            <p:nvPr/>
          </p:nvSpPr>
          <p:spPr>
            <a:xfrm>
              <a:off x="354803" y="1401369"/>
              <a:ext cx="11899377" cy="486642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41407" y="6224653"/>
              <a:ext cx="4393111" cy="111148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566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51823" y="999454"/>
            <a:ext cx="7800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Node LS Neural Network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56117" y="2781347"/>
            <a:ext cx="4810932" cy="34778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w</a:t>
            </a:r>
            <a:r>
              <a:rPr lang="en-US" sz="3200" dirty="0">
                <a:latin typeface="Times New Roman"/>
                <a:cs typeface="Times New Roman"/>
              </a:rPr>
              <a:t>=rand(N,1)</a:t>
            </a:r>
          </a:p>
          <a:p>
            <a:r>
              <a:rPr lang="en-US" sz="3200" dirty="0">
                <a:latin typeface="Times New Roman"/>
                <a:cs typeface="Times New Roman"/>
              </a:rPr>
              <a:t>For k=2:nit</a:t>
            </a:r>
          </a:p>
          <a:p>
            <a:r>
              <a:rPr lang="en-US" sz="3200" dirty="0">
                <a:latin typeface="Times New Roman"/>
                <a:cs typeface="Times New Roman"/>
              </a:rPr>
              <a:t>    </a:t>
            </a:r>
            <a:r>
              <a:rPr lang="en-US" sz="3200" dirty="0" err="1">
                <a:latin typeface="Times New Roman"/>
                <a:cs typeface="Times New Roman"/>
              </a:rPr>
              <a:t>tpred</a:t>
            </a:r>
            <a:r>
              <a:rPr lang="en-US" sz="3200" dirty="0">
                <a:latin typeface="Times New Roman"/>
                <a:cs typeface="Times New Roman"/>
              </a:rPr>
              <a:t>=</a:t>
            </a:r>
            <a:r>
              <a:rPr lang="en-US" sz="3200" b="1" dirty="0">
                <a:latin typeface="Times New Roman"/>
                <a:cs typeface="Times New Roman"/>
              </a:rPr>
              <a:t>w*x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    </a:t>
            </a:r>
            <a:r>
              <a:rPr lang="en-US" sz="3200" dirty="0">
                <a:latin typeface="Times New Roman"/>
                <a:cs typeface="Times New Roman"/>
              </a:rPr>
              <a:t>a=1/(1-exp(-</a:t>
            </a:r>
            <a:r>
              <a:rPr lang="en-US" sz="3200" dirty="0" err="1">
                <a:latin typeface="Times New Roman"/>
                <a:cs typeface="Times New Roman"/>
              </a:rPr>
              <a:t>tpred</a:t>
            </a:r>
            <a:r>
              <a:rPr lang="en-US" sz="3200" dirty="0">
                <a:latin typeface="Times New Roman"/>
                <a:cs typeface="Times New Roman"/>
              </a:rPr>
              <a:t>))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    r</a:t>
            </a:r>
            <a:r>
              <a:rPr lang="en-US" sz="3200" dirty="0">
                <a:latin typeface="Times New Roman"/>
                <a:cs typeface="Times New Roman"/>
              </a:rPr>
              <a:t>=a-t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    w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2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a*(1-a) *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70517" y="1978279"/>
            <a:ext cx="638347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w</a:t>
            </a:r>
            <a:r>
              <a:rPr lang="en-US" sz="2800" b="1" baseline="30000" dirty="0">
                <a:latin typeface="Times New Roman"/>
                <a:cs typeface="Times New Roman"/>
              </a:rPr>
              <a:t>(k+1)</a:t>
            </a:r>
            <a:r>
              <a:rPr lang="en-US" sz="2800" b="1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284" y="2473806"/>
            <a:ext cx="3930924" cy="362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2" y="2431312"/>
            <a:ext cx="7414455" cy="44266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182" y="4921103"/>
            <a:ext cx="2199544" cy="59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36449" y="2817448"/>
            <a:ext cx="34612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all examples at once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in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mini-batches. One iteration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all examples  is one epoch</a:t>
            </a:r>
          </a:p>
        </p:txBody>
      </p:sp>
    </p:spTree>
    <p:extLst>
      <p:ext uri="{BB962C8B-B14F-4D97-AF65-F5344CB8AC3E}">
        <p14:creationId xmlns:p14="http://schemas.microsoft.com/office/powerpoint/2010/main" val="37872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575899" y="909800"/>
            <a:ext cx="10121461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Stochastic Gradient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46395" y="2901050"/>
            <a:ext cx="42191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  <a:p>
            <a:r>
              <a:rPr lang="en-US" sz="2400" dirty="0"/>
              <a:t>x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dirty="0"/>
              <a:t>x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2965291" y="2898341"/>
            <a:ext cx="1518581" cy="1202135"/>
            <a:chOff x="5474575" y="2940871"/>
            <a:chExt cx="1518581" cy="1202135"/>
          </a:xfrm>
        </p:grpSpPr>
        <p:sp>
          <p:nvSpPr>
            <p:cNvPr id="43" name="TextBox 42"/>
            <p:cNvSpPr txBox="1"/>
            <p:nvPr/>
          </p:nvSpPr>
          <p:spPr>
            <a:xfrm>
              <a:off x="6571246" y="2942677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1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2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3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186813" y="2941774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1</a:t>
              </a:r>
              <a:endParaRPr lang="en-US" sz="2400" dirty="0">
                <a:solidFill>
                  <a:srgbClr val="00B050"/>
                </a:solidFill>
              </a:endParaRPr>
            </a:p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2</a:t>
              </a:r>
              <a:endParaRPr lang="en-US" sz="2400" dirty="0">
                <a:solidFill>
                  <a:srgbClr val="00B050"/>
                </a:solidFill>
              </a:endParaRPr>
            </a:p>
            <a:p>
              <a:r>
                <a:rPr lang="en-US" sz="2400" dirty="0">
                  <a:solidFill>
                    <a:srgbClr val="00B05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3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74575" y="2940871"/>
              <a:ext cx="421910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1</a:t>
              </a:r>
              <a:endParaRPr lang="en-US" sz="2400" dirty="0">
                <a:solidFill>
                  <a:srgbClr val="00B0F0"/>
                </a:solidFill>
              </a:endParaRPr>
            </a:p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2</a:t>
              </a:r>
              <a:endParaRPr lang="en-US" sz="2400" dirty="0">
                <a:solidFill>
                  <a:srgbClr val="00B0F0"/>
                </a:solidFill>
              </a:endParaRPr>
            </a:p>
            <a:p>
              <a:r>
                <a:rPr lang="en-US" sz="2400" dirty="0">
                  <a:solidFill>
                    <a:srgbClr val="00B0F0"/>
                  </a:solidFill>
                </a:rPr>
                <a:t>x</a:t>
              </a:r>
              <a:r>
                <a:rPr lang="en-US" sz="2400" baseline="-25000" dirty="0">
                  <a:solidFill>
                    <a:srgbClr val="00B0F0"/>
                  </a:solidFill>
                </a:rPr>
                <a:t>3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822035" y="327345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....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020028" y="2215493"/>
            <a:ext cx="1794272" cy="889163"/>
            <a:chOff x="5570354" y="2211600"/>
            <a:chExt cx="1794272" cy="889163"/>
          </a:xfrm>
        </p:grpSpPr>
        <p:sp>
          <p:nvSpPr>
            <p:cNvPr id="55" name="TextBox 54"/>
            <p:cNvSpPr txBox="1"/>
            <p:nvPr/>
          </p:nvSpPr>
          <p:spPr>
            <a:xfrm rot="16200000">
              <a:off x="5284924" y="2503017"/>
              <a:ext cx="878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F0"/>
                  </a:solidFill>
                </a:rPr>
                <a:t>Photo #N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6200000">
              <a:off x="5960886" y="2483405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Photo #3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6411465" y="2502293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Photo #2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6785044" y="2521181"/>
              <a:ext cx="851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Photo #1</a:t>
              </a:r>
            </a:p>
          </p:txBody>
        </p:sp>
      </p:grpSp>
      <p:sp>
        <p:nvSpPr>
          <p:cNvPr id="59" name="Rectangle 58"/>
          <p:cNvSpPr/>
          <p:nvPr/>
        </p:nvSpPr>
        <p:spPr>
          <a:xfrm>
            <a:off x="4618869" y="3501215"/>
            <a:ext cx="1194635" cy="193359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637360" y="2503970"/>
            <a:ext cx="1462302" cy="391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914937" y="3166940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           x</a:t>
            </a:r>
            <a:r>
              <a:rPr lang="en-US" dirty="0"/>
              <a:t>           </a:t>
            </a:r>
            <a:r>
              <a:rPr lang="en-US" b="1" dirty="0"/>
              <a:t> b </a:t>
            </a:r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505" y="2825272"/>
            <a:ext cx="2847975" cy="1419225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5383696" y="2479993"/>
            <a:ext cx="2002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a(z)=1./(1+exp(-z));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82803" y="3436499"/>
            <a:ext cx="39466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a(z)</a:t>
            </a:r>
          </a:p>
        </p:txBody>
      </p:sp>
      <p:sp>
        <p:nvSpPr>
          <p:cNvPr id="65" name="Oval 64"/>
          <p:cNvSpPr/>
          <p:nvPr/>
        </p:nvSpPr>
        <p:spPr>
          <a:xfrm>
            <a:off x="5370316" y="3094609"/>
            <a:ext cx="944222" cy="95162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575082" y="3858856"/>
            <a:ext cx="203493" cy="136789"/>
          </a:xfrm>
          <a:custGeom>
            <a:avLst/>
            <a:gdLst>
              <a:gd name="connsiteX0" fmla="*/ 96825 w 203493"/>
              <a:gd name="connsiteY0" fmla="*/ 111216 h 136789"/>
              <a:gd name="connsiteX1" fmla="*/ 199022 w 203493"/>
              <a:gd name="connsiteY1" fmla="*/ 132732 h 136789"/>
              <a:gd name="connsiteX2" fmla="*/ 182886 w 203493"/>
              <a:gd name="connsiteY2" fmla="*/ 30534 h 136789"/>
              <a:gd name="connsiteX3" fmla="*/ 161370 w 203493"/>
              <a:gd name="connsiteY3" fmla="*/ 9019 h 136789"/>
              <a:gd name="connsiteX4" fmla="*/ 112961 w 203493"/>
              <a:gd name="connsiteY4" fmla="*/ 3640 h 136789"/>
              <a:gd name="connsiteX5" fmla="*/ 6 w 203493"/>
              <a:gd name="connsiteY5" fmla="*/ 62807 h 136789"/>
              <a:gd name="connsiteX6" fmla="*/ 96825 w 203493"/>
              <a:gd name="connsiteY6" fmla="*/ 111216 h 13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93" h="136789">
                <a:moveTo>
                  <a:pt x="96825" y="111216"/>
                </a:moveTo>
                <a:cubicBezTo>
                  <a:pt x="129994" y="122870"/>
                  <a:pt x="184679" y="146179"/>
                  <a:pt x="199022" y="132732"/>
                </a:cubicBezTo>
                <a:cubicBezTo>
                  <a:pt x="213366" y="119285"/>
                  <a:pt x="189161" y="51153"/>
                  <a:pt x="182886" y="30534"/>
                </a:cubicBezTo>
                <a:cubicBezTo>
                  <a:pt x="176611" y="9915"/>
                  <a:pt x="173024" y="13501"/>
                  <a:pt x="161370" y="9019"/>
                </a:cubicBezTo>
                <a:cubicBezTo>
                  <a:pt x="149716" y="4537"/>
                  <a:pt x="139855" y="-5325"/>
                  <a:pt x="112961" y="3640"/>
                </a:cubicBezTo>
                <a:cubicBezTo>
                  <a:pt x="86067" y="12605"/>
                  <a:pt x="-890" y="42188"/>
                  <a:pt x="6" y="62807"/>
                </a:cubicBezTo>
                <a:cubicBezTo>
                  <a:pt x="902" y="83426"/>
                  <a:pt x="63656" y="99562"/>
                  <a:pt x="96825" y="1112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647981" y="4027086"/>
            <a:ext cx="93456" cy="105402"/>
          </a:xfrm>
          <a:custGeom>
            <a:avLst/>
            <a:gdLst>
              <a:gd name="connsiteX0" fmla="*/ 13168 w 93456"/>
              <a:gd name="connsiteY0" fmla="*/ 2153 h 105402"/>
              <a:gd name="connsiteX1" fmla="*/ 88471 w 93456"/>
              <a:gd name="connsiteY1" fmla="*/ 23669 h 105402"/>
              <a:gd name="connsiteX2" fmla="*/ 77714 w 93456"/>
              <a:gd name="connsiteY2" fmla="*/ 104351 h 105402"/>
              <a:gd name="connsiteX3" fmla="*/ 7789 w 93456"/>
              <a:gd name="connsiteY3" fmla="*/ 66699 h 105402"/>
              <a:gd name="connsiteX4" fmla="*/ 13168 w 93456"/>
              <a:gd name="connsiteY4" fmla="*/ 2153 h 10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56" h="105402">
                <a:moveTo>
                  <a:pt x="13168" y="2153"/>
                </a:moveTo>
                <a:cubicBezTo>
                  <a:pt x="26615" y="-5019"/>
                  <a:pt x="77713" y="6636"/>
                  <a:pt x="88471" y="23669"/>
                </a:cubicBezTo>
                <a:cubicBezTo>
                  <a:pt x="99229" y="40702"/>
                  <a:pt x="91161" y="97179"/>
                  <a:pt x="77714" y="104351"/>
                </a:cubicBezTo>
                <a:cubicBezTo>
                  <a:pt x="64267" y="111523"/>
                  <a:pt x="21236" y="80146"/>
                  <a:pt x="7789" y="66699"/>
                </a:cubicBezTo>
                <a:cubicBezTo>
                  <a:pt x="-5658" y="53252"/>
                  <a:pt x="-279" y="9325"/>
                  <a:pt x="13168" y="21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4" descr="The biggest ever spring clean underway on Mount Everest - Lonely Pla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43" y="2275281"/>
            <a:ext cx="6668495" cy="4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3163354" y="2598735"/>
            <a:ext cx="171232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J=640;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K=1  SGD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139265" y="3094931"/>
            <a:ext cx="268182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J=10;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K=64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Minibatch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SGD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6374906" y="2662124"/>
            <a:ext cx="904574" cy="2064899"/>
            <a:chOff x="10188909" y="2593085"/>
            <a:chExt cx="904574" cy="2064899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10469909" y="2878694"/>
              <a:ext cx="545846" cy="938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10188909" y="2593085"/>
              <a:ext cx="904574" cy="2064899"/>
              <a:chOff x="8884190" y="3107638"/>
              <a:chExt cx="904574" cy="2064899"/>
            </a:xfrm>
          </p:grpSpPr>
          <p:cxnSp>
            <p:nvCxnSpPr>
              <p:cNvPr id="74" name="Straight Arrow Connector 73"/>
              <p:cNvCxnSpPr/>
              <p:nvPr/>
            </p:nvCxnSpPr>
            <p:spPr>
              <a:xfrm flipH="1">
                <a:off x="8884190" y="3107638"/>
                <a:ext cx="351959" cy="28649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8918789" y="3364004"/>
                <a:ext cx="324905" cy="1150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H="1">
                <a:off x="9196167" y="3410022"/>
                <a:ext cx="516231" cy="36805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9166554" y="3768208"/>
                <a:ext cx="570710" cy="1931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9451909" y="3944828"/>
                <a:ext cx="260490" cy="2543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9464567" y="4150736"/>
                <a:ext cx="272697" cy="4064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>
                <a:off x="9464567" y="4557164"/>
                <a:ext cx="285356" cy="33039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9515729" y="4851025"/>
                <a:ext cx="273035" cy="3215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/>
          <p:cNvGrpSpPr/>
          <p:nvPr/>
        </p:nvGrpSpPr>
        <p:grpSpPr>
          <a:xfrm>
            <a:off x="6388775" y="2668509"/>
            <a:ext cx="869975" cy="587376"/>
            <a:chOff x="8918789" y="3080262"/>
            <a:chExt cx="869975" cy="587376"/>
          </a:xfrm>
        </p:grpSpPr>
        <p:cxnSp>
          <p:nvCxnSpPr>
            <p:cNvPr id="83" name="Straight Arrow Connector 82"/>
            <p:cNvCxnSpPr/>
            <p:nvPr/>
          </p:nvCxnSpPr>
          <p:spPr>
            <a:xfrm>
              <a:off x="9236149" y="3081878"/>
              <a:ext cx="552615" cy="24153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>
              <a:off x="8918789" y="3085443"/>
              <a:ext cx="348252" cy="41934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9213751" y="3080262"/>
              <a:ext cx="373203" cy="33250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>
              <a:off x="9222235" y="3093168"/>
              <a:ext cx="25587" cy="57447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Arrow Connector 86"/>
          <p:cNvCxnSpPr/>
          <p:nvPr/>
        </p:nvCxnSpPr>
        <p:spPr>
          <a:xfrm>
            <a:off x="6706135" y="2722879"/>
            <a:ext cx="772097" cy="17917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 rot="2039606">
            <a:off x="6974305" y="4538077"/>
            <a:ext cx="869975" cy="587376"/>
            <a:chOff x="8918789" y="3080262"/>
            <a:chExt cx="869975" cy="587376"/>
          </a:xfrm>
        </p:grpSpPr>
        <p:cxnSp>
          <p:nvCxnSpPr>
            <p:cNvPr id="89" name="Straight Arrow Connector 88"/>
            <p:cNvCxnSpPr/>
            <p:nvPr/>
          </p:nvCxnSpPr>
          <p:spPr>
            <a:xfrm>
              <a:off x="9236149" y="3081878"/>
              <a:ext cx="552615" cy="241534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8918789" y="3085443"/>
              <a:ext cx="348252" cy="41934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9213751" y="3080262"/>
              <a:ext cx="373203" cy="33250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>
              <a:off x="9222235" y="3093168"/>
              <a:ext cx="25587" cy="57447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Arrow Connector 92"/>
          <p:cNvCxnSpPr/>
          <p:nvPr/>
        </p:nvCxnSpPr>
        <p:spPr>
          <a:xfrm flipH="1">
            <a:off x="5712794" y="4620556"/>
            <a:ext cx="1806099" cy="590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152865" y="3587799"/>
            <a:ext cx="342869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Epoch=10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Minibatch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Updates</a:t>
            </a:r>
          </a:p>
        </p:txBody>
      </p:sp>
      <p:sp>
        <p:nvSpPr>
          <p:cNvPr id="97" name="Cube 96"/>
          <p:cNvSpPr/>
          <p:nvPr/>
        </p:nvSpPr>
        <p:spPr>
          <a:xfrm>
            <a:off x="0" y="2253269"/>
            <a:ext cx="2940047" cy="938523"/>
          </a:xfrm>
          <a:prstGeom prst="cube">
            <a:avLst>
              <a:gd name="adj" fmla="val 19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63737" y="843096"/>
            <a:ext cx="3110180" cy="966703"/>
            <a:chOff x="4759657" y="1252607"/>
            <a:chExt cx="3110180" cy="966703"/>
          </a:xfrm>
        </p:grpSpPr>
        <p:sp>
          <p:nvSpPr>
            <p:cNvPr id="99" name="Cube 98"/>
            <p:cNvSpPr/>
            <p:nvPr/>
          </p:nvSpPr>
          <p:spPr>
            <a:xfrm>
              <a:off x="4759657" y="128078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ube 99"/>
            <p:cNvSpPr/>
            <p:nvPr/>
          </p:nvSpPr>
          <p:spPr>
            <a:xfrm>
              <a:off x="5258703" y="1263598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00B05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ube 100"/>
            <p:cNvSpPr/>
            <p:nvPr/>
          </p:nvSpPr>
          <p:spPr>
            <a:xfrm>
              <a:off x="5763241" y="1255371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FFFF0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ube 101"/>
            <p:cNvSpPr/>
            <p:nvPr/>
          </p:nvSpPr>
          <p:spPr>
            <a:xfrm>
              <a:off x="6269725" y="126464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00B0F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ube 102"/>
            <p:cNvSpPr/>
            <p:nvPr/>
          </p:nvSpPr>
          <p:spPr>
            <a:xfrm>
              <a:off x="6751746" y="125862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chemeClr val="accent4"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ube 103"/>
            <p:cNvSpPr/>
            <p:nvPr/>
          </p:nvSpPr>
          <p:spPr>
            <a:xfrm>
              <a:off x="7233767" y="1252607"/>
              <a:ext cx="636070" cy="938523"/>
            </a:xfrm>
            <a:prstGeom prst="cube">
              <a:avLst>
                <a:gd name="adj" fmla="val 19444"/>
              </a:avLst>
            </a:prstGeom>
            <a:solidFill>
              <a:srgbClr val="7030A0">
                <a:alpha val="4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78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180">
        <p:fade/>
      </p:transition>
    </mc:Choice>
    <mc:Fallback xmlns="">
      <p:transition spd="med" advTm="125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9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191864" y="461068"/>
            <a:ext cx="12093344" cy="6450734"/>
            <a:chOff x="191864" y="461068"/>
            <a:chExt cx="12093344" cy="6450734"/>
          </a:xfrm>
        </p:grpSpPr>
        <p:sp>
          <p:nvSpPr>
            <p:cNvPr id="66" name="TextBox 65"/>
            <p:cNvSpPr txBox="1"/>
            <p:nvPr/>
          </p:nvSpPr>
          <p:spPr>
            <a:xfrm>
              <a:off x="191864" y="755168"/>
              <a:ext cx="72981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 entropy objective function for</a:t>
              </a:r>
            </a:p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binary classification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212913" y="2107437"/>
              <a:ext cx="4807919" cy="7078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Two Classes (K=1): Find w that minimizes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-ln 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P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{a(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2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[1-a(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(1-t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]}</a:t>
              </a: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8012988" y="461068"/>
              <a:ext cx="4272220" cy="1476850"/>
              <a:chOff x="8012988" y="461068"/>
              <a:chExt cx="4272220" cy="1476850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8012988" y="461068"/>
                <a:ext cx="4272220" cy="1476850"/>
                <a:chOff x="346029" y="-2294063"/>
                <a:chExt cx="4159999" cy="2109938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944803" y="-2145712"/>
                  <a:ext cx="45719" cy="165580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 flipH="1" flipV="1">
                  <a:off x="616571" y="-732921"/>
                  <a:ext cx="3364159" cy="7002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1962190" y="-843694"/>
                  <a:ext cx="504482" cy="6595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453940" y="-1920685"/>
                  <a:ext cx="429558" cy="6595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1824069" y="-1159607"/>
                  <a:ext cx="215450" cy="176818"/>
                </a:xfrm>
                <a:prstGeom prst="ellipse">
                  <a:avLst/>
                </a:prstGeom>
                <a:solidFill>
                  <a:srgbClr val="FF0000">
                    <a:alpha val="42000"/>
                  </a:srgbClr>
                </a:solidFill>
                <a:ln>
                  <a:solidFill>
                    <a:schemeClr val="accent1">
                      <a:shade val="50000"/>
                      <a:alpha val="2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1455425" y="-1140346"/>
                  <a:ext cx="215450" cy="176819"/>
                </a:xfrm>
                <a:prstGeom prst="ellipse">
                  <a:avLst/>
                </a:prstGeom>
                <a:solidFill>
                  <a:srgbClr val="FF0000">
                    <a:alpha val="42000"/>
                  </a:srgbClr>
                </a:solidFill>
                <a:ln>
                  <a:solidFill>
                    <a:schemeClr val="accent1">
                      <a:shade val="50000"/>
                      <a:alpha val="2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1257180" y="-1437935"/>
                  <a:ext cx="215450" cy="176819"/>
                </a:xfrm>
                <a:prstGeom prst="ellipse">
                  <a:avLst/>
                </a:prstGeom>
                <a:solidFill>
                  <a:srgbClr val="FF0000">
                    <a:alpha val="42000"/>
                  </a:srgbClr>
                </a:solidFill>
                <a:ln>
                  <a:solidFill>
                    <a:schemeClr val="accent1">
                      <a:shade val="50000"/>
                      <a:alpha val="2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1632002" y="-1631526"/>
                  <a:ext cx="215450" cy="176819"/>
                </a:xfrm>
                <a:prstGeom prst="ellipse">
                  <a:avLst/>
                </a:prstGeom>
                <a:solidFill>
                  <a:srgbClr val="FF0000">
                    <a:alpha val="32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3190126" y="-2089035"/>
                  <a:ext cx="215450" cy="176819"/>
                </a:xfrm>
                <a:prstGeom prst="ellipse">
                  <a:avLst/>
                </a:prstGeom>
                <a:solidFill>
                  <a:srgbClr val="00B050">
                    <a:alpha val="25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3233658" y="-1628331"/>
                  <a:ext cx="215450" cy="176819"/>
                </a:xfrm>
                <a:prstGeom prst="ellipse">
                  <a:avLst/>
                </a:prstGeom>
                <a:solidFill>
                  <a:srgbClr val="00B050">
                    <a:alpha val="25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2718785" y="-1475931"/>
                  <a:ext cx="215450" cy="176819"/>
                </a:xfrm>
                <a:prstGeom prst="ellipse">
                  <a:avLst/>
                </a:prstGeom>
                <a:solidFill>
                  <a:srgbClr val="00B050">
                    <a:alpha val="25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2203912" y="-1891945"/>
                  <a:ext cx="215450" cy="176819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2607554" y="-1933139"/>
                  <a:ext cx="215450" cy="176819"/>
                </a:xfrm>
                <a:prstGeom prst="ellipse">
                  <a:avLst/>
                </a:prstGeom>
                <a:solidFill>
                  <a:srgbClr val="00B050">
                    <a:alpha val="25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2382442" y="-778095"/>
                  <a:ext cx="179879" cy="5276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2" name="TextBox 121"/>
                <p:cNvSpPr txBox="1"/>
                <p:nvPr/>
              </p:nvSpPr>
              <p:spPr>
                <a:xfrm>
                  <a:off x="346029" y="-1379583"/>
                  <a:ext cx="179879" cy="5276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3064780" y="-1129937"/>
                  <a:ext cx="215450" cy="176819"/>
                </a:xfrm>
                <a:prstGeom prst="ellipse">
                  <a:avLst/>
                </a:prstGeom>
                <a:solidFill>
                  <a:srgbClr val="00B050">
                    <a:alpha val="25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3599771" y="-2074755"/>
                  <a:ext cx="906257" cy="9233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Not red</a:t>
                  </a:r>
                </a:p>
                <a:p>
                  <a:pPr algn="ctr"/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MC</a:t>
                  </a: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1037061" y="-2294063"/>
                  <a:ext cx="566918" cy="9233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Red</a:t>
                  </a:r>
                </a:p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MC</a:t>
                  </a:r>
                  <a:endPara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1881271" y="-1434899"/>
                  <a:ext cx="215450" cy="176818"/>
                </a:xfrm>
                <a:prstGeom prst="ellipse">
                  <a:avLst/>
                </a:prstGeom>
                <a:solidFill>
                  <a:srgbClr val="00B050">
                    <a:alpha val="25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2370344" y="-1452852"/>
                  <a:ext cx="215450" cy="176818"/>
                </a:xfrm>
                <a:prstGeom prst="ellipse">
                  <a:avLst/>
                </a:prstGeom>
                <a:solidFill>
                  <a:srgbClr val="FF0000">
                    <a:alpha val="42000"/>
                  </a:srgbClr>
                </a:solidFill>
                <a:ln>
                  <a:solidFill>
                    <a:schemeClr val="accent1">
                      <a:shade val="50000"/>
                      <a:alpha val="2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7" name="Straight Connector 106"/>
              <p:cNvCxnSpPr/>
              <p:nvPr/>
            </p:nvCxnSpPr>
            <p:spPr>
              <a:xfrm>
                <a:off x="9589645" y="694871"/>
                <a:ext cx="944323" cy="827298"/>
              </a:xfrm>
              <a:prstGeom prst="line">
                <a:avLst/>
              </a:prstGeom>
              <a:ln w="38100">
                <a:solidFill>
                  <a:schemeClr val="accent4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6423515" y="3245859"/>
              <a:ext cx="4850463" cy="3665666"/>
              <a:chOff x="1468544" y="1046856"/>
              <a:chExt cx="4850463" cy="366566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468544" y="1375886"/>
                <a:ext cx="4850463" cy="3275053"/>
                <a:chOff x="141190" y="1486001"/>
                <a:chExt cx="4850463" cy="3275053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1190" y="1782700"/>
                  <a:ext cx="4850463" cy="2978354"/>
                </a:xfrm>
                <a:prstGeom prst="rect">
                  <a:avLst/>
                </a:prstGeom>
              </p:spPr>
            </p:pic>
            <p:sp>
              <p:nvSpPr>
                <p:cNvPr id="68" name="Freeform 67"/>
                <p:cNvSpPr/>
                <p:nvPr/>
              </p:nvSpPr>
              <p:spPr>
                <a:xfrm>
                  <a:off x="690446" y="1486001"/>
                  <a:ext cx="2546568" cy="827303"/>
                </a:xfrm>
                <a:custGeom>
                  <a:avLst/>
                  <a:gdLst>
                    <a:gd name="connsiteX0" fmla="*/ 2545123 w 2546568"/>
                    <a:gd name="connsiteY0" fmla="*/ 799999 h 827303"/>
                    <a:gd name="connsiteX1" fmla="*/ 2298939 w 2546568"/>
                    <a:gd name="connsiteY1" fmla="*/ 694491 h 827303"/>
                    <a:gd name="connsiteX2" fmla="*/ 2017585 w 2546568"/>
                    <a:gd name="connsiteY2" fmla="*/ 571399 h 827303"/>
                    <a:gd name="connsiteX3" fmla="*/ 1876908 w 2546568"/>
                    <a:gd name="connsiteY3" fmla="*/ 307630 h 827303"/>
                    <a:gd name="connsiteX4" fmla="*/ 1120769 w 2546568"/>
                    <a:gd name="connsiteY4" fmla="*/ 254876 h 827303"/>
                    <a:gd name="connsiteX5" fmla="*/ 399800 w 2546568"/>
                    <a:gd name="connsiteY5" fmla="*/ 465891 h 827303"/>
                    <a:gd name="connsiteX6" fmla="*/ 100862 w 2546568"/>
                    <a:gd name="connsiteY6" fmla="*/ 43861 h 827303"/>
                    <a:gd name="connsiteX7" fmla="*/ 2158262 w 2546568"/>
                    <a:gd name="connsiteY7" fmla="*/ 96614 h 827303"/>
                    <a:gd name="connsiteX8" fmla="*/ 2545123 w 2546568"/>
                    <a:gd name="connsiteY8" fmla="*/ 799999 h 827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46568" h="827303">
                      <a:moveTo>
                        <a:pt x="2545123" y="799999"/>
                      </a:moveTo>
                      <a:cubicBezTo>
                        <a:pt x="2568569" y="899645"/>
                        <a:pt x="2298939" y="694491"/>
                        <a:pt x="2298939" y="694491"/>
                      </a:cubicBezTo>
                      <a:cubicBezTo>
                        <a:pt x="2211016" y="656391"/>
                        <a:pt x="2087923" y="635876"/>
                        <a:pt x="2017585" y="571399"/>
                      </a:cubicBezTo>
                      <a:cubicBezTo>
                        <a:pt x="1947247" y="506922"/>
                        <a:pt x="2026377" y="360384"/>
                        <a:pt x="1876908" y="307630"/>
                      </a:cubicBezTo>
                      <a:cubicBezTo>
                        <a:pt x="1727439" y="254876"/>
                        <a:pt x="1366954" y="228499"/>
                        <a:pt x="1120769" y="254876"/>
                      </a:cubicBezTo>
                      <a:cubicBezTo>
                        <a:pt x="874584" y="281253"/>
                        <a:pt x="569784" y="501060"/>
                        <a:pt x="399800" y="465891"/>
                      </a:cubicBezTo>
                      <a:cubicBezTo>
                        <a:pt x="229816" y="430722"/>
                        <a:pt x="-192215" y="105407"/>
                        <a:pt x="100862" y="43861"/>
                      </a:cubicBezTo>
                      <a:cubicBezTo>
                        <a:pt x="393939" y="-17685"/>
                        <a:pt x="1745024" y="-26478"/>
                        <a:pt x="2158262" y="96614"/>
                      </a:cubicBezTo>
                      <a:cubicBezTo>
                        <a:pt x="2571500" y="219706"/>
                        <a:pt x="2521677" y="700353"/>
                        <a:pt x="2545123" y="7999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Freeform 68"/>
                <p:cNvSpPr/>
                <p:nvPr/>
              </p:nvSpPr>
              <p:spPr>
                <a:xfrm>
                  <a:off x="2612257" y="2356192"/>
                  <a:ext cx="311833" cy="411976"/>
                </a:xfrm>
                <a:custGeom>
                  <a:avLst/>
                  <a:gdLst>
                    <a:gd name="connsiteX0" fmla="*/ 286966 w 311833"/>
                    <a:gd name="connsiteY0" fmla="*/ 87923 h 411976"/>
                    <a:gd name="connsiteX1" fmla="*/ 304550 w 311833"/>
                    <a:gd name="connsiteY1" fmla="*/ 298938 h 411976"/>
                    <a:gd name="connsiteX2" fmla="*/ 181458 w 311833"/>
                    <a:gd name="connsiteY2" fmla="*/ 351692 h 411976"/>
                    <a:gd name="connsiteX3" fmla="*/ 23196 w 311833"/>
                    <a:gd name="connsiteY3" fmla="*/ 404446 h 411976"/>
                    <a:gd name="connsiteX4" fmla="*/ 23196 w 311833"/>
                    <a:gd name="connsiteY4" fmla="*/ 175846 h 411976"/>
                    <a:gd name="connsiteX5" fmla="*/ 234212 w 311833"/>
                    <a:gd name="connsiteY5" fmla="*/ 0 h 411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1833" h="411976">
                      <a:moveTo>
                        <a:pt x="286966" y="87923"/>
                      </a:moveTo>
                      <a:cubicBezTo>
                        <a:pt x="304550" y="171450"/>
                        <a:pt x="322135" y="254977"/>
                        <a:pt x="304550" y="298938"/>
                      </a:cubicBezTo>
                      <a:cubicBezTo>
                        <a:pt x="286965" y="342899"/>
                        <a:pt x="228350" y="334107"/>
                        <a:pt x="181458" y="351692"/>
                      </a:cubicBezTo>
                      <a:cubicBezTo>
                        <a:pt x="134566" y="369277"/>
                        <a:pt x="49573" y="433754"/>
                        <a:pt x="23196" y="404446"/>
                      </a:cubicBezTo>
                      <a:cubicBezTo>
                        <a:pt x="-3181" y="375138"/>
                        <a:pt x="-11973" y="243254"/>
                        <a:pt x="23196" y="175846"/>
                      </a:cubicBezTo>
                      <a:cubicBezTo>
                        <a:pt x="58365" y="108438"/>
                        <a:pt x="146288" y="54219"/>
                        <a:pt x="234212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3945501" y="1046856"/>
                <a:ext cx="2373506" cy="3665666"/>
                <a:chOff x="2928171" y="1065074"/>
                <a:chExt cx="2373506" cy="3665666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2928171" y="1905858"/>
                  <a:ext cx="2373506" cy="2824882"/>
                  <a:chOff x="2928171" y="1905858"/>
                  <a:chExt cx="2373506" cy="2824882"/>
                </a:xfrm>
              </p:grpSpPr>
              <p:sp>
                <p:nvSpPr>
                  <p:cNvPr id="43" name="Freeform 42"/>
                  <p:cNvSpPr/>
                  <p:nvPr/>
                </p:nvSpPr>
                <p:spPr>
                  <a:xfrm>
                    <a:off x="2928171" y="1905858"/>
                    <a:ext cx="2373506" cy="2824882"/>
                  </a:xfrm>
                  <a:custGeom>
                    <a:avLst/>
                    <a:gdLst>
                      <a:gd name="connsiteX0" fmla="*/ 52096 w 2373506"/>
                      <a:gd name="connsiteY0" fmla="*/ 41475 h 2824882"/>
                      <a:gd name="connsiteX1" fmla="*/ 18229 w 2373506"/>
                      <a:gd name="connsiteY1" fmla="*/ 261609 h 2824882"/>
                      <a:gd name="connsiteX2" fmla="*/ 1296 w 2373506"/>
                      <a:gd name="connsiteY2" fmla="*/ 1040542 h 2824882"/>
                      <a:gd name="connsiteX3" fmla="*/ 52096 w 2373506"/>
                      <a:gd name="connsiteY3" fmla="*/ 1700942 h 2824882"/>
                      <a:gd name="connsiteX4" fmla="*/ 119829 w 2373506"/>
                      <a:gd name="connsiteY4" fmla="*/ 2513742 h 2824882"/>
                      <a:gd name="connsiteX5" fmla="*/ 221429 w 2373506"/>
                      <a:gd name="connsiteY5" fmla="*/ 2784675 h 2824882"/>
                      <a:gd name="connsiteX6" fmla="*/ 2168762 w 2373506"/>
                      <a:gd name="connsiteY6" fmla="*/ 1717875 h 2824882"/>
                      <a:gd name="connsiteX7" fmla="*/ 2101029 w 2373506"/>
                      <a:gd name="connsiteY7" fmla="*/ 972809 h 2824882"/>
                      <a:gd name="connsiteX8" fmla="*/ 272229 w 2373506"/>
                      <a:gd name="connsiteY8" fmla="*/ 92275 h 2824882"/>
                      <a:gd name="connsiteX9" fmla="*/ 52096 w 2373506"/>
                      <a:gd name="connsiteY9" fmla="*/ 41475 h 2824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73506" h="2824882">
                        <a:moveTo>
                          <a:pt x="52096" y="41475"/>
                        </a:moveTo>
                        <a:cubicBezTo>
                          <a:pt x="9763" y="69697"/>
                          <a:pt x="26696" y="95098"/>
                          <a:pt x="18229" y="261609"/>
                        </a:cubicBezTo>
                        <a:cubicBezTo>
                          <a:pt x="9762" y="428120"/>
                          <a:pt x="-4348" y="800653"/>
                          <a:pt x="1296" y="1040542"/>
                        </a:cubicBezTo>
                        <a:cubicBezTo>
                          <a:pt x="6940" y="1280431"/>
                          <a:pt x="32341" y="1455409"/>
                          <a:pt x="52096" y="1700942"/>
                        </a:cubicBezTo>
                        <a:cubicBezTo>
                          <a:pt x="71851" y="1946475"/>
                          <a:pt x="91607" y="2333120"/>
                          <a:pt x="119829" y="2513742"/>
                        </a:cubicBezTo>
                        <a:cubicBezTo>
                          <a:pt x="148051" y="2694364"/>
                          <a:pt x="-120060" y="2917319"/>
                          <a:pt x="221429" y="2784675"/>
                        </a:cubicBezTo>
                        <a:cubicBezTo>
                          <a:pt x="562918" y="2652031"/>
                          <a:pt x="1855495" y="2019853"/>
                          <a:pt x="2168762" y="1717875"/>
                        </a:cubicBezTo>
                        <a:cubicBezTo>
                          <a:pt x="2482029" y="1415897"/>
                          <a:pt x="2417118" y="1243742"/>
                          <a:pt x="2101029" y="972809"/>
                        </a:cubicBezTo>
                        <a:cubicBezTo>
                          <a:pt x="1784940" y="701876"/>
                          <a:pt x="613718" y="241853"/>
                          <a:pt x="272229" y="92275"/>
                        </a:cubicBezTo>
                        <a:cubicBezTo>
                          <a:pt x="-69260" y="-57303"/>
                          <a:pt x="94429" y="13253"/>
                          <a:pt x="52096" y="4147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2941343" y="2032670"/>
                    <a:ext cx="2314464" cy="2686567"/>
                    <a:chOff x="2928745" y="2082842"/>
                    <a:chExt cx="2314464" cy="2686567"/>
                  </a:xfrm>
                  <a:solidFill>
                    <a:schemeClr val="bg1"/>
                  </a:solidFill>
                </p:grpSpPr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4694641" y="3401687"/>
                      <a:ext cx="545363" cy="55926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3522554" y="2082842"/>
                      <a:ext cx="530427" cy="55216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3545402" y="2943763"/>
                      <a:ext cx="530427" cy="55216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3568250" y="3804684"/>
                      <a:ext cx="530427" cy="552160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9" name="Straight Arrow Connector 48"/>
                    <p:cNvCxnSpPr>
                      <a:endCxn id="46" idx="2"/>
                    </p:cNvCxnSpPr>
                    <p:nvPr/>
                  </p:nvCxnSpPr>
                  <p:spPr>
                    <a:xfrm>
                      <a:off x="2941633" y="2082842"/>
                      <a:ext cx="580921" cy="276080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Arrow Connector 49"/>
                    <p:cNvCxnSpPr>
                      <a:endCxn id="47" idx="2"/>
                    </p:cNvCxnSpPr>
                    <p:nvPr/>
                  </p:nvCxnSpPr>
                  <p:spPr>
                    <a:xfrm>
                      <a:off x="2928745" y="2082842"/>
                      <a:ext cx="616657" cy="1137001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Arrow Connector 50"/>
                    <p:cNvCxnSpPr>
                      <a:endCxn id="48" idx="2"/>
                    </p:cNvCxnSpPr>
                    <p:nvPr/>
                  </p:nvCxnSpPr>
                  <p:spPr>
                    <a:xfrm>
                      <a:off x="2928745" y="2082842"/>
                      <a:ext cx="639505" cy="1997922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Arrow Connector 51"/>
                    <p:cNvCxnSpPr/>
                    <p:nvPr/>
                  </p:nvCxnSpPr>
                  <p:spPr>
                    <a:xfrm>
                      <a:off x="2941633" y="2792230"/>
                      <a:ext cx="564032" cy="378625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Arrow Connector 52"/>
                    <p:cNvCxnSpPr/>
                    <p:nvPr/>
                  </p:nvCxnSpPr>
                  <p:spPr>
                    <a:xfrm>
                      <a:off x="2966482" y="2807287"/>
                      <a:ext cx="570730" cy="1293097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Arrow Connector 53"/>
                    <p:cNvCxnSpPr>
                      <a:endCxn id="46" idx="2"/>
                    </p:cNvCxnSpPr>
                    <p:nvPr/>
                  </p:nvCxnSpPr>
                  <p:spPr>
                    <a:xfrm flipV="1">
                      <a:off x="2943634" y="2358922"/>
                      <a:ext cx="578920" cy="448365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Arrow Connector 54"/>
                    <p:cNvCxnSpPr/>
                    <p:nvPr/>
                  </p:nvCxnSpPr>
                  <p:spPr>
                    <a:xfrm flipV="1">
                      <a:off x="2943634" y="2407518"/>
                      <a:ext cx="546484" cy="1825869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Arrow Connector 55"/>
                    <p:cNvCxnSpPr/>
                    <p:nvPr/>
                  </p:nvCxnSpPr>
                  <p:spPr>
                    <a:xfrm flipV="1">
                      <a:off x="2943634" y="3219843"/>
                      <a:ext cx="562031" cy="1062141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Arrow Connector 56"/>
                    <p:cNvCxnSpPr/>
                    <p:nvPr/>
                  </p:nvCxnSpPr>
                  <p:spPr>
                    <a:xfrm flipV="1">
                      <a:off x="2941633" y="4080764"/>
                      <a:ext cx="595579" cy="191905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4655080" y="2451880"/>
                      <a:ext cx="545363" cy="55926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9" name="Straight Arrow Connector 58"/>
                    <p:cNvCxnSpPr/>
                    <p:nvPr/>
                  </p:nvCxnSpPr>
                  <p:spPr>
                    <a:xfrm>
                      <a:off x="4023448" y="2371132"/>
                      <a:ext cx="608608" cy="335035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Arrow Connector 59"/>
                    <p:cNvCxnSpPr>
                      <a:endCxn id="45" idx="2"/>
                    </p:cNvCxnSpPr>
                    <p:nvPr/>
                  </p:nvCxnSpPr>
                  <p:spPr>
                    <a:xfrm>
                      <a:off x="4091829" y="2407518"/>
                      <a:ext cx="602812" cy="1273800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Arrow Connector 61"/>
                    <p:cNvCxnSpPr/>
                    <p:nvPr/>
                  </p:nvCxnSpPr>
                  <p:spPr>
                    <a:xfrm flipV="1">
                      <a:off x="4090872" y="2738688"/>
                      <a:ext cx="541184" cy="479589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Arrow Connector 62"/>
                    <p:cNvCxnSpPr>
                      <a:stCxn id="47" idx="6"/>
                    </p:cNvCxnSpPr>
                    <p:nvPr/>
                  </p:nvCxnSpPr>
                  <p:spPr>
                    <a:xfrm>
                      <a:off x="4075829" y="3219843"/>
                      <a:ext cx="563251" cy="412677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Arrow Connector 63"/>
                    <p:cNvCxnSpPr>
                      <a:endCxn id="45" idx="2"/>
                    </p:cNvCxnSpPr>
                    <p:nvPr/>
                  </p:nvCxnSpPr>
                  <p:spPr>
                    <a:xfrm flipV="1">
                      <a:off x="4077710" y="3681318"/>
                      <a:ext cx="616931" cy="379791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 flipV="1">
                      <a:off x="4117635" y="2754718"/>
                      <a:ext cx="528311" cy="1284141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4697846" y="4210147"/>
                      <a:ext cx="545363" cy="55926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42" name="Rectangle 41"/>
                <p:cNvSpPr/>
                <p:nvPr/>
              </p:nvSpPr>
              <p:spPr>
                <a:xfrm>
                  <a:off x="3676954" y="1065074"/>
                  <a:ext cx="976706" cy="7003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5" name="Straight Connector 4"/>
            <p:cNvCxnSpPr/>
            <p:nvPr/>
          </p:nvCxnSpPr>
          <p:spPr>
            <a:xfrm flipV="1">
              <a:off x="2088107" y="4762947"/>
              <a:ext cx="2976506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51823" y="3121424"/>
              <a:ext cx="81900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Multiclass Objective Function (K&gt;2)</a:t>
              </a:r>
            </a:p>
          </p:txBody>
        </p:sp>
        <p:cxnSp>
          <p:nvCxnSpPr>
            <p:cNvPr id="13" name="Straight Arrow Connector 12"/>
            <p:cNvCxnSpPr>
              <a:stCxn id="48" idx="6"/>
            </p:cNvCxnSpPr>
            <p:nvPr/>
          </p:nvCxnSpPr>
          <p:spPr>
            <a:xfrm>
              <a:off x="10083576" y="6211377"/>
              <a:ext cx="547269" cy="3897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10102534" y="5411361"/>
              <a:ext cx="527931" cy="1102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10074442" y="4564668"/>
              <a:ext cx="594871" cy="19015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10606694" y="5692208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z</a:t>
              </a:r>
              <a:r>
                <a:rPr lang="en-US" sz="1100" baseline="-25000" dirty="0"/>
                <a:t>2</a:t>
              </a:r>
              <a:r>
                <a:rPr lang="en-US" sz="1100" baseline="30000" dirty="0"/>
                <a:t>[3]</a:t>
              </a:r>
              <a:endParaRPr 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625624" y="6470711"/>
              <a:ext cx="412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</a:t>
              </a:r>
              <a:r>
                <a:rPr lang="en-US" sz="1200" baseline="-25000" dirty="0"/>
                <a:t>3</a:t>
              </a:r>
              <a:r>
                <a:rPr lang="en-US" sz="1200" baseline="30000" dirty="0"/>
                <a:t>[3]</a:t>
              </a:r>
              <a:endParaRPr lang="en-US" sz="1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134070" y="4026028"/>
              <a:ext cx="2049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</a:t>
              </a:r>
              <a:r>
                <a:rPr lang="en-US" b="1" baseline="30000" dirty="0"/>
                <a:t>[3]</a:t>
              </a:r>
              <a:r>
                <a:rPr lang="en-US" b="1" dirty="0"/>
                <a:t> a</a:t>
              </a:r>
              <a:r>
                <a:rPr lang="en-US" b="1" baseline="30000" dirty="0"/>
                <a:t>[2]</a:t>
              </a:r>
              <a:r>
                <a:rPr lang="en-US" b="1" dirty="0"/>
                <a:t>   =   z</a:t>
              </a:r>
              <a:r>
                <a:rPr lang="en-US" b="1" baseline="30000" dirty="0"/>
                <a:t>[3]</a:t>
              </a:r>
              <a:endParaRPr lang="en-US" b="1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580156" y="3562931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30000" dirty="0"/>
                <a:t>[2]</a:t>
              </a:r>
              <a:endParaRPr lang="en-US" sz="2400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368685" y="3537635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30000" dirty="0"/>
                <a:t>[1]</a:t>
              </a:r>
              <a:endParaRPr lang="en-US" sz="240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684724" y="3977781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="1" baseline="30000" dirty="0"/>
                <a:t>[0]</a:t>
              </a:r>
              <a:endParaRPr lang="en-US" sz="2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114428" y="5092017"/>
              <a:ext cx="571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W</a:t>
              </a:r>
              <a:r>
                <a:rPr lang="en-US" b="1" baseline="30000" dirty="0"/>
                <a:t>[3]</a:t>
              </a:r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894468" y="4467326"/>
              <a:ext cx="5725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W</a:t>
              </a:r>
              <a:r>
                <a:rPr lang="en-US" b="1" baseline="30000" dirty="0"/>
                <a:t>[2]</a:t>
              </a:r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517852" y="4584415"/>
              <a:ext cx="5725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W</a:t>
              </a:r>
              <a:r>
                <a:rPr lang="en-US" b="1" baseline="30000" dirty="0"/>
                <a:t>[1]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4292" y="4316671"/>
              <a:ext cx="4667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a</a:t>
              </a:r>
              <a:r>
                <a:rPr lang="en-US" sz="1400" baseline="-25000" dirty="0"/>
                <a:t>1</a:t>
              </a:r>
              <a:r>
                <a:rPr lang="en-US" sz="1400" baseline="30000" dirty="0"/>
                <a:t>[2]</a:t>
              </a:r>
              <a:endParaRPr lang="en-US" sz="1400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9543513" y="5191598"/>
              <a:ext cx="4667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a</a:t>
              </a:r>
              <a:r>
                <a:rPr lang="en-US" sz="1400" baseline="-25000" dirty="0"/>
                <a:t>2</a:t>
              </a:r>
              <a:r>
                <a:rPr lang="en-US" sz="1400" baseline="30000" dirty="0"/>
                <a:t>[2]</a:t>
              </a:r>
              <a:endParaRPr lang="en-US" sz="1400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552734" y="6066525"/>
              <a:ext cx="4667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a</a:t>
              </a:r>
              <a:r>
                <a:rPr lang="en-US" sz="1400" baseline="-25000" dirty="0"/>
                <a:t>3</a:t>
              </a:r>
              <a:r>
                <a:rPr lang="en-US" sz="1400" baseline="30000" dirty="0"/>
                <a:t>[2]</a:t>
              </a:r>
              <a:endParaRPr lang="en-US" sz="1400" dirty="0"/>
            </a:p>
          </p:txBody>
        </p:sp>
        <p:cxnSp>
          <p:nvCxnSpPr>
            <p:cNvPr id="10" name="Straight Connector 9"/>
            <p:cNvCxnSpPr>
              <a:stCxn id="58" idx="0"/>
              <a:endCxn id="58" idx="4"/>
            </p:cNvCxnSpPr>
            <p:nvPr/>
          </p:nvCxnSpPr>
          <p:spPr>
            <a:xfrm>
              <a:off x="10912661" y="4582493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0921840" y="5539127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0964070" y="6352540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558946" y="4259238"/>
              <a:ext cx="6664282" cy="1101527"/>
              <a:chOff x="558946" y="4259238"/>
              <a:chExt cx="6664282" cy="1101527"/>
            </a:xfrm>
          </p:grpSpPr>
          <p:sp>
            <p:nvSpPr>
              <p:cNvPr id="2" name="TextBox 1"/>
              <p:cNvSpPr txBox="1"/>
              <p:nvPr/>
            </p:nvSpPr>
            <p:spPr>
              <a:xfrm flipH="1">
                <a:off x="879917" y="4272281"/>
                <a:ext cx="3547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                  e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58946" y="4455864"/>
                <a:ext cx="18165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3200" dirty="0"/>
                  <a:t>(</a:t>
                </a:r>
                <a:r>
                  <a:rPr lang="en-US" sz="3200" dirty="0" err="1"/>
                  <a:t>z</a:t>
                </a:r>
                <a:r>
                  <a:rPr lang="en-US" sz="3200" baseline="-25000" dirty="0" err="1"/>
                  <a:t>i</a:t>
                </a:r>
                <a:r>
                  <a:rPr lang="en-US" sz="3200" dirty="0"/>
                  <a:t>)</a:t>
                </a:r>
                <a:r>
                  <a:rPr lang="en-US" sz="3200" baseline="30000" dirty="0"/>
                  <a:t>soft</a:t>
                </a:r>
                <a:r>
                  <a:rPr lang="en-US" sz="3200" dirty="0"/>
                  <a:t> =  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flipH="1">
                <a:off x="1774774" y="4775990"/>
                <a:ext cx="5448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 e</a:t>
                </a:r>
                <a:r>
                  <a:rPr lang="en-US" sz="3200" baseline="30000" dirty="0"/>
                  <a:t> </a:t>
                </a:r>
                <a:r>
                  <a:rPr lang="en-US" sz="3200" dirty="0"/>
                  <a:t> + e   +   e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740849" y="4259238"/>
                <a:ext cx="498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056020" y="4722004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682200" y="4722061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627873" y="4722118"/>
                <a:ext cx="526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z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[3]</a:t>
                </a:r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90072" y="3674463"/>
              <a:ext cx="2101216" cy="890205"/>
              <a:chOff x="290072" y="3674463"/>
              <a:chExt cx="2101216" cy="89020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90072" y="3674463"/>
                <a:ext cx="21012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P(y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,y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0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|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cxnSp>
            <p:nvCxnSpPr>
              <p:cNvPr id="12" name="Straight Arrow Connector 11"/>
              <p:cNvCxnSpPr>
                <a:stCxn id="9" idx="2"/>
              </p:cNvCxnSpPr>
              <p:nvPr/>
            </p:nvCxnSpPr>
            <p:spPr>
              <a:xfrm flipH="1">
                <a:off x="1178528" y="4074573"/>
                <a:ext cx="162152" cy="4900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/>
            <p:cNvSpPr/>
            <p:nvPr/>
          </p:nvSpPr>
          <p:spPr>
            <a:xfrm>
              <a:off x="4427502" y="4505459"/>
              <a:ext cx="980962" cy="508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0804024" y="4703167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1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0881391" y="5658001"/>
              <a:ext cx="7360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2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903673" y="6436563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/>
                <a:t>(z</a:t>
              </a:r>
              <a:r>
                <a:rPr lang="en-US" sz="1400" baseline="-25000" dirty="0"/>
                <a:t>3</a:t>
              </a:r>
              <a:r>
                <a:rPr lang="en-US" sz="1400" baseline="30000" dirty="0"/>
                <a:t> [3]</a:t>
              </a:r>
              <a:r>
                <a:rPr lang="en-US" sz="1400" dirty="0"/>
                <a:t>) 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0571805" y="4731903"/>
              <a:ext cx="3946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z</a:t>
              </a:r>
              <a:r>
                <a:rPr lang="en-US" sz="1100" baseline="-25000" dirty="0"/>
                <a:t>1</a:t>
              </a:r>
              <a:r>
                <a:rPr lang="en-US" sz="1100" baseline="30000" dirty="0"/>
                <a:t>[3]</a:t>
              </a:r>
              <a:endParaRPr lang="en-US" sz="1100" dirty="0"/>
            </a:p>
          </p:txBody>
        </p:sp>
        <p:cxnSp>
          <p:nvCxnSpPr>
            <p:cNvPr id="19" name="Straight Connector 18"/>
            <p:cNvCxnSpPr>
              <a:stCxn id="58" idx="0"/>
              <a:endCxn id="58" idx="4"/>
            </p:cNvCxnSpPr>
            <p:nvPr/>
          </p:nvCxnSpPr>
          <p:spPr>
            <a:xfrm>
              <a:off x="10912661" y="4582493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0921840" y="5528109"/>
              <a:ext cx="0" cy="559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1412323" y="4890190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1452352" y="5832794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1518290" y="6528011"/>
              <a:ext cx="454898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1832323" y="469801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1848562" y="559332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1897852" y="6312374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39230" y="4422400"/>
              <a:ext cx="8018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3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941920" y="4575449"/>
              <a:ext cx="7204911" cy="2307794"/>
              <a:chOff x="5439339" y="4538131"/>
              <a:chExt cx="7204911" cy="230779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439339" y="4538131"/>
                <a:ext cx="325238" cy="536245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12319012" y="4605705"/>
                <a:ext cx="325238" cy="2240220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2136941" y="4053075"/>
              <a:ext cx="9508934" cy="2787924"/>
              <a:chOff x="4197572" y="4539017"/>
              <a:chExt cx="9508934" cy="2787924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4904486" y="4758223"/>
                <a:ext cx="325238" cy="316153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12704528" y="5086721"/>
                <a:ext cx="267716" cy="2240220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197572" y="5263162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823698" y="5272338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5802367" y="5281514"/>
                <a:ext cx="325238" cy="237171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3438790" y="4539017"/>
                <a:ext cx="267716" cy="275110"/>
              </a:xfrm>
              <a:prstGeom prst="rect">
                <a:avLst/>
              </a:prstGeom>
              <a:solidFill>
                <a:srgbClr val="FFFF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947622" y="5818758"/>
              <a:ext cx="55435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Symbol" panose="05050102010706020507" pitchFamily="18" charset="2"/>
                </a:rPr>
                <a:t>e</a:t>
              </a:r>
              <a:r>
                <a:rPr lang="en-US" sz="4000" dirty="0"/>
                <a:t>=-</a:t>
              </a:r>
              <a:r>
                <a:rPr lang="en-US" sz="4000" dirty="0">
                  <a:latin typeface="Symbol" panose="05050102010706020507" pitchFamily="18" charset="2"/>
                </a:rPr>
                <a:t> S</a:t>
              </a:r>
              <a:r>
                <a:rPr lang="en-US" sz="4000" baseline="-25000" dirty="0"/>
                <a:t>i</a:t>
              </a:r>
              <a:r>
                <a:rPr lang="en-US" sz="4000" dirty="0"/>
                <a:t>      </a:t>
              </a:r>
              <a:r>
                <a:rPr lang="en-US" sz="4000" dirty="0" err="1">
                  <a:latin typeface="Symbol" panose="05050102010706020507" pitchFamily="18" charset="2"/>
                </a:rPr>
                <a:t>S</a:t>
              </a:r>
              <a:r>
                <a:rPr lang="en-US" sz="4000" baseline="-25000" dirty="0" err="1"/>
                <a:t>k</a:t>
              </a:r>
              <a:r>
                <a:rPr lang="en-US" sz="4000" dirty="0"/>
                <a:t> </a:t>
              </a:r>
              <a:r>
                <a:rPr lang="en-US" sz="4000" dirty="0" err="1"/>
                <a:t>y</a:t>
              </a:r>
              <a:r>
                <a:rPr lang="en-US" sz="4000" baseline="-25000" dirty="0" err="1"/>
                <a:t>k</a:t>
              </a:r>
              <a:r>
                <a:rPr lang="en-US" sz="4000" baseline="30000" dirty="0"/>
                <a:t>(</a:t>
              </a:r>
              <a:r>
                <a:rPr lang="en-US" sz="4000" baseline="30000" dirty="0" err="1"/>
                <a:t>i</a:t>
              </a:r>
              <a:r>
                <a:rPr lang="en-US" sz="4000" baseline="30000" dirty="0"/>
                <a:t>)</a:t>
              </a:r>
              <a:r>
                <a:rPr lang="en-US" sz="4000" dirty="0"/>
                <a:t> </a:t>
              </a:r>
              <a:r>
                <a:rPr lang="en-US" sz="4000" dirty="0" err="1"/>
                <a:t>ln</a:t>
              </a:r>
              <a:r>
                <a:rPr lang="en-US" sz="4000" dirty="0" err="1">
                  <a:latin typeface="Symbol" panose="05050102010706020507" pitchFamily="18" charset="2"/>
                </a:rPr>
                <a:t>s</a:t>
              </a:r>
              <a:r>
                <a:rPr lang="en-US" sz="4000" dirty="0"/>
                <a:t>(</a:t>
              </a:r>
              <a:r>
                <a:rPr lang="en-US" sz="4000" dirty="0" err="1"/>
                <a:t>z</a:t>
              </a:r>
              <a:r>
                <a:rPr lang="en-US" sz="4000" baseline="-25000" dirty="0" err="1"/>
                <a:t>k</a:t>
              </a:r>
              <a:r>
                <a:rPr lang="en-US" sz="4000" baseline="30000" dirty="0"/>
                <a:t>(</a:t>
              </a:r>
              <a:r>
                <a:rPr lang="en-US" sz="4000" baseline="30000" dirty="0" err="1"/>
                <a:t>i</a:t>
              </a:r>
              <a:r>
                <a:rPr lang="en-US" sz="4000" baseline="30000" dirty="0"/>
                <a:t>)</a:t>
              </a:r>
              <a:r>
                <a:rPr lang="en-US" sz="4000" dirty="0"/>
                <a:t>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88711" y="4302886"/>
              <a:ext cx="457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~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747602" y="5613620"/>
              <a:ext cx="1733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(examples  )     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(classes)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854986" y="4225032"/>
              <a:ext cx="2544860" cy="1013742"/>
              <a:chOff x="5804308" y="2323535"/>
              <a:chExt cx="2544860" cy="101374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804308" y="2362352"/>
                <a:ext cx="2544860" cy="974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5871728" y="2323535"/>
                <a:ext cx="1382110" cy="922689"/>
                <a:chOff x="8228352" y="1952364"/>
                <a:chExt cx="1382110" cy="922689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8564956" y="1952364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28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8228352" y="2351833"/>
                  <a:ext cx="1382110" cy="523220"/>
                  <a:chOff x="8228352" y="2351833"/>
                  <a:chExt cx="1382110" cy="523220"/>
                </a:xfrm>
              </p:grpSpPr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8228352" y="2351833"/>
                    <a:ext cx="138211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+ 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8344383" y="2458592"/>
                    <a:ext cx="10291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9" name="Group 38"/>
            <p:cNvGrpSpPr/>
            <p:nvPr/>
          </p:nvGrpSpPr>
          <p:grpSpPr>
            <a:xfrm>
              <a:off x="3112871" y="4225763"/>
              <a:ext cx="1664150" cy="934240"/>
              <a:chOff x="10040863" y="1989689"/>
              <a:chExt cx="1664150" cy="934240"/>
            </a:xfrm>
          </p:grpSpPr>
          <p:grpSp>
            <p:nvGrpSpPr>
              <p:cNvPr id="130" name="Group 129"/>
              <p:cNvGrpSpPr/>
              <p:nvPr/>
            </p:nvGrpSpPr>
            <p:grpSpPr>
              <a:xfrm>
                <a:off x="10162603" y="1989689"/>
                <a:ext cx="1542410" cy="934240"/>
                <a:chOff x="8136353" y="1952364"/>
                <a:chExt cx="1542410" cy="934240"/>
              </a:xfrm>
            </p:grpSpPr>
            <p:sp>
              <p:nvSpPr>
                <p:cNvPr id="131" name="TextBox 130"/>
                <p:cNvSpPr txBox="1"/>
                <p:nvPr/>
              </p:nvSpPr>
              <p:spPr>
                <a:xfrm>
                  <a:off x="8564956" y="1952364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32" name="Group 131"/>
                <p:cNvGrpSpPr/>
                <p:nvPr/>
              </p:nvGrpSpPr>
              <p:grpSpPr>
                <a:xfrm>
                  <a:off x="8136353" y="2363384"/>
                  <a:ext cx="1542410" cy="523220"/>
                  <a:chOff x="8136353" y="2363384"/>
                  <a:chExt cx="1542410" cy="523220"/>
                </a:xfrm>
              </p:grpSpPr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8136353" y="2363384"/>
                    <a:ext cx="154241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 + e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z</a:t>
                    </a:r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2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 z</a:t>
                    </a:r>
                    <a:r>
                      <a:rPr lang="en-US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8344383" y="2458592"/>
                    <a:ext cx="10291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5" name="TextBox 134"/>
              <p:cNvSpPr txBox="1"/>
              <p:nvPr/>
            </p:nvSpPr>
            <p:spPr>
              <a:xfrm>
                <a:off x="10040863" y="2292987"/>
                <a:ext cx="314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070097" y="4674332"/>
              <a:ext cx="595035" cy="369332"/>
              <a:chOff x="11342254" y="2718362"/>
              <a:chExt cx="595035" cy="36933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1378159" y="2831429"/>
                <a:ext cx="510871" cy="2037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342254" y="2718362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   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500584" y="3767915"/>
              <a:ext cx="9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softmax</a:t>
              </a:r>
              <a:endParaRPr lang="en-US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0668453" y="3449825"/>
              <a:ext cx="1518364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One-out-of-K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726517" y="3946185"/>
              <a:ext cx="5496712" cy="2594280"/>
              <a:chOff x="1726517" y="3946185"/>
              <a:chExt cx="5496712" cy="2594280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1726517" y="5642658"/>
                <a:ext cx="790783" cy="897807"/>
              </a:xfrm>
              <a:prstGeom prst="rect">
                <a:avLst/>
              </a:prstGeom>
              <a:solidFill>
                <a:srgbClr val="00B05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6638317" y="3946185"/>
                <a:ext cx="584912" cy="439312"/>
              </a:xfrm>
              <a:prstGeom prst="rect">
                <a:avLst/>
              </a:prstGeom>
              <a:solidFill>
                <a:srgbClr val="00B05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3847978" y="5966549"/>
                <a:ext cx="258024" cy="280268"/>
              </a:xfrm>
              <a:prstGeom prst="rect">
                <a:avLst/>
              </a:prstGeom>
              <a:solidFill>
                <a:srgbClr val="00B05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5422791" y="5957224"/>
                <a:ext cx="258024" cy="280268"/>
              </a:xfrm>
              <a:prstGeom prst="rect">
                <a:avLst/>
              </a:prstGeom>
              <a:solidFill>
                <a:srgbClr val="00B05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740849" y="5692207"/>
              <a:ext cx="2725258" cy="902358"/>
              <a:chOff x="2740849" y="5692207"/>
              <a:chExt cx="2725258" cy="90235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740849" y="5692207"/>
                <a:ext cx="563667" cy="897807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3621514" y="6264748"/>
                <a:ext cx="275844" cy="329817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5190263" y="6238373"/>
                <a:ext cx="275844" cy="329817"/>
              </a:xfrm>
              <a:prstGeom prst="rect">
                <a:avLst/>
              </a:prstGeom>
              <a:solidFill>
                <a:srgbClr val="FF0000">
                  <a:alpha val="38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3354937" y="5363790"/>
              <a:ext cx="3167214" cy="52322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Note: only one of the terms in (k) will be </a:t>
              </a:r>
            </a:p>
            <a:p>
              <a:pPr algn="ctr"/>
              <a:r>
                <a:rPr lang="en-US" sz="1400" dirty="0"/>
                <a:t>non-zero, the correct class 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812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17151" y="-138907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6878493" y="1570950"/>
            <a:ext cx="5271668" cy="3665666"/>
            <a:chOff x="1468544" y="1046856"/>
            <a:chExt cx="5271668" cy="3665666"/>
          </a:xfrm>
        </p:grpSpPr>
        <p:grpSp>
          <p:nvGrpSpPr>
            <p:cNvPr id="9" name="Group 8"/>
            <p:cNvGrpSpPr/>
            <p:nvPr/>
          </p:nvGrpSpPr>
          <p:grpSpPr>
            <a:xfrm>
              <a:off x="1468544" y="1375886"/>
              <a:ext cx="4850463" cy="3275053"/>
              <a:chOff x="141190" y="1486001"/>
              <a:chExt cx="4850463" cy="32750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190" y="1782700"/>
                <a:ext cx="4850463" cy="2978354"/>
              </a:xfrm>
              <a:prstGeom prst="rect">
                <a:avLst/>
              </a:prstGeom>
            </p:spPr>
          </p:pic>
          <p:sp>
            <p:nvSpPr>
              <p:cNvPr id="7" name="Freeform 6"/>
              <p:cNvSpPr/>
              <p:nvPr/>
            </p:nvSpPr>
            <p:spPr>
              <a:xfrm>
                <a:off x="690446" y="1486001"/>
                <a:ext cx="2546568" cy="827303"/>
              </a:xfrm>
              <a:custGeom>
                <a:avLst/>
                <a:gdLst>
                  <a:gd name="connsiteX0" fmla="*/ 2545123 w 2546568"/>
                  <a:gd name="connsiteY0" fmla="*/ 799999 h 827303"/>
                  <a:gd name="connsiteX1" fmla="*/ 2298939 w 2546568"/>
                  <a:gd name="connsiteY1" fmla="*/ 694491 h 827303"/>
                  <a:gd name="connsiteX2" fmla="*/ 2017585 w 2546568"/>
                  <a:gd name="connsiteY2" fmla="*/ 571399 h 827303"/>
                  <a:gd name="connsiteX3" fmla="*/ 1876908 w 2546568"/>
                  <a:gd name="connsiteY3" fmla="*/ 307630 h 827303"/>
                  <a:gd name="connsiteX4" fmla="*/ 1120769 w 2546568"/>
                  <a:gd name="connsiteY4" fmla="*/ 254876 h 827303"/>
                  <a:gd name="connsiteX5" fmla="*/ 399800 w 2546568"/>
                  <a:gd name="connsiteY5" fmla="*/ 465891 h 827303"/>
                  <a:gd name="connsiteX6" fmla="*/ 100862 w 2546568"/>
                  <a:gd name="connsiteY6" fmla="*/ 43861 h 827303"/>
                  <a:gd name="connsiteX7" fmla="*/ 2158262 w 2546568"/>
                  <a:gd name="connsiteY7" fmla="*/ 96614 h 827303"/>
                  <a:gd name="connsiteX8" fmla="*/ 2545123 w 2546568"/>
                  <a:gd name="connsiteY8" fmla="*/ 799999 h 82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46568" h="827303">
                    <a:moveTo>
                      <a:pt x="2545123" y="799999"/>
                    </a:moveTo>
                    <a:cubicBezTo>
                      <a:pt x="2568569" y="899645"/>
                      <a:pt x="2298939" y="694491"/>
                      <a:pt x="2298939" y="694491"/>
                    </a:cubicBezTo>
                    <a:cubicBezTo>
                      <a:pt x="2211016" y="656391"/>
                      <a:pt x="2087923" y="635876"/>
                      <a:pt x="2017585" y="571399"/>
                    </a:cubicBezTo>
                    <a:cubicBezTo>
                      <a:pt x="1947247" y="506922"/>
                      <a:pt x="2026377" y="360384"/>
                      <a:pt x="1876908" y="307630"/>
                    </a:cubicBezTo>
                    <a:cubicBezTo>
                      <a:pt x="1727439" y="254876"/>
                      <a:pt x="1366954" y="228499"/>
                      <a:pt x="1120769" y="254876"/>
                    </a:cubicBezTo>
                    <a:cubicBezTo>
                      <a:pt x="874584" y="281253"/>
                      <a:pt x="569784" y="501060"/>
                      <a:pt x="399800" y="465891"/>
                    </a:cubicBezTo>
                    <a:cubicBezTo>
                      <a:pt x="229816" y="430722"/>
                      <a:pt x="-192215" y="105407"/>
                      <a:pt x="100862" y="43861"/>
                    </a:cubicBezTo>
                    <a:cubicBezTo>
                      <a:pt x="393939" y="-17685"/>
                      <a:pt x="1745024" y="-26478"/>
                      <a:pt x="2158262" y="96614"/>
                    </a:cubicBezTo>
                    <a:cubicBezTo>
                      <a:pt x="2571500" y="219706"/>
                      <a:pt x="2521677" y="700353"/>
                      <a:pt x="2545123" y="7999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612257" y="2356192"/>
                <a:ext cx="311833" cy="411976"/>
              </a:xfrm>
              <a:custGeom>
                <a:avLst/>
                <a:gdLst>
                  <a:gd name="connsiteX0" fmla="*/ 286966 w 311833"/>
                  <a:gd name="connsiteY0" fmla="*/ 87923 h 411976"/>
                  <a:gd name="connsiteX1" fmla="*/ 304550 w 311833"/>
                  <a:gd name="connsiteY1" fmla="*/ 298938 h 411976"/>
                  <a:gd name="connsiteX2" fmla="*/ 181458 w 311833"/>
                  <a:gd name="connsiteY2" fmla="*/ 351692 h 411976"/>
                  <a:gd name="connsiteX3" fmla="*/ 23196 w 311833"/>
                  <a:gd name="connsiteY3" fmla="*/ 404446 h 411976"/>
                  <a:gd name="connsiteX4" fmla="*/ 23196 w 311833"/>
                  <a:gd name="connsiteY4" fmla="*/ 175846 h 411976"/>
                  <a:gd name="connsiteX5" fmla="*/ 234212 w 311833"/>
                  <a:gd name="connsiteY5" fmla="*/ 0 h 411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1833" h="411976">
                    <a:moveTo>
                      <a:pt x="286966" y="87923"/>
                    </a:moveTo>
                    <a:cubicBezTo>
                      <a:pt x="304550" y="171450"/>
                      <a:pt x="322135" y="254977"/>
                      <a:pt x="304550" y="298938"/>
                    </a:cubicBezTo>
                    <a:cubicBezTo>
                      <a:pt x="286965" y="342899"/>
                      <a:pt x="228350" y="334107"/>
                      <a:pt x="181458" y="351692"/>
                    </a:cubicBezTo>
                    <a:cubicBezTo>
                      <a:pt x="134566" y="369277"/>
                      <a:pt x="49573" y="433754"/>
                      <a:pt x="23196" y="404446"/>
                    </a:cubicBezTo>
                    <a:cubicBezTo>
                      <a:pt x="-3181" y="375138"/>
                      <a:pt x="-11973" y="243254"/>
                      <a:pt x="23196" y="175846"/>
                    </a:cubicBezTo>
                    <a:cubicBezTo>
                      <a:pt x="58365" y="108438"/>
                      <a:pt x="146288" y="54219"/>
                      <a:pt x="234212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3945501" y="1046856"/>
              <a:ext cx="2373506" cy="3665666"/>
              <a:chOff x="2928171" y="1065074"/>
              <a:chExt cx="2373506" cy="3665666"/>
            </a:xfrm>
          </p:grpSpPr>
          <p:grpSp>
            <p:nvGrpSpPr>
              <p:cNvPr id="170" name="Group 169"/>
              <p:cNvGrpSpPr/>
              <p:nvPr/>
            </p:nvGrpSpPr>
            <p:grpSpPr>
              <a:xfrm>
                <a:off x="2928171" y="1905858"/>
                <a:ext cx="2373506" cy="2824882"/>
                <a:chOff x="2928171" y="1905858"/>
                <a:chExt cx="2373506" cy="2824882"/>
              </a:xfrm>
            </p:grpSpPr>
            <p:sp>
              <p:nvSpPr>
                <p:cNvPr id="169" name="Freeform 168"/>
                <p:cNvSpPr/>
                <p:nvPr/>
              </p:nvSpPr>
              <p:spPr>
                <a:xfrm>
                  <a:off x="2928171" y="1905858"/>
                  <a:ext cx="2373506" cy="2824882"/>
                </a:xfrm>
                <a:custGeom>
                  <a:avLst/>
                  <a:gdLst>
                    <a:gd name="connsiteX0" fmla="*/ 52096 w 2373506"/>
                    <a:gd name="connsiteY0" fmla="*/ 41475 h 2824882"/>
                    <a:gd name="connsiteX1" fmla="*/ 18229 w 2373506"/>
                    <a:gd name="connsiteY1" fmla="*/ 261609 h 2824882"/>
                    <a:gd name="connsiteX2" fmla="*/ 1296 w 2373506"/>
                    <a:gd name="connsiteY2" fmla="*/ 1040542 h 2824882"/>
                    <a:gd name="connsiteX3" fmla="*/ 52096 w 2373506"/>
                    <a:gd name="connsiteY3" fmla="*/ 1700942 h 2824882"/>
                    <a:gd name="connsiteX4" fmla="*/ 119829 w 2373506"/>
                    <a:gd name="connsiteY4" fmla="*/ 2513742 h 2824882"/>
                    <a:gd name="connsiteX5" fmla="*/ 221429 w 2373506"/>
                    <a:gd name="connsiteY5" fmla="*/ 2784675 h 2824882"/>
                    <a:gd name="connsiteX6" fmla="*/ 2168762 w 2373506"/>
                    <a:gd name="connsiteY6" fmla="*/ 1717875 h 2824882"/>
                    <a:gd name="connsiteX7" fmla="*/ 2101029 w 2373506"/>
                    <a:gd name="connsiteY7" fmla="*/ 972809 h 2824882"/>
                    <a:gd name="connsiteX8" fmla="*/ 272229 w 2373506"/>
                    <a:gd name="connsiteY8" fmla="*/ 92275 h 2824882"/>
                    <a:gd name="connsiteX9" fmla="*/ 52096 w 2373506"/>
                    <a:gd name="connsiteY9" fmla="*/ 41475 h 282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3506" h="2824882">
                      <a:moveTo>
                        <a:pt x="52096" y="41475"/>
                      </a:moveTo>
                      <a:cubicBezTo>
                        <a:pt x="9763" y="69697"/>
                        <a:pt x="26696" y="95098"/>
                        <a:pt x="18229" y="261609"/>
                      </a:cubicBezTo>
                      <a:cubicBezTo>
                        <a:pt x="9762" y="428120"/>
                        <a:pt x="-4348" y="800653"/>
                        <a:pt x="1296" y="1040542"/>
                      </a:cubicBezTo>
                      <a:cubicBezTo>
                        <a:pt x="6940" y="1280431"/>
                        <a:pt x="32341" y="1455409"/>
                        <a:pt x="52096" y="1700942"/>
                      </a:cubicBezTo>
                      <a:cubicBezTo>
                        <a:pt x="71851" y="1946475"/>
                        <a:pt x="91607" y="2333120"/>
                        <a:pt x="119829" y="2513742"/>
                      </a:cubicBezTo>
                      <a:cubicBezTo>
                        <a:pt x="148051" y="2694364"/>
                        <a:pt x="-120060" y="2917319"/>
                        <a:pt x="221429" y="2784675"/>
                      </a:cubicBezTo>
                      <a:cubicBezTo>
                        <a:pt x="562918" y="2652031"/>
                        <a:pt x="1855495" y="2019853"/>
                        <a:pt x="2168762" y="1717875"/>
                      </a:cubicBezTo>
                      <a:cubicBezTo>
                        <a:pt x="2482029" y="1415897"/>
                        <a:pt x="2417118" y="1243742"/>
                        <a:pt x="2101029" y="972809"/>
                      </a:cubicBezTo>
                      <a:cubicBezTo>
                        <a:pt x="1784940" y="701876"/>
                        <a:pt x="613718" y="241853"/>
                        <a:pt x="272229" y="92275"/>
                      </a:cubicBezTo>
                      <a:cubicBezTo>
                        <a:pt x="-69260" y="-57303"/>
                        <a:pt x="94429" y="13253"/>
                        <a:pt x="52096" y="414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7" name="Group 166"/>
                <p:cNvGrpSpPr/>
                <p:nvPr/>
              </p:nvGrpSpPr>
              <p:grpSpPr>
                <a:xfrm>
                  <a:off x="2941343" y="2032670"/>
                  <a:ext cx="2311259" cy="2274002"/>
                  <a:chOff x="2928745" y="2082842"/>
                  <a:chExt cx="2311259" cy="2274002"/>
                </a:xfrm>
                <a:solidFill>
                  <a:schemeClr val="bg1"/>
                </a:solidFill>
              </p:grpSpPr>
              <p:sp>
                <p:nvSpPr>
                  <p:cNvPr id="55" name="Oval 54"/>
                  <p:cNvSpPr/>
                  <p:nvPr/>
                </p:nvSpPr>
                <p:spPr>
                  <a:xfrm>
                    <a:off x="4694641" y="3401687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3522554" y="2082842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3545402" y="2943763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3568250" y="3804684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0" name="Straight Arrow Connector 69"/>
                  <p:cNvCxnSpPr>
                    <a:endCxn id="235" idx="2"/>
                  </p:cNvCxnSpPr>
                  <p:nvPr/>
                </p:nvCxnSpPr>
                <p:spPr>
                  <a:xfrm>
                    <a:off x="2941633" y="2082842"/>
                    <a:ext cx="580921" cy="27608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Arrow Connector 237"/>
                  <p:cNvCxnSpPr>
                    <a:endCxn id="236" idx="2"/>
                  </p:cNvCxnSpPr>
                  <p:nvPr/>
                </p:nvCxnSpPr>
                <p:spPr>
                  <a:xfrm>
                    <a:off x="2928745" y="2082842"/>
                    <a:ext cx="616657" cy="113700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Arrow Connector 238"/>
                  <p:cNvCxnSpPr>
                    <a:endCxn id="237" idx="2"/>
                  </p:cNvCxnSpPr>
                  <p:nvPr/>
                </p:nvCxnSpPr>
                <p:spPr>
                  <a:xfrm>
                    <a:off x="2928745" y="2082842"/>
                    <a:ext cx="639505" cy="1997922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Arrow Connector 239"/>
                  <p:cNvCxnSpPr/>
                  <p:nvPr/>
                </p:nvCxnSpPr>
                <p:spPr>
                  <a:xfrm>
                    <a:off x="2941633" y="2792230"/>
                    <a:ext cx="564032" cy="37862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Arrow Connector 240"/>
                  <p:cNvCxnSpPr/>
                  <p:nvPr/>
                </p:nvCxnSpPr>
                <p:spPr>
                  <a:xfrm>
                    <a:off x="2966482" y="2807287"/>
                    <a:ext cx="570730" cy="129309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Arrow Connector 242"/>
                  <p:cNvCxnSpPr>
                    <a:endCxn id="235" idx="2"/>
                  </p:cNvCxnSpPr>
                  <p:nvPr/>
                </p:nvCxnSpPr>
                <p:spPr>
                  <a:xfrm flipV="1">
                    <a:off x="2943634" y="2358922"/>
                    <a:ext cx="578920" cy="44836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Arrow Connector 245"/>
                  <p:cNvCxnSpPr/>
                  <p:nvPr/>
                </p:nvCxnSpPr>
                <p:spPr>
                  <a:xfrm flipV="1">
                    <a:off x="2943634" y="2407518"/>
                    <a:ext cx="546484" cy="182586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Arrow Connector 247"/>
                  <p:cNvCxnSpPr/>
                  <p:nvPr/>
                </p:nvCxnSpPr>
                <p:spPr>
                  <a:xfrm flipV="1">
                    <a:off x="2943634" y="3219843"/>
                    <a:ext cx="562031" cy="1062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Arrow Connector 249"/>
                  <p:cNvCxnSpPr/>
                  <p:nvPr/>
                </p:nvCxnSpPr>
                <p:spPr>
                  <a:xfrm flipV="1">
                    <a:off x="2941633" y="4080764"/>
                    <a:ext cx="595579" cy="19190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3" name="Oval 252"/>
                  <p:cNvSpPr/>
                  <p:nvPr/>
                </p:nvSpPr>
                <p:spPr>
                  <a:xfrm>
                    <a:off x="4655080" y="2451880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54" name="Straight Arrow Connector 253"/>
                  <p:cNvCxnSpPr/>
                  <p:nvPr/>
                </p:nvCxnSpPr>
                <p:spPr>
                  <a:xfrm>
                    <a:off x="4023448" y="2371132"/>
                    <a:ext cx="608608" cy="33503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Arrow Connector 254"/>
                  <p:cNvCxnSpPr>
                    <a:endCxn id="55" idx="2"/>
                  </p:cNvCxnSpPr>
                  <p:nvPr/>
                </p:nvCxnSpPr>
                <p:spPr>
                  <a:xfrm>
                    <a:off x="4091829" y="2407518"/>
                    <a:ext cx="602812" cy="127380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Arrow Connector 256"/>
                  <p:cNvCxnSpPr/>
                  <p:nvPr/>
                </p:nvCxnSpPr>
                <p:spPr>
                  <a:xfrm flipV="1">
                    <a:off x="4090872" y="2738688"/>
                    <a:ext cx="541184" cy="47958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Arrow Connector 259"/>
                  <p:cNvCxnSpPr>
                    <a:stCxn id="236" idx="6"/>
                  </p:cNvCxnSpPr>
                  <p:nvPr/>
                </p:nvCxnSpPr>
                <p:spPr>
                  <a:xfrm>
                    <a:off x="4075829" y="3219843"/>
                    <a:ext cx="563251" cy="41267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Arrow Connector 263"/>
                  <p:cNvCxnSpPr>
                    <a:endCxn id="55" idx="2"/>
                  </p:cNvCxnSpPr>
                  <p:nvPr/>
                </p:nvCxnSpPr>
                <p:spPr>
                  <a:xfrm flipV="1">
                    <a:off x="4077710" y="3681318"/>
                    <a:ext cx="616931" cy="37979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Arrow Connector 265"/>
                  <p:cNvCxnSpPr/>
                  <p:nvPr/>
                </p:nvCxnSpPr>
                <p:spPr>
                  <a:xfrm flipV="1">
                    <a:off x="4117635" y="2754718"/>
                    <a:ext cx="528311" cy="1284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1" name="Rectangle 170"/>
              <p:cNvSpPr/>
              <p:nvPr/>
            </p:nvSpPr>
            <p:spPr>
              <a:xfrm>
                <a:off x="3676954" y="1065074"/>
                <a:ext cx="976706" cy="7003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6210617" y="2715410"/>
              <a:ext cx="529595" cy="897518"/>
              <a:chOff x="6210617" y="2715410"/>
              <a:chExt cx="529595" cy="897518"/>
            </a:xfrm>
          </p:grpSpPr>
          <p:sp>
            <p:nvSpPr>
              <p:cNvPr id="281" name="Oval 280"/>
              <p:cNvSpPr/>
              <p:nvPr/>
            </p:nvSpPr>
            <p:spPr>
              <a:xfrm>
                <a:off x="6460602" y="3015485"/>
                <a:ext cx="279610" cy="29541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2" name="Straight Arrow Connector 281"/>
              <p:cNvCxnSpPr/>
              <p:nvPr/>
            </p:nvCxnSpPr>
            <p:spPr>
              <a:xfrm>
                <a:off x="6210617" y="2715410"/>
                <a:ext cx="285464" cy="311385"/>
              </a:xfrm>
              <a:prstGeom prst="straightConnector1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Arrow Connector 282"/>
              <p:cNvCxnSpPr>
                <a:stCxn id="55" idx="6"/>
              </p:cNvCxnSpPr>
              <p:nvPr/>
            </p:nvCxnSpPr>
            <p:spPr>
              <a:xfrm flipV="1">
                <a:off x="6269932" y="3266577"/>
                <a:ext cx="253942" cy="346351"/>
              </a:xfrm>
              <a:prstGeom prst="straightConnector1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TextBox 97"/>
          <p:cNvSpPr txBox="1"/>
          <p:nvPr/>
        </p:nvSpPr>
        <p:spPr>
          <a:xfrm>
            <a:off x="489559" y="1570950"/>
            <a:ext cx="909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binary output: Cross-Entropy Objective Function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1082872" y="3310190"/>
            <a:ext cx="5304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w*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minimizes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liklihood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       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ln(a(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[1-a(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(1-y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1114526" y="2029444"/>
            <a:ext cx="56444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likelihood function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P(y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a(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[1-a(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(1-y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727968" y="5100227"/>
            <a:ext cx="9735357" cy="1419245"/>
            <a:chOff x="727968" y="5100227"/>
            <a:chExt cx="9735357" cy="1419245"/>
          </a:xfrm>
        </p:grpSpPr>
        <p:sp>
          <p:nvSpPr>
            <p:cNvPr id="284" name="TextBox 283"/>
            <p:cNvSpPr txBox="1"/>
            <p:nvPr/>
          </p:nvSpPr>
          <p:spPr>
            <a:xfrm>
              <a:off x="727968" y="5100227"/>
              <a:ext cx="97353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Otherwise, use  L</a:t>
              </a:r>
              <a:r>
                <a:rPr lang="en-US" sz="3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misfit function &amp; steepest  descent</a:t>
              </a: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1195478" y="5688475"/>
              <a:ext cx="45384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Find: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w*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that minimizes L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misfit </a:t>
              </a:r>
            </a:p>
            <a:p>
              <a:r>
                <a:rPr lang="en-US" sz="2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     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½ </a:t>
              </a:r>
              <a:r>
                <a:rPr lang="en-US" sz="2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||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||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Freeform 99"/>
          <p:cNvSpPr/>
          <p:nvPr/>
        </p:nvSpPr>
        <p:spPr>
          <a:xfrm>
            <a:off x="11628178" y="3001108"/>
            <a:ext cx="542184" cy="1187960"/>
          </a:xfrm>
          <a:custGeom>
            <a:avLst/>
            <a:gdLst>
              <a:gd name="connsiteX0" fmla="*/ 94899 w 542184"/>
              <a:gd name="connsiteY0" fmla="*/ 0 h 1187960"/>
              <a:gd name="connsiteX1" fmla="*/ 1114 w 542184"/>
              <a:gd name="connsiteY1" fmla="*/ 375138 h 1187960"/>
              <a:gd name="connsiteX2" fmla="*/ 48007 w 542184"/>
              <a:gd name="connsiteY2" fmla="*/ 914400 h 1187960"/>
              <a:gd name="connsiteX3" fmla="*/ 118345 w 542184"/>
              <a:gd name="connsiteY3" fmla="*/ 1172307 h 1187960"/>
              <a:gd name="connsiteX4" fmla="*/ 376253 w 542184"/>
              <a:gd name="connsiteY4" fmla="*/ 1101969 h 1187960"/>
              <a:gd name="connsiteX5" fmla="*/ 540376 w 542184"/>
              <a:gd name="connsiteY5" fmla="*/ 633046 h 1187960"/>
              <a:gd name="connsiteX6" fmla="*/ 446591 w 542184"/>
              <a:gd name="connsiteY6" fmla="*/ 304800 h 1187960"/>
              <a:gd name="connsiteX7" fmla="*/ 188684 w 542184"/>
              <a:gd name="connsiteY7" fmla="*/ 0 h 11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184" h="1187960">
                <a:moveTo>
                  <a:pt x="94899" y="0"/>
                </a:moveTo>
                <a:cubicBezTo>
                  <a:pt x="51914" y="111369"/>
                  <a:pt x="8929" y="222738"/>
                  <a:pt x="1114" y="375138"/>
                </a:cubicBezTo>
                <a:cubicBezTo>
                  <a:pt x="-6701" y="527538"/>
                  <a:pt x="28469" y="781539"/>
                  <a:pt x="48007" y="914400"/>
                </a:cubicBezTo>
                <a:cubicBezTo>
                  <a:pt x="67545" y="1047261"/>
                  <a:pt x="63637" y="1141046"/>
                  <a:pt x="118345" y="1172307"/>
                </a:cubicBezTo>
                <a:cubicBezTo>
                  <a:pt x="173053" y="1203568"/>
                  <a:pt x="305915" y="1191846"/>
                  <a:pt x="376253" y="1101969"/>
                </a:cubicBezTo>
                <a:cubicBezTo>
                  <a:pt x="446591" y="1012092"/>
                  <a:pt x="528653" y="765907"/>
                  <a:pt x="540376" y="633046"/>
                </a:cubicBezTo>
                <a:cubicBezTo>
                  <a:pt x="552099" y="500185"/>
                  <a:pt x="505206" y="410308"/>
                  <a:pt x="446591" y="304800"/>
                </a:cubicBezTo>
                <a:cubicBezTo>
                  <a:pt x="387976" y="199292"/>
                  <a:pt x="288330" y="99646"/>
                  <a:pt x="188684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8208502" y="1144396"/>
            <a:ext cx="944323" cy="827298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5078" y="986692"/>
            <a:ext cx="77237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needed a bias b s.t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=(w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w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so we could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 the line so we could solve the problem (i.e.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12988" y="461068"/>
            <a:ext cx="4272220" cy="1476850"/>
            <a:chOff x="346029" y="-2294063"/>
            <a:chExt cx="4159999" cy="2109938"/>
          </a:xfrm>
        </p:grpSpPr>
        <p:sp>
          <p:nvSpPr>
            <p:cNvPr id="27" name="Rectangle 26"/>
            <p:cNvSpPr/>
            <p:nvPr/>
          </p:nvSpPr>
          <p:spPr>
            <a:xfrm>
              <a:off x="944803" y="-2145712"/>
              <a:ext cx="45719" cy="16558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H="1" flipV="1">
              <a:off x="616571" y="-732921"/>
              <a:ext cx="3364159" cy="700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62190" y="-843694"/>
              <a:ext cx="504482" cy="65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3940" y="-1920685"/>
              <a:ext cx="429558" cy="65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24069" y="-1159607"/>
              <a:ext cx="215450" cy="176818"/>
            </a:xfrm>
            <a:prstGeom prst="ellipse">
              <a:avLst/>
            </a:prstGeom>
            <a:solidFill>
              <a:srgbClr val="FF0000">
                <a:alpha val="42000"/>
              </a:srgbClr>
            </a:solidFill>
            <a:ln>
              <a:solidFill>
                <a:schemeClr val="accent1">
                  <a:shade val="50000"/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455425" y="-1140346"/>
              <a:ext cx="215450" cy="176819"/>
            </a:xfrm>
            <a:prstGeom prst="ellipse">
              <a:avLst/>
            </a:prstGeom>
            <a:solidFill>
              <a:srgbClr val="FF0000">
                <a:alpha val="42000"/>
              </a:srgbClr>
            </a:solidFill>
            <a:ln>
              <a:solidFill>
                <a:schemeClr val="accent1">
                  <a:shade val="50000"/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257180" y="-1437935"/>
              <a:ext cx="215450" cy="176819"/>
            </a:xfrm>
            <a:prstGeom prst="ellipse">
              <a:avLst/>
            </a:prstGeom>
            <a:solidFill>
              <a:srgbClr val="FF0000">
                <a:alpha val="42000"/>
              </a:srgbClr>
            </a:solidFill>
            <a:ln>
              <a:solidFill>
                <a:schemeClr val="accent1">
                  <a:shade val="50000"/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632002" y="-1631526"/>
              <a:ext cx="215450" cy="176819"/>
            </a:xfrm>
            <a:prstGeom prst="ellipse">
              <a:avLst/>
            </a:prstGeom>
            <a:solidFill>
              <a:srgbClr val="FF0000">
                <a:alpha val="3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190126" y="-2089035"/>
              <a:ext cx="215450" cy="176819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233658" y="-1628331"/>
              <a:ext cx="215450" cy="176819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718785" y="-1475931"/>
              <a:ext cx="215450" cy="176819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203912" y="-1891945"/>
              <a:ext cx="215450" cy="176819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07554" y="-1933139"/>
              <a:ext cx="215450" cy="176819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382442" y="-778095"/>
              <a:ext cx="179879" cy="527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6029" y="-1379583"/>
              <a:ext cx="179879" cy="527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3064780" y="-1129937"/>
              <a:ext cx="215450" cy="176819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599771" y="-2074755"/>
              <a:ext cx="906257" cy="9233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Not red</a:t>
              </a:r>
            </a:p>
            <a:p>
              <a:pPr algn="ctr"/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37061" y="-2294063"/>
              <a:ext cx="566918" cy="9233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MC</a:t>
              </a:r>
              <a:endPara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881271" y="-1434899"/>
              <a:ext cx="215450" cy="176818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370344" y="-1452852"/>
              <a:ext cx="215450" cy="176818"/>
            </a:xfrm>
            <a:prstGeom prst="ellipse">
              <a:avLst/>
            </a:prstGeom>
            <a:solidFill>
              <a:srgbClr val="FF0000">
                <a:alpha val="42000"/>
              </a:srgbClr>
            </a:solidFill>
            <a:ln>
              <a:solidFill>
                <a:schemeClr val="accent1">
                  <a:shade val="50000"/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290828" y="73985"/>
            <a:ext cx="3853940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finds w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separation line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75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9154 -0.069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03818" y="-47454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Chain Rule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580885" y="769534"/>
            <a:ext cx="5426110" cy="137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0" y="46585"/>
            <a:ext cx="2157339" cy="1010206"/>
            <a:chOff x="0" y="46585"/>
            <a:chExt cx="2157339" cy="1010206"/>
          </a:xfrm>
        </p:grpSpPr>
        <p:sp>
          <p:nvSpPr>
            <p:cNvPr id="111" name="TextBox 110"/>
            <p:cNvSpPr txBox="1"/>
            <p:nvPr/>
          </p:nvSpPr>
          <p:spPr>
            <a:xfrm>
              <a:off x="151038" y="93462"/>
              <a:ext cx="171553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200" dirty="0">
                  <a:latin typeface="Symbol" panose="05050102010706020507" pitchFamily="18" charset="2"/>
                </a:rPr>
                <a:t>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(z)/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sz="1200" dirty="0">
                  <a:latin typeface="Symbol" panose="05050102010706020507" pitchFamily="18" charset="2"/>
                </a:rPr>
                <a:t>s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(z)(1-</a:t>
              </a:r>
              <a:r>
                <a:rPr lang="en-US" sz="1200" dirty="0">
                  <a:latin typeface="Symbol" panose="05050102010706020507" pitchFamily="18" charset="2"/>
                </a:rPr>
                <a:t>s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(z))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05775" y="46585"/>
              <a:ext cx="1545013" cy="370751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0" y="432528"/>
              <a:ext cx="2157339" cy="624263"/>
              <a:chOff x="584422" y="6273542"/>
              <a:chExt cx="2157339" cy="62426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84422" y="6273542"/>
                <a:ext cx="1079142" cy="624263"/>
                <a:chOff x="3304465" y="5834143"/>
                <a:chExt cx="1079142" cy="624263"/>
              </a:xfrm>
            </p:grpSpPr>
            <p:sp>
              <p:nvSpPr>
                <p:cNvPr id="116" name="Rectangle 115"/>
                <p:cNvSpPr/>
                <p:nvPr/>
              </p:nvSpPr>
              <p:spPr>
                <a:xfrm>
                  <a:off x="3304465" y="5834143"/>
                  <a:ext cx="1079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</a:t>
                  </a:r>
                  <a:r>
                    <a:rPr lang="en-US" dirty="0"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en-US" b="1" baseline="30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en-US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b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3558732" y="6089074"/>
                  <a:ext cx="58060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r>
                    <a:rPr lang="en-US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</a:t>
                  </a:r>
                  <a:r>
                    <a:rPr lang="en-US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dirty="0"/>
                </a:p>
              </p:txBody>
            </p: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3492896" y="6166042"/>
                  <a:ext cx="66295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4" name="Rectangle 123"/>
              <p:cNvSpPr/>
              <p:nvPr/>
            </p:nvSpPr>
            <p:spPr>
              <a:xfrm>
                <a:off x="1430183" y="6447991"/>
                <a:ext cx="1311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(1-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9" name="TextBox 138"/>
          <p:cNvSpPr txBox="1"/>
          <p:nvPr/>
        </p:nvSpPr>
        <p:spPr>
          <a:xfrm>
            <a:off x="7766390" y="5866543"/>
            <a:ext cx="43001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=  1/(1+e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760262" y="1269158"/>
            <a:ext cx="408637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6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>
                <a:latin typeface="Symbol" panose="05050102010706020507" pitchFamily="18" charset="2"/>
                <a:cs typeface="Times New Roman" panose="02020603050405020304" pitchFamily="18" charset="0"/>
              </a:rPr>
              <a:t>s(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)]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467511" y="2115706"/>
            <a:ext cx="6202339" cy="1258561"/>
            <a:chOff x="3892514" y="2286462"/>
            <a:chExt cx="6202339" cy="1258561"/>
          </a:xfrm>
        </p:grpSpPr>
        <p:sp>
          <p:nvSpPr>
            <p:cNvPr id="151" name="TextBox 150"/>
            <p:cNvSpPr txBox="1"/>
            <p:nvPr/>
          </p:nvSpPr>
          <p:spPr>
            <a:xfrm>
              <a:off x="3892514" y="2299312"/>
              <a:ext cx="6202339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 </a:t>
              </a:r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  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          </a:t>
              </a:r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36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600" baseline="30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s(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600" baseline="30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)]</a:t>
              </a:r>
              <a:r>
                <a:rPr lang="en-US" sz="3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3600" baseline="-25000" dirty="0" err="1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151315" y="2898692"/>
              <a:ext cx="10294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3600" baseline="-25000" dirty="0" err="1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053176" y="2286462"/>
              <a:ext cx="5277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4108361" y="2967190"/>
              <a:ext cx="5409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133641" y="2967190"/>
              <a:ext cx="316029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164998" y="3732499"/>
            <a:ext cx="6459474" cy="1197980"/>
            <a:chOff x="3164998" y="3732499"/>
            <a:chExt cx="6459474" cy="1197980"/>
          </a:xfrm>
        </p:grpSpPr>
        <p:sp>
          <p:nvSpPr>
            <p:cNvPr id="174" name="TextBox 173"/>
            <p:cNvSpPr txBox="1"/>
            <p:nvPr/>
          </p:nvSpPr>
          <p:spPr>
            <a:xfrm>
              <a:off x="3164998" y="3732499"/>
              <a:ext cx="4926349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=   </a:t>
              </a:r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36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600" baseline="30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s(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600" baseline="30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)]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7892964" y="3761434"/>
              <a:ext cx="1731508" cy="1169045"/>
              <a:chOff x="9128292" y="3855145"/>
              <a:chExt cx="1731508" cy="1169045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9128292" y="4377859"/>
                <a:ext cx="102944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3600" baseline="-25000" dirty="0" err="1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9144105" y="3855145"/>
                <a:ext cx="52770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cxnSp>
            <p:nvCxnSpPr>
              <p:cNvPr id="178" name="Straight Connector 177"/>
              <p:cNvCxnSpPr/>
              <p:nvPr/>
            </p:nvCxnSpPr>
            <p:spPr>
              <a:xfrm>
                <a:off x="9144105" y="4501476"/>
                <a:ext cx="7723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/>
              <p:cNvSpPr/>
              <p:nvPr/>
            </p:nvSpPr>
            <p:spPr>
              <a:xfrm>
                <a:off x="9487308" y="3882134"/>
                <a:ext cx="137249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s(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32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200" dirty="0"/>
              </a:p>
            </p:txBody>
          </p:sp>
        </p:grpSp>
      </p:grpSp>
      <p:sp>
        <p:nvSpPr>
          <p:cNvPr id="179" name="Rectangle 178"/>
          <p:cNvSpPr/>
          <p:nvPr/>
        </p:nvSpPr>
        <p:spPr>
          <a:xfrm>
            <a:off x="7981977" y="3858542"/>
            <a:ext cx="1530733" cy="1100871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-288099" y="432528"/>
            <a:ext cx="2868461" cy="1058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125F26-FF2F-5E8A-5063-26849CE8D54A}"/>
              </a:ext>
            </a:extLst>
          </p:cNvPr>
          <p:cNvSpPr txBox="1"/>
          <p:nvPr/>
        </p:nvSpPr>
        <p:spPr>
          <a:xfrm>
            <a:off x="5171985" y="1281477"/>
            <a:ext cx="4606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                 (</a:t>
            </a:r>
            <a:r>
              <a:rPr lang="en-US" sz="1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375FF8-01A5-776A-B51E-9B83DF383A29}"/>
              </a:ext>
            </a:extLst>
          </p:cNvPr>
          <p:cNvSpPr/>
          <p:nvPr/>
        </p:nvSpPr>
        <p:spPr>
          <a:xfrm>
            <a:off x="2491740" y="1281477"/>
            <a:ext cx="11916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0EFA27-75B4-0193-46EA-E00CF80D72A4}"/>
              </a:ext>
            </a:extLst>
          </p:cNvPr>
          <p:cNvGrpSpPr/>
          <p:nvPr/>
        </p:nvGrpSpPr>
        <p:grpSpPr>
          <a:xfrm>
            <a:off x="5336274" y="732330"/>
            <a:ext cx="1101584" cy="536828"/>
            <a:chOff x="10344150" y="370461"/>
            <a:chExt cx="1101584" cy="5368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634966-C334-C772-F435-EEECD6AB6CA3}"/>
                </a:ext>
              </a:extLst>
            </p:cNvPr>
            <p:cNvSpPr txBox="1"/>
            <p:nvPr/>
          </p:nvSpPr>
          <p:spPr>
            <a:xfrm>
              <a:off x="10344150" y="370461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i</a:t>
              </a:r>
              <a:r>
                <a:rPr lang="en-US" baseline="30000" dirty="0" err="1">
                  <a:solidFill>
                    <a:srgbClr val="FF0000"/>
                  </a:solidFill>
                </a:rPr>
                <a:t>th</a:t>
              </a:r>
              <a:r>
                <a:rPr lang="en-US" dirty="0"/>
                <a:t> sample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2BFB2EB-01AE-3008-3773-03704F4CC7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4150" y="669061"/>
              <a:ext cx="141615" cy="2382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85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38763 -0.653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 animBg="1"/>
      <p:bldP spid="139" grpId="0" animBg="1"/>
      <p:bldP spid="145" grpId="0" animBg="1"/>
      <p:bldP spid="179" grpId="0" animBg="1"/>
      <p:bldP spid="3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767460" y="3973099"/>
            <a:ext cx="3526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=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Separation Line </a:t>
            </a: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38236" y="1474621"/>
            <a:ext cx="6243851" cy="4501605"/>
            <a:chOff x="4585343" y="1565565"/>
            <a:chExt cx="6243851" cy="4501605"/>
          </a:xfrm>
        </p:grpSpPr>
        <p:sp>
          <p:nvSpPr>
            <p:cNvPr id="21" name="Oval 20"/>
            <p:cNvSpPr/>
            <p:nvPr/>
          </p:nvSpPr>
          <p:spPr>
            <a:xfrm>
              <a:off x="8153619" y="3236036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9264649" y="5768485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4876590" y="1565565"/>
              <a:ext cx="5668303" cy="4115495"/>
              <a:chOff x="4852802" y="616437"/>
              <a:chExt cx="5668303" cy="4115495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5924967" y="303944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9760303" y="61643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8987019" y="2876644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0254988" y="2248112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5575682" y="12456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200996" y="21999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8763931" y="104359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427782" y="3820271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7957739" y="4449729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928658" y="1514813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4852802" y="290469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>
              <a:off x="4585343" y="2070152"/>
              <a:ext cx="6243851" cy="3997018"/>
              <a:chOff x="4610032" y="2095044"/>
              <a:chExt cx="6243851" cy="3997018"/>
            </a:xfrm>
          </p:grpSpPr>
          <p:grpSp>
            <p:nvGrpSpPr>
              <p:cNvPr id="166" name="Group 165"/>
              <p:cNvGrpSpPr/>
              <p:nvPr/>
            </p:nvGrpSpPr>
            <p:grpSpPr>
              <a:xfrm rot="20831292">
                <a:off x="4610032" y="2858028"/>
                <a:ext cx="6243851" cy="3234034"/>
                <a:chOff x="4435558" y="2971939"/>
                <a:chExt cx="6243851" cy="3234034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 rot="768708">
                  <a:off x="4435558" y="2971939"/>
                  <a:ext cx="6243851" cy="3234034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/>
                <p:cNvCxnSpPr/>
                <p:nvPr/>
              </p:nvCxnSpPr>
              <p:spPr>
                <a:xfrm flipV="1">
                  <a:off x="7143972" y="3005790"/>
                  <a:ext cx="1272338" cy="1201282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Group 172"/>
              <p:cNvGrpSpPr/>
              <p:nvPr/>
            </p:nvGrpSpPr>
            <p:grpSpPr>
              <a:xfrm>
                <a:off x="7376751" y="2095044"/>
                <a:ext cx="595035" cy="848922"/>
                <a:chOff x="7376751" y="2095044"/>
                <a:chExt cx="595035" cy="848922"/>
              </a:xfrm>
            </p:grpSpPr>
            <p:sp>
              <p:nvSpPr>
                <p:cNvPr id="171" name="TextBox 170"/>
                <p:cNvSpPr txBox="1"/>
                <p:nvPr/>
              </p:nvSpPr>
              <p:spPr>
                <a:xfrm>
                  <a:off x="7441299" y="2095044"/>
                  <a:ext cx="41389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dirty="0">
                      <a:solidFill>
                        <a:srgbClr val="7030A0"/>
                      </a:solidFill>
                    </a:rPr>
                    <a:t>^</a:t>
                  </a:r>
                </a:p>
              </p:txBody>
            </p:sp>
            <p:sp>
              <p:nvSpPr>
                <p:cNvPr id="172" name="TextBox 171"/>
                <p:cNvSpPr txBox="1"/>
                <p:nvPr/>
              </p:nvSpPr>
              <p:spPr>
                <a:xfrm>
                  <a:off x="7376751" y="2359191"/>
                  <a:ext cx="59503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</a:p>
              </p:txBody>
            </p:sp>
          </p:grpSp>
        </p:grpSp>
      </p:grpSp>
      <p:sp>
        <p:nvSpPr>
          <p:cNvPr id="215" name="TextBox 214"/>
          <p:cNvSpPr txBox="1"/>
          <p:nvPr/>
        </p:nvSpPr>
        <p:spPr>
          <a:xfrm>
            <a:off x="7221262" y="-1052342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Y|w,x</a:t>
            </a:r>
            <a:r>
              <a:rPr lang="en-US" dirty="0"/>
              <a:t>))=</a:t>
            </a:r>
            <a:r>
              <a:rPr lang="en-US" dirty="0" err="1">
                <a:solidFill>
                  <a:srgbClr val="00B0F0"/>
                </a:solidFill>
              </a:rPr>
              <a:t>Yeelow</a:t>
            </a:r>
            <a:r>
              <a:rPr lang="en-US" dirty="0">
                <a:solidFill>
                  <a:srgbClr val="00B0F0"/>
                </a:solidFill>
              </a:rPr>
              <a:t> Area</a:t>
            </a:r>
            <a:r>
              <a:rPr lang="en-US" dirty="0"/>
              <a:t>/Pink Area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119127" y="5194311"/>
            <a:ext cx="6925294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Maximim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Likelihood Optimization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Find w maximizes P</a:t>
            </a:r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…P</a:t>
            </a:r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&amp; Separable Line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4807" y="741279"/>
            <a:ext cx="77237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needed a bias b s.t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=(w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w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so we could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 the line so we could solve the problem (i.e.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cxnSp>
        <p:nvCxnSpPr>
          <p:cNvPr id="205" name="Straight Connector 204"/>
          <p:cNvCxnSpPr/>
          <p:nvPr/>
        </p:nvCxnSpPr>
        <p:spPr>
          <a:xfrm>
            <a:off x="7762715" y="1663604"/>
            <a:ext cx="0" cy="48451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4750630" y="4126123"/>
            <a:ext cx="6024169" cy="51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6887" y="4006551"/>
            <a:ext cx="437812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=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Separation Line </a:t>
            </a: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0</a:t>
            </a:r>
          </a:p>
        </p:txBody>
      </p:sp>
    </p:spTree>
    <p:extLst>
      <p:ext uri="{BB962C8B-B14F-4D97-AF65-F5344CB8AC3E}">
        <p14:creationId xmlns:p14="http://schemas.microsoft.com/office/powerpoint/2010/main" val="34439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01016 0.175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201" grpId="0" animBg="1"/>
      <p:bldP spid="203" grpId="0"/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79712" y="610831"/>
            <a:ext cx="10121461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Classification: L</a:t>
            </a:r>
            <a:r>
              <a:rPr lang="en-US" altLang="zh-CN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Cross-entropy Objective Functions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348" y="1914557"/>
            <a:ext cx="6196013" cy="436237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8846820" y="2468880"/>
            <a:ext cx="1851660" cy="3291840"/>
          </a:xfrm>
          <a:custGeom>
            <a:avLst/>
            <a:gdLst>
              <a:gd name="connsiteX0" fmla="*/ 0 w 1851660"/>
              <a:gd name="connsiteY0" fmla="*/ 3291840 h 3291840"/>
              <a:gd name="connsiteX1" fmla="*/ 822960 w 1851660"/>
              <a:gd name="connsiteY1" fmla="*/ 2766060 h 3291840"/>
              <a:gd name="connsiteX2" fmla="*/ 1440180 w 1851660"/>
              <a:gd name="connsiteY2" fmla="*/ 1897380 h 3291840"/>
              <a:gd name="connsiteX3" fmla="*/ 1737360 w 1851660"/>
              <a:gd name="connsiteY3" fmla="*/ 754380 h 3291840"/>
              <a:gd name="connsiteX4" fmla="*/ 1851660 w 1851660"/>
              <a:gd name="connsiteY4" fmla="*/ 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660" h="3291840">
                <a:moveTo>
                  <a:pt x="0" y="3291840"/>
                </a:moveTo>
                <a:cubicBezTo>
                  <a:pt x="291465" y="3145155"/>
                  <a:pt x="582930" y="2998470"/>
                  <a:pt x="822960" y="2766060"/>
                </a:cubicBezTo>
                <a:cubicBezTo>
                  <a:pt x="1062990" y="2533650"/>
                  <a:pt x="1287780" y="2232660"/>
                  <a:pt x="1440180" y="1897380"/>
                </a:cubicBezTo>
                <a:cubicBezTo>
                  <a:pt x="1592580" y="1562100"/>
                  <a:pt x="1668780" y="1070610"/>
                  <a:pt x="1737360" y="754380"/>
                </a:cubicBezTo>
                <a:cubicBezTo>
                  <a:pt x="1805940" y="438150"/>
                  <a:pt x="1828800" y="219075"/>
                  <a:pt x="185166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H="1">
            <a:off x="8879538" y="2361380"/>
            <a:ext cx="1785490" cy="3291840"/>
          </a:xfrm>
          <a:custGeom>
            <a:avLst/>
            <a:gdLst>
              <a:gd name="connsiteX0" fmla="*/ 0 w 1851660"/>
              <a:gd name="connsiteY0" fmla="*/ 3291840 h 3291840"/>
              <a:gd name="connsiteX1" fmla="*/ 822960 w 1851660"/>
              <a:gd name="connsiteY1" fmla="*/ 2766060 h 3291840"/>
              <a:gd name="connsiteX2" fmla="*/ 1440180 w 1851660"/>
              <a:gd name="connsiteY2" fmla="*/ 1897380 h 3291840"/>
              <a:gd name="connsiteX3" fmla="*/ 1737360 w 1851660"/>
              <a:gd name="connsiteY3" fmla="*/ 754380 h 3291840"/>
              <a:gd name="connsiteX4" fmla="*/ 1851660 w 1851660"/>
              <a:gd name="connsiteY4" fmla="*/ 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1660" h="3291840">
                <a:moveTo>
                  <a:pt x="0" y="3291840"/>
                </a:moveTo>
                <a:cubicBezTo>
                  <a:pt x="291465" y="3145155"/>
                  <a:pt x="582930" y="2998470"/>
                  <a:pt x="822960" y="2766060"/>
                </a:cubicBezTo>
                <a:cubicBezTo>
                  <a:pt x="1062990" y="2533650"/>
                  <a:pt x="1287780" y="2232660"/>
                  <a:pt x="1440180" y="1897380"/>
                </a:cubicBezTo>
                <a:cubicBezTo>
                  <a:pt x="1592580" y="1562100"/>
                  <a:pt x="1668780" y="1070610"/>
                  <a:pt x="1737360" y="754380"/>
                </a:cubicBezTo>
                <a:cubicBezTo>
                  <a:pt x="1805940" y="438150"/>
                  <a:pt x="1828800" y="219075"/>
                  <a:pt x="1851660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823960" y="5532120"/>
            <a:ext cx="1897380" cy="206223"/>
          </a:xfrm>
          <a:custGeom>
            <a:avLst/>
            <a:gdLst>
              <a:gd name="connsiteX0" fmla="*/ 0 w 1897380"/>
              <a:gd name="connsiteY0" fmla="*/ 45720 h 206223"/>
              <a:gd name="connsiteX1" fmla="*/ 982980 w 1897380"/>
              <a:gd name="connsiteY1" fmla="*/ 205740 h 206223"/>
              <a:gd name="connsiteX2" fmla="*/ 1897380 w 1897380"/>
              <a:gd name="connsiteY2" fmla="*/ 0 h 20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7380" h="206223">
                <a:moveTo>
                  <a:pt x="0" y="45720"/>
                </a:moveTo>
                <a:cubicBezTo>
                  <a:pt x="333375" y="129540"/>
                  <a:pt x="666750" y="213360"/>
                  <a:pt x="982980" y="205740"/>
                </a:cubicBezTo>
                <a:cubicBezTo>
                  <a:pt x="1299210" y="198120"/>
                  <a:pt x="1598295" y="99060"/>
                  <a:pt x="189738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156117" y="4749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4535" y="2892530"/>
            <a:ext cx="328647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1887" y="4562291"/>
            <a:ext cx="59474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11317" y="4039071"/>
            <a:ext cx="3771585" cy="579895"/>
            <a:chOff x="4569242" y="2054098"/>
            <a:chExt cx="3771585" cy="579895"/>
          </a:xfrm>
        </p:grpSpPr>
        <p:sp>
          <p:nvSpPr>
            <p:cNvPr id="34" name="TextBox 33"/>
            <p:cNvSpPr txBox="1"/>
            <p:nvPr/>
          </p:nvSpPr>
          <p:spPr>
            <a:xfrm>
              <a:off x="5289992" y="2054098"/>
              <a:ext cx="3050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½ 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)-t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69242" y="2110773"/>
              <a:ext cx="814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6925" y="1695685"/>
            <a:ext cx="2055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</a:t>
            </a:r>
            <a:endParaRPr lang="en-US" sz="2400" b="1" dirty="0"/>
          </a:p>
        </p:txBody>
      </p:sp>
      <p:sp>
        <p:nvSpPr>
          <p:cNvPr id="37" name="Rectangle 36"/>
          <p:cNvSpPr/>
          <p:nvPr/>
        </p:nvSpPr>
        <p:spPr>
          <a:xfrm>
            <a:off x="125993" y="356550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051018" y="5975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728117" y="3807611"/>
            <a:ext cx="3417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50539" y="3745690"/>
            <a:ext cx="3417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473645" y="2864408"/>
            <a:ext cx="1837854" cy="2913884"/>
          </a:xfrm>
          <a:custGeom>
            <a:avLst/>
            <a:gdLst>
              <a:gd name="connsiteX0" fmla="*/ 0 w 1837854"/>
              <a:gd name="connsiteY0" fmla="*/ 0 h 2913884"/>
              <a:gd name="connsiteX1" fmla="*/ 262551 w 1837854"/>
              <a:gd name="connsiteY1" fmla="*/ 1502875 h 2913884"/>
              <a:gd name="connsiteX2" fmla="*/ 724278 w 1837854"/>
              <a:gd name="connsiteY2" fmla="*/ 2743200 h 2913884"/>
              <a:gd name="connsiteX3" fmla="*/ 1041149 w 1837854"/>
              <a:gd name="connsiteY3" fmla="*/ 2806574 h 2913884"/>
              <a:gd name="connsiteX4" fmla="*/ 1466662 w 1837854"/>
              <a:gd name="connsiteY4" fmla="*/ 1837854 h 2913884"/>
              <a:gd name="connsiteX5" fmla="*/ 1837854 w 1837854"/>
              <a:gd name="connsiteY5" fmla="*/ 9054 h 2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7854" h="2913884">
                <a:moveTo>
                  <a:pt x="0" y="0"/>
                </a:moveTo>
                <a:cubicBezTo>
                  <a:pt x="70919" y="522837"/>
                  <a:pt x="141838" y="1045675"/>
                  <a:pt x="262551" y="1502875"/>
                </a:cubicBezTo>
                <a:cubicBezTo>
                  <a:pt x="383264" y="1960075"/>
                  <a:pt x="594512" y="2525917"/>
                  <a:pt x="724278" y="2743200"/>
                </a:cubicBezTo>
                <a:cubicBezTo>
                  <a:pt x="854044" y="2960483"/>
                  <a:pt x="917418" y="2957465"/>
                  <a:pt x="1041149" y="2806574"/>
                </a:cubicBezTo>
                <a:cubicBezTo>
                  <a:pt x="1164880" y="2655683"/>
                  <a:pt x="1333878" y="2304107"/>
                  <a:pt x="1466662" y="1837854"/>
                </a:cubicBezTo>
                <a:cubicBezTo>
                  <a:pt x="1599446" y="1371601"/>
                  <a:pt x="1718650" y="690327"/>
                  <a:pt x="1837854" y="905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8852587" y="5532120"/>
            <a:ext cx="1837854" cy="228600"/>
          </a:xfrm>
          <a:custGeom>
            <a:avLst/>
            <a:gdLst>
              <a:gd name="connsiteX0" fmla="*/ 0 w 1837854"/>
              <a:gd name="connsiteY0" fmla="*/ 0 h 2913884"/>
              <a:gd name="connsiteX1" fmla="*/ 262551 w 1837854"/>
              <a:gd name="connsiteY1" fmla="*/ 1502875 h 2913884"/>
              <a:gd name="connsiteX2" fmla="*/ 724278 w 1837854"/>
              <a:gd name="connsiteY2" fmla="*/ 2743200 h 2913884"/>
              <a:gd name="connsiteX3" fmla="*/ 1041149 w 1837854"/>
              <a:gd name="connsiteY3" fmla="*/ 2806574 h 2913884"/>
              <a:gd name="connsiteX4" fmla="*/ 1466662 w 1837854"/>
              <a:gd name="connsiteY4" fmla="*/ 1837854 h 2913884"/>
              <a:gd name="connsiteX5" fmla="*/ 1837854 w 1837854"/>
              <a:gd name="connsiteY5" fmla="*/ 9054 h 291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7854" h="2913884">
                <a:moveTo>
                  <a:pt x="0" y="0"/>
                </a:moveTo>
                <a:cubicBezTo>
                  <a:pt x="70919" y="522837"/>
                  <a:pt x="141838" y="1045675"/>
                  <a:pt x="262551" y="1502875"/>
                </a:cubicBezTo>
                <a:cubicBezTo>
                  <a:pt x="383264" y="1960075"/>
                  <a:pt x="594512" y="2525917"/>
                  <a:pt x="724278" y="2743200"/>
                </a:cubicBezTo>
                <a:cubicBezTo>
                  <a:pt x="854044" y="2960483"/>
                  <a:pt x="917418" y="2957465"/>
                  <a:pt x="1041149" y="2806574"/>
                </a:cubicBezTo>
                <a:cubicBezTo>
                  <a:pt x="1164880" y="2655683"/>
                  <a:pt x="1333878" y="2304107"/>
                  <a:pt x="1466662" y="1837854"/>
                </a:cubicBezTo>
                <a:cubicBezTo>
                  <a:pt x="1599446" y="1371601"/>
                  <a:pt x="1718650" y="690327"/>
                  <a:pt x="1837854" y="905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57766" y="2121744"/>
            <a:ext cx="2684734" cy="4163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1317" y="2122833"/>
            <a:ext cx="7319031" cy="579895"/>
            <a:chOff x="4569242" y="2054098"/>
            <a:chExt cx="7319031" cy="579895"/>
          </a:xfrm>
        </p:grpSpPr>
        <p:sp>
          <p:nvSpPr>
            <p:cNvPr id="31" name="TextBox 30"/>
            <p:cNvSpPr txBox="1"/>
            <p:nvPr/>
          </p:nvSpPr>
          <p:spPr>
            <a:xfrm>
              <a:off x="5289992" y="2054098"/>
              <a:ext cx="6598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P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ln(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x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)) - (1-y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)ln (1-</a:t>
              </a:r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69242" y="2110773"/>
              <a:ext cx="8146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460379" y="2942375"/>
            <a:ext cx="2824299" cy="2155041"/>
            <a:chOff x="2460379" y="2942375"/>
            <a:chExt cx="2824299" cy="2155041"/>
          </a:xfrm>
        </p:grpSpPr>
        <p:sp>
          <p:nvSpPr>
            <p:cNvPr id="38" name="Rectangle 37"/>
            <p:cNvSpPr/>
            <p:nvPr/>
          </p:nvSpPr>
          <p:spPr>
            <a:xfrm>
              <a:off x="2460379" y="4689170"/>
              <a:ext cx="2824299" cy="408246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10739" y="2942375"/>
              <a:ext cx="203654" cy="416531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969399" y="3398099"/>
            <a:ext cx="22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vanishing gradient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08559" y="5071383"/>
            <a:ext cx="190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vanishing gradient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521356"/>
            <a:ext cx="5963558" cy="219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30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180">
        <p:fade/>
      </p:transition>
    </mc:Choice>
    <mc:Fallback xmlns="">
      <p:transition spd="med" advTm="125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 animBg="1"/>
      <p:bldP spid="36" grpId="0" animBg="1"/>
      <p:bldP spid="45" grpId="0" animBg="1"/>
      <p:bldP spid="46" grpId="0"/>
      <p:bldP spid="50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432901" y="1717387"/>
            <a:ext cx="4890143" cy="4845133"/>
            <a:chOff x="4878781" y="1294410"/>
            <a:chExt cx="4890143" cy="484513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93278" y="1294410"/>
              <a:ext cx="0" cy="48451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9231597" y="3811979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78781" y="1294410"/>
              <a:ext cx="537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  <a:endParaRPr lang="en-US" sz="3200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8153619" y="3236036"/>
            <a:ext cx="266117" cy="28220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190335" y="888908"/>
            <a:ext cx="6354558" cy="5082334"/>
            <a:chOff x="4166547" y="-60220"/>
            <a:chExt cx="6354558" cy="5082334"/>
          </a:xfrm>
        </p:grpSpPr>
        <p:sp>
          <p:nvSpPr>
            <p:cNvPr id="51" name="Oval 50"/>
            <p:cNvSpPr/>
            <p:nvPr/>
          </p:nvSpPr>
          <p:spPr>
            <a:xfrm>
              <a:off x="5924967" y="3039446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9760303" y="61643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987019" y="2876644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0254988" y="2248112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5575682" y="124568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974280" y="-60220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200996" y="219998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763931" y="1043597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427782" y="3820271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957739" y="4449729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928658" y="1514813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166547" y="486549"/>
              <a:ext cx="266117" cy="28220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4852802" y="2904696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>
              <a:off x="9362077" y="4739911"/>
              <a:ext cx="266117" cy="2822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9488" y="2938672"/>
            <a:ext cx="4607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 @ Separation Line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cxnSp>
        <p:nvCxnSpPr>
          <p:cNvPr id="165" name="Straight Connector 164"/>
          <p:cNvCxnSpPr/>
          <p:nvPr/>
        </p:nvCxnSpPr>
        <p:spPr>
          <a:xfrm flipH="1" flipV="1">
            <a:off x="4616839" y="4131695"/>
            <a:ext cx="4131372" cy="30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/>
          <p:cNvGrpSpPr/>
          <p:nvPr/>
        </p:nvGrpSpPr>
        <p:grpSpPr>
          <a:xfrm>
            <a:off x="3895106" y="1401212"/>
            <a:ext cx="6348006" cy="5456788"/>
            <a:chOff x="3895106" y="1401212"/>
            <a:chExt cx="6348006" cy="5456788"/>
          </a:xfrm>
        </p:grpSpPr>
        <p:grpSp>
          <p:nvGrpSpPr>
            <p:cNvPr id="47" name="Group 46"/>
            <p:cNvGrpSpPr/>
            <p:nvPr/>
          </p:nvGrpSpPr>
          <p:grpSpPr>
            <a:xfrm>
              <a:off x="3895106" y="1401212"/>
              <a:ext cx="6348006" cy="5456788"/>
              <a:chOff x="3895106" y="1401212"/>
              <a:chExt cx="6348006" cy="545678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3895106" y="1401212"/>
                <a:ext cx="6348006" cy="545678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V="1">
                <a:off x="7147398" y="2938672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8481751" y="2502274"/>
              <a:ext cx="595035" cy="848127"/>
              <a:chOff x="8885113" y="2906096"/>
              <a:chExt cx="595035" cy="84812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8885113" y="3169448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975682" y="2906096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^</a:t>
                </a:r>
              </a:p>
            </p:txBody>
          </p:sp>
        </p:grpSp>
      </p:grpSp>
      <p:grpSp>
        <p:nvGrpSpPr>
          <p:cNvPr id="174" name="Group 173"/>
          <p:cNvGrpSpPr/>
          <p:nvPr/>
        </p:nvGrpSpPr>
        <p:grpSpPr>
          <a:xfrm>
            <a:off x="4581655" y="2070152"/>
            <a:ext cx="6243851" cy="3997432"/>
            <a:chOff x="4606344" y="2095044"/>
            <a:chExt cx="6243851" cy="3997432"/>
          </a:xfrm>
        </p:grpSpPr>
        <p:grpSp>
          <p:nvGrpSpPr>
            <p:cNvPr id="166" name="Group 165"/>
            <p:cNvGrpSpPr/>
            <p:nvPr/>
          </p:nvGrpSpPr>
          <p:grpSpPr>
            <a:xfrm rot="20831292">
              <a:off x="4606344" y="2825175"/>
              <a:ext cx="6243851" cy="3267301"/>
              <a:chOff x="4435558" y="2938672"/>
              <a:chExt cx="6243851" cy="3267301"/>
            </a:xfrm>
          </p:grpSpPr>
          <p:cxnSp>
            <p:nvCxnSpPr>
              <p:cNvPr id="167" name="Straight Connector 166"/>
              <p:cNvCxnSpPr/>
              <p:nvPr/>
            </p:nvCxnSpPr>
            <p:spPr>
              <a:xfrm rot="768708">
                <a:off x="4435558" y="2971939"/>
                <a:ext cx="6243851" cy="323403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V="1">
                <a:off x="7147398" y="2938672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>
              <a:off x="7376751" y="2095044"/>
              <a:ext cx="595035" cy="848922"/>
              <a:chOff x="7376751" y="2095044"/>
              <a:chExt cx="595035" cy="848922"/>
            </a:xfrm>
          </p:grpSpPr>
          <p:sp>
            <p:nvSpPr>
              <p:cNvPr id="171" name="TextBox 170"/>
              <p:cNvSpPr txBox="1"/>
              <p:nvPr/>
            </p:nvSpPr>
            <p:spPr>
              <a:xfrm>
                <a:off x="7441299" y="2095044"/>
                <a:ext cx="4138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7030A0"/>
                    </a:solidFill>
                  </a:rPr>
                  <a:t>^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7376751" y="2359191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</p:grpSp>
      </p:grpSp>
      <p:sp>
        <p:nvSpPr>
          <p:cNvPr id="215" name="TextBox 214"/>
          <p:cNvSpPr txBox="1"/>
          <p:nvPr/>
        </p:nvSpPr>
        <p:spPr>
          <a:xfrm>
            <a:off x="7221262" y="-1052342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</a:t>
            </a:r>
            <a:r>
              <a:rPr lang="en-US" dirty="0" err="1"/>
              <a:t>Y|w,x</a:t>
            </a:r>
            <a:r>
              <a:rPr lang="en-US" dirty="0"/>
              <a:t>))=</a:t>
            </a:r>
            <a:r>
              <a:rPr lang="en-US" dirty="0" err="1">
                <a:solidFill>
                  <a:srgbClr val="00B0F0"/>
                </a:solidFill>
              </a:rPr>
              <a:t>Yeelow</a:t>
            </a:r>
            <a:r>
              <a:rPr lang="en-US" dirty="0">
                <a:solidFill>
                  <a:srgbClr val="00B0F0"/>
                </a:solidFill>
              </a:rPr>
              <a:t> Area</a:t>
            </a:r>
            <a:r>
              <a:rPr lang="en-US" dirty="0"/>
              <a:t>/Pink Area</a:t>
            </a:r>
          </a:p>
        </p:txBody>
      </p:sp>
      <p:sp>
        <p:nvSpPr>
          <p:cNvPr id="244" name="Oval 243"/>
          <p:cNvSpPr/>
          <p:nvPr/>
        </p:nvSpPr>
        <p:spPr>
          <a:xfrm>
            <a:off x="7994052" y="3038574"/>
            <a:ext cx="604270" cy="678734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7795656" y="5096814"/>
            <a:ext cx="604270" cy="678734"/>
          </a:xfrm>
          <a:prstGeom prst="ellipse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/>
          <p:cNvGrpSpPr/>
          <p:nvPr/>
        </p:nvGrpSpPr>
        <p:grpSpPr>
          <a:xfrm>
            <a:off x="6910473" y="4200929"/>
            <a:ext cx="1091123" cy="1469805"/>
            <a:chOff x="12035028" y="2480778"/>
            <a:chExt cx="1194481" cy="1469805"/>
          </a:xfrm>
        </p:grpSpPr>
        <p:cxnSp>
          <p:nvCxnSpPr>
            <p:cNvPr id="249" name="Straight Arrow Connector 248"/>
            <p:cNvCxnSpPr/>
            <p:nvPr/>
          </p:nvCxnSpPr>
          <p:spPr>
            <a:xfrm>
              <a:off x="12252936" y="2480778"/>
              <a:ext cx="976573" cy="1197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>
              <a:off x="12035028" y="3612029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&lt;0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7140676" y="3488434"/>
            <a:ext cx="2021202" cy="633595"/>
            <a:chOff x="11890089" y="3091108"/>
            <a:chExt cx="1877966" cy="849659"/>
          </a:xfrm>
        </p:grpSpPr>
        <p:cxnSp>
          <p:nvCxnSpPr>
            <p:cNvPr id="254" name="Straight Arrow Connector 253"/>
            <p:cNvCxnSpPr/>
            <p:nvPr/>
          </p:nvCxnSpPr>
          <p:spPr>
            <a:xfrm flipV="1">
              <a:off x="11890089" y="3091108"/>
              <a:ext cx="959651" cy="8496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254"/>
            <p:cNvSpPr txBox="1"/>
            <p:nvPr/>
          </p:nvSpPr>
          <p:spPr>
            <a:xfrm>
              <a:off x="12882876" y="3266807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&gt;0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7204621" y="4136027"/>
            <a:ext cx="2451743" cy="1645101"/>
            <a:chOff x="8979313" y="3813009"/>
            <a:chExt cx="2451743" cy="1645101"/>
          </a:xfrm>
        </p:grpSpPr>
        <p:cxnSp>
          <p:nvCxnSpPr>
            <p:cNvPr id="259" name="Straight Arrow Connector 258"/>
            <p:cNvCxnSpPr/>
            <p:nvPr/>
          </p:nvCxnSpPr>
          <p:spPr>
            <a:xfrm>
              <a:off x="8979313" y="3813009"/>
              <a:ext cx="2149731" cy="16451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TextBox 259"/>
            <p:cNvSpPr txBox="1"/>
            <p:nvPr/>
          </p:nvSpPr>
          <p:spPr>
            <a:xfrm>
              <a:off x="10545877" y="4692754"/>
              <a:ext cx="8851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&gt;0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1" name="TextBox 200"/>
          <p:cNvSpPr txBox="1"/>
          <p:nvPr/>
        </p:nvSpPr>
        <p:spPr>
          <a:xfrm>
            <a:off x="832746" y="-57955"/>
            <a:ext cx="11200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Sigmoid Acts as a Line Threshold Filter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07958" y="888908"/>
            <a:ext cx="2650626" cy="1826508"/>
            <a:chOff x="307958" y="888908"/>
            <a:chExt cx="2650626" cy="1826508"/>
          </a:xfrm>
        </p:grpSpPr>
        <p:sp>
          <p:nvSpPr>
            <p:cNvPr id="250" name="Oval 249"/>
            <p:cNvSpPr/>
            <p:nvPr/>
          </p:nvSpPr>
          <p:spPr>
            <a:xfrm>
              <a:off x="307958" y="2018167"/>
              <a:ext cx="694400" cy="6972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313110" y="888908"/>
              <a:ext cx="694400" cy="6972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2" name="Group 201"/>
            <p:cNvGrpSpPr/>
            <p:nvPr/>
          </p:nvGrpSpPr>
          <p:grpSpPr>
            <a:xfrm>
              <a:off x="1593591" y="1450202"/>
              <a:ext cx="772641" cy="795131"/>
              <a:chOff x="3178941" y="2114139"/>
              <a:chExt cx="772641" cy="795131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226" name="Oval 225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0" name="Straight Connector 229"/>
                <p:cNvCxnSpPr>
                  <a:stCxn id="226" idx="0"/>
                  <a:endCxn id="226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" name="TextBox 204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97565" y="888908"/>
              <a:ext cx="502061" cy="1733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  <a:endParaRPr lang="en-US" sz="3200" dirty="0"/>
            </a:p>
            <a:p>
              <a:endParaRPr lang="en-US" sz="3200" baseline="-25000" dirty="0"/>
            </a:p>
            <a:p>
              <a:endParaRPr lang="en-US" sz="3200" baseline="-25000" dirty="0"/>
            </a:p>
            <a:p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  <a:endParaRPr lang="en-US" sz="3200" dirty="0"/>
            </a:p>
          </p:txBody>
        </p:sp>
        <p:cxnSp>
          <p:nvCxnSpPr>
            <p:cNvPr id="12" name="Straight Arrow Connector 11"/>
            <p:cNvCxnSpPr>
              <a:stCxn id="247" idx="5"/>
              <a:endCxn id="205" idx="1"/>
            </p:cNvCxnSpPr>
            <p:nvPr/>
          </p:nvCxnSpPr>
          <p:spPr>
            <a:xfrm>
              <a:off x="905817" y="1484047"/>
              <a:ext cx="687774" cy="363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>
              <a:stCxn id="250" idx="6"/>
              <a:endCxn id="205" idx="1"/>
            </p:cNvCxnSpPr>
            <p:nvPr/>
          </p:nvCxnSpPr>
          <p:spPr>
            <a:xfrm flipV="1">
              <a:off x="1002358" y="1847767"/>
              <a:ext cx="591233" cy="5190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26" idx="6"/>
            </p:cNvCxnSpPr>
            <p:nvPr/>
          </p:nvCxnSpPr>
          <p:spPr>
            <a:xfrm flipV="1">
              <a:off x="2366232" y="1847766"/>
              <a:ext cx="592352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57666" y="4910500"/>
            <a:ext cx="2790772" cy="1856605"/>
            <a:chOff x="3058493" y="4913516"/>
            <a:chExt cx="2790772" cy="1856605"/>
          </a:xfrm>
        </p:grpSpPr>
        <p:grpSp>
          <p:nvGrpSpPr>
            <p:cNvPr id="261" name="Group 260"/>
            <p:cNvGrpSpPr/>
            <p:nvPr/>
          </p:nvGrpSpPr>
          <p:grpSpPr>
            <a:xfrm>
              <a:off x="3694723" y="5138536"/>
              <a:ext cx="1774485" cy="1364016"/>
              <a:chOff x="191354" y="241793"/>
              <a:chExt cx="1013169" cy="852546"/>
            </a:xfrm>
          </p:grpSpPr>
          <p:grpSp>
            <p:nvGrpSpPr>
              <p:cNvPr id="262" name="Group 261"/>
              <p:cNvGrpSpPr/>
              <p:nvPr/>
            </p:nvGrpSpPr>
            <p:grpSpPr>
              <a:xfrm>
                <a:off x="387299" y="341292"/>
                <a:ext cx="817224" cy="568527"/>
                <a:chOff x="295422" y="382301"/>
                <a:chExt cx="817224" cy="568527"/>
              </a:xfrm>
            </p:grpSpPr>
            <p:sp>
              <p:nvSpPr>
                <p:cNvPr id="275" name="Freeform 274"/>
                <p:cNvSpPr/>
                <p:nvPr/>
              </p:nvSpPr>
              <p:spPr>
                <a:xfrm>
                  <a:off x="295422" y="405752"/>
                  <a:ext cx="787790" cy="530222"/>
                </a:xfrm>
                <a:custGeom>
                  <a:avLst/>
                  <a:gdLst>
                    <a:gd name="connsiteX0" fmla="*/ 0 w 787790"/>
                    <a:gd name="connsiteY0" fmla="*/ 508647 h 530222"/>
                    <a:gd name="connsiteX1" fmla="*/ 281353 w 787790"/>
                    <a:gd name="connsiteY1" fmla="*/ 480512 h 530222"/>
                    <a:gd name="connsiteX2" fmla="*/ 478301 w 787790"/>
                    <a:gd name="connsiteY2" fmla="*/ 72549 h 530222"/>
                    <a:gd name="connsiteX3" fmla="*/ 787790 w 787790"/>
                    <a:gd name="connsiteY3" fmla="*/ 2210 h 53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87790" h="530222">
                      <a:moveTo>
                        <a:pt x="0" y="508647"/>
                      </a:moveTo>
                      <a:cubicBezTo>
                        <a:pt x="100818" y="530921"/>
                        <a:pt x="201636" y="553195"/>
                        <a:pt x="281353" y="480512"/>
                      </a:cubicBezTo>
                      <a:cubicBezTo>
                        <a:pt x="361070" y="407829"/>
                        <a:pt x="393895" y="152266"/>
                        <a:pt x="478301" y="72549"/>
                      </a:cubicBezTo>
                      <a:cubicBezTo>
                        <a:pt x="562707" y="-7168"/>
                        <a:pt x="675248" y="-2479"/>
                        <a:pt x="787790" y="221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295422" y="382301"/>
                  <a:ext cx="817224" cy="56852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6" name="TextBox 265"/>
              <p:cNvSpPr txBox="1"/>
              <p:nvPr/>
            </p:nvSpPr>
            <p:spPr>
              <a:xfrm>
                <a:off x="191354" y="73512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74" name="TextBox 273"/>
              <p:cNvSpPr txBox="1"/>
              <p:nvPr/>
            </p:nvSpPr>
            <p:spPr>
              <a:xfrm>
                <a:off x="191354" y="241793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307" name="TextBox 306"/>
              <p:cNvSpPr txBox="1"/>
              <p:nvPr/>
            </p:nvSpPr>
            <p:spPr>
              <a:xfrm>
                <a:off x="429451" y="921207"/>
                <a:ext cx="683881" cy="173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-1         0          1</a:t>
                </a:r>
              </a:p>
            </p:txBody>
          </p:sp>
        </p:grpSp>
        <p:sp>
          <p:nvSpPr>
            <p:cNvPr id="293" name="TextBox 292"/>
            <p:cNvSpPr txBox="1"/>
            <p:nvPr/>
          </p:nvSpPr>
          <p:spPr>
            <a:xfrm>
              <a:off x="3989347" y="4913516"/>
              <a:ext cx="1859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 vs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4514333" y="6370011"/>
              <a:ext cx="11881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058493" y="5466167"/>
              <a:ext cx="9204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lang="en-US" sz="2000" dirty="0"/>
            </a:p>
          </p:txBody>
        </p:sp>
      </p:grpSp>
      <p:cxnSp>
        <p:nvCxnSpPr>
          <p:cNvPr id="75" name="Straight Connector 74"/>
          <p:cNvCxnSpPr/>
          <p:nvPr/>
        </p:nvCxnSpPr>
        <p:spPr>
          <a:xfrm flipV="1">
            <a:off x="2303035" y="5270947"/>
            <a:ext cx="13502" cy="93337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>
            <a:stCxn id="276" idx="3"/>
          </p:cNvCxnSpPr>
          <p:nvPr/>
        </p:nvCxnSpPr>
        <p:spPr>
          <a:xfrm flipH="1">
            <a:off x="1694839" y="5749515"/>
            <a:ext cx="1373542" cy="2603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44" y="1206904"/>
            <a:ext cx="1677719" cy="125512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26" y="1213756"/>
            <a:ext cx="1925271" cy="128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244" grpId="0" animBg="1"/>
      <p:bldP spid="244" grpId="1" animBg="1"/>
      <p:bldP spid="246" grpId="0" animBg="1"/>
      <p:bldP spid="246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152281" y="3279242"/>
            <a:ext cx="1812890" cy="1647608"/>
            <a:chOff x="1140601" y="4171539"/>
            <a:chExt cx="1812890" cy="1647608"/>
          </a:xfrm>
        </p:grpSpPr>
        <p:sp>
          <p:nvSpPr>
            <p:cNvPr id="205" name="Oval 204"/>
            <p:cNvSpPr/>
            <p:nvPr/>
          </p:nvSpPr>
          <p:spPr>
            <a:xfrm>
              <a:off x="2794373" y="4373067"/>
              <a:ext cx="77957" cy="911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 flipH="1" flipV="1">
              <a:off x="1401419" y="5544782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226" name="Group 225"/>
            <p:cNvGrpSpPr/>
            <p:nvPr/>
          </p:nvGrpSpPr>
          <p:grpSpPr>
            <a:xfrm>
              <a:off x="1140601" y="4215565"/>
              <a:ext cx="1812890" cy="1329217"/>
              <a:chOff x="4852802" y="616437"/>
              <a:chExt cx="6188541" cy="4115495"/>
            </a:xfrm>
          </p:grpSpPr>
          <p:sp>
            <p:nvSpPr>
              <p:cNvPr id="250" name="Oval 249"/>
              <p:cNvSpPr/>
              <p:nvPr/>
            </p:nvSpPr>
            <p:spPr>
              <a:xfrm>
                <a:off x="5924967" y="303944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9760303" y="616437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8987019" y="2876644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10254988" y="2248112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5575682" y="12456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6200996" y="2199987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8763931" y="1043597"/>
                <a:ext cx="266117" cy="28220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6427782" y="3820271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7957739" y="4449729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4928658" y="1514813"/>
                <a:ext cx="266117" cy="282203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4852802" y="2904696"/>
                <a:ext cx="266117" cy="282203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10775226" y="2719969"/>
                <a:ext cx="266117" cy="28220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6585521" y="1564007"/>
                <a:ext cx="266117" cy="28220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5443279" y="2189733"/>
                <a:ext cx="266117" cy="28220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9194834" y="2042265"/>
                <a:ext cx="266117" cy="28220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/>
            <p:cNvSpPr txBox="1"/>
            <p:nvPr/>
          </p:nvSpPr>
          <p:spPr>
            <a:xfrm flipH="1">
              <a:off x="1881214" y="4171539"/>
              <a:ext cx="4784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cxnSp>
          <p:nvCxnSpPr>
            <p:cNvPr id="277" name="Straight Connector 276"/>
            <p:cNvCxnSpPr/>
            <p:nvPr/>
          </p:nvCxnSpPr>
          <p:spPr>
            <a:xfrm>
              <a:off x="1826220" y="4254272"/>
              <a:ext cx="0" cy="15648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1162822" y="5138981"/>
              <a:ext cx="1251862" cy="9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/>
            <p:cNvSpPr/>
            <p:nvPr/>
          </p:nvSpPr>
          <p:spPr>
            <a:xfrm>
              <a:off x="2101946" y="4833579"/>
              <a:ext cx="77957" cy="9114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 flipH="1" flipV="1">
              <a:off x="1553819" y="5408951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 flipH="1" flipV="1">
              <a:off x="2282689" y="5273120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 flipH="1" flipV="1">
              <a:off x="1928193" y="5326130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 flipH="1" flipV="1">
              <a:off x="2209802" y="5647495"/>
              <a:ext cx="104965" cy="9352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577" name="Group 576"/>
          <p:cNvGrpSpPr/>
          <p:nvPr/>
        </p:nvGrpSpPr>
        <p:grpSpPr>
          <a:xfrm>
            <a:off x="4431271" y="2855001"/>
            <a:ext cx="797615" cy="2527853"/>
            <a:chOff x="4431271" y="2855001"/>
            <a:chExt cx="797615" cy="2527853"/>
          </a:xfrm>
        </p:grpSpPr>
        <p:grpSp>
          <p:nvGrpSpPr>
            <p:cNvPr id="81" name="Group 80"/>
            <p:cNvGrpSpPr/>
            <p:nvPr/>
          </p:nvGrpSpPr>
          <p:grpSpPr>
            <a:xfrm>
              <a:off x="4431271" y="2855001"/>
              <a:ext cx="772641" cy="795131"/>
              <a:chOff x="3178941" y="2114139"/>
              <a:chExt cx="772641" cy="79513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Connector 11"/>
                <p:cNvCxnSpPr>
                  <a:stCxn id="4" idx="0"/>
                  <a:endCxn id="4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4456245" y="4587723"/>
              <a:ext cx="772641" cy="795131"/>
              <a:chOff x="3178941" y="2114139"/>
              <a:chExt cx="772641" cy="795131"/>
            </a:xfrm>
          </p:grpSpPr>
          <p:grpSp>
            <p:nvGrpSpPr>
              <p:cNvPr id="316" name="Group 315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319" name="Oval 318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0" name="Straight Connector 319"/>
                <p:cNvCxnSpPr>
                  <a:stCxn id="319" idx="0"/>
                  <a:endCxn id="319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7" name="TextBox 316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</p:grpSp>
      <p:sp>
        <p:nvSpPr>
          <p:cNvPr id="349" name="Oval 348"/>
          <p:cNvSpPr/>
          <p:nvPr/>
        </p:nvSpPr>
        <p:spPr>
          <a:xfrm>
            <a:off x="2327102" y="4402823"/>
            <a:ext cx="694400" cy="6972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Oval 349"/>
          <p:cNvSpPr/>
          <p:nvPr/>
        </p:nvSpPr>
        <p:spPr>
          <a:xfrm>
            <a:off x="2332254" y="3273564"/>
            <a:ext cx="694400" cy="6972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TextBox 351"/>
          <p:cNvSpPr txBox="1"/>
          <p:nvPr/>
        </p:nvSpPr>
        <p:spPr>
          <a:xfrm>
            <a:off x="2416709" y="3273564"/>
            <a:ext cx="502061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  <a:r>
              <a:rPr lang="en-US" sz="3200" baseline="-25000" dirty="0"/>
              <a:t>1</a:t>
            </a:r>
            <a:endParaRPr lang="en-US" sz="3200" dirty="0"/>
          </a:p>
          <a:p>
            <a:endParaRPr lang="en-US" sz="3200" baseline="-25000" dirty="0"/>
          </a:p>
          <a:p>
            <a:endParaRPr lang="en-US" sz="3200" baseline="-25000" dirty="0"/>
          </a:p>
          <a:p>
            <a:r>
              <a:rPr lang="en-US" sz="3200" dirty="0"/>
              <a:t>x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grpSp>
        <p:nvGrpSpPr>
          <p:cNvPr id="526" name="Group 525"/>
          <p:cNvGrpSpPr/>
          <p:nvPr/>
        </p:nvGrpSpPr>
        <p:grpSpPr>
          <a:xfrm>
            <a:off x="3061167" y="3368994"/>
            <a:ext cx="1427881" cy="1342991"/>
            <a:chOff x="3061167" y="3368994"/>
            <a:chExt cx="1427881" cy="1342991"/>
          </a:xfrm>
        </p:grpSpPr>
        <p:cxnSp>
          <p:nvCxnSpPr>
            <p:cNvPr id="353" name="Straight Arrow Connector 352"/>
            <p:cNvCxnSpPr/>
            <p:nvPr/>
          </p:nvCxnSpPr>
          <p:spPr>
            <a:xfrm flipV="1">
              <a:off x="3088976" y="3368994"/>
              <a:ext cx="1389500" cy="20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Arrow Connector 353"/>
            <p:cNvCxnSpPr>
              <a:stCxn id="349" idx="6"/>
            </p:cNvCxnSpPr>
            <p:nvPr/>
          </p:nvCxnSpPr>
          <p:spPr>
            <a:xfrm flipV="1">
              <a:off x="3061167" y="3394322"/>
              <a:ext cx="1427881" cy="13176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3020137" y="3620998"/>
            <a:ext cx="2953963" cy="3363484"/>
            <a:chOff x="3021502" y="3638172"/>
            <a:chExt cx="2953963" cy="3363484"/>
          </a:xfrm>
        </p:grpSpPr>
        <p:grpSp>
          <p:nvGrpSpPr>
            <p:cNvPr id="90" name="Group 89"/>
            <p:cNvGrpSpPr/>
            <p:nvPr/>
          </p:nvGrpSpPr>
          <p:grpSpPr>
            <a:xfrm>
              <a:off x="3766689" y="5518809"/>
              <a:ext cx="2208776" cy="1482847"/>
              <a:chOff x="5569231" y="3473980"/>
              <a:chExt cx="2493780" cy="1855278"/>
            </a:xfrm>
          </p:grpSpPr>
          <p:grpSp>
            <p:nvGrpSpPr>
              <p:cNvPr id="321" name="Group 320"/>
              <p:cNvGrpSpPr/>
              <p:nvPr/>
            </p:nvGrpSpPr>
            <p:grpSpPr>
              <a:xfrm>
                <a:off x="5569231" y="3478202"/>
                <a:ext cx="2493780" cy="1603582"/>
                <a:chOff x="459711" y="4215565"/>
                <a:chExt cx="2493780" cy="1603582"/>
              </a:xfrm>
            </p:grpSpPr>
            <p:sp>
              <p:nvSpPr>
                <p:cNvPr id="322" name="Oval 321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Oval 322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324" name="Group 323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333" name="Oval 332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34" name="Oval 333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Oval 334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6" name="Oval 335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7" name="Oval 336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2" name="Oval 341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4" name="Oval 343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Oval 345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5" name="TextBox 324"/>
                <p:cNvSpPr txBox="1"/>
                <p:nvPr/>
              </p:nvSpPr>
              <p:spPr>
                <a:xfrm flipH="1">
                  <a:off x="459711" y="4453787"/>
                  <a:ext cx="47847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</a:p>
              </p:txBody>
            </p: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1826220" y="4254272"/>
                  <a:ext cx="0" cy="15648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1162822" y="5138981"/>
                  <a:ext cx="1251862" cy="91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8" name="Oval 327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9" name="Oval 328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0" name="Oval 329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1" name="Oval 330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32" name="Oval 331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84" name="Straight Connector 83"/>
              <p:cNvCxnSpPr/>
              <p:nvPr/>
            </p:nvCxnSpPr>
            <p:spPr>
              <a:xfrm flipH="1">
                <a:off x="6728955" y="3569348"/>
                <a:ext cx="506388" cy="151885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flipH="1" flipV="1">
                <a:off x="6114027" y="4050771"/>
                <a:ext cx="833583" cy="35084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 rot="17332558">
                <a:off x="6552153" y="3948020"/>
                <a:ext cx="1855278" cy="907197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Arrow Connector 99"/>
            <p:cNvCxnSpPr/>
            <p:nvPr/>
          </p:nvCxnSpPr>
          <p:spPr>
            <a:xfrm>
              <a:off x="3055433" y="3638172"/>
              <a:ext cx="1439390" cy="1195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Arrow Connector 360"/>
            <p:cNvCxnSpPr>
              <a:stCxn id="349" idx="6"/>
            </p:cNvCxnSpPr>
            <p:nvPr/>
          </p:nvCxnSpPr>
          <p:spPr>
            <a:xfrm>
              <a:off x="3021502" y="4751448"/>
              <a:ext cx="1400812" cy="900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6681919" y="1045742"/>
            <a:ext cx="2112436" cy="1860844"/>
            <a:chOff x="7201010" y="709585"/>
            <a:chExt cx="2420068" cy="2383967"/>
          </a:xfrm>
        </p:grpSpPr>
        <p:cxnSp>
          <p:nvCxnSpPr>
            <p:cNvPr id="105" name="Straight Connector 104"/>
            <p:cNvCxnSpPr/>
            <p:nvPr/>
          </p:nvCxnSpPr>
          <p:spPr>
            <a:xfrm flipH="1">
              <a:off x="8029672" y="1815305"/>
              <a:ext cx="567676" cy="9847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7261943" y="2321822"/>
              <a:ext cx="2359135" cy="437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7201010" y="1924293"/>
              <a:ext cx="2099440" cy="76676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8300066" y="1127292"/>
              <a:ext cx="20412" cy="11400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Rectangle 362"/>
            <p:cNvSpPr/>
            <p:nvPr/>
          </p:nvSpPr>
          <p:spPr>
            <a:xfrm>
              <a:off x="8250730" y="709585"/>
              <a:ext cx="12186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·x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endParaRPr lang="en-US" sz="2800" dirty="0"/>
            </a:p>
          </p:txBody>
        </p:sp>
        <p:grpSp>
          <p:nvGrpSpPr>
            <p:cNvPr id="364" name="Group 363"/>
            <p:cNvGrpSpPr/>
            <p:nvPr/>
          </p:nvGrpSpPr>
          <p:grpSpPr>
            <a:xfrm rot="947979">
              <a:off x="7595992" y="1568097"/>
              <a:ext cx="1812890" cy="1525455"/>
              <a:chOff x="1140601" y="4215565"/>
              <a:chExt cx="1812890" cy="1525455"/>
            </a:xfrm>
          </p:grpSpPr>
          <p:sp>
            <p:nvSpPr>
              <p:cNvPr id="365" name="Oval 364"/>
              <p:cNvSpPr/>
              <p:nvPr/>
            </p:nvSpPr>
            <p:spPr>
              <a:xfrm>
                <a:off x="2794373" y="4373067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/>
              <p:cNvSpPr/>
              <p:nvPr/>
            </p:nvSpPr>
            <p:spPr>
              <a:xfrm flipH="1" flipV="1">
                <a:off x="1401419" y="5544782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67" name="Group 366"/>
              <p:cNvGrpSpPr/>
              <p:nvPr/>
            </p:nvGrpSpPr>
            <p:grpSpPr>
              <a:xfrm>
                <a:off x="1140601" y="4215565"/>
                <a:ext cx="1812890" cy="1329217"/>
                <a:chOff x="4852802" y="616437"/>
                <a:chExt cx="6188541" cy="4115495"/>
              </a:xfrm>
            </p:grpSpPr>
            <p:sp>
              <p:nvSpPr>
                <p:cNvPr id="376" name="Oval 375"/>
                <p:cNvSpPr/>
                <p:nvPr/>
              </p:nvSpPr>
              <p:spPr>
                <a:xfrm>
                  <a:off x="5924967" y="303944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7" name="Oval 376"/>
                <p:cNvSpPr/>
                <p:nvPr/>
              </p:nvSpPr>
              <p:spPr>
                <a:xfrm>
                  <a:off x="9760303" y="61643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Oval 377"/>
                <p:cNvSpPr/>
                <p:nvPr/>
              </p:nvSpPr>
              <p:spPr>
                <a:xfrm>
                  <a:off x="8987019" y="2876644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Oval 378"/>
                <p:cNvSpPr/>
                <p:nvPr/>
              </p:nvSpPr>
              <p:spPr>
                <a:xfrm>
                  <a:off x="10254988" y="2248112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Oval 379"/>
                <p:cNvSpPr/>
                <p:nvPr/>
              </p:nvSpPr>
              <p:spPr>
                <a:xfrm>
                  <a:off x="5575682" y="12456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6200996" y="21999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Oval 381"/>
                <p:cNvSpPr/>
                <p:nvPr/>
              </p:nvSpPr>
              <p:spPr>
                <a:xfrm>
                  <a:off x="8763931" y="104359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Oval 382"/>
                <p:cNvSpPr/>
                <p:nvPr/>
              </p:nvSpPr>
              <p:spPr>
                <a:xfrm>
                  <a:off x="6427782" y="3820271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4" name="Oval 383"/>
                <p:cNvSpPr/>
                <p:nvPr/>
              </p:nvSpPr>
              <p:spPr>
                <a:xfrm>
                  <a:off x="7957739" y="4449729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5" name="Oval 384"/>
                <p:cNvSpPr/>
                <p:nvPr/>
              </p:nvSpPr>
              <p:spPr>
                <a:xfrm>
                  <a:off x="4928658" y="1514813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Oval 385"/>
                <p:cNvSpPr/>
                <p:nvPr/>
              </p:nvSpPr>
              <p:spPr>
                <a:xfrm>
                  <a:off x="4852802" y="290469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10775226" y="2719969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6585521" y="1564007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5443279" y="2189733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Oval 389"/>
                <p:cNvSpPr/>
                <p:nvPr/>
              </p:nvSpPr>
              <p:spPr>
                <a:xfrm>
                  <a:off x="9194834" y="2042265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1" name="Oval 370"/>
              <p:cNvSpPr/>
              <p:nvPr/>
            </p:nvSpPr>
            <p:spPr>
              <a:xfrm>
                <a:off x="2101946" y="4833579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/>
              <p:cNvSpPr/>
              <p:nvPr/>
            </p:nvSpPr>
            <p:spPr>
              <a:xfrm flipH="1" flipV="1">
                <a:off x="1553819" y="5408951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 flipH="1" flipV="1">
                <a:off x="2282689" y="527312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 flipH="1" flipV="1">
                <a:off x="1928193" y="532613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 flipH="1" flipV="1">
                <a:off x="2209802" y="5647495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02" name="Rectangle 201"/>
          <p:cNvSpPr/>
          <p:nvPr/>
        </p:nvSpPr>
        <p:spPr>
          <a:xfrm rot="1222141">
            <a:off x="6532208" y="2355475"/>
            <a:ext cx="1695281" cy="55858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/>
          <p:cNvGrpSpPr/>
          <p:nvPr/>
        </p:nvGrpSpPr>
        <p:grpSpPr>
          <a:xfrm rot="21341535">
            <a:off x="6406765" y="1105201"/>
            <a:ext cx="2531164" cy="2030938"/>
            <a:chOff x="6828183" y="407504"/>
            <a:chExt cx="3380870" cy="2741957"/>
          </a:xfrm>
        </p:grpSpPr>
        <p:sp>
          <p:nvSpPr>
            <p:cNvPr id="118" name="Freeform 117"/>
            <p:cNvSpPr/>
            <p:nvPr/>
          </p:nvSpPr>
          <p:spPr>
            <a:xfrm>
              <a:off x="6828183" y="407504"/>
              <a:ext cx="3380870" cy="1868557"/>
            </a:xfrm>
            <a:custGeom>
              <a:avLst/>
              <a:gdLst>
                <a:gd name="connsiteX0" fmla="*/ 0 w 3380870"/>
                <a:gd name="connsiteY0" fmla="*/ 1868557 h 1868557"/>
                <a:gd name="connsiteX1" fmla="*/ 318052 w 3380870"/>
                <a:gd name="connsiteY1" fmla="*/ 1590261 h 1868557"/>
                <a:gd name="connsiteX2" fmla="*/ 477078 w 3380870"/>
                <a:gd name="connsiteY2" fmla="*/ 735496 h 1868557"/>
                <a:gd name="connsiteX3" fmla="*/ 745434 w 3380870"/>
                <a:gd name="connsiteY3" fmla="*/ 437322 h 1868557"/>
                <a:gd name="connsiteX4" fmla="*/ 1302026 w 3380870"/>
                <a:gd name="connsiteY4" fmla="*/ 0 h 1868557"/>
                <a:gd name="connsiteX5" fmla="*/ 1302026 w 3380870"/>
                <a:gd name="connsiteY5" fmla="*/ 0 h 1868557"/>
                <a:gd name="connsiteX6" fmla="*/ 1341782 w 3380870"/>
                <a:gd name="connsiteY6" fmla="*/ 0 h 1868557"/>
                <a:gd name="connsiteX7" fmla="*/ 1371600 w 3380870"/>
                <a:gd name="connsiteY7" fmla="*/ 9939 h 1868557"/>
                <a:gd name="connsiteX8" fmla="*/ 3120887 w 3380870"/>
                <a:gd name="connsiteY8" fmla="*/ 546653 h 1868557"/>
                <a:gd name="connsiteX9" fmla="*/ 3339547 w 3380870"/>
                <a:gd name="connsiteY9" fmla="*/ 626166 h 186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80870" h="1868557">
                  <a:moveTo>
                    <a:pt x="0" y="1868557"/>
                  </a:moveTo>
                  <a:cubicBezTo>
                    <a:pt x="119269" y="1823830"/>
                    <a:pt x="238539" y="1779104"/>
                    <a:pt x="318052" y="1590261"/>
                  </a:cubicBezTo>
                  <a:cubicBezTo>
                    <a:pt x="397565" y="1401418"/>
                    <a:pt x="405848" y="927652"/>
                    <a:pt x="477078" y="735496"/>
                  </a:cubicBezTo>
                  <a:cubicBezTo>
                    <a:pt x="548308" y="543340"/>
                    <a:pt x="607943" y="559905"/>
                    <a:pt x="745434" y="437322"/>
                  </a:cubicBezTo>
                  <a:cubicBezTo>
                    <a:pt x="882925" y="314739"/>
                    <a:pt x="1302026" y="0"/>
                    <a:pt x="1302026" y="0"/>
                  </a:cubicBezTo>
                  <a:lnTo>
                    <a:pt x="1302026" y="0"/>
                  </a:lnTo>
                  <a:lnTo>
                    <a:pt x="1341782" y="0"/>
                  </a:lnTo>
                  <a:cubicBezTo>
                    <a:pt x="1353378" y="1656"/>
                    <a:pt x="1371600" y="9939"/>
                    <a:pt x="1371600" y="9939"/>
                  </a:cubicBezTo>
                  <a:lnTo>
                    <a:pt x="3120887" y="546653"/>
                  </a:lnTo>
                  <a:cubicBezTo>
                    <a:pt x="3448878" y="649357"/>
                    <a:pt x="3394212" y="637761"/>
                    <a:pt x="3339547" y="626166"/>
                  </a:cubicBezTo>
                </a:path>
              </a:pathLst>
            </a:custGeom>
            <a:solidFill>
              <a:srgbClr val="FFFF00">
                <a:alpha val="14000"/>
              </a:srgbClr>
            </a:solidFill>
            <a:ln>
              <a:solidFill>
                <a:schemeClr val="accent1">
                  <a:shade val="50000"/>
                  <a:alpha val="1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6828183" y="993913"/>
              <a:ext cx="3349487" cy="2155548"/>
            </a:xfrm>
            <a:custGeom>
              <a:avLst/>
              <a:gdLst>
                <a:gd name="connsiteX0" fmla="*/ 3349487 w 3349487"/>
                <a:gd name="connsiteY0" fmla="*/ 0 h 2155548"/>
                <a:gd name="connsiteX1" fmla="*/ 2653747 w 3349487"/>
                <a:gd name="connsiteY1" fmla="*/ 655983 h 2155548"/>
                <a:gd name="connsiteX2" fmla="*/ 2534478 w 3349487"/>
                <a:gd name="connsiteY2" fmla="*/ 795130 h 2155548"/>
                <a:gd name="connsiteX3" fmla="*/ 2355574 w 3349487"/>
                <a:gd name="connsiteY3" fmla="*/ 1669774 h 2155548"/>
                <a:gd name="connsiteX4" fmla="*/ 2325756 w 3349487"/>
                <a:gd name="connsiteY4" fmla="*/ 1759226 h 2155548"/>
                <a:gd name="connsiteX5" fmla="*/ 1997765 w 3349487"/>
                <a:gd name="connsiteY5" fmla="*/ 2107096 h 2155548"/>
                <a:gd name="connsiteX6" fmla="*/ 1828800 w 3349487"/>
                <a:gd name="connsiteY6" fmla="*/ 2067339 h 2155548"/>
                <a:gd name="connsiteX7" fmla="*/ 0 w 3349487"/>
                <a:gd name="connsiteY7" fmla="*/ 1321904 h 215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9487" h="2155548">
                  <a:moveTo>
                    <a:pt x="3349487" y="0"/>
                  </a:moveTo>
                  <a:lnTo>
                    <a:pt x="2653747" y="655983"/>
                  </a:lnTo>
                  <a:cubicBezTo>
                    <a:pt x="2517912" y="788505"/>
                    <a:pt x="2584173" y="626165"/>
                    <a:pt x="2534478" y="795130"/>
                  </a:cubicBezTo>
                  <a:cubicBezTo>
                    <a:pt x="2484783" y="964095"/>
                    <a:pt x="2390361" y="1509091"/>
                    <a:pt x="2355574" y="1669774"/>
                  </a:cubicBezTo>
                  <a:cubicBezTo>
                    <a:pt x="2320787" y="1830457"/>
                    <a:pt x="2385391" y="1686339"/>
                    <a:pt x="2325756" y="1759226"/>
                  </a:cubicBezTo>
                  <a:cubicBezTo>
                    <a:pt x="2266121" y="1832113"/>
                    <a:pt x="2080591" y="2055744"/>
                    <a:pt x="1997765" y="2107096"/>
                  </a:cubicBezTo>
                  <a:cubicBezTo>
                    <a:pt x="1914939" y="2158448"/>
                    <a:pt x="2161761" y="2198204"/>
                    <a:pt x="1828800" y="2067339"/>
                  </a:cubicBezTo>
                  <a:cubicBezTo>
                    <a:pt x="1495839" y="1936474"/>
                    <a:pt x="747919" y="1629189"/>
                    <a:pt x="0" y="1321904"/>
                  </a:cubicBezTo>
                </a:path>
              </a:pathLst>
            </a:custGeom>
            <a:solidFill>
              <a:srgbClr val="FFFF00">
                <a:alpha val="1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9" name="Group 488"/>
          <p:cNvGrpSpPr/>
          <p:nvPr/>
        </p:nvGrpSpPr>
        <p:grpSpPr>
          <a:xfrm>
            <a:off x="6783168" y="4989117"/>
            <a:ext cx="2370894" cy="1831556"/>
            <a:chOff x="6783168" y="4989117"/>
            <a:chExt cx="2370894" cy="1831556"/>
          </a:xfrm>
        </p:grpSpPr>
        <p:grpSp>
          <p:nvGrpSpPr>
            <p:cNvPr id="391" name="Group 390"/>
            <p:cNvGrpSpPr/>
            <p:nvPr/>
          </p:nvGrpSpPr>
          <p:grpSpPr>
            <a:xfrm>
              <a:off x="6783168" y="4989117"/>
              <a:ext cx="2370894" cy="1831556"/>
              <a:chOff x="7261943" y="747106"/>
              <a:chExt cx="2716165" cy="2346446"/>
            </a:xfrm>
          </p:grpSpPr>
          <p:cxnSp>
            <p:nvCxnSpPr>
              <p:cNvPr id="392" name="Straight Connector 391"/>
              <p:cNvCxnSpPr/>
              <p:nvPr/>
            </p:nvCxnSpPr>
            <p:spPr>
              <a:xfrm flipH="1">
                <a:off x="8029672" y="1815305"/>
                <a:ext cx="567676" cy="9847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V="1">
                <a:off x="7261943" y="2321822"/>
                <a:ext cx="2359135" cy="437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/>
              <p:cNvCxnSpPr>
                <a:stCxn id="399" idx="1"/>
                <a:endCxn id="412" idx="0"/>
              </p:cNvCxnSpPr>
              <p:nvPr/>
            </p:nvCxnSpPr>
            <p:spPr>
              <a:xfrm flipV="1">
                <a:off x="7810046" y="1814392"/>
                <a:ext cx="1112266" cy="96903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>
                <a:off x="8300066" y="1127292"/>
                <a:ext cx="20412" cy="11400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Rectangle 395"/>
              <p:cNvSpPr/>
              <p:nvPr/>
            </p:nvSpPr>
            <p:spPr>
              <a:xfrm>
                <a:off x="8582041" y="747106"/>
                <a:ext cx="1396067" cy="670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·x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endParaRPr lang="en-US" sz="2800" dirty="0"/>
              </a:p>
            </p:txBody>
          </p:sp>
          <p:grpSp>
            <p:nvGrpSpPr>
              <p:cNvPr id="397" name="Group 396"/>
              <p:cNvGrpSpPr/>
              <p:nvPr/>
            </p:nvGrpSpPr>
            <p:grpSpPr>
              <a:xfrm rot="947979">
                <a:off x="7595992" y="1568097"/>
                <a:ext cx="1812890" cy="1525455"/>
                <a:chOff x="1140601" y="4215565"/>
                <a:chExt cx="1812890" cy="1525455"/>
              </a:xfrm>
            </p:grpSpPr>
            <p:sp>
              <p:nvSpPr>
                <p:cNvPr id="398" name="Oval 397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Oval 398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400" name="Group 399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406" name="Oval 405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07" name="Oval 406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Oval 410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Oval 412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4" name="Oval 413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5" name="Oval 414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Oval 415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7" name="Oval 416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Oval 417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9" name="Oval 418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Oval 419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01" name="Oval 400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Oval 401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3" name="Oval 402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4" name="Oval 403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5" name="Oval 404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425" name="Rectangle 424"/>
            <p:cNvSpPr/>
            <p:nvPr/>
          </p:nvSpPr>
          <p:spPr>
            <a:xfrm rot="19147471">
              <a:off x="7222860" y="6074955"/>
              <a:ext cx="1695281" cy="55858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5" name="Group 574"/>
          <p:cNvGrpSpPr/>
          <p:nvPr/>
        </p:nvGrpSpPr>
        <p:grpSpPr>
          <a:xfrm>
            <a:off x="9166663" y="1915565"/>
            <a:ext cx="2962348" cy="3193329"/>
            <a:chOff x="9166663" y="1915565"/>
            <a:chExt cx="2962348" cy="3193329"/>
          </a:xfrm>
        </p:grpSpPr>
        <p:grpSp>
          <p:nvGrpSpPr>
            <p:cNvPr id="426" name="Group 425"/>
            <p:cNvGrpSpPr/>
            <p:nvPr/>
          </p:nvGrpSpPr>
          <p:grpSpPr>
            <a:xfrm>
              <a:off x="9516723" y="1915565"/>
              <a:ext cx="2612288" cy="2933616"/>
              <a:chOff x="7196798" y="-664766"/>
              <a:chExt cx="2992712" cy="3758318"/>
            </a:xfrm>
          </p:grpSpPr>
          <p:cxnSp>
            <p:nvCxnSpPr>
              <p:cNvPr id="427" name="Straight Connector 426"/>
              <p:cNvCxnSpPr/>
              <p:nvPr/>
            </p:nvCxnSpPr>
            <p:spPr>
              <a:xfrm flipH="1">
                <a:off x="8029672" y="1815305"/>
                <a:ext cx="567676" cy="98478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/>
              <p:cNvCxnSpPr/>
              <p:nvPr/>
            </p:nvCxnSpPr>
            <p:spPr>
              <a:xfrm flipV="1">
                <a:off x="7261943" y="2321822"/>
                <a:ext cx="2359135" cy="437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/>
              <p:cNvCxnSpPr/>
              <p:nvPr/>
            </p:nvCxnSpPr>
            <p:spPr>
              <a:xfrm>
                <a:off x="7201010" y="1924293"/>
                <a:ext cx="2099440" cy="766769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/>
              <p:cNvCxnSpPr/>
              <p:nvPr/>
            </p:nvCxnSpPr>
            <p:spPr>
              <a:xfrm>
                <a:off x="8300066" y="1127292"/>
                <a:ext cx="20412" cy="11400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1" name="Rectangle 430"/>
              <p:cNvSpPr/>
              <p:nvPr/>
            </p:nvSpPr>
            <p:spPr>
              <a:xfrm>
                <a:off x="7196798" y="-664766"/>
                <a:ext cx="2992712" cy="670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·x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+s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·x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endParaRPr lang="en-US" sz="2800" dirty="0"/>
              </a:p>
            </p:txBody>
          </p:sp>
          <p:grpSp>
            <p:nvGrpSpPr>
              <p:cNvPr id="432" name="Group 431"/>
              <p:cNvGrpSpPr/>
              <p:nvPr/>
            </p:nvGrpSpPr>
            <p:grpSpPr>
              <a:xfrm rot="947979">
                <a:off x="7595992" y="1568097"/>
                <a:ext cx="1812890" cy="1525455"/>
                <a:chOff x="1140601" y="4215565"/>
                <a:chExt cx="1812890" cy="1525455"/>
              </a:xfrm>
            </p:grpSpPr>
            <p:sp>
              <p:nvSpPr>
                <p:cNvPr id="433" name="Oval 432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Oval 433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435" name="Group 434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441" name="Oval 440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2" name="Oval 441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Oval 442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Oval 443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Oval 444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7" name="Oval 446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8" name="Oval 447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9" name="Oval 448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0" name="Oval 449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1" name="Oval 450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2" name="Oval 451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3" name="Oval 452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4" name="Oval 453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5" name="Oval 454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6" name="Oval 435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Oval 436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8" name="Oval 437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9" name="Oval 438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40" name="Oval 439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456" name="Rectangle 455"/>
            <p:cNvSpPr/>
            <p:nvPr/>
          </p:nvSpPr>
          <p:spPr>
            <a:xfrm rot="1222141">
              <a:off x="9401299" y="4306301"/>
              <a:ext cx="1695281" cy="55858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Freeform 459"/>
            <p:cNvSpPr/>
            <p:nvPr/>
          </p:nvSpPr>
          <p:spPr>
            <a:xfrm>
              <a:off x="9827878" y="2639246"/>
              <a:ext cx="1249949" cy="874244"/>
            </a:xfrm>
            <a:custGeom>
              <a:avLst/>
              <a:gdLst>
                <a:gd name="connsiteX0" fmla="*/ 0 w 1249949"/>
                <a:gd name="connsiteY0" fmla="*/ 536985 h 874244"/>
                <a:gd name="connsiteX1" fmla="*/ 646044 w 1249949"/>
                <a:gd name="connsiteY1" fmla="*/ 845098 h 874244"/>
                <a:gd name="connsiteX2" fmla="*/ 765313 w 1249949"/>
                <a:gd name="connsiteY2" fmla="*/ 815280 h 874244"/>
                <a:gd name="connsiteX3" fmla="*/ 1202635 w 1249949"/>
                <a:gd name="connsiteY3" fmla="*/ 437593 h 874244"/>
                <a:gd name="connsiteX4" fmla="*/ 1232453 w 1249949"/>
                <a:gd name="connsiteY4" fmla="*/ 328263 h 874244"/>
                <a:gd name="connsiteX5" fmla="*/ 1152940 w 1249949"/>
                <a:gd name="connsiteY5" fmla="*/ 272 h 874244"/>
                <a:gd name="connsiteX6" fmla="*/ 665922 w 1249949"/>
                <a:gd name="connsiteY6" fmla="*/ 387898 h 874244"/>
                <a:gd name="connsiteX7" fmla="*/ 616227 w 1249949"/>
                <a:gd name="connsiteY7" fmla="*/ 387898 h 874244"/>
                <a:gd name="connsiteX8" fmla="*/ 49696 w 1249949"/>
                <a:gd name="connsiteY8" fmla="*/ 169237 h 874244"/>
                <a:gd name="connsiteX9" fmla="*/ 49696 w 1249949"/>
                <a:gd name="connsiteY9" fmla="*/ 169237 h 874244"/>
                <a:gd name="connsiteX10" fmla="*/ 49696 w 1249949"/>
                <a:gd name="connsiteY10" fmla="*/ 169237 h 874244"/>
                <a:gd name="connsiteX11" fmla="*/ 39757 w 1249949"/>
                <a:gd name="connsiteY11" fmla="*/ 497228 h 87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9949" h="874244">
                  <a:moveTo>
                    <a:pt x="0" y="536985"/>
                  </a:moveTo>
                  <a:cubicBezTo>
                    <a:pt x="259246" y="667850"/>
                    <a:pt x="518492" y="798716"/>
                    <a:pt x="646044" y="845098"/>
                  </a:cubicBezTo>
                  <a:cubicBezTo>
                    <a:pt x="773596" y="891480"/>
                    <a:pt x="672548" y="883197"/>
                    <a:pt x="765313" y="815280"/>
                  </a:cubicBezTo>
                  <a:cubicBezTo>
                    <a:pt x="858078" y="747363"/>
                    <a:pt x="1124779" y="518762"/>
                    <a:pt x="1202635" y="437593"/>
                  </a:cubicBezTo>
                  <a:cubicBezTo>
                    <a:pt x="1280491" y="356424"/>
                    <a:pt x="1240735" y="401150"/>
                    <a:pt x="1232453" y="328263"/>
                  </a:cubicBezTo>
                  <a:cubicBezTo>
                    <a:pt x="1224171" y="255376"/>
                    <a:pt x="1247362" y="-9667"/>
                    <a:pt x="1152940" y="272"/>
                  </a:cubicBezTo>
                  <a:cubicBezTo>
                    <a:pt x="1058518" y="10211"/>
                    <a:pt x="755374" y="323294"/>
                    <a:pt x="665922" y="387898"/>
                  </a:cubicBezTo>
                  <a:cubicBezTo>
                    <a:pt x="576470" y="452502"/>
                    <a:pt x="718931" y="424342"/>
                    <a:pt x="616227" y="387898"/>
                  </a:cubicBezTo>
                  <a:cubicBezTo>
                    <a:pt x="513523" y="351454"/>
                    <a:pt x="49696" y="169237"/>
                    <a:pt x="49696" y="169237"/>
                  </a:cubicBezTo>
                  <a:lnTo>
                    <a:pt x="49696" y="169237"/>
                  </a:lnTo>
                  <a:lnTo>
                    <a:pt x="49696" y="169237"/>
                  </a:lnTo>
                  <a:lnTo>
                    <a:pt x="39757" y="497228"/>
                  </a:lnTo>
                </a:path>
              </a:pathLst>
            </a:custGeom>
            <a:solidFill>
              <a:srgbClr val="FFFF00">
                <a:alpha val="12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Freeform 461"/>
            <p:cNvSpPr/>
            <p:nvPr/>
          </p:nvSpPr>
          <p:spPr>
            <a:xfrm>
              <a:off x="9877574" y="2345060"/>
              <a:ext cx="1109390" cy="720686"/>
            </a:xfrm>
            <a:custGeom>
              <a:avLst/>
              <a:gdLst>
                <a:gd name="connsiteX0" fmla="*/ 0 w 1109390"/>
                <a:gd name="connsiteY0" fmla="*/ 463423 h 720686"/>
                <a:gd name="connsiteX1" fmla="*/ 526774 w 1109390"/>
                <a:gd name="connsiteY1" fmla="*/ 682084 h 720686"/>
                <a:gd name="connsiteX2" fmla="*/ 606287 w 1109390"/>
                <a:gd name="connsiteY2" fmla="*/ 682084 h 720686"/>
                <a:gd name="connsiteX3" fmla="*/ 1063487 w 1109390"/>
                <a:gd name="connsiteY3" fmla="*/ 294458 h 720686"/>
                <a:gd name="connsiteX4" fmla="*/ 1023731 w 1109390"/>
                <a:gd name="connsiteY4" fmla="*/ 205005 h 720686"/>
                <a:gd name="connsiteX5" fmla="*/ 447261 w 1109390"/>
                <a:gd name="connsiteY5" fmla="*/ 36040 h 720686"/>
                <a:gd name="connsiteX6" fmla="*/ 427383 w 1109390"/>
                <a:gd name="connsiteY6" fmla="*/ 36040 h 720686"/>
                <a:gd name="connsiteX7" fmla="*/ 59635 w 1109390"/>
                <a:gd name="connsiteY7" fmla="*/ 423666 h 72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9390" h="720686">
                  <a:moveTo>
                    <a:pt x="0" y="463423"/>
                  </a:moveTo>
                  <a:cubicBezTo>
                    <a:pt x="212863" y="554531"/>
                    <a:pt x="425726" y="645640"/>
                    <a:pt x="526774" y="682084"/>
                  </a:cubicBezTo>
                  <a:cubicBezTo>
                    <a:pt x="627822" y="718528"/>
                    <a:pt x="516835" y="746688"/>
                    <a:pt x="606287" y="682084"/>
                  </a:cubicBezTo>
                  <a:cubicBezTo>
                    <a:pt x="695739" y="617480"/>
                    <a:pt x="993913" y="373971"/>
                    <a:pt x="1063487" y="294458"/>
                  </a:cubicBezTo>
                  <a:cubicBezTo>
                    <a:pt x="1133061" y="214945"/>
                    <a:pt x="1126435" y="248075"/>
                    <a:pt x="1023731" y="205005"/>
                  </a:cubicBezTo>
                  <a:cubicBezTo>
                    <a:pt x="921027" y="161935"/>
                    <a:pt x="447261" y="36040"/>
                    <a:pt x="447261" y="36040"/>
                  </a:cubicBezTo>
                  <a:cubicBezTo>
                    <a:pt x="347870" y="7879"/>
                    <a:pt x="491987" y="-28564"/>
                    <a:pt x="427383" y="36040"/>
                  </a:cubicBezTo>
                  <a:cubicBezTo>
                    <a:pt x="362779" y="100644"/>
                    <a:pt x="211207" y="262155"/>
                    <a:pt x="59635" y="423666"/>
                  </a:cubicBezTo>
                </a:path>
              </a:pathLst>
            </a:custGeom>
            <a:solidFill>
              <a:srgbClr val="FFFF00">
                <a:alpha val="1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Freeform 462"/>
            <p:cNvSpPr/>
            <p:nvPr/>
          </p:nvSpPr>
          <p:spPr>
            <a:xfrm>
              <a:off x="10530918" y="3113374"/>
              <a:ext cx="1343107" cy="713291"/>
            </a:xfrm>
            <a:custGeom>
              <a:avLst/>
              <a:gdLst>
                <a:gd name="connsiteX0" fmla="*/ 529390 w 1343107"/>
                <a:gd name="connsiteY0" fmla="*/ 4403 h 713291"/>
                <a:gd name="connsiteX1" fmla="*/ 1264885 w 1343107"/>
                <a:gd name="connsiteY1" fmla="*/ 213125 h 713291"/>
                <a:gd name="connsiteX2" fmla="*/ 1274825 w 1343107"/>
                <a:gd name="connsiteY2" fmla="*/ 272760 h 713291"/>
                <a:gd name="connsiteX3" fmla="*/ 847442 w 1343107"/>
                <a:gd name="connsiteY3" fmla="*/ 680264 h 713291"/>
                <a:gd name="connsiteX4" fmla="*/ 748051 w 1343107"/>
                <a:gd name="connsiteY4" fmla="*/ 660386 h 713291"/>
                <a:gd name="connsiteX5" fmla="*/ 2616 w 1343107"/>
                <a:gd name="connsiteY5" fmla="*/ 431786 h 713291"/>
                <a:gd name="connsiteX6" fmla="*/ 529390 w 1343107"/>
                <a:gd name="connsiteY6" fmla="*/ 4403 h 71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107" h="713291">
                  <a:moveTo>
                    <a:pt x="529390" y="4403"/>
                  </a:moveTo>
                  <a:cubicBezTo>
                    <a:pt x="739768" y="-32040"/>
                    <a:pt x="1140646" y="168399"/>
                    <a:pt x="1264885" y="213125"/>
                  </a:cubicBezTo>
                  <a:cubicBezTo>
                    <a:pt x="1389124" y="257851"/>
                    <a:pt x="1344399" y="194904"/>
                    <a:pt x="1274825" y="272760"/>
                  </a:cubicBezTo>
                  <a:cubicBezTo>
                    <a:pt x="1205251" y="350616"/>
                    <a:pt x="935238" y="615660"/>
                    <a:pt x="847442" y="680264"/>
                  </a:cubicBezTo>
                  <a:cubicBezTo>
                    <a:pt x="759646" y="744868"/>
                    <a:pt x="888855" y="701799"/>
                    <a:pt x="748051" y="660386"/>
                  </a:cubicBezTo>
                  <a:cubicBezTo>
                    <a:pt x="607247" y="618973"/>
                    <a:pt x="39060" y="537803"/>
                    <a:pt x="2616" y="431786"/>
                  </a:cubicBezTo>
                  <a:cubicBezTo>
                    <a:pt x="-33828" y="325769"/>
                    <a:pt x="319012" y="40846"/>
                    <a:pt x="529390" y="4403"/>
                  </a:cubicBezTo>
                  <a:close/>
                </a:path>
              </a:pathLst>
            </a:cu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Freeform 463"/>
            <p:cNvSpPr/>
            <p:nvPr/>
          </p:nvSpPr>
          <p:spPr>
            <a:xfrm>
              <a:off x="10513678" y="3504222"/>
              <a:ext cx="834887" cy="1013791"/>
            </a:xfrm>
            <a:custGeom>
              <a:avLst/>
              <a:gdLst>
                <a:gd name="connsiteX0" fmla="*/ 0 w 834887"/>
                <a:gd name="connsiteY0" fmla="*/ 29817 h 1013791"/>
                <a:gd name="connsiteX1" fmla="*/ 0 w 834887"/>
                <a:gd name="connsiteY1" fmla="*/ 725556 h 1013791"/>
                <a:gd name="connsiteX2" fmla="*/ 824948 w 834887"/>
                <a:gd name="connsiteY2" fmla="*/ 1013791 h 1013791"/>
                <a:gd name="connsiteX3" fmla="*/ 834887 w 834887"/>
                <a:gd name="connsiteY3" fmla="*/ 258417 h 1013791"/>
                <a:gd name="connsiteX4" fmla="*/ 89453 w 834887"/>
                <a:gd name="connsiteY4" fmla="*/ 0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1013791">
                  <a:moveTo>
                    <a:pt x="0" y="29817"/>
                  </a:moveTo>
                  <a:lnTo>
                    <a:pt x="0" y="725556"/>
                  </a:lnTo>
                  <a:lnTo>
                    <a:pt x="824948" y="1013791"/>
                  </a:lnTo>
                  <a:lnTo>
                    <a:pt x="834887" y="258417"/>
                  </a:lnTo>
                  <a:lnTo>
                    <a:pt x="89453" y="0"/>
                  </a:lnTo>
                </a:path>
              </a:pathLst>
            </a:cu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Freeform 464"/>
            <p:cNvSpPr/>
            <p:nvPr/>
          </p:nvSpPr>
          <p:spPr>
            <a:xfrm>
              <a:off x="11355838" y="3315378"/>
              <a:ext cx="519501" cy="1245145"/>
            </a:xfrm>
            <a:custGeom>
              <a:avLst/>
              <a:gdLst>
                <a:gd name="connsiteX0" fmla="*/ 499623 w 519501"/>
                <a:gd name="connsiteY0" fmla="*/ 0 h 1245145"/>
                <a:gd name="connsiteX1" fmla="*/ 519501 w 519501"/>
                <a:gd name="connsiteY1" fmla="*/ 735496 h 1245145"/>
                <a:gd name="connsiteX2" fmla="*/ 479745 w 519501"/>
                <a:gd name="connsiteY2" fmla="*/ 775253 h 1245145"/>
                <a:gd name="connsiteX3" fmla="*/ 82180 w 519501"/>
                <a:gd name="connsiteY3" fmla="*/ 1172818 h 1245145"/>
                <a:gd name="connsiteX4" fmla="*/ 42423 w 519501"/>
                <a:gd name="connsiteY4" fmla="*/ 1172818 h 1245145"/>
                <a:gd name="connsiteX5" fmla="*/ 2667 w 519501"/>
                <a:gd name="connsiteY5" fmla="*/ 437322 h 1245145"/>
                <a:gd name="connsiteX6" fmla="*/ 121936 w 519501"/>
                <a:gd name="connsiteY6" fmla="*/ 397566 h 1245145"/>
                <a:gd name="connsiteX7" fmla="*/ 459867 w 519501"/>
                <a:gd name="connsiteY7" fmla="*/ 39757 h 124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501" h="1245145">
                  <a:moveTo>
                    <a:pt x="499623" y="0"/>
                  </a:moveTo>
                  <a:lnTo>
                    <a:pt x="519501" y="735496"/>
                  </a:lnTo>
                  <a:cubicBezTo>
                    <a:pt x="516188" y="864705"/>
                    <a:pt x="479745" y="775253"/>
                    <a:pt x="479745" y="775253"/>
                  </a:cubicBezTo>
                  <a:lnTo>
                    <a:pt x="82180" y="1172818"/>
                  </a:lnTo>
                  <a:cubicBezTo>
                    <a:pt x="9293" y="1239079"/>
                    <a:pt x="55675" y="1295401"/>
                    <a:pt x="42423" y="1172818"/>
                  </a:cubicBezTo>
                  <a:cubicBezTo>
                    <a:pt x="29171" y="1050235"/>
                    <a:pt x="-10585" y="566531"/>
                    <a:pt x="2667" y="437322"/>
                  </a:cubicBezTo>
                  <a:cubicBezTo>
                    <a:pt x="15919" y="308113"/>
                    <a:pt x="45736" y="463827"/>
                    <a:pt x="121936" y="397566"/>
                  </a:cubicBezTo>
                  <a:cubicBezTo>
                    <a:pt x="198136" y="331305"/>
                    <a:pt x="329001" y="185531"/>
                    <a:pt x="459867" y="39757"/>
                  </a:cubicBezTo>
                </a:path>
              </a:pathLst>
            </a:custGeom>
            <a:solidFill>
              <a:srgbClr val="FFFF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Freeform 466"/>
            <p:cNvSpPr/>
            <p:nvPr/>
          </p:nvSpPr>
          <p:spPr>
            <a:xfrm>
              <a:off x="9166663" y="3688737"/>
              <a:ext cx="958759" cy="1144149"/>
            </a:xfrm>
            <a:custGeom>
              <a:avLst/>
              <a:gdLst>
                <a:gd name="connsiteX0" fmla="*/ 0 w 834887"/>
                <a:gd name="connsiteY0" fmla="*/ 29817 h 1013791"/>
                <a:gd name="connsiteX1" fmla="*/ 0 w 834887"/>
                <a:gd name="connsiteY1" fmla="*/ 725556 h 1013791"/>
                <a:gd name="connsiteX2" fmla="*/ 824948 w 834887"/>
                <a:gd name="connsiteY2" fmla="*/ 1013791 h 1013791"/>
                <a:gd name="connsiteX3" fmla="*/ 834887 w 834887"/>
                <a:gd name="connsiteY3" fmla="*/ 258417 h 1013791"/>
                <a:gd name="connsiteX4" fmla="*/ 89453 w 834887"/>
                <a:gd name="connsiteY4" fmla="*/ 0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4887" h="1013791">
                  <a:moveTo>
                    <a:pt x="0" y="29817"/>
                  </a:moveTo>
                  <a:lnTo>
                    <a:pt x="0" y="725556"/>
                  </a:lnTo>
                  <a:lnTo>
                    <a:pt x="824948" y="1013791"/>
                  </a:lnTo>
                  <a:lnTo>
                    <a:pt x="834887" y="258417"/>
                  </a:lnTo>
                  <a:lnTo>
                    <a:pt x="89453" y="0"/>
                  </a:lnTo>
                </a:path>
              </a:pathLst>
            </a:cu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Freeform 467"/>
            <p:cNvSpPr/>
            <p:nvPr/>
          </p:nvSpPr>
          <p:spPr>
            <a:xfrm>
              <a:off x="10126181" y="3488978"/>
              <a:ext cx="372140" cy="1306146"/>
            </a:xfrm>
            <a:custGeom>
              <a:avLst/>
              <a:gdLst>
                <a:gd name="connsiteX0" fmla="*/ 499623 w 519501"/>
                <a:gd name="connsiteY0" fmla="*/ 0 h 1245145"/>
                <a:gd name="connsiteX1" fmla="*/ 519501 w 519501"/>
                <a:gd name="connsiteY1" fmla="*/ 735496 h 1245145"/>
                <a:gd name="connsiteX2" fmla="*/ 479745 w 519501"/>
                <a:gd name="connsiteY2" fmla="*/ 775253 h 1245145"/>
                <a:gd name="connsiteX3" fmla="*/ 82180 w 519501"/>
                <a:gd name="connsiteY3" fmla="*/ 1172818 h 1245145"/>
                <a:gd name="connsiteX4" fmla="*/ 42423 w 519501"/>
                <a:gd name="connsiteY4" fmla="*/ 1172818 h 1245145"/>
                <a:gd name="connsiteX5" fmla="*/ 2667 w 519501"/>
                <a:gd name="connsiteY5" fmla="*/ 437322 h 1245145"/>
                <a:gd name="connsiteX6" fmla="*/ 121936 w 519501"/>
                <a:gd name="connsiteY6" fmla="*/ 397566 h 1245145"/>
                <a:gd name="connsiteX7" fmla="*/ 459867 w 519501"/>
                <a:gd name="connsiteY7" fmla="*/ 39757 h 124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9501" h="1245145">
                  <a:moveTo>
                    <a:pt x="499623" y="0"/>
                  </a:moveTo>
                  <a:lnTo>
                    <a:pt x="519501" y="735496"/>
                  </a:lnTo>
                  <a:cubicBezTo>
                    <a:pt x="516188" y="864705"/>
                    <a:pt x="479745" y="775253"/>
                    <a:pt x="479745" y="775253"/>
                  </a:cubicBezTo>
                  <a:lnTo>
                    <a:pt x="82180" y="1172818"/>
                  </a:lnTo>
                  <a:cubicBezTo>
                    <a:pt x="9293" y="1239079"/>
                    <a:pt x="55675" y="1295401"/>
                    <a:pt x="42423" y="1172818"/>
                  </a:cubicBezTo>
                  <a:cubicBezTo>
                    <a:pt x="29171" y="1050235"/>
                    <a:pt x="-10585" y="566531"/>
                    <a:pt x="2667" y="437322"/>
                  </a:cubicBezTo>
                  <a:cubicBezTo>
                    <a:pt x="15919" y="308113"/>
                    <a:pt x="45736" y="463827"/>
                    <a:pt x="121936" y="397566"/>
                  </a:cubicBezTo>
                  <a:cubicBezTo>
                    <a:pt x="198136" y="331305"/>
                    <a:pt x="329001" y="185531"/>
                    <a:pt x="459867" y="39757"/>
                  </a:cubicBezTo>
                </a:path>
              </a:pathLst>
            </a:custGeom>
            <a:solidFill>
              <a:srgbClr val="FFFF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Freeform 468"/>
            <p:cNvSpPr/>
            <p:nvPr/>
          </p:nvSpPr>
          <p:spPr>
            <a:xfrm>
              <a:off x="9217636" y="3158193"/>
              <a:ext cx="1300026" cy="827963"/>
            </a:xfrm>
            <a:custGeom>
              <a:avLst/>
              <a:gdLst>
                <a:gd name="connsiteX0" fmla="*/ 103347 w 1300026"/>
                <a:gd name="connsiteY0" fmla="*/ 564690 h 827963"/>
                <a:gd name="connsiteX1" fmla="*/ 898477 w 1300026"/>
                <a:gd name="connsiteY1" fmla="*/ 813168 h 827963"/>
                <a:gd name="connsiteX2" fmla="*/ 1007808 w 1300026"/>
                <a:gd name="connsiteY2" fmla="*/ 753533 h 827963"/>
                <a:gd name="connsiteX3" fmla="*/ 1246347 w 1300026"/>
                <a:gd name="connsiteY3" fmla="*/ 375846 h 827963"/>
                <a:gd name="connsiteX4" fmla="*/ 1246347 w 1300026"/>
                <a:gd name="connsiteY4" fmla="*/ 336090 h 827963"/>
                <a:gd name="connsiteX5" fmla="*/ 659938 w 1300026"/>
                <a:gd name="connsiteY5" fmla="*/ 47855 h 827963"/>
                <a:gd name="connsiteX6" fmla="*/ 620182 w 1300026"/>
                <a:gd name="connsiteY6" fmla="*/ 47855 h 827963"/>
                <a:gd name="connsiteX7" fmla="*/ 63590 w 1300026"/>
                <a:gd name="connsiteY7" fmla="*/ 514994 h 827963"/>
                <a:gd name="connsiteX8" fmla="*/ 103347 w 1300026"/>
                <a:gd name="connsiteY8" fmla="*/ 564690 h 82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026" h="827963">
                  <a:moveTo>
                    <a:pt x="103347" y="564690"/>
                  </a:moveTo>
                  <a:cubicBezTo>
                    <a:pt x="242495" y="614386"/>
                    <a:pt x="747733" y="781694"/>
                    <a:pt x="898477" y="813168"/>
                  </a:cubicBezTo>
                  <a:cubicBezTo>
                    <a:pt x="1049221" y="844642"/>
                    <a:pt x="949830" y="826420"/>
                    <a:pt x="1007808" y="753533"/>
                  </a:cubicBezTo>
                  <a:cubicBezTo>
                    <a:pt x="1065786" y="680646"/>
                    <a:pt x="1246347" y="375846"/>
                    <a:pt x="1246347" y="375846"/>
                  </a:cubicBezTo>
                  <a:cubicBezTo>
                    <a:pt x="1286103" y="306272"/>
                    <a:pt x="1344082" y="390755"/>
                    <a:pt x="1246347" y="336090"/>
                  </a:cubicBezTo>
                  <a:cubicBezTo>
                    <a:pt x="1148612" y="281425"/>
                    <a:pt x="659938" y="47855"/>
                    <a:pt x="659938" y="47855"/>
                  </a:cubicBezTo>
                  <a:cubicBezTo>
                    <a:pt x="555577" y="-184"/>
                    <a:pt x="719573" y="-30001"/>
                    <a:pt x="620182" y="47855"/>
                  </a:cubicBezTo>
                  <a:cubicBezTo>
                    <a:pt x="520791" y="125711"/>
                    <a:pt x="146416" y="432168"/>
                    <a:pt x="63590" y="514994"/>
                  </a:cubicBezTo>
                  <a:cubicBezTo>
                    <a:pt x="-19236" y="597820"/>
                    <a:pt x="-35801" y="514994"/>
                    <a:pt x="103347" y="564690"/>
                  </a:cubicBezTo>
                  <a:close/>
                </a:path>
              </a:pathLst>
            </a:custGeom>
            <a:solidFill>
              <a:srgbClr val="FFFF00">
                <a:alpha val="1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Freeform 469"/>
            <p:cNvSpPr/>
            <p:nvPr/>
          </p:nvSpPr>
          <p:spPr>
            <a:xfrm>
              <a:off x="10145931" y="4200698"/>
              <a:ext cx="1274760" cy="908196"/>
            </a:xfrm>
            <a:custGeom>
              <a:avLst/>
              <a:gdLst>
                <a:gd name="connsiteX0" fmla="*/ 29817 w 1274760"/>
                <a:gd name="connsiteY0" fmla="*/ 565793 h 908196"/>
                <a:gd name="connsiteX1" fmla="*/ 327991 w 1274760"/>
                <a:gd name="connsiteY1" fmla="*/ 39020 h 908196"/>
                <a:gd name="connsiteX2" fmla="*/ 347869 w 1274760"/>
                <a:gd name="connsiteY2" fmla="*/ 39020 h 908196"/>
                <a:gd name="connsiteX3" fmla="*/ 1192695 w 1274760"/>
                <a:gd name="connsiteY3" fmla="*/ 317315 h 908196"/>
                <a:gd name="connsiteX4" fmla="*/ 1192695 w 1274760"/>
                <a:gd name="connsiteY4" fmla="*/ 357072 h 908196"/>
                <a:gd name="connsiteX5" fmla="*/ 755374 w 1274760"/>
                <a:gd name="connsiteY5" fmla="*/ 863967 h 908196"/>
                <a:gd name="connsiteX6" fmla="*/ 675860 w 1274760"/>
                <a:gd name="connsiteY6" fmla="*/ 854028 h 908196"/>
                <a:gd name="connsiteX7" fmla="*/ 0 w 1274760"/>
                <a:gd name="connsiteY7" fmla="*/ 615489 h 90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4760" h="908196">
                  <a:moveTo>
                    <a:pt x="29817" y="565793"/>
                  </a:moveTo>
                  <a:lnTo>
                    <a:pt x="327991" y="39020"/>
                  </a:lnTo>
                  <a:cubicBezTo>
                    <a:pt x="381000" y="-48776"/>
                    <a:pt x="347869" y="39020"/>
                    <a:pt x="347869" y="39020"/>
                  </a:cubicBezTo>
                  <a:lnTo>
                    <a:pt x="1192695" y="317315"/>
                  </a:lnTo>
                  <a:cubicBezTo>
                    <a:pt x="1333499" y="370324"/>
                    <a:pt x="1265582" y="265963"/>
                    <a:pt x="1192695" y="357072"/>
                  </a:cubicBezTo>
                  <a:cubicBezTo>
                    <a:pt x="1119808" y="448181"/>
                    <a:pt x="841513" y="781141"/>
                    <a:pt x="755374" y="863967"/>
                  </a:cubicBezTo>
                  <a:cubicBezTo>
                    <a:pt x="669235" y="946793"/>
                    <a:pt x="801756" y="895441"/>
                    <a:pt x="675860" y="854028"/>
                  </a:cubicBezTo>
                  <a:cubicBezTo>
                    <a:pt x="549964" y="812615"/>
                    <a:pt x="274982" y="714052"/>
                    <a:pt x="0" y="615489"/>
                  </a:cubicBezTo>
                </a:path>
              </a:pathLst>
            </a:custGeom>
            <a:solidFill>
              <a:srgbClr val="FFFF00">
                <a:alpha val="17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2" name="Straight Connector 471"/>
            <p:cNvCxnSpPr/>
            <p:nvPr/>
          </p:nvCxnSpPr>
          <p:spPr>
            <a:xfrm flipV="1">
              <a:off x="9573585" y="4235754"/>
              <a:ext cx="2042003" cy="36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 flipV="1">
              <a:off x="10018758" y="3792761"/>
              <a:ext cx="764553" cy="12103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>
              <a:endCxn id="470" idx="4"/>
            </p:cNvCxnSpPr>
            <p:nvPr/>
          </p:nvCxnSpPr>
          <p:spPr>
            <a:xfrm>
              <a:off x="9545491" y="3930632"/>
              <a:ext cx="1793135" cy="62713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>
              <a:off x="9807570" y="3226506"/>
              <a:ext cx="626165" cy="28823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>
              <a:stCxn id="469" idx="3"/>
            </p:cNvCxnSpPr>
            <p:nvPr/>
          </p:nvCxnSpPr>
          <p:spPr>
            <a:xfrm flipV="1">
              <a:off x="10463983" y="3018748"/>
              <a:ext cx="660385" cy="5152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flipV="1">
              <a:off x="9892678" y="3863942"/>
              <a:ext cx="1099293" cy="9158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0" name="Freeform 489"/>
          <p:cNvSpPr/>
          <p:nvPr/>
        </p:nvSpPr>
        <p:spPr>
          <a:xfrm>
            <a:off x="6622960" y="5099378"/>
            <a:ext cx="2070482" cy="1769232"/>
          </a:xfrm>
          <a:custGeom>
            <a:avLst/>
            <a:gdLst>
              <a:gd name="connsiteX0" fmla="*/ 2060135 w 2070482"/>
              <a:gd name="connsiteY0" fmla="*/ 1106970 h 1769232"/>
              <a:gd name="connsiteX1" fmla="*/ 1662570 w 2070482"/>
              <a:gd name="connsiteY1" fmla="*/ 828675 h 1769232"/>
              <a:gd name="connsiteX2" fmla="*/ 1414092 w 2070482"/>
              <a:gd name="connsiteY2" fmla="*/ 272083 h 1769232"/>
              <a:gd name="connsiteX3" fmla="*/ 937014 w 2070482"/>
              <a:gd name="connsiteY3" fmla="*/ 13666 h 1769232"/>
              <a:gd name="connsiteX4" fmla="*/ 907196 w 2070482"/>
              <a:gd name="connsiteY4" fmla="*/ 33544 h 1769232"/>
              <a:gd name="connsiteX5" fmla="*/ 82248 w 2070482"/>
              <a:gd name="connsiteY5" fmla="*/ 709405 h 1769232"/>
              <a:gd name="connsiteX6" fmla="*/ 82248 w 2070482"/>
              <a:gd name="connsiteY6" fmla="*/ 759101 h 1769232"/>
              <a:gd name="connsiteX7" fmla="*/ 549388 w 2070482"/>
              <a:gd name="connsiteY7" fmla="*/ 987701 h 1769232"/>
              <a:gd name="connsiteX8" fmla="*/ 728292 w 2070482"/>
              <a:gd name="connsiteY8" fmla="*/ 1226240 h 1769232"/>
              <a:gd name="connsiteX9" fmla="*/ 817744 w 2070482"/>
              <a:gd name="connsiteY9" fmla="*/ 1504536 h 1769232"/>
              <a:gd name="connsiteX10" fmla="*/ 1115918 w 2070482"/>
              <a:gd name="connsiteY10" fmla="*/ 1733136 h 1769232"/>
              <a:gd name="connsiteX11" fmla="*/ 1205370 w 2070482"/>
              <a:gd name="connsiteY11" fmla="*/ 1703318 h 1769232"/>
              <a:gd name="connsiteX12" fmla="*/ 2060135 w 2070482"/>
              <a:gd name="connsiteY12" fmla="*/ 1106970 h 176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0482" h="1769232">
                <a:moveTo>
                  <a:pt x="2060135" y="1106970"/>
                </a:moveTo>
                <a:cubicBezTo>
                  <a:pt x="2136335" y="961196"/>
                  <a:pt x="1770244" y="967823"/>
                  <a:pt x="1662570" y="828675"/>
                </a:cubicBezTo>
                <a:cubicBezTo>
                  <a:pt x="1554896" y="689527"/>
                  <a:pt x="1535018" y="407918"/>
                  <a:pt x="1414092" y="272083"/>
                </a:cubicBezTo>
                <a:cubicBezTo>
                  <a:pt x="1293166" y="136248"/>
                  <a:pt x="1021497" y="53422"/>
                  <a:pt x="937014" y="13666"/>
                </a:cubicBezTo>
                <a:cubicBezTo>
                  <a:pt x="852531" y="-26090"/>
                  <a:pt x="907196" y="33544"/>
                  <a:pt x="907196" y="33544"/>
                </a:cubicBezTo>
                <a:cubicBezTo>
                  <a:pt x="764735" y="149500"/>
                  <a:pt x="219739" y="588479"/>
                  <a:pt x="82248" y="709405"/>
                </a:cubicBezTo>
                <a:cubicBezTo>
                  <a:pt x="-55243" y="830331"/>
                  <a:pt x="4391" y="712718"/>
                  <a:pt x="82248" y="759101"/>
                </a:cubicBezTo>
                <a:cubicBezTo>
                  <a:pt x="160105" y="805484"/>
                  <a:pt x="441714" y="909844"/>
                  <a:pt x="549388" y="987701"/>
                </a:cubicBezTo>
                <a:cubicBezTo>
                  <a:pt x="657062" y="1065558"/>
                  <a:pt x="683566" y="1140101"/>
                  <a:pt x="728292" y="1226240"/>
                </a:cubicBezTo>
                <a:cubicBezTo>
                  <a:pt x="773018" y="1312379"/>
                  <a:pt x="753140" y="1420053"/>
                  <a:pt x="817744" y="1504536"/>
                </a:cubicBezTo>
                <a:cubicBezTo>
                  <a:pt x="882348" y="1589019"/>
                  <a:pt x="1051314" y="1700006"/>
                  <a:pt x="1115918" y="1733136"/>
                </a:cubicBezTo>
                <a:cubicBezTo>
                  <a:pt x="1180522" y="1766266"/>
                  <a:pt x="1049657" y="1806022"/>
                  <a:pt x="1205370" y="1703318"/>
                </a:cubicBezTo>
                <a:cubicBezTo>
                  <a:pt x="1361083" y="1600614"/>
                  <a:pt x="1983935" y="1252744"/>
                  <a:pt x="2060135" y="1106970"/>
                </a:cubicBezTo>
                <a:close/>
              </a:path>
            </a:pathLst>
          </a:cu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2" name="Group 491"/>
          <p:cNvGrpSpPr/>
          <p:nvPr/>
        </p:nvGrpSpPr>
        <p:grpSpPr>
          <a:xfrm>
            <a:off x="4172152" y="1102371"/>
            <a:ext cx="1829093" cy="1632823"/>
            <a:chOff x="2826196" y="325744"/>
            <a:chExt cx="1829093" cy="1632823"/>
          </a:xfrm>
        </p:grpSpPr>
        <p:grpSp>
          <p:nvGrpSpPr>
            <p:cNvPr id="495" name="Group 494"/>
            <p:cNvGrpSpPr/>
            <p:nvPr/>
          </p:nvGrpSpPr>
          <p:grpSpPr>
            <a:xfrm rot="20831292">
              <a:off x="2826196" y="914043"/>
              <a:ext cx="1829093" cy="1044524"/>
              <a:chOff x="4435558" y="2971939"/>
              <a:chExt cx="6243851" cy="3234034"/>
            </a:xfrm>
          </p:grpSpPr>
          <p:cxnSp>
            <p:nvCxnSpPr>
              <p:cNvPr id="524" name="Straight Connector 523"/>
              <p:cNvCxnSpPr/>
              <p:nvPr/>
            </p:nvCxnSpPr>
            <p:spPr>
              <a:xfrm rot="768708">
                <a:off x="4435558" y="2971939"/>
                <a:ext cx="6243851" cy="323403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Arrow Connector 524"/>
              <p:cNvCxnSpPr/>
              <p:nvPr/>
            </p:nvCxnSpPr>
            <p:spPr>
              <a:xfrm flipV="1">
                <a:off x="7143972" y="3005790"/>
                <a:ext cx="1272338" cy="1201282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6" name="Group 495"/>
            <p:cNvGrpSpPr/>
            <p:nvPr/>
          </p:nvGrpSpPr>
          <p:grpSpPr>
            <a:xfrm>
              <a:off x="3125053" y="325744"/>
              <a:ext cx="1115816" cy="1508138"/>
              <a:chOff x="1140601" y="3639674"/>
              <a:chExt cx="1812890" cy="2179471"/>
            </a:xfrm>
          </p:grpSpPr>
          <p:sp>
            <p:nvSpPr>
              <p:cNvPr id="498" name="Oval 497"/>
              <p:cNvSpPr/>
              <p:nvPr/>
            </p:nvSpPr>
            <p:spPr>
              <a:xfrm>
                <a:off x="2794373" y="4373067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Oval 498"/>
              <p:cNvSpPr/>
              <p:nvPr/>
            </p:nvSpPr>
            <p:spPr>
              <a:xfrm flipH="1" flipV="1">
                <a:off x="1401419" y="5544782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00" name="Group 499"/>
              <p:cNvGrpSpPr/>
              <p:nvPr/>
            </p:nvGrpSpPr>
            <p:grpSpPr>
              <a:xfrm>
                <a:off x="1140601" y="4215565"/>
                <a:ext cx="1812890" cy="1329217"/>
                <a:chOff x="4852802" y="616437"/>
                <a:chExt cx="6188541" cy="4115495"/>
              </a:xfrm>
            </p:grpSpPr>
            <p:sp>
              <p:nvSpPr>
                <p:cNvPr id="509" name="Oval 508"/>
                <p:cNvSpPr/>
                <p:nvPr/>
              </p:nvSpPr>
              <p:spPr>
                <a:xfrm>
                  <a:off x="5924967" y="303944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0" name="Oval 509"/>
                <p:cNvSpPr/>
                <p:nvPr/>
              </p:nvSpPr>
              <p:spPr>
                <a:xfrm>
                  <a:off x="9760303" y="61643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1" name="Oval 510"/>
                <p:cNvSpPr/>
                <p:nvPr/>
              </p:nvSpPr>
              <p:spPr>
                <a:xfrm>
                  <a:off x="8987019" y="2876644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2" name="Oval 511"/>
                <p:cNvSpPr/>
                <p:nvPr/>
              </p:nvSpPr>
              <p:spPr>
                <a:xfrm>
                  <a:off x="10254988" y="2248112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3" name="Oval 512"/>
                <p:cNvSpPr/>
                <p:nvPr/>
              </p:nvSpPr>
              <p:spPr>
                <a:xfrm>
                  <a:off x="5575682" y="12456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4" name="Oval 513"/>
                <p:cNvSpPr/>
                <p:nvPr/>
              </p:nvSpPr>
              <p:spPr>
                <a:xfrm>
                  <a:off x="6200996" y="2199987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5" name="Oval 514"/>
                <p:cNvSpPr/>
                <p:nvPr/>
              </p:nvSpPr>
              <p:spPr>
                <a:xfrm>
                  <a:off x="8763931" y="1043597"/>
                  <a:ext cx="266117" cy="2822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6" name="Oval 515"/>
                <p:cNvSpPr/>
                <p:nvPr/>
              </p:nvSpPr>
              <p:spPr>
                <a:xfrm>
                  <a:off x="6427782" y="3820271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7" name="Oval 516"/>
                <p:cNvSpPr/>
                <p:nvPr/>
              </p:nvSpPr>
              <p:spPr>
                <a:xfrm>
                  <a:off x="7957739" y="4449729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18" name="Oval 517"/>
                <p:cNvSpPr/>
                <p:nvPr/>
              </p:nvSpPr>
              <p:spPr>
                <a:xfrm>
                  <a:off x="4928658" y="1514813"/>
                  <a:ext cx="266117" cy="28220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9" name="Oval 518"/>
                <p:cNvSpPr/>
                <p:nvPr/>
              </p:nvSpPr>
              <p:spPr>
                <a:xfrm>
                  <a:off x="4852802" y="2904696"/>
                  <a:ext cx="266117" cy="282203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20" name="Oval 519"/>
                <p:cNvSpPr/>
                <p:nvPr/>
              </p:nvSpPr>
              <p:spPr>
                <a:xfrm>
                  <a:off x="10775226" y="2719969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" name="Oval 520"/>
                <p:cNvSpPr/>
                <p:nvPr/>
              </p:nvSpPr>
              <p:spPr>
                <a:xfrm>
                  <a:off x="6585521" y="1564007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" name="Oval 521"/>
                <p:cNvSpPr/>
                <p:nvPr/>
              </p:nvSpPr>
              <p:spPr>
                <a:xfrm>
                  <a:off x="5443279" y="2189733"/>
                  <a:ext cx="266117" cy="282204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" name="Oval 522"/>
                <p:cNvSpPr/>
                <p:nvPr/>
              </p:nvSpPr>
              <p:spPr>
                <a:xfrm>
                  <a:off x="9194834" y="2042265"/>
                  <a:ext cx="266117" cy="28220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1" name="TextBox 500"/>
              <p:cNvSpPr txBox="1"/>
              <p:nvPr/>
            </p:nvSpPr>
            <p:spPr>
              <a:xfrm flipH="1">
                <a:off x="1896394" y="3639674"/>
                <a:ext cx="4784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</a:p>
            </p:txBody>
          </p:sp>
          <p:cxnSp>
            <p:nvCxnSpPr>
              <p:cNvPr id="502" name="Straight Connector 501"/>
              <p:cNvCxnSpPr/>
              <p:nvPr/>
            </p:nvCxnSpPr>
            <p:spPr>
              <a:xfrm>
                <a:off x="1848265" y="4254270"/>
                <a:ext cx="0" cy="15648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 flipH="1">
                <a:off x="1162822" y="5138981"/>
                <a:ext cx="1251862" cy="9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/>
              <p:cNvSpPr/>
              <p:nvPr/>
            </p:nvSpPr>
            <p:spPr>
              <a:xfrm>
                <a:off x="2101946" y="4833579"/>
                <a:ext cx="77957" cy="9114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Oval 504"/>
              <p:cNvSpPr/>
              <p:nvPr/>
            </p:nvSpPr>
            <p:spPr>
              <a:xfrm flipH="1" flipV="1">
                <a:off x="1553819" y="5408951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6" name="Oval 505"/>
              <p:cNvSpPr/>
              <p:nvPr/>
            </p:nvSpPr>
            <p:spPr>
              <a:xfrm flipH="1" flipV="1">
                <a:off x="2282689" y="527312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7" name="Oval 506"/>
              <p:cNvSpPr/>
              <p:nvPr/>
            </p:nvSpPr>
            <p:spPr>
              <a:xfrm flipH="1" flipV="1">
                <a:off x="1928193" y="5326130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8" name="Oval 507"/>
              <p:cNvSpPr/>
              <p:nvPr/>
            </p:nvSpPr>
            <p:spPr>
              <a:xfrm flipH="1" flipV="1">
                <a:off x="2209802" y="5647495"/>
                <a:ext cx="104965" cy="93525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27" name="Rectangle 526"/>
          <p:cNvSpPr/>
          <p:nvPr/>
        </p:nvSpPr>
        <p:spPr>
          <a:xfrm rot="1743816">
            <a:off x="4155293" y="2185433"/>
            <a:ext cx="1482847" cy="44360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8" name="Group 567"/>
          <p:cNvGrpSpPr/>
          <p:nvPr/>
        </p:nvGrpSpPr>
        <p:grpSpPr>
          <a:xfrm>
            <a:off x="10060126" y="5478945"/>
            <a:ext cx="1559766" cy="1181989"/>
            <a:chOff x="10060125" y="5476075"/>
            <a:chExt cx="1414673" cy="1171980"/>
          </a:xfrm>
        </p:grpSpPr>
        <p:grpSp>
          <p:nvGrpSpPr>
            <p:cNvPr id="528" name="Group 527"/>
            <p:cNvGrpSpPr/>
            <p:nvPr/>
          </p:nvGrpSpPr>
          <p:grpSpPr>
            <a:xfrm>
              <a:off x="10060125" y="5538419"/>
              <a:ext cx="1414673" cy="1109636"/>
              <a:chOff x="2826196" y="724245"/>
              <a:chExt cx="1414673" cy="1109636"/>
            </a:xfrm>
          </p:grpSpPr>
          <p:cxnSp>
            <p:nvCxnSpPr>
              <p:cNvPr id="557" name="Straight Connector 556"/>
              <p:cNvCxnSpPr/>
              <p:nvPr/>
            </p:nvCxnSpPr>
            <p:spPr>
              <a:xfrm>
                <a:off x="2826196" y="914043"/>
                <a:ext cx="1316738" cy="813323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0" name="Group 529"/>
              <p:cNvGrpSpPr/>
              <p:nvPr/>
            </p:nvGrpSpPr>
            <p:grpSpPr>
              <a:xfrm>
                <a:off x="3125053" y="724245"/>
                <a:ext cx="1115816" cy="1109636"/>
                <a:chOff x="1140601" y="4215565"/>
                <a:chExt cx="1812890" cy="1603580"/>
              </a:xfrm>
            </p:grpSpPr>
            <p:sp>
              <p:nvSpPr>
                <p:cNvPr id="531" name="Oval 530"/>
                <p:cNvSpPr/>
                <p:nvPr/>
              </p:nvSpPr>
              <p:spPr>
                <a:xfrm>
                  <a:off x="2794373" y="4373067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2" name="Oval 531"/>
                <p:cNvSpPr/>
                <p:nvPr/>
              </p:nvSpPr>
              <p:spPr>
                <a:xfrm flipH="1" flipV="1">
                  <a:off x="1401419" y="5544782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533" name="Group 532"/>
                <p:cNvGrpSpPr/>
                <p:nvPr/>
              </p:nvGrpSpPr>
              <p:grpSpPr>
                <a:xfrm>
                  <a:off x="1140601" y="4215565"/>
                  <a:ext cx="1812890" cy="1329217"/>
                  <a:chOff x="4852802" y="616437"/>
                  <a:chExt cx="6188541" cy="4115495"/>
                </a:xfrm>
              </p:grpSpPr>
              <p:sp>
                <p:nvSpPr>
                  <p:cNvPr id="542" name="Oval 541"/>
                  <p:cNvSpPr/>
                  <p:nvPr/>
                </p:nvSpPr>
                <p:spPr>
                  <a:xfrm>
                    <a:off x="5924967" y="303944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43" name="Oval 542"/>
                  <p:cNvSpPr/>
                  <p:nvPr/>
                </p:nvSpPr>
                <p:spPr>
                  <a:xfrm>
                    <a:off x="9760303" y="61643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Oval 543"/>
                  <p:cNvSpPr/>
                  <p:nvPr/>
                </p:nvSpPr>
                <p:spPr>
                  <a:xfrm>
                    <a:off x="8987019" y="2876644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5" name="Oval 544"/>
                  <p:cNvSpPr/>
                  <p:nvPr/>
                </p:nvSpPr>
                <p:spPr>
                  <a:xfrm>
                    <a:off x="10254988" y="2248112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6" name="Oval 545"/>
                  <p:cNvSpPr/>
                  <p:nvPr/>
                </p:nvSpPr>
                <p:spPr>
                  <a:xfrm>
                    <a:off x="5575682" y="12456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7" name="Oval 546"/>
                  <p:cNvSpPr/>
                  <p:nvPr/>
                </p:nvSpPr>
                <p:spPr>
                  <a:xfrm>
                    <a:off x="6200996" y="2199987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8" name="Oval 547"/>
                  <p:cNvSpPr/>
                  <p:nvPr/>
                </p:nvSpPr>
                <p:spPr>
                  <a:xfrm>
                    <a:off x="8763931" y="1043597"/>
                    <a:ext cx="266117" cy="282203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Oval 548"/>
                  <p:cNvSpPr/>
                  <p:nvPr/>
                </p:nvSpPr>
                <p:spPr>
                  <a:xfrm>
                    <a:off x="6427782" y="3820271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0" name="Oval 549"/>
                  <p:cNvSpPr/>
                  <p:nvPr/>
                </p:nvSpPr>
                <p:spPr>
                  <a:xfrm>
                    <a:off x="7957739" y="4449729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1" name="Oval 550"/>
                  <p:cNvSpPr/>
                  <p:nvPr/>
                </p:nvSpPr>
                <p:spPr>
                  <a:xfrm>
                    <a:off x="4928658" y="1514813"/>
                    <a:ext cx="266117" cy="282203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2" name="Oval 551"/>
                  <p:cNvSpPr/>
                  <p:nvPr/>
                </p:nvSpPr>
                <p:spPr>
                  <a:xfrm>
                    <a:off x="4852802" y="2904696"/>
                    <a:ext cx="266117" cy="282203"/>
                  </a:xfrm>
                  <a:prstGeom prst="ellipse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3" name="Oval 552"/>
                  <p:cNvSpPr/>
                  <p:nvPr/>
                </p:nvSpPr>
                <p:spPr>
                  <a:xfrm>
                    <a:off x="10775226" y="2719969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4" name="Oval 553"/>
                  <p:cNvSpPr/>
                  <p:nvPr/>
                </p:nvSpPr>
                <p:spPr>
                  <a:xfrm>
                    <a:off x="6585521" y="1564007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5" name="Oval 554"/>
                  <p:cNvSpPr/>
                  <p:nvPr/>
                </p:nvSpPr>
                <p:spPr>
                  <a:xfrm>
                    <a:off x="5443279" y="2189733"/>
                    <a:ext cx="266117" cy="282204"/>
                  </a:xfrm>
                  <a:prstGeom prst="ellipse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6" name="Oval 555"/>
                  <p:cNvSpPr/>
                  <p:nvPr/>
                </p:nvSpPr>
                <p:spPr>
                  <a:xfrm>
                    <a:off x="9194834" y="2042265"/>
                    <a:ext cx="266117" cy="28220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35" name="Straight Connector 534"/>
                <p:cNvCxnSpPr/>
                <p:nvPr/>
              </p:nvCxnSpPr>
              <p:spPr>
                <a:xfrm>
                  <a:off x="1848265" y="4254270"/>
                  <a:ext cx="0" cy="15648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Connector 535"/>
                <p:cNvCxnSpPr/>
                <p:nvPr/>
              </p:nvCxnSpPr>
              <p:spPr>
                <a:xfrm flipH="1">
                  <a:off x="1162822" y="5138981"/>
                  <a:ext cx="1251862" cy="91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7" name="Oval 536"/>
                <p:cNvSpPr/>
                <p:nvPr/>
              </p:nvSpPr>
              <p:spPr>
                <a:xfrm>
                  <a:off x="2101946" y="4833579"/>
                  <a:ext cx="77957" cy="91146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Oval 537"/>
                <p:cNvSpPr/>
                <p:nvPr/>
              </p:nvSpPr>
              <p:spPr>
                <a:xfrm flipH="1" flipV="1">
                  <a:off x="1553819" y="5408951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39" name="Oval 538"/>
                <p:cNvSpPr/>
                <p:nvPr/>
              </p:nvSpPr>
              <p:spPr>
                <a:xfrm flipH="1" flipV="1">
                  <a:off x="2282689" y="527312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0" name="Oval 539"/>
                <p:cNvSpPr/>
                <p:nvPr/>
              </p:nvSpPr>
              <p:spPr>
                <a:xfrm flipH="1" flipV="1">
                  <a:off x="1928193" y="5326130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1" name="Oval 540"/>
                <p:cNvSpPr/>
                <p:nvPr/>
              </p:nvSpPr>
              <p:spPr>
                <a:xfrm flipH="1" flipV="1">
                  <a:off x="2209802" y="5647495"/>
                  <a:ext cx="104965" cy="93525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cxnSp>
          <p:nvCxnSpPr>
            <p:cNvPr id="564" name="Straight Connector 563"/>
            <p:cNvCxnSpPr>
              <a:stCxn id="532" idx="0"/>
            </p:cNvCxnSpPr>
            <p:nvPr/>
          </p:nvCxnSpPr>
          <p:spPr>
            <a:xfrm flipV="1">
              <a:off x="10551815" y="5476075"/>
              <a:ext cx="600563" cy="10468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" name="Group 573"/>
          <p:cNvGrpSpPr/>
          <p:nvPr/>
        </p:nvGrpSpPr>
        <p:grpSpPr>
          <a:xfrm>
            <a:off x="5228886" y="3320566"/>
            <a:ext cx="4284397" cy="1664723"/>
            <a:chOff x="5228886" y="3320566"/>
            <a:chExt cx="4284397" cy="1664723"/>
          </a:xfrm>
        </p:grpSpPr>
        <p:grpSp>
          <p:nvGrpSpPr>
            <p:cNvPr id="351" name="Group 350"/>
            <p:cNvGrpSpPr/>
            <p:nvPr/>
          </p:nvGrpSpPr>
          <p:grpSpPr>
            <a:xfrm>
              <a:off x="8139163" y="3629042"/>
              <a:ext cx="772641" cy="795131"/>
              <a:chOff x="3178941" y="2114139"/>
              <a:chExt cx="772641" cy="795131"/>
            </a:xfrm>
          </p:grpSpPr>
          <p:grpSp>
            <p:nvGrpSpPr>
              <p:cNvPr id="356" name="Group 355"/>
              <p:cNvGrpSpPr/>
              <p:nvPr/>
            </p:nvGrpSpPr>
            <p:grpSpPr>
              <a:xfrm>
                <a:off x="3235965" y="2114139"/>
                <a:ext cx="715617" cy="795131"/>
                <a:chOff x="1883244" y="1948068"/>
                <a:chExt cx="715617" cy="795131"/>
              </a:xfrm>
            </p:grpSpPr>
            <p:sp>
              <p:nvSpPr>
                <p:cNvPr id="359" name="Oval 358"/>
                <p:cNvSpPr/>
                <p:nvPr/>
              </p:nvSpPr>
              <p:spPr>
                <a:xfrm>
                  <a:off x="1883244" y="1948068"/>
                  <a:ext cx="715617" cy="79513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0" name="Straight Connector 359"/>
                <p:cNvCxnSpPr>
                  <a:stCxn id="359" idx="0"/>
                  <a:endCxn id="359" idx="4"/>
                </p:cNvCxnSpPr>
                <p:nvPr/>
              </p:nvCxnSpPr>
              <p:spPr>
                <a:xfrm>
                  <a:off x="2241053" y="1948068"/>
                  <a:ext cx="0" cy="7951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7" name="TextBox 356"/>
              <p:cNvSpPr txBox="1"/>
              <p:nvPr/>
            </p:nvSpPr>
            <p:spPr>
              <a:xfrm>
                <a:off x="3178941" y="2188538"/>
                <a:ext cx="4571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latin typeface="Symbol" panose="05050102010706020507" pitchFamily="18" charset="2"/>
                  </a:rPr>
                  <a:t>S</a:t>
                </a:r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3593773" y="2250094"/>
                <a:ext cx="2968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ym typeface="Symbol" panose="05050102010706020507" pitchFamily="18" charset="2"/>
                  </a:rPr>
                  <a:t></a:t>
                </a:r>
                <a:endParaRPr lang="en-US" sz="3200" dirty="0"/>
              </a:p>
            </p:txBody>
          </p:sp>
        </p:grpSp>
        <p:cxnSp>
          <p:nvCxnSpPr>
            <p:cNvPr id="560" name="Straight Arrow Connector 559"/>
            <p:cNvCxnSpPr>
              <a:endCxn id="357" idx="1"/>
            </p:cNvCxnSpPr>
            <p:nvPr/>
          </p:nvCxnSpPr>
          <p:spPr>
            <a:xfrm>
              <a:off x="5255195" y="3320566"/>
              <a:ext cx="2883968" cy="70604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Arrow Connector 560"/>
            <p:cNvCxnSpPr>
              <a:stCxn id="319" idx="6"/>
            </p:cNvCxnSpPr>
            <p:nvPr/>
          </p:nvCxnSpPr>
          <p:spPr>
            <a:xfrm flipV="1">
              <a:off x="5228886" y="4143301"/>
              <a:ext cx="2971101" cy="841988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Arrow Connector 569"/>
            <p:cNvCxnSpPr/>
            <p:nvPr/>
          </p:nvCxnSpPr>
          <p:spPr>
            <a:xfrm>
              <a:off x="8940322" y="4057385"/>
              <a:ext cx="572961" cy="1012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3" name="Freeform 572"/>
          <p:cNvSpPr/>
          <p:nvPr/>
        </p:nvSpPr>
        <p:spPr>
          <a:xfrm>
            <a:off x="48844" y="3210339"/>
            <a:ext cx="2051455" cy="2071599"/>
          </a:xfrm>
          <a:custGeom>
            <a:avLst/>
            <a:gdLst>
              <a:gd name="connsiteX0" fmla="*/ 1362513 w 2051455"/>
              <a:gd name="connsiteY0" fmla="*/ 59635 h 2071599"/>
              <a:gd name="connsiteX1" fmla="*/ 1104095 w 2051455"/>
              <a:gd name="connsiteY1" fmla="*/ 516835 h 2071599"/>
              <a:gd name="connsiteX2" fmla="*/ 994765 w 2051455"/>
              <a:gd name="connsiteY2" fmla="*/ 665922 h 2071599"/>
              <a:gd name="connsiteX3" fmla="*/ 984826 w 2051455"/>
              <a:gd name="connsiteY3" fmla="*/ 775252 h 2071599"/>
              <a:gd name="connsiteX4" fmla="*/ 1153791 w 2051455"/>
              <a:gd name="connsiteY4" fmla="*/ 904461 h 2071599"/>
              <a:gd name="connsiteX5" fmla="*/ 1451965 w 2051455"/>
              <a:gd name="connsiteY5" fmla="*/ 993913 h 2071599"/>
              <a:gd name="connsiteX6" fmla="*/ 1521539 w 2051455"/>
              <a:gd name="connsiteY6" fmla="*/ 1103244 h 2071599"/>
              <a:gd name="connsiteX7" fmla="*/ 964947 w 2051455"/>
              <a:gd name="connsiteY7" fmla="*/ 1103244 h 2071599"/>
              <a:gd name="connsiteX8" fmla="*/ 855617 w 2051455"/>
              <a:gd name="connsiteY8" fmla="*/ 1103244 h 2071599"/>
              <a:gd name="connsiteX9" fmla="*/ 865556 w 2051455"/>
              <a:gd name="connsiteY9" fmla="*/ 1719470 h 2071599"/>
              <a:gd name="connsiteX10" fmla="*/ 726408 w 2051455"/>
              <a:gd name="connsiteY10" fmla="*/ 1898374 h 2071599"/>
              <a:gd name="connsiteX11" fmla="*/ 636956 w 2051455"/>
              <a:gd name="connsiteY11" fmla="*/ 1580322 h 2071599"/>
              <a:gd name="connsiteX12" fmla="*/ 696591 w 2051455"/>
              <a:gd name="connsiteY12" fmla="*/ 1083365 h 2071599"/>
              <a:gd name="connsiteX13" fmla="*/ 656834 w 2051455"/>
              <a:gd name="connsiteY13" fmla="*/ 944218 h 2071599"/>
              <a:gd name="connsiteX14" fmla="*/ 299026 w 2051455"/>
              <a:gd name="connsiteY14" fmla="*/ 805070 h 2071599"/>
              <a:gd name="connsiteX15" fmla="*/ 80365 w 2051455"/>
              <a:gd name="connsiteY15" fmla="*/ 785191 h 2071599"/>
              <a:gd name="connsiteX16" fmla="*/ 10791 w 2051455"/>
              <a:gd name="connsiteY16" fmla="*/ 1143000 h 2071599"/>
              <a:gd name="connsiteX17" fmla="*/ 289086 w 2051455"/>
              <a:gd name="connsiteY17" fmla="*/ 1898374 h 2071599"/>
              <a:gd name="connsiteX18" fmla="*/ 1074278 w 2051455"/>
              <a:gd name="connsiteY18" fmla="*/ 2057400 h 2071599"/>
              <a:gd name="connsiteX19" fmla="*/ 1392330 w 2051455"/>
              <a:gd name="connsiteY19" fmla="*/ 1649896 h 2071599"/>
              <a:gd name="connsiteX20" fmla="*/ 1650747 w 2051455"/>
              <a:gd name="connsiteY20" fmla="*/ 1162878 h 2071599"/>
              <a:gd name="connsiteX21" fmla="*/ 2028434 w 2051455"/>
              <a:gd name="connsiteY21" fmla="*/ 854765 h 2071599"/>
              <a:gd name="connsiteX22" fmla="*/ 1968799 w 2051455"/>
              <a:gd name="connsiteY22" fmla="*/ 188844 h 2071599"/>
              <a:gd name="connsiteX23" fmla="*/ 1630869 w 2051455"/>
              <a:gd name="connsiteY23" fmla="*/ 19878 h 2071599"/>
              <a:gd name="connsiteX24" fmla="*/ 1432086 w 2051455"/>
              <a:gd name="connsiteY24" fmla="*/ 9939 h 20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051455" h="2071599">
                <a:moveTo>
                  <a:pt x="1362513" y="59635"/>
                </a:moveTo>
                <a:cubicBezTo>
                  <a:pt x="1263949" y="237711"/>
                  <a:pt x="1165386" y="415787"/>
                  <a:pt x="1104095" y="516835"/>
                </a:cubicBezTo>
                <a:cubicBezTo>
                  <a:pt x="1042804" y="617883"/>
                  <a:pt x="1014643" y="622853"/>
                  <a:pt x="994765" y="665922"/>
                </a:cubicBezTo>
                <a:cubicBezTo>
                  <a:pt x="974887" y="708991"/>
                  <a:pt x="958322" y="735496"/>
                  <a:pt x="984826" y="775252"/>
                </a:cubicBezTo>
                <a:cubicBezTo>
                  <a:pt x="1011330" y="815009"/>
                  <a:pt x="1075935" y="868018"/>
                  <a:pt x="1153791" y="904461"/>
                </a:cubicBezTo>
                <a:cubicBezTo>
                  <a:pt x="1231647" y="940904"/>
                  <a:pt x="1390674" y="960783"/>
                  <a:pt x="1451965" y="993913"/>
                </a:cubicBezTo>
                <a:cubicBezTo>
                  <a:pt x="1513256" y="1027043"/>
                  <a:pt x="1602709" y="1085022"/>
                  <a:pt x="1521539" y="1103244"/>
                </a:cubicBezTo>
                <a:cubicBezTo>
                  <a:pt x="1440369" y="1121466"/>
                  <a:pt x="964947" y="1103244"/>
                  <a:pt x="964947" y="1103244"/>
                </a:cubicBezTo>
                <a:cubicBezTo>
                  <a:pt x="853960" y="1103244"/>
                  <a:pt x="872182" y="1000540"/>
                  <a:pt x="855617" y="1103244"/>
                </a:cubicBezTo>
                <a:cubicBezTo>
                  <a:pt x="839052" y="1205948"/>
                  <a:pt x="887091" y="1586948"/>
                  <a:pt x="865556" y="1719470"/>
                </a:cubicBezTo>
                <a:cubicBezTo>
                  <a:pt x="844021" y="1851992"/>
                  <a:pt x="764508" y="1921565"/>
                  <a:pt x="726408" y="1898374"/>
                </a:cubicBezTo>
                <a:cubicBezTo>
                  <a:pt x="688308" y="1875183"/>
                  <a:pt x="641925" y="1716157"/>
                  <a:pt x="636956" y="1580322"/>
                </a:cubicBezTo>
                <a:cubicBezTo>
                  <a:pt x="631987" y="1444487"/>
                  <a:pt x="693278" y="1189382"/>
                  <a:pt x="696591" y="1083365"/>
                </a:cubicBezTo>
                <a:cubicBezTo>
                  <a:pt x="699904" y="977348"/>
                  <a:pt x="723095" y="990600"/>
                  <a:pt x="656834" y="944218"/>
                </a:cubicBezTo>
                <a:cubicBezTo>
                  <a:pt x="590573" y="897836"/>
                  <a:pt x="395104" y="831574"/>
                  <a:pt x="299026" y="805070"/>
                </a:cubicBezTo>
                <a:cubicBezTo>
                  <a:pt x="202948" y="778566"/>
                  <a:pt x="128404" y="728869"/>
                  <a:pt x="80365" y="785191"/>
                </a:cubicBezTo>
                <a:cubicBezTo>
                  <a:pt x="32326" y="841513"/>
                  <a:pt x="-23996" y="957470"/>
                  <a:pt x="10791" y="1143000"/>
                </a:cubicBezTo>
                <a:cubicBezTo>
                  <a:pt x="45578" y="1328530"/>
                  <a:pt x="111838" y="1745974"/>
                  <a:pt x="289086" y="1898374"/>
                </a:cubicBezTo>
                <a:cubicBezTo>
                  <a:pt x="466334" y="2050774"/>
                  <a:pt x="890404" y="2098813"/>
                  <a:pt x="1074278" y="2057400"/>
                </a:cubicBezTo>
                <a:cubicBezTo>
                  <a:pt x="1258152" y="2015987"/>
                  <a:pt x="1296252" y="1798983"/>
                  <a:pt x="1392330" y="1649896"/>
                </a:cubicBezTo>
                <a:cubicBezTo>
                  <a:pt x="1488408" y="1500809"/>
                  <a:pt x="1544730" y="1295400"/>
                  <a:pt x="1650747" y="1162878"/>
                </a:cubicBezTo>
                <a:cubicBezTo>
                  <a:pt x="1756764" y="1030356"/>
                  <a:pt x="1975425" y="1017104"/>
                  <a:pt x="2028434" y="854765"/>
                </a:cubicBezTo>
                <a:cubicBezTo>
                  <a:pt x="2081443" y="692426"/>
                  <a:pt x="2035060" y="327992"/>
                  <a:pt x="1968799" y="188844"/>
                </a:cubicBezTo>
                <a:cubicBezTo>
                  <a:pt x="1902538" y="49696"/>
                  <a:pt x="1720321" y="49695"/>
                  <a:pt x="1630869" y="19878"/>
                </a:cubicBezTo>
                <a:cubicBezTo>
                  <a:pt x="1541417" y="-9939"/>
                  <a:pt x="1486751" y="0"/>
                  <a:pt x="1432086" y="9939"/>
                </a:cubicBezTo>
              </a:path>
            </a:pathLst>
          </a:cu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Freeform 575"/>
          <p:cNvSpPr/>
          <p:nvPr/>
        </p:nvSpPr>
        <p:spPr>
          <a:xfrm>
            <a:off x="10138763" y="5413170"/>
            <a:ext cx="1799769" cy="1372415"/>
          </a:xfrm>
          <a:custGeom>
            <a:avLst/>
            <a:gdLst>
              <a:gd name="connsiteX0" fmla="*/ 1152089 w 1799769"/>
              <a:gd name="connsiteY0" fmla="*/ 142804 h 1372415"/>
              <a:gd name="connsiteX1" fmla="*/ 993063 w 1799769"/>
              <a:gd name="connsiteY1" fmla="*/ 311769 h 1372415"/>
              <a:gd name="connsiteX2" fmla="*/ 853915 w 1799769"/>
              <a:gd name="connsiteY2" fmla="*/ 639760 h 1372415"/>
              <a:gd name="connsiteX3" fmla="*/ 724707 w 1799769"/>
              <a:gd name="connsiteY3" fmla="*/ 778908 h 1372415"/>
              <a:gd name="connsiteX4" fmla="*/ 426533 w 1799769"/>
              <a:gd name="connsiteY4" fmla="*/ 629821 h 1372415"/>
              <a:gd name="connsiteX5" fmla="*/ 138298 w 1799769"/>
              <a:gd name="connsiteY5" fmla="*/ 560247 h 1372415"/>
              <a:gd name="connsiteX6" fmla="*/ 9089 w 1799769"/>
              <a:gd name="connsiteY6" fmla="*/ 1007508 h 1372415"/>
              <a:gd name="connsiteX7" fmla="*/ 376837 w 1799769"/>
              <a:gd name="connsiteY7" fmla="*/ 1305682 h 1372415"/>
              <a:gd name="connsiteX8" fmla="*/ 1231602 w 1799769"/>
              <a:gd name="connsiteY8" fmla="*/ 1355378 h 1372415"/>
              <a:gd name="connsiteX9" fmla="*/ 1678863 w 1799769"/>
              <a:gd name="connsiteY9" fmla="*/ 1077082 h 1372415"/>
              <a:gd name="connsiteX10" fmla="*/ 1798133 w 1799769"/>
              <a:gd name="connsiteY10" fmla="*/ 381343 h 1372415"/>
              <a:gd name="connsiteX11" fmla="*/ 1619228 w 1799769"/>
              <a:gd name="connsiteY11" fmla="*/ 33473 h 1372415"/>
              <a:gd name="connsiteX12" fmla="*/ 1201785 w 1799769"/>
              <a:gd name="connsiteY12" fmla="*/ 33473 h 137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9769" h="1372415">
                <a:moveTo>
                  <a:pt x="1152089" y="142804"/>
                </a:moveTo>
                <a:cubicBezTo>
                  <a:pt x="1097424" y="185873"/>
                  <a:pt x="1042759" y="228943"/>
                  <a:pt x="993063" y="311769"/>
                </a:cubicBezTo>
                <a:cubicBezTo>
                  <a:pt x="943367" y="394595"/>
                  <a:pt x="898641" y="561904"/>
                  <a:pt x="853915" y="639760"/>
                </a:cubicBezTo>
                <a:cubicBezTo>
                  <a:pt x="809189" y="717616"/>
                  <a:pt x="795937" y="780564"/>
                  <a:pt x="724707" y="778908"/>
                </a:cubicBezTo>
                <a:cubicBezTo>
                  <a:pt x="653477" y="777252"/>
                  <a:pt x="524268" y="666264"/>
                  <a:pt x="426533" y="629821"/>
                </a:cubicBezTo>
                <a:cubicBezTo>
                  <a:pt x="328798" y="593378"/>
                  <a:pt x="207872" y="497299"/>
                  <a:pt x="138298" y="560247"/>
                </a:cubicBezTo>
                <a:cubicBezTo>
                  <a:pt x="68724" y="623195"/>
                  <a:pt x="-30667" y="883269"/>
                  <a:pt x="9089" y="1007508"/>
                </a:cubicBezTo>
                <a:cubicBezTo>
                  <a:pt x="48845" y="1131747"/>
                  <a:pt x="173085" y="1247704"/>
                  <a:pt x="376837" y="1305682"/>
                </a:cubicBezTo>
                <a:cubicBezTo>
                  <a:pt x="580589" y="1363660"/>
                  <a:pt x="1014598" y="1393478"/>
                  <a:pt x="1231602" y="1355378"/>
                </a:cubicBezTo>
                <a:cubicBezTo>
                  <a:pt x="1448606" y="1317278"/>
                  <a:pt x="1584441" y="1239421"/>
                  <a:pt x="1678863" y="1077082"/>
                </a:cubicBezTo>
                <a:cubicBezTo>
                  <a:pt x="1773285" y="914743"/>
                  <a:pt x="1808072" y="555278"/>
                  <a:pt x="1798133" y="381343"/>
                </a:cubicBezTo>
                <a:cubicBezTo>
                  <a:pt x="1788194" y="207408"/>
                  <a:pt x="1718619" y="91451"/>
                  <a:pt x="1619228" y="33473"/>
                </a:cubicBezTo>
                <a:cubicBezTo>
                  <a:pt x="1519837" y="-24505"/>
                  <a:pt x="1360811" y="4484"/>
                  <a:pt x="1201785" y="33473"/>
                </a:cubicBezTo>
              </a:path>
            </a:pathLst>
          </a:custGeom>
          <a:solidFill>
            <a:schemeClr val="bg1">
              <a:alpha val="67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8" name="Straight Connector 577"/>
          <p:cNvCxnSpPr/>
          <p:nvPr/>
        </p:nvCxnSpPr>
        <p:spPr>
          <a:xfrm>
            <a:off x="6754672" y="5864411"/>
            <a:ext cx="977436" cy="36133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 flipV="1">
            <a:off x="7669811" y="1789044"/>
            <a:ext cx="510093" cy="504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5" name="TextBox 584"/>
          <p:cNvSpPr txBox="1"/>
          <p:nvPr/>
        </p:nvSpPr>
        <p:spPr>
          <a:xfrm>
            <a:off x="9973855" y="511653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Bingo!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364044" y="29872"/>
            <a:ext cx="11535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Sigmoid Act as a 2-Line Threshold Filter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2BD3F1-3323-E079-E6C7-AA25FCF97703}"/>
              </a:ext>
            </a:extLst>
          </p:cNvPr>
          <p:cNvSpPr/>
          <p:nvPr/>
        </p:nvSpPr>
        <p:spPr>
          <a:xfrm>
            <a:off x="9034758" y="1850162"/>
            <a:ext cx="3362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4000" dirty="0"/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EE13D714-46E2-D02B-8EE6-BE2E509517FE}"/>
              </a:ext>
            </a:extLst>
          </p:cNvPr>
          <p:cNvSpPr/>
          <p:nvPr/>
        </p:nvSpPr>
        <p:spPr>
          <a:xfrm>
            <a:off x="9841138" y="2498049"/>
            <a:ext cx="1148234" cy="1640723"/>
          </a:xfrm>
          <a:prstGeom prst="flowChartMagneticDisk">
            <a:avLst/>
          </a:prstGeom>
          <a:solidFill>
            <a:srgbClr val="FF0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8360" y="2261448"/>
            <a:ext cx="11053876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en-US" altLang="zh-CN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8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4"/>
          <p:cNvGrpSpPr/>
          <p:nvPr/>
        </p:nvGrpSpPr>
        <p:grpSpPr>
          <a:xfrm>
            <a:off x="8380003" y="1155723"/>
            <a:ext cx="2294691" cy="3469302"/>
            <a:chOff x="8380003" y="1155723"/>
            <a:chExt cx="2294691" cy="3469302"/>
          </a:xfrm>
        </p:grpSpPr>
        <p:grpSp>
          <p:nvGrpSpPr>
            <p:cNvPr id="301" name="Group 300"/>
            <p:cNvGrpSpPr/>
            <p:nvPr/>
          </p:nvGrpSpPr>
          <p:grpSpPr>
            <a:xfrm>
              <a:off x="8380003" y="1155723"/>
              <a:ext cx="2115339" cy="3469302"/>
              <a:chOff x="7566165" y="1226515"/>
              <a:chExt cx="2115339" cy="3469302"/>
            </a:xfrm>
          </p:grpSpPr>
          <p:sp>
            <p:nvSpPr>
              <p:cNvPr id="302" name="TextBox 301"/>
              <p:cNvSpPr txBox="1"/>
              <p:nvPr/>
            </p:nvSpPr>
            <p:spPr>
              <a:xfrm>
                <a:off x="7566165" y="1226515"/>
                <a:ext cx="18101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baseline="300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[1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:r>
                  <a:rPr lang="en-US" sz="2400" b="1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   </a:t>
                </a: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8658994" y="2110006"/>
                <a:ext cx="1022510" cy="2585811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4" name="TextBox 303"/>
            <p:cNvSpPr txBox="1"/>
            <p:nvPr/>
          </p:nvSpPr>
          <p:spPr>
            <a:xfrm>
              <a:off x="9549065" y="1161422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  </a:t>
              </a:r>
            </a:p>
          </p:txBody>
        </p:sp>
      </p:grpSp>
      <p:sp>
        <p:nvSpPr>
          <p:cNvPr id="317" name="Rectangle 316"/>
          <p:cNvSpPr/>
          <p:nvPr/>
        </p:nvSpPr>
        <p:spPr>
          <a:xfrm>
            <a:off x="540033" y="1386555"/>
            <a:ext cx="725581" cy="2768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4912765" y="13509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13670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11120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7424221" y="3209470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           x</a:t>
            </a:r>
            <a:r>
              <a:rPr lang="en-US" dirty="0"/>
              <a:t>           </a:t>
            </a:r>
            <a:r>
              <a:rPr lang="en-US" b="1" dirty="0"/>
              <a:t> b 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789" y="2867802"/>
            <a:ext cx="2847975" cy="141922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7892980" y="2522523"/>
            <a:ext cx="2002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a(z)=1./(1+exp(-z));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492087" y="3479029"/>
            <a:ext cx="39466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a(z)</a:t>
            </a:r>
          </a:p>
        </p:txBody>
      </p:sp>
      <p:sp>
        <p:nvSpPr>
          <p:cNvPr id="63" name="Oval 62"/>
          <p:cNvSpPr/>
          <p:nvPr/>
        </p:nvSpPr>
        <p:spPr>
          <a:xfrm>
            <a:off x="7879600" y="3137139"/>
            <a:ext cx="944222" cy="95162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8510326" y="3457715"/>
            <a:ext cx="370660" cy="344083"/>
          </a:xfrm>
          <a:prstGeom prst="rect">
            <a:avLst/>
          </a:prstGeom>
          <a:solidFill>
            <a:schemeClr val="accent6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86" y="1965775"/>
            <a:ext cx="5479806" cy="29736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2140" y="1386440"/>
            <a:ext cx="4850463" cy="3275053"/>
            <a:chOff x="141190" y="1486001"/>
            <a:chExt cx="4850463" cy="32750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90" y="1782700"/>
              <a:ext cx="4850463" cy="2978354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690446" y="1486001"/>
              <a:ext cx="2546568" cy="827303"/>
            </a:xfrm>
            <a:custGeom>
              <a:avLst/>
              <a:gdLst>
                <a:gd name="connsiteX0" fmla="*/ 2545123 w 2546568"/>
                <a:gd name="connsiteY0" fmla="*/ 799999 h 827303"/>
                <a:gd name="connsiteX1" fmla="*/ 2298939 w 2546568"/>
                <a:gd name="connsiteY1" fmla="*/ 694491 h 827303"/>
                <a:gd name="connsiteX2" fmla="*/ 2017585 w 2546568"/>
                <a:gd name="connsiteY2" fmla="*/ 571399 h 827303"/>
                <a:gd name="connsiteX3" fmla="*/ 1876908 w 2546568"/>
                <a:gd name="connsiteY3" fmla="*/ 307630 h 827303"/>
                <a:gd name="connsiteX4" fmla="*/ 1120769 w 2546568"/>
                <a:gd name="connsiteY4" fmla="*/ 254876 h 827303"/>
                <a:gd name="connsiteX5" fmla="*/ 399800 w 2546568"/>
                <a:gd name="connsiteY5" fmla="*/ 465891 h 827303"/>
                <a:gd name="connsiteX6" fmla="*/ 100862 w 2546568"/>
                <a:gd name="connsiteY6" fmla="*/ 43861 h 827303"/>
                <a:gd name="connsiteX7" fmla="*/ 2158262 w 2546568"/>
                <a:gd name="connsiteY7" fmla="*/ 96614 h 827303"/>
                <a:gd name="connsiteX8" fmla="*/ 2545123 w 2546568"/>
                <a:gd name="connsiteY8" fmla="*/ 799999 h 82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568" h="827303">
                  <a:moveTo>
                    <a:pt x="2545123" y="799999"/>
                  </a:moveTo>
                  <a:cubicBezTo>
                    <a:pt x="2568569" y="899645"/>
                    <a:pt x="2298939" y="694491"/>
                    <a:pt x="2298939" y="694491"/>
                  </a:cubicBezTo>
                  <a:cubicBezTo>
                    <a:pt x="2211016" y="656391"/>
                    <a:pt x="2087923" y="635876"/>
                    <a:pt x="2017585" y="571399"/>
                  </a:cubicBezTo>
                  <a:cubicBezTo>
                    <a:pt x="1947247" y="506922"/>
                    <a:pt x="2026377" y="360384"/>
                    <a:pt x="1876908" y="307630"/>
                  </a:cubicBezTo>
                  <a:cubicBezTo>
                    <a:pt x="1727439" y="254876"/>
                    <a:pt x="1366954" y="228499"/>
                    <a:pt x="1120769" y="254876"/>
                  </a:cubicBezTo>
                  <a:cubicBezTo>
                    <a:pt x="874584" y="281253"/>
                    <a:pt x="569784" y="501060"/>
                    <a:pt x="399800" y="465891"/>
                  </a:cubicBezTo>
                  <a:cubicBezTo>
                    <a:pt x="229816" y="430722"/>
                    <a:pt x="-192215" y="105407"/>
                    <a:pt x="100862" y="43861"/>
                  </a:cubicBezTo>
                  <a:cubicBezTo>
                    <a:pt x="393939" y="-17685"/>
                    <a:pt x="1745024" y="-26478"/>
                    <a:pt x="2158262" y="96614"/>
                  </a:cubicBezTo>
                  <a:cubicBezTo>
                    <a:pt x="2571500" y="219706"/>
                    <a:pt x="2521677" y="700353"/>
                    <a:pt x="2545123" y="7999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12257" y="2356192"/>
              <a:ext cx="311833" cy="411976"/>
            </a:xfrm>
            <a:custGeom>
              <a:avLst/>
              <a:gdLst>
                <a:gd name="connsiteX0" fmla="*/ 286966 w 311833"/>
                <a:gd name="connsiteY0" fmla="*/ 87923 h 411976"/>
                <a:gd name="connsiteX1" fmla="*/ 304550 w 311833"/>
                <a:gd name="connsiteY1" fmla="*/ 298938 h 411976"/>
                <a:gd name="connsiteX2" fmla="*/ 181458 w 311833"/>
                <a:gd name="connsiteY2" fmla="*/ 351692 h 411976"/>
                <a:gd name="connsiteX3" fmla="*/ 23196 w 311833"/>
                <a:gd name="connsiteY3" fmla="*/ 404446 h 411976"/>
                <a:gd name="connsiteX4" fmla="*/ 23196 w 311833"/>
                <a:gd name="connsiteY4" fmla="*/ 175846 h 411976"/>
                <a:gd name="connsiteX5" fmla="*/ 234212 w 311833"/>
                <a:gd name="connsiteY5" fmla="*/ 0 h 4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3" h="411976">
                  <a:moveTo>
                    <a:pt x="286966" y="87923"/>
                  </a:moveTo>
                  <a:cubicBezTo>
                    <a:pt x="304550" y="171450"/>
                    <a:pt x="322135" y="254977"/>
                    <a:pt x="304550" y="298938"/>
                  </a:cubicBezTo>
                  <a:cubicBezTo>
                    <a:pt x="286965" y="342899"/>
                    <a:pt x="228350" y="334107"/>
                    <a:pt x="181458" y="351692"/>
                  </a:cubicBezTo>
                  <a:cubicBezTo>
                    <a:pt x="134566" y="369277"/>
                    <a:pt x="49573" y="433754"/>
                    <a:pt x="23196" y="404446"/>
                  </a:cubicBezTo>
                  <a:cubicBezTo>
                    <a:pt x="-3181" y="375138"/>
                    <a:pt x="-11973" y="243254"/>
                    <a:pt x="23196" y="175846"/>
                  </a:cubicBezTo>
                  <a:cubicBezTo>
                    <a:pt x="58365" y="108438"/>
                    <a:pt x="146288" y="54219"/>
                    <a:pt x="2342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380" y="1097656"/>
            <a:ext cx="402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0                    layer 1                 layer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5253" y="1320717"/>
            <a:ext cx="524225" cy="2938133"/>
            <a:chOff x="685253" y="1320717"/>
            <a:chExt cx="524225" cy="2938133"/>
          </a:xfrm>
        </p:grpSpPr>
        <p:grpSp>
          <p:nvGrpSpPr>
            <p:cNvPr id="45" name="Group 44"/>
            <p:cNvGrpSpPr/>
            <p:nvPr/>
          </p:nvGrpSpPr>
          <p:grpSpPr>
            <a:xfrm>
              <a:off x="698425" y="1320717"/>
              <a:ext cx="493036" cy="558545"/>
              <a:chOff x="6467929" y="1641611"/>
              <a:chExt cx="493036" cy="558545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492136" y="1641611"/>
                <a:ext cx="468829" cy="428623"/>
                <a:chOff x="3899746" y="1748267"/>
                <a:chExt cx="468829" cy="428623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3899746" y="1776780"/>
                  <a:ext cx="37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025211" y="1748267"/>
                  <a:ext cx="3433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[0]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6467929" y="1938546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5253" y="2265723"/>
              <a:ext cx="524225" cy="1993127"/>
              <a:chOff x="685253" y="2265723"/>
              <a:chExt cx="524225" cy="199312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85253" y="3655963"/>
                <a:ext cx="493036" cy="602887"/>
                <a:chOff x="4043482" y="4920364"/>
                <a:chExt cx="493036" cy="602887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698425" y="2974527"/>
                <a:ext cx="493036" cy="602887"/>
                <a:chOff x="4043482" y="4920364"/>
                <a:chExt cx="493036" cy="602887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6442" y="2265723"/>
                <a:ext cx="493036" cy="602887"/>
                <a:chOff x="4043482" y="4920364"/>
                <a:chExt cx="493036" cy="60288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17" name="TextBox 16"/>
          <p:cNvSpPr txBox="1"/>
          <p:nvPr/>
        </p:nvSpPr>
        <p:spPr>
          <a:xfrm>
            <a:off x="712624" y="1669197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3x1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486963" y="1338098"/>
            <a:ext cx="1988602" cy="405640"/>
            <a:chOff x="2486963" y="1338098"/>
            <a:chExt cx="1988602" cy="405640"/>
          </a:xfrm>
        </p:grpSpPr>
        <p:sp>
          <p:nvSpPr>
            <p:cNvPr id="91" name="TextBox 90"/>
            <p:cNvSpPr txBox="1"/>
            <p:nvPr/>
          </p:nvSpPr>
          <p:spPr>
            <a:xfrm>
              <a:off x="2486963" y="134362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8163" y="133809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68442" y="1615896"/>
            <a:ext cx="5529448" cy="1049863"/>
            <a:chOff x="1668442" y="1615896"/>
            <a:chExt cx="5529448" cy="1049863"/>
          </a:xfrm>
        </p:grpSpPr>
        <p:grpSp>
          <p:nvGrpSpPr>
            <p:cNvPr id="25" name="Group 24"/>
            <p:cNvGrpSpPr/>
            <p:nvPr/>
          </p:nvGrpSpPr>
          <p:grpSpPr>
            <a:xfrm>
              <a:off x="1668442" y="1615896"/>
              <a:ext cx="5496114" cy="1049863"/>
              <a:chOff x="1668442" y="1615896"/>
              <a:chExt cx="5496114" cy="1049863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39815" y="1615896"/>
                <a:ext cx="5124741" cy="481539"/>
                <a:chOff x="2039815" y="1615896"/>
                <a:chExt cx="5124741" cy="481539"/>
              </a:xfrm>
            </p:grpSpPr>
            <p:sp>
              <p:nvSpPr>
                <p:cNvPr id="93" name="TextBox 92"/>
                <p:cNvSpPr txBox="1"/>
                <p:nvPr/>
              </p:nvSpPr>
              <p:spPr>
                <a:xfrm>
                  <a:off x="6755470" y="1678286"/>
                  <a:ext cx="40908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1x3</a:t>
                  </a:r>
                </a:p>
              </p:txBody>
            </p:sp>
            <p:cxnSp>
              <p:nvCxnSpPr>
                <p:cNvPr id="22" name="Straight Arrow Connector 21"/>
                <p:cNvCxnSpPr>
                  <a:stCxn id="23" idx="0"/>
                </p:cNvCxnSpPr>
                <p:nvPr/>
              </p:nvCxnSpPr>
              <p:spPr>
                <a:xfrm>
                  <a:off x="6736246" y="1811215"/>
                  <a:ext cx="1" cy="28622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Freeform 22"/>
                <p:cNvSpPr/>
                <p:nvPr/>
              </p:nvSpPr>
              <p:spPr>
                <a:xfrm>
                  <a:off x="2039815" y="1615896"/>
                  <a:ext cx="4696431" cy="423919"/>
                </a:xfrm>
                <a:custGeom>
                  <a:avLst/>
                  <a:gdLst>
                    <a:gd name="connsiteX0" fmla="*/ 4765431 w 4765431"/>
                    <a:gd name="connsiteY0" fmla="*/ 195319 h 423919"/>
                    <a:gd name="connsiteX1" fmla="*/ 2004647 w 4765431"/>
                    <a:gd name="connsiteY1" fmla="*/ 265658 h 423919"/>
                    <a:gd name="connsiteX2" fmla="*/ 404447 w 4765431"/>
                    <a:gd name="connsiteY2" fmla="*/ 1889 h 423919"/>
                    <a:gd name="connsiteX3" fmla="*/ 0 w 4765431"/>
                    <a:gd name="connsiteY3" fmla="*/ 423919 h 42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5431" h="423919">
                      <a:moveTo>
                        <a:pt x="4765431" y="195319"/>
                      </a:moveTo>
                      <a:cubicBezTo>
                        <a:pt x="3748454" y="246607"/>
                        <a:pt x="2731478" y="297896"/>
                        <a:pt x="2004647" y="265658"/>
                      </a:cubicBezTo>
                      <a:cubicBezTo>
                        <a:pt x="1277816" y="233420"/>
                        <a:pt x="738555" y="-24488"/>
                        <a:pt x="404447" y="1889"/>
                      </a:cubicBezTo>
                      <a:cubicBezTo>
                        <a:pt x="70339" y="28266"/>
                        <a:pt x="35169" y="226092"/>
                        <a:pt x="0" y="423919"/>
                      </a:cubicBezTo>
                    </a:path>
                  </a:pathLst>
                </a:custGeom>
                <a:noFill/>
                <a:ln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1668442" y="1902512"/>
                <a:ext cx="903286" cy="763247"/>
                <a:chOff x="5716139" y="2980719"/>
                <a:chExt cx="903286" cy="763247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5774069" y="2980719"/>
                  <a:ext cx="47000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/>
                    <a:t>w</a:t>
                  </a:r>
                  <a:r>
                    <a:rPr lang="en-US" sz="1600" baseline="-25000" dirty="0"/>
                    <a:t>11</a:t>
                  </a:r>
                  <a:endParaRPr lang="en-US" sz="1600" dirty="0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5716139" y="3324588"/>
                  <a:ext cx="50045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/>
                    <a:t>w</a:t>
                  </a:r>
                  <a:r>
                    <a:rPr lang="en-US" sz="1600" baseline="-25000" dirty="0"/>
                    <a:t>12 </a:t>
                  </a:r>
                  <a:endParaRPr lang="en-US" sz="1600" dirty="0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6118967" y="3405412"/>
                  <a:ext cx="50045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/>
                    <a:t>w</a:t>
                  </a:r>
                  <a:r>
                    <a:rPr lang="en-US" sz="1600" baseline="-25000" dirty="0"/>
                    <a:t>13 </a:t>
                  </a:r>
                  <a:endParaRPr lang="en-US" sz="1600" dirty="0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5917398" y="3020376"/>
                  <a:ext cx="271228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600" dirty="0"/>
                    <a:t>[1]</a:t>
                  </a: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5859489" y="3355014"/>
                  <a:ext cx="284052" cy="2000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00" dirty="0"/>
                    <a:t>[1]</a:t>
                  </a: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6273448" y="3433508"/>
                  <a:ext cx="284052" cy="2000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00" dirty="0"/>
                    <a:t>[1]</a:t>
                  </a:r>
                </a:p>
              </p:txBody>
            </p:sp>
          </p:grpSp>
        </p:grpSp>
        <p:grpSp>
          <p:nvGrpSpPr>
            <p:cNvPr id="27" name="Group 26"/>
            <p:cNvGrpSpPr/>
            <p:nvPr/>
          </p:nvGrpSpPr>
          <p:grpSpPr>
            <a:xfrm>
              <a:off x="6424921" y="2074690"/>
              <a:ext cx="772969" cy="585813"/>
              <a:chOff x="6424921" y="2074690"/>
              <a:chExt cx="772969" cy="58581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424921" y="2074690"/>
                <a:ext cx="77296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610154" y="2321949"/>
                <a:ext cx="2535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5801888" y="4732200"/>
            <a:ext cx="2692874" cy="2014822"/>
            <a:chOff x="6406913" y="4918487"/>
            <a:chExt cx="2892767" cy="2489997"/>
          </a:xfrm>
        </p:grpSpPr>
        <p:grpSp>
          <p:nvGrpSpPr>
            <p:cNvPr id="36" name="Group 35"/>
            <p:cNvGrpSpPr/>
            <p:nvPr/>
          </p:nvGrpSpPr>
          <p:grpSpPr>
            <a:xfrm>
              <a:off x="6527978" y="5006201"/>
              <a:ext cx="697753" cy="646615"/>
              <a:chOff x="6527978" y="5006201"/>
              <a:chExt cx="697753" cy="646615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6527978" y="5006201"/>
                <a:ext cx="697753" cy="646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11</a:t>
                </a:r>
                <a:endParaRPr lang="en-US" sz="2400" dirty="0"/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6818123" y="5024224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7490447" y="5028319"/>
              <a:ext cx="697753" cy="646616"/>
              <a:chOff x="6527978" y="5006201"/>
              <a:chExt cx="697753" cy="646616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6527978" y="5006201"/>
                <a:ext cx="697753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12</a:t>
                </a:r>
                <a:endParaRPr lang="en-US" sz="2400" dirty="0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6818289" y="5036489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8444840" y="5028319"/>
              <a:ext cx="697752" cy="646616"/>
              <a:chOff x="6527978" y="5006201"/>
              <a:chExt cx="697752" cy="646616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6527978" y="5006201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13</a:t>
                </a:r>
                <a:endParaRPr lang="en-US" sz="2400" dirty="0"/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6829754" y="5052537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6547028" y="5558650"/>
              <a:ext cx="697752" cy="646616"/>
              <a:chOff x="6527978" y="5006200"/>
              <a:chExt cx="697752" cy="646616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6527978" y="5006200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21</a:t>
                </a:r>
                <a:endParaRPr lang="en-US" sz="2400" dirty="0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6813924" y="5063807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7509497" y="5580768"/>
              <a:ext cx="649537" cy="523220"/>
              <a:chOff x="6527978" y="5006200"/>
              <a:chExt cx="649537" cy="523220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6527978" y="5006200"/>
                <a:ext cx="6495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22</a:t>
                </a:r>
                <a:endParaRPr lang="en-US" sz="2400" dirty="0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6815304" y="5068528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8463890" y="5580768"/>
              <a:ext cx="697753" cy="646616"/>
              <a:chOff x="6527978" y="5006200"/>
              <a:chExt cx="697753" cy="646616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6527978" y="5006200"/>
                <a:ext cx="697753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23</a:t>
                </a:r>
                <a:endParaRPr lang="en-US" sz="2400" dirty="0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6821327" y="5068528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6566078" y="6149200"/>
              <a:ext cx="697752" cy="646616"/>
              <a:chOff x="6527978" y="5006200"/>
              <a:chExt cx="697752" cy="646616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6527978" y="5006200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31</a:t>
                </a:r>
                <a:endParaRPr lang="en-US" sz="2400" dirty="0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6803797" y="5066830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7528547" y="6171318"/>
              <a:ext cx="697752" cy="646616"/>
              <a:chOff x="6527978" y="5006200"/>
              <a:chExt cx="697752" cy="646616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6527978" y="5006200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32</a:t>
                </a:r>
                <a:endParaRPr lang="en-US" sz="2400" dirty="0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6814691" y="5080440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8482940" y="6171318"/>
              <a:ext cx="649537" cy="523220"/>
              <a:chOff x="6527978" y="5006200"/>
              <a:chExt cx="649537" cy="523220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6527978" y="5006200"/>
                <a:ext cx="6495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33</a:t>
                </a:r>
                <a:endParaRPr lang="en-US" sz="2400" dirty="0"/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6805479" y="5070882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6585128" y="6739750"/>
              <a:ext cx="697753" cy="646616"/>
              <a:chOff x="6527978" y="5006200"/>
              <a:chExt cx="697753" cy="646616"/>
            </a:xfrm>
          </p:grpSpPr>
          <p:sp>
            <p:nvSpPr>
              <p:cNvPr id="212" name="Rectangle 211"/>
              <p:cNvSpPr/>
              <p:nvPr/>
            </p:nvSpPr>
            <p:spPr>
              <a:xfrm>
                <a:off x="6527978" y="5006200"/>
                <a:ext cx="697753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41</a:t>
                </a:r>
                <a:endParaRPr lang="en-US" sz="2400" dirty="0"/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6817261" y="5069660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>
              <a:off x="7547597" y="6761868"/>
              <a:ext cx="697752" cy="646616"/>
              <a:chOff x="6527978" y="5006200"/>
              <a:chExt cx="697752" cy="646616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6527978" y="5006200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42</a:t>
                </a:r>
                <a:endParaRPr lang="en-US" sz="2400" dirty="0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6810060" y="5081838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8501990" y="6761868"/>
              <a:ext cx="697752" cy="646616"/>
              <a:chOff x="6527978" y="5006200"/>
              <a:chExt cx="697752" cy="646616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6527978" y="5006200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43</a:t>
                </a:r>
                <a:endParaRPr lang="en-US" sz="2400" dirty="0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6795955" y="5048657"/>
                <a:ext cx="356188" cy="277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sp>
          <p:nvSpPr>
            <p:cNvPr id="38" name="Double Bracket 37"/>
            <p:cNvSpPr/>
            <p:nvPr/>
          </p:nvSpPr>
          <p:spPr>
            <a:xfrm>
              <a:off x="6406913" y="4918487"/>
              <a:ext cx="2892767" cy="2461425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5570890" y="1110210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6372602" y="2755413"/>
            <a:ext cx="811069" cy="1986407"/>
            <a:chOff x="6372602" y="2755413"/>
            <a:chExt cx="811069" cy="1986407"/>
          </a:xfrm>
        </p:grpSpPr>
        <p:grpSp>
          <p:nvGrpSpPr>
            <p:cNvPr id="101" name="Group 100"/>
            <p:cNvGrpSpPr/>
            <p:nvPr/>
          </p:nvGrpSpPr>
          <p:grpSpPr>
            <a:xfrm>
              <a:off x="6372602" y="2755413"/>
              <a:ext cx="772969" cy="576707"/>
              <a:chOff x="11805515" y="1097953"/>
              <a:chExt cx="772969" cy="576707"/>
            </a:xfrm>
          </p:grpSpPr>
          <p:sp>
            <p:nvSpPr>
              <p:cNvPr id="288" name="TextBox 287"/>
              <p:cNvSpPr txBox="1"/>
              <p:nvPr/>
            </p:nvSpPr>
            <p:spPr>
              <a:xfrm>
                <a:off x="11805515" y="1097953"/>
                <a:ext cx="77296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9" name="TextBox 288"/>
              <p:cNvSpPr txBox="1"/>
              <p:nvPr/>
            </p:nvSpPr>
            <p:spPr>
              <a:xfrm>
                <a:off x="12004044" y="1305328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0" name="Group 289"/>
            <p:cNvGrpSpPr/>
            <p:nvPr/>
          </p:nvGrpSpPr>
          <p:grpSpPr>
            <a:xfrm>
              <a:off x="6391652" y="3422163"/>
              <a:ext cx="772969" cy="576707"/>
              <a:chOff x="11805515" y="1059853"/>
              <a:chExt cx="772969" cy="576707"/>
            </a:xfrm>
          </p:grpSpPr>
          <p:sp>
            <p:nvSpPr>
              <p:cNvPr id="291" name="TextBox 290"/>
              <p:cNvSpPr txBox="1"/>
              <p:nvPr/>
            </p:nvSpPr>
            <p:spPr>
              <a:xfrm>
                <a:off x="11805515" y="1059853"/>
                <a:ext cx="77296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TextBox 291"/>
              <p:cNvSpPr txBox="1"/>
              <p:nvPr/>
            </p:nvSpPr>
            <p:spPr>
              <a:xfrm>
                <a:off x="12004044" y="1267228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6410702" y="4127013"/>
              <a:ext cx="772969" cy="614807"/>
              <a:chOff x="11805515" y="1059853"/>
              <a:chExt cx="772969" cy="614807"/>
            </a:xfrm>
          </p:grpSpPr>
          <p:sp>
            <p:nvSpPr>
              <p:cNvPr id="294" name="TextBox 293"/>
              <p:cNvSpPr txBox="1"/>
              <p:nvPr/>
            </p:nvSpPr>
            <p:spPr>
              <a:xfrm>
                <a:off x="11805515" y="1059853"/>
                <a:ext cx="77296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5" name="TextBox 294"/>
              <p:cNvSpPr txBox="1"/>
              <p:nvPr/>
            </p:nvSpPr>
            <p:spPr>
              <a:xfrm>
                <a:off x="12004044" y="1305328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7079534" y="2072377"/>
            <a:ext cx="721672" cy="2514027"/>
            <a:chOff x="7059656" y="2092255"/>
            <a:chExt cx="721672" cy="2514027"/>
          </a:xfrm>
        </p:grpSpPr>
        <p:sp>
          <p:nvSpPr>
            <p:cNvPr id="270" name="TextBox 269"/>
            <p:cNvSpPr txBox="1"/>
            <p:nvPr/>
          </p:nvSpPr>
          <p:spPr>
            <a:xfrm>
              <a:off x="7059656" y="2092255"/>
              <a:ext cx="7216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7059656" y="2796894"/>
              <a:ext cx="7216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7059656" y="3501533"/>
              <a:ext cx="7216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7059656" y="4206172"/>
              <a:ext cx="7216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34281" y="2059788"/>
            <a:ext cx="4308762" cy="4779162"/>
            <a:chOff x="2734281" y="2078838"/>
            <a:chExt cx="4308762" cy="4779162"/>
          </a:xfrm>
        </p:grpSpPr>
        <p:grpSp>
          <p:nvGrpSpPr>
            <p:cNvPr id="41" name="Group 40"/>
            <p:cNvGrpSpPr/>
            <p:nvPr/>
          </p:nvGrpSpPr>
          <p:grpSpPr>
            <a:xfrm>
              <a:off x="2734281" y="4717948"/>
              <a:ext cx="2483605" cy="2140052"/>
              <a:chOff x="2734281" y="4717948"/>
              <a:chExt cx="2483605" cy="2140052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950768" y="4775566"/>
                <a:ext cx="2101666" cy="2082433"/>
                <a:chOff x="3121818" y="5103640"/>
                <a:chExt cx="2101666" cy="2082433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3121818" y="5103640"/>
                  <a:ext cx="2044516" cy="556915"/>
                  <a:chOff x="3121818" y="5103640"/>
                  <a:chExt cx="2044516" cy="556915"/>
                </a:xfrm>
              </p:grpSpPr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3820550" y="5103640"/>
                    <a:ext cx="772969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</a:t>
                    </a:r>
                    <a:r>
                      <a:rPr lang="en-US" sz="2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[1]T</a:t>
                    </a:r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4020336" y="5322001"/>
                    <a:ext cx="25359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4471904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11" name="TextBox 110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2" name="TextBox 111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3" name="TextBox 112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15" name="Group 114"/>
                  <p:cNvGrpSpPr/>
                  <p:nvPr/>
                </p:nvGrpSpPr>
                <p:grpSpPr>
                  <a:xfrm>
                    <a:off x="3121818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16" name="TextBox 115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7" name="TextBox 116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8" name="TextBox 117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20" name="Group 119"/>
                <p:cNvGrpSpPr/>
                <p:nvPr/>
              </p:nvGrpSpPr>
              <p:grpSpPr>
                <a:xfrm>
                  <a:off x="3121818" y="5598940"/>
                  <a:ext cx="2044516" cy="556915"/>
                  <a:chOff x="3121818" y="5103640"/>
                  <a:chExt cx="2044516" cy="556915"/>
                </a:xfrm>
              </p:grpSpPr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3820550" y="5103640"/>
                    <a:ext cx="772969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</a:t>
                    </a:r>
                    <a:r>
                      <a:rPr lang="en-US" sz="2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[1]T</a:t>
                    </a:r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4020336" y="5322001"/>
                    <a:ext cx="25359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4471904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28" name="TextBox 127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9" name="TextBox 128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0" name="TextBox 129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24" name="Group 123"/>
                  <p:cNvGrpSpPr/>
                  <p:nvPr/>
                </p:nvGrpSpPr>
                <p:grpSpPr>
                  <a:xfrm>
                    <a:off x="3121818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25" name="TextBox 124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6" name="TextBox 125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7" name="TextBox 126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31" name="Group 130"/>
                <p:cNvGrpSpPr/>
                <p:nvPr/>
              </p:nvGrpSpPr>
              <p:grpSpPr>
                <a:xfrm>
                  <a:off x="3178968" y="6132340"/>
                  <a:ext cx="2044516" cy="556915"/>
                  <a:chOff x="3121818" y="5103640"/>
                  <a:chExt cx="2044516" cy="556915"/>
                </a:xfrm>
              </p:grpSpPr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3820550" y="5103640"/>
                    <a:ext cx="772969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</a:t>
                    </a:r>
                    <a:r>
                      <a:rPr lang="en-US" sz="2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[1]T</a:t>
                    </a:r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" name="TextBox 132"/>
                  <p:cNvSpPr txBox="1"/>
                  <p:nvPr/>
                </p:nvSpPr>
                <p:spPr>
                  <a:xfrm>
                    <a:off x="4020336" y="5322001"/>
                    <a:ext cx="25359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4471904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40" name="TextBox 139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1" name="TextBox 140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2" name="TextBox 141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3121818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36" name="TextBox 135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7" name="TextBox 136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9" name="TextBox 138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43" name="Group 142"/>
                <p:cNvGrpSpPr/>
                <p:nvPr/>
              </p:nvGrpSpPr>
              <p:grpSpPr>
                <a:xfrm>
                  <a:off x="3178968" y="6629158"/>
                  <a:ext cx="2044516" cy="556915"/>
                  <a:chOff x="3121818" y="5103640"/>
                  <a:chExt cx="2044516" cy="556915"/>
                </a:xfrm>
              </p:grpSpPr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3820550" y="5103640"/>
                    <a:ext cx="772969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</a:t>
                    </a:r>
                    <a:r>
                      <a:rPr lang="en-US" sz="2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[1]T</a:t>
                    </a:r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4020336" y="5322001"/>
                    <a:ext cx="25359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46" name="Group 145"/>
                  <p:cNvGrpSpPr/>
                  <p:nvPr/>
                </p:nvGrpSpPr>
                <p:grpSpPr>
                  <a:xfrm>
                    <a:off x="4471904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2" name="TextBox 151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3" name="TextBox 152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147" name="Group 146"/>
                  <p:cNvGrpSpPr/>
                  <p:nvPr/>
                </p:nvGrpSpPr>
                <p:grpSpPr>
                  <a:xfrm>
                    <a:off x="3121818" y="5218683"/>
                    <a:ext cx="694430" cy="309263"/>
                    <a:chOff x="4471904" y="5218683"/>
                    <a:chExt cx="694430" cy="309263"/>
                  </a:xfrm>
                </p:grpSpPr>
                <p:sp>
                  <p:nvSpPr>
                    <p:cNvPr id="148" name="TextBox 147"/>
                    <p:cNvSpPr txBox="1"/>
                    <p:nvPr/>
                  </p:nvSpPr>
                  <p:spPr>
                    <a:xfrm>
                      <a:off x="4471904" y="5218683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49" name="TextBox 148"/>
                    <p:cNvSpPr txBox="1"/>
                    <p:nvPr/>
                  </p:nvSpPr>
                  <p:spPr>
                    <a:xfrm>
                      <a:off x="4685108" y="5219426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4898312" y="5220169"/>
                      <a:ext cx="268022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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sp>
            <p:nvSpPr>
              <p:cNvPr id="34" name="Double Bracket 33"/>
              <p:cNvSpPr/>
              <p:nvPr/>
            </p:nvSpPr>
            <p:spPr>
              <a:xfrm>
                <a:off x="2734281" y="4717948"/>
                <a:ext cx="2483605" cy="2140052"/>
              </a:xfrm>
              <a:prstGeom prst="bracketPair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6406913" y="2078838"/>
              <a:ext cx="636130" cy="25288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679486" y="1006950"/>
            <a:ext cx="3555666" cy="3666590"/>
            <a:chOff x="3679486" y="1006950"/>
            <a:chExt cx="3555666" cy="3666590"/>
          </a:xfrm>
          <a:noFill/>
        </p:grpSpPr>
        <p:sp>
          <p:nvSpPr>
            <p:cNvPr id="106" name="TextBox 105"/>
            <p:cNvSpPr txBox="1"/>
            <p:nvPr/>
          </p:nvSpPr>
          <p:spPr>
            <a:xfrm>
              <a:off x="3679486" y="4088765"/>
              <a:ext cx="914033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6321119" y="1006950"/>
              <a:ext cx="914033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8" name="TextBox 297"/>
          <p:cNvSpPr txBox="1"/>
          <p:nvPr/>
        </p:nvSpPr>
        <p:spPr>
          <a:xfrm>
            <a:off x="7043043" y="113639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4" name="Group 153"/>
          <p:cNvGrpSpPr/>
          <p:nvPr/>
        </p:nvGrpSpPr>
        <p:grpSpPr>
          <a:xfrm>
            <a:off x="7530929" y="1124793"/>
            <a:ext cx="1241045" cy="3504922"/>
            <a:chOff x="7530929" y="1124793"/>
            <a:chExt cx="1241045" cy="3504922"/>
          </a:xfrm>
        </p:grpSpPr>
        <p:sp>
          <p:nvSpPr>
            <p:cNvPr id="299" name="TextBox 298"/>
            <p:cNvSpPr txBox="1"/>
            <p:nvPr/>
          </p:nvSpPr>
          <p:spPr>
            <a:xfrm>
              <a:off x="7530929" y="1124793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;   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7677285" y="2043904"/>
              <a:ext cx="702718" cy="2585811"/>
            </a:xfrm>
            <a:prstGeom prst="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3785802" y="846834"/>
            <a:ext cx="3022939" cy="3308682"/>
            <a:chOff x="3785802" y="846834"/>
            <a:chExt cx="3022939" cy="3308682"/>
          </a:xfrm>
        </p:grpSpPr>
        <p:sp>
          <p:nvSpPr>
            <p:cNvPr id="306" name="TextBox 305"/>
            <p:cNvSpPr txBox="1"/>
            <p:nvPr/>
          </p:nvSpPr>
          <p:spPr>
            <a:xfrm>
              <a:off x="6399655" y="846834"/>
              <a:ext cx="4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4x3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3785802" y="3878517"/>
              <a:ext cx="4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4x3</a:t>
              </a:r>
            </a:p>
          </p:txBody>
        </p:sp>
      </p:grpSp>
      <p:sp>
        <p:nvSpPr>
          <p:cNvPr id="309" name="TextBox 308"/>
          <p:cNvSpPr txBox="1"/>
          <p:nvPr/>
        </p:nvSpPr>
        <p:spPr>
          <a:xfrm>
            <a:off x="7092129" y="871626"/>
            <a:ext cx="11977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3x1                4x1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8471900" y="870971"/>
            <a:ext cx="4090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4x1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9176090" y="1513158"/>
            <a:ext cx="2772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4x1 vector Output of l node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73546" y="-16239"/>
            <a:ext cx="11053876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Vectorization of Multiple-Node Neural Network </a:t>
            </a:r>
            <a:r>
              <a:rPr lang="en-US" altLang="zh-CN" sz="1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https://www.youtube.com/watch?v=-jxrYTq0uNo&amp;list=PLBAGcD3siRDguyYYzhVwZ3tLvOyyG5k6K&amp;index=25</a:t>
            </a:r>
          </a:p>
        </p:txBody>
      </p:sp>
      <p:grpSp>
        <p:nvGrpSpPr>
          <p:cNvPr id="319" name="Group 318"/>
          <p:cNvGrpSpPr/>
          <p:nvPr/>
        </p:nvGrpSpPr>
        <p:grpSpPr>
          <a:xfrm>
            <a:off x="629263" y="1921785"/>
            <a:ext cx="659862" cy="3259045"/>
            <a:chOff x="-209320" y="1386555"/>
            <a:chExt cx="659862" cy="3259045"/>
          </a:xfrm>
        </p:grpSpPr>
        <p:sp>
          <p:nvSpPr>
            <p:cNvPr id="318" name="Rectangle 317"/>
            <p:cNvSpPr/>
            <p:nvPr/>
          </p:nvSpPr>
          <p:spPr>
            <a:xfrm>
              <a:off x="-209320" y="1386555"/>
              <a:ext cx="659862" cy="3259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-8341" y="2390660"/>
              <a:ext cx="37702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2388919" y="1786163"/>
            <a:ext cx="533804" cy="2692368"/>
            <a:chOff x="2388919" y="1786163"/>
            <a:chExt cx="533804" cy="2692368"/>
          </a:xfrm>
        </p:grpSpPr>
        <p:grpSp>
          <p:nvGrpSpPr>
            <p:cNvPr id="325" name="Group 324"/>
            <p:cNvGrpSpPr/>
            <p:nvPr/>
          </p:nvGrpSpPr>
          <p:grpSpPr>
            <a:xfrm>
              <a:off x="2402305" y="1786163"/>
              <a:ext cx="520418" cy="481597"/>
              <a:chOff x="4739363" y="1952618"/>
              <a:chExt cx="520418" cy="481597"/>
            </a:xfrm>
          </p:grpSpPr>
          <p:sp>
            <p:nvSpPr>
              <p:cNvPr id="324" name="Oval 323"/>
              <p:cNvSpPr/>
              <p:nvPr/>
            </p:nvSpPr>
            <p:spPr>
              <a:xfrm>
                <a:off x="4739363" y="1952618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3" name="Group 322"/>
              <p:cNvGrpSpPr/>
              <p:nvPr/>
            </p:nvGrpSpPr>
            <p:grpSpPr>
              <a:xfrm>
                <a:off x="4772449" y="1998454"/>
                <a:ext cx="466794" cy="429945"/>
                <a:chOff x="4503570" y="2307860"/>
                <a:chExt cx="466794" cy="429945"/>
              </a:xfrm>
            </p:grpSpPr>
            <p:sp>
              <p:nvSpPr>
                <p:cNvPr id="320" name="TextBox 319"/>
                <p:cNvSpPr txBox="1"/>
                <p:nvPr/>
              </p:nvSpPr>
              <p:spPr>
                <a:xfrm>
                  <a:off x="4503570" y="2307860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[1]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4622097" y="2460806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1</a:t>
                  </a:r>
                </a:p>
              </p:txBody>
            </p:sp>
          </p:grpSp>
        </p:grpSp>
        <p:grpSp>
          <p:nvGrpSpPr>
            <p:cNvPr id="326" name="Group 325"/>
            <p:cNvGrpSpPr/>
            <p:nvPr/>
          </p:nvGrpSpPr>
          <p:grpSpPr>
            <a:xfrm>
              <a:off x="2388919" y="2543702"/>
              <a:ext cx="520418" cy="481597"/>
              <a:chOff x="4739363" y="1952618"/>
              <a:chExt cx="520418" cy="481597"/>
            </a:xfrm>
          </p:grpSpPr>
          <p:sp>
            <p:nvSpPr>
              <p:cNvPr id="327" name="Oval 326"/>
              <p:cNvSpPr/>
              <p:nvPr/>
            </p:nvSpPr>
            <p:spPr>
              <a:xfrm>
                <a:off x="4739363" y="1952618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8" name="Group 327"/>
              <p:cNvGrpSpPr/>
              <p:nvPr/>
            </p:nvGrpSpPr>
            <p:grpSpPr>
              <a:xfrm>
                <a:off x="4772449" y="1998454"/>
                <a:ext cx="466794" cy="429945"/>
                <a:chOff x="4503570" y="2307860"/>
                <a:chExt cx="466794" cy="429945"/>
              </a:xfrm>
            </p:grpSpPr>
            <p:sp>
              <p:nvSpPr>
                <p:cNvPr id="329" name="TextBox 328"/>
                <p:cNvSpPr txBox="1"/>
                <p:nvPr/>
              </p:nvSpPr>
              <p:spPr>
                <a:xfrm>
                  <a:off x="4503570" y="2307860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[1]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0" name="TextBox 329"/>
                <p:cNvSpPr txBox="1"/>
                <p:nvPr/>
              </p:nvSpPr>
              <p:spPr>
                <a:xfrm>
                  <a:off x="4622097" y="2460806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2</a:t>
                  </a:r>
                </a:p>
              </p:txBody>
            </p:sp>
          </p:grpSp>
        </p:grpSp>
        <p:grpSp>
          <p:nvGrpSpPr>
            <p:cNvPr id="331" name="Group 330"/>
            <p:cNvGrpSpPr/>
            <p:nvPr/>
          </p:nvGrpSpPr>
          <p:grpSpPr>
            <a:xfrm>
              <a:off x="2388919" y="3261132"/>
              <a:ext cx="520418" cy="481597"/>
              <a:chOff x="4739363" y="1952618"/>
              <a:chExt cx="520418" cy="481597"/>
            </a:xfrm>
          </p:grpSpPr>
          <p:sp>
            <p:nvSpPr>
              <p:cNvPr id="332" name="Oval 331"/>
              <p:cNvSpPr/>
              <p:nvPr/>
            </p:nvSpPr>
            <p:spPr>
              <a:xfrm>
                <a:off x="4739363" y="1952618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3" name="Group 332"/>
              <p:cNvGrpSpPr/>
              <p:nvPr/>
            </p:nvGrpSpPr>
            <p:grpSpPr>
              <a:xfrm>
                <a:off x="4772449" y="1998454"/>
                <a:ext cx="466794" cy="429945"/>
                <a:chOff x="4503570" y="2307860"/>
                <a:chExt cx="466794" cy="429945"/>
              </a:xfrm>
            </p:grpSpPr>
            <p:sp>
              <p:nvSpPr>
                <p:cNvPr id="334" name="TextBox 333"/>
                <p:cNvSpPr txBox="1"/>
                <p:nvPr/>
              </p:nvSpPr>
              <p:spPr>
                <a:xfrm>
                  <a:off x="4503570" y="2307860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[1]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5" name="TextBox 334"/>
                <p:cNvSpPr txBox="1"/>
                <p:nvPr/>
              </p:nvSpPr>
              <p:spPr>
                <a:xfrm>
                  <a:off x="4622097" y="2460806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3</a:t>
                  </a:r>
                </a:p>
              </p:txBody>
            </p:sp>
          </p:grpSp>
        </p:grpSp>
        <p:grpSp>
          <p:nvGrpSpPr>
            <p:cNvPr id="336" name="Group 335"/>
            <p:cNvGrpSpPr/>
            <p:nvPr/>
          </p:nvGrpSpPr>
          <p:grpSpPr>
            <a:xfrm>
              <a:off x="2401320" y="3996934"/>
              <a:ext cx="520418" cy="481597"/>
              <a:chOff x="4739363" y="1952618"/>
              <a:chExt cx="520418" cy="481597"/>
            </a:xfrm>
          </p:grpSpPr>
          <p:sp>
            <p:nvSpPr>
              <p:cNvPr id="337" name="Oval 336"/>
              <p:cNvSpPr/>
              <p:nvPr/>
            </p:nvSpPr>
            <p:spPr>
              <a:xfrm>
                <a:off x="4739363" y="1952618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8" name="Group 337"/>
              <p:cNvGrpSpPr/>
              <p:nvPr/>
            </p:nvGrpSpPr>
            <p:grpSpPr>
              <a:xfrm>
                <a:off x="4772449" y="1998454"/>
                <a:ext cx="466794" cy="429945"/>
                <a:chOff x="4503570" y="2307860"/>
                <a:chExt cx="466794" cy="429945"/>
              </a:xfrm>
            </p:grpSpPr>
            <p:sp>
              <p:nvSpPr>
                <p:cNvPr id="339" name="TextBox 338"/>
                <p:cNvSpPr txBox="1"/>
                <p:nvPr/>
              </p:nvSpPr>
              <p:spPr>
                <a:xfrm>
                  <a:off x="4503570" y="2307860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[1]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0" name="TextBox 339"/>
                <p:cNvSpPr txBox="1"/>
                <p:nvPr/>
              </p:nvSpPr>
              <p:spPr>
                <a:xfrm>
                  <a:off x="4622097" y="2460806"/>
                  <a:ext cx="26321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4</a:t>
                  </a:r>
                </a:p>
              </p:txBody>
            </p:sp>
          </p:grpSp>
        </p:grpSp>
      </p:grpSp>
      <p:grpSp>
        <p:nvGrpSpPr>
          <p:cNvPr id="375" name="Group 374"/>
          <p:cNvGrpSpPr/>
          <p:nvPr/>
        </p:nvGrpSpPr>
        <p:grpSpPr>
          <a:xfrm>
            <a:off x="2087312" y="1773062"/>
            <a:ext cx="872069" cy="2728153"/>
            <a:chOff x="4186864" y="1769224"/>
            <a:chExt cx="872069" cy="2728153"/>
          </a:xfrm>
        </p:grpSpPr>
        <p:sp>
          <p:nvSpPr>
            <p:cNvPr id="114" name="TextBox 113"/>
            <p:cNvSpPr txBox="1"/>
            <p:nvPr/>
          </p:nvSpPr>
          <p:spPr>
            <a:xfrm>
              <a:off x="4186864" y="412804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4481732" y="1786163"/>
              <a:ext cx="533804" cy="2692368"/>
              <a:chOff x="2388919" y="1786163"/>
              <a:chExt cx="533804" cy="2692368"/>
            </a:xfrm>
          </p:grpSpPr>
          <p:sp>
            <p:nvSpPr>
              <p:cNvPr id="359" name="Oval 358"/>
              <p:cNvSpPr/>
              <p:nvPr/>
            </p:nvSpPr>
            <p:spPr>
              <a:xfrm>
                <a:off x="2402305" y="1786163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2388919" y="2543702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2388919" y="3261132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2401320" y="3996934"/>
                <a:ext cx="520418" cy="4815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4" name="Straight Connector 363"/>
            <p:cNvCxnSpPr>
              <a:endCxn id="359" idx="4"/>
            </p:cNvCxnSpPr>
            <p:nvPr/>
          </p:nvCxnSpPr>
          <p:spPr>
            <a:xfrm flipH="1">
              <a:off x="4755327" y="1769224"/>
              <a:ext cx="16128" cy="4985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>
              <a:endCxn id="355" idx="4"/>
            </p:cNvCxnSpPr>
            <p:nvPr/>
          </p:nvCxnSpPr>
          <p:spPr>
            <a:xfrm flipH="1">
              <a:off x="4741941" y="2555356"/>
              <a:ext cx="13293" cy="469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 flipH="1">
              <a:off x="4739593" y="3270467"/>
              <a:ext cx="13293" cy="469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 flipH="1">
              <a:off x="4737245" y="3985578"/>
              <a:ext cx="13293" cy="4699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0" name="TextBox 369"/>
            <p:cNvSpPr txBox="1"/>
            <p:nvPr/>
          </p:nvSpPr>
          <p:spPr>
            <a:xfrm>
              <a:off x="4516797" y="1826202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4514450" y="2597573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4512103" y="3312672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4509755" y="4027784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376" name="Rectangle 375"/>
          <p:cNvSpPr/>
          <p:nvPr/>
        </p:nvSpPr>
        <p:spPr>
          <a:xfrm>
            <a:off x="8292607" y="1946671"/>
            <a:ext cx="2572235" cy="2747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-623265" y="1028655"/>
            <a:ext cx="5849645" cy="5800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" name="Rectangle 377"/>
          <p:cNvSpPr/>
          <p:nvPr/>
        </p:nvSpPr>
        <p:spPr>
          <a:xfrm>
            <a:off x="5425268" y="2682666"/>
            <a:ext cx="3066235" cy="1940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8" name="Group 387"/>
          <p:cNvGrpSpPr/>
          <p:nvPr/>
        </p:nvGrpSpPr>
        <p:grpSpPr>
          <a:xfrm>
            <a:off x="4491114" y="1893636"/>
            <a:ext cx="1230929" cy="923330"/>
            <a:chOff x="4491114" y="1893636"/>
            <a:chExt cx="1230929" cy="923330"/>
          </a:xfrm>
        </p:grpSpPr>
        <p:sp>
          <p:nvSpPr>
            <p:cNvPr id="379" name="TextBox 378"/>
            <p:cNvSpPr txBox="1"/>
            <p:nvPr/>
          </p:nvSpPr>
          <p:spPr>
            <a:xfrm>
              <a:off x="4491114" y="1893636"/>
              <a:ext cx="8540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Layer #</a:t>
              </a:r>
            </a:p>
            <a:p>
              <a:endParaRPr lang="en-US" dirty="0"/>
            </a:p>
            <a:p>
              <a:r>
                <a:rPr lang="en-US" dirty="0"/>
                <a:t>Node #</a:t>
              </a:r>
            </a:p>
          </p:txBody>
        </p:sp>
        <p:cxnSp>
          <p:nvCxnSpPr>
            <p:cNvPr id="381" name="Straight Arrow Connector 380"/>
            <p:cNvCxnSpPr/>
            <p:nvPr/>
          </p:nvCxnSpPr>
          <p:spPr>
            <a:xfrm>
              <a:off x="5297560" y="2082131"/>
              <a:ext cx="424483" cy="90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Arrow Connector 384"/>
            <p:cNvCxnSpPr/>
            <p:nvPr/>
          </p:nvCxnSpPr>
          <p:spPr>
            <a:xfrm flipV="1">
              <a:off x="5289573" y="2488429"/>
              <a:ext cx="386943" cy="1531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0" name="Rectangle 389"/>
          <p:cNvSpPr/>
          <p:nvPr/>
        </p:nvSpPr>
        <p:spPr>
          <a:xfrm>
            <a:off x="5434679" y="3299265"/>
            <a:ext cx="3066235" cy="579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1" name="Rectangle 390"/>
          <p:cNvSpPr/>
          <p:nvPr/>
        </p:nvSpPr>
        <p:spPr>
          <a:xfrm>
            <a:off x="5363173" y="3897845"/>
            <a:ext cx="3066235" cy="850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ectangle 391"/>
          <p:cNvSpPr/>
          <p:nvPr/>
        </p:nvSpPr>
        <p:spPr>
          <a:xfrm>
            <a:off x="8442578" y="2582969"/>
            <a:ext cx="2572235" cy="2196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5262118" y="10814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5640108" y="853340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4x1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08474" y="1123506"/>
            <a:ext cx="797365" cy="3462898"/>
            <a:chOff x="5408474" y="1123506"/>
            <a:chExt cx="797365" cy="3462898"/>
          </a:xfrm>
        </p:grpSpPr>
        <p:sp>
          <p:nvSpPr>
            <p:cNvPr id="246" name="TextBox 245"/>
            <p:cNvSpPr txBox="1"/>
            <p:nvPr/>
          </p:nvSpPr>
          <p:spPr>
            <a:xfrm>
              <a:off x="5567523" y="1123506"/>
              <a:ext cx="6383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408474" y="2000593"/>
              <a:ext cx="702718" cy="2585811"/>
            </a:xfrm>
            <a:prstGeom prst="rect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1" name="Rectangle 250"/>
          <p:cNvSpPr/>
          <p:nvPr/>
        </p:nvSpPr>
        <p:spPr>
          <a:xfrm>
            <a:off x="573135" y="2156009"/>
            <a:ext cx="702718" cy="258581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87425" y="1691869"/>
            <a:ext cx="6924881" cy="2931164"/>
            <a:chOff x="2287425" y="1691869"/>
            <a:chExt cx="6924881" cy="2931164"/>
          </a:xfrm>
        </p:grpSpPr>
        <p:sp>
          <p:nvSpPr>
            <p:cNvPr id="255" name="Rectangle 254"/>
            <p:cNvSpPr/>
            <p:nvPr/>
          </p:nvSpPr>
          <p:spPr>
            <a:xfrm>
              <a:off x="8509588" y="2003581"/>
              <a:ext cx="702718" cy="258581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2287425" y="1691869"/>
              <a:ext cx="702718" cy="293116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59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7" grpId="0" animBg="1"/>
      <p:bldP spid="298" grpId="0"/>
      <p:bldP spid="309" grpId="0" animBg="1"/>
      <p:bldP spid="312" grpId="0" animBg="1"/>
      <p:bldP spid="314" grpId="0"/>
      <p:bldP spid="376" grpId="0" animBg="1"/>
      <p:bldP spid="376" grpId="1" animBg="1"/>
      <p:bldP spid="315" grpId="0" animBg="1"/>
      <p:bldP spid="378" grpId="0" animBg="1"/>
      <p:bldP spid="378" grpId="1" animBg="1"/>
      <p:bldP spid="390" grpId="0" animBg="1"/>
      <p:bldP spid="390" grpId="1" animBg="1"/>
      <p:bldP spid="391" grpId="0" animBg="1"/>
      <p:bldP spid="391" grpId="1" animBg="1"/>
      <p:bldP spid="392" grpId="0" animBg="1"/>
      <p:bldP spid="392" grpId="1" animBg="1"/>
      <p:bldP spid="396" grpId="0"/>
      <p:bldP spid="25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499216" y="12725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&amp;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BackPropagation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Neural Network </a:t>
            </a:r>
            <a:r>
              <a:rPr lang="en-US" altLang="zh-C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499216" y="3851482"/>
            <a:ext cx="3339376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Feedforward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=1:Nlayer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[i-1]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=1./(1+exp(-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end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Nlayer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64" y="4046319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94607" y="147186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Perceptron (binary)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389512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Single-node Perceptron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389512" y="3217391"/>
            <a:ext cx="1127224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Multiple-Layer Neural Network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-2828514" y="4782692"/>
            <a:ext cx="1464041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Multiple-Layer+Training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Neural Network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053378" y="22183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Vectorization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099265" y="1420771"/>
            <a:ext cx="13763705" cy="5984880"/>
            <a:chOff x="-1099265" y="1420771"/>
            <a:chExt cx="13763705" cy="5984880"/>
          </a:xfrm>
        </p:grpSpPr>
        <p:sp>
          <p:nvSpPr>
            <p:cNvPr id="3" name="Rectangle 2"/>
            <p:cNvSpPr/>
            <p:nvPr/>
          </p:nvSpPr>
          <p:spPr>
            <a:xfrm>
              <a:off x="-1099265" y="4075500"/>
              <a:ext cx="9515229" cy="3330151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6305" y="1420771"/>
              <a:ext cx="13140745" cy="190823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830" y="1029773"/>
            <a:ext cx="1847850" cy="9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/>
          <p:cNvSpPr/>
          <p:nvPr/>
        </p:nvSpPr>
        <p:spPr>
          <a:xfrm>
            <a:off x="4912765" y="13509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13670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11120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06785"/>
            <a:ext cx="1172297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Vectorization of N.N. with </a:t>
            </a:r>
            <a:r>
              <a:rPr lang="en-US" altLang="zh-C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Nodes &amp;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https://www.youtube.com/watch?v=-jxrYTq0uNo&amp;list=PLBAGcD3siRDguyYYzhVwZ3tLvOyyG5k6K&amp;index=25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0542" y="1392118"/>
            <a:ext cx="4850463" cy="3275053"/>
            <a:chOff x="141190" y="1486001"/>
            <a:chExt cx="4850463" cy="32750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90" y="1782700"/>
              <a:ext cx="4850463" cy="2978354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690446" y="1486001"/>
              <a:ext cx="2546568" cy="827303"/>
            </a:xfrm>
            <a:custGeom>
              <a:avLst/>
              <a:gdLst>
                <a:gd name="connsiteX0" fmla="*/ 2545123 w 2546568"/>
                <a:gd name="connsiteY0" fmla="*/ 799999 h 827303"/>
                <a:gd name="connsiteX1" fmla="*/ 2298939 w 2546568"/>
                <a:gd name="connsiteY1" fmla="*/ 694491 h 827303"/>
                <a:gd name="connsiteX2" fmla="*/ 2017585 w 2546568"/>
                <a:gd name="connsiteY2" fmla="*/ 571399 h 827303"/>
                <a:gd name="connsiteX3" fmla="*/ 1876908 w 2546568"/>
                <a:gd name="connsiteY3" fmla="*/ 307630 h 827303"/>
                <a:gd name="connsiteX4" fmla="*/ 1120769 w 2546568"/>
                <a:gd name="connsiteY4" fmla="*/ 254876 h 827303"/>
                <a:gd name="connsiteX5" fmla="*/ 399800 w 2546568"/>
                <a:gd name="connsiteY5" fmla="*/ 465891 h 827303"/>
                <a:gd name="connsiteX6" fmla="*/ 100862 w 2546568"/>
                <a:gd name="connsiteY6" fmla="*/ 43861 h 827303"/>
                <a:gd name="connsiteX7" fmla="*/ 2158262 w 2546568"/>
                <a:gd name="connsiteY7" fmla="*/ 96614 h 827303"/>
                <a:gd name="connsiteX8" fmla="*/ 2545123 w 2546568"/>
                <a:gd name="connsiteY8" fmla="*/ 799999 h 82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568" h="827303">
                  <a:moveTo>
                    <a:pt x="2545123" y="799999"/>
                  </a:moveTo>
                  <a:cubicBezTo>
                    <a:pt x="2568569" y="899645"/>
                    <a:pt x="2298939" y="694491"/>
                    <a:pt x="2298939" y="694491"/>
                  </a:cubicBezTo>
                  <a:cubicBezTo>
                    <a:pt x="2211016" y="656391"/>
                    <a:pt x="2087923" y="635876"/>
                    <a:pt x="2017585" y="571399"/>
                  </a:cubicBezTo>
                  <a:cubicBezTo>
                    <a:pt x="1947247" y="506922"/>
                    <a:pt x="2026377" y="360384"/>
                    <a:pt x="1876908" y="307630"/>
                  </a:cubicBezTo>
                  <a:cubicBezTo>
                    <a:pt x="1727439" y="254876"/>
                    <a:pt x="1366954" y="228499"/>
                    <a:pt x="1120769" y="254876"/>
                  </a:cubicBezTo>
                  <a:cubicBezTo>
                    <a:pt x="874584" y="281253"/>
                    <a:pt x="569784" y="501060"/>
                    <a:pt x="399800" y="465891"/>
                  </a:cubicBezTo>
                  <a:cubicBezTo>
                    <a:pt x="229816" y="430722"/>
                    <a:pt x="-192215" y="105407"/>
                    <a:pt x="100862" y="43861"/>
                  </a:cubicBezTo>
                  <a:cubicBezTo>
                    <a:pt x="393939" y="-17685"/>
                    <a:pt x="1745024" y="-26478"/>
                    <a:pt x="2158262" y="96614"/>
                  </a:cubicBezTo>
                  <a:cubicBezTo>
                    <a:pt x="2571500" y="219706"/>
                    <a:pt x="2521677" y="700353"/>
                    <a:pt x="2545123" y="7999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12257" y="2356192"/>
              <a:ext cx="311833" cy="411976"/>
            </a:xfrm>
            <a:custGeom>
              <a:avLst/>
              <a:gdLst>
                <a:gd name="connsiteX0" fmla="*/ 286966 w 311833"/>
                <a:gd name="connsiteY0" fmla="*/ 87923 h 411976"/>
                <a:gd name="connsiteX1" fmla="*/ 304550 w 311833"/>
                <a:gd name="connsiteY1" fmla="*/ 298938 h 411976"/>
                <a:gd name="connsiteX2" fmla="*/ 181458 w 311833"/>
                <a:gd name="connsiteY2" fmla="*/ 351692 h 411976"/>
                <a:gd name="connsiteX3" fmla="*/ 23196 w 311833"/>
                <a:gd name="connsiteY3" fmla="*/ 404446 h 411976"/>
                <a:gd name="connsiteX4" fmla="*/ 23196 w 311833"/>
                <a:gd name="connsiteY4" fmla="*/ 175846 h 411976"/>
                <a:gd name="connsiteX5" fmla="*/ 234212 w 311833"/>
                <a:gd name="connsiteY5" fmla="*/ 0 h 4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3" h="411976">
                  <a:moveTo>
                    <a:pt x="286966" y="87923"/>
                  </a:moveTo>
                  <a:cubicBezTo>
                    <a:pt x="304550" y="171450"/>
                    <a:pt x="322135" y="254977"/>
                    <a:pt x="304550" y="298938"/>
                  </a:cubicBezTo>
                  <a:cubicBezTo>
                    <a:pt x="286965" y="342899"/>
                    <a:pt x="228350" y="334107"/>
                    <a:pt x="181458" y="351692"/>
                  </a:cubicBezTo>
                  <a:cubicBezTo>
                    <a:pt x="134566" y="369277"/>
                    <a:pt x="49573" y="433754"/>
                    <a:pt x="23196" y="404446"/>
                  </a:cubicBezTo>
                  <a:cubicBezTo>
                    <a:pt x="-3181" y="375138"/>
                    <a:pt x="-11973" y="243254"/>
                    <a:pt x="23196" y="175846"/>
                  </a:cubicBezTo>
                  <a:cubicBezTo>
                    <a:pt x="58365" y="108438"/>
                    <a:pt x="146288" y="54219"/>
                    <a:pt x="2342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380" y="1097656"/>
            <a:ext cx="402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0                    layer 1                 layer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5253" y="1320717"/>
            <a:ext cx="524225" cy="2938133"/>
            <a:chOff x="685253" y="1320717"/>
            <a:chExt cx="524225" cy="2938133"/>
          </a:xfrm>
        </p:grpSpPr>
        <p:grpSp>
          <p:nvGrpSpPr>
            <p:cNvPr id="45" name="Group 44"/>
            <p:cNvGrpSpPr/>
            <p:nvPr/>
          </p:nvGrpSpPr>
          <p:grpSpPr>
            <a:xfrm>
              <a:off x="698425" y="1320717"/>
              <a:ext cx="493036" cy="558545"/>
              <a:chOff x="6467929" y="1641611"/>
              <a:chExt cx="493036" cy="558545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492136" y="1641611"/>
                <a:ext cx="468829" cy="428623"/>
                <a:chOff x="3899746" y="1748267"/>
                <a:chExt cx="468829" cy="428623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3899746" y="1776780"/>
                  <a:ext cx="37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025211" y="1748267"/>
                  <a:ext cx="3433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[0]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6467929" y="1938546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5253" y="2265723"/>
              <a:ext cx="524225" cy="1993127"/>
              <a:chOff x="685253" y="2265723"/>
              <a:chExt cx="524225" cy="199312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85253" y="3655963"/>
                <a:ext cx="493036" cy="602887"/>
                <a:chOff x="4043482" y="4920364"/>
                <a:chExt cx="493036" cy="602887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698425" y="2974527"/>
                <a:ext cx="493036" cy="602887"/>
                <a:chOff x="4043482" y="4920364"/>
                <a:chExt cx="493036" cy="602887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6442" y="2265723"/>
                <a:ext cx="493036" cy="602887"/>
                <a:chOff x="4043482" y="4920364"/>
                <a:chExt cx="493036" cy="60288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17" name="TextBox 16"/>
          <p:cNvSpPr txBox="1"/>
          <p:nvPr/>
        </p:nvSpPr>
        <p:spPr>
          <a:xfrm>
            <a:off x="712624" y="1669197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3x1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486963" y="1338098"/>
            <a:ext cx="1988602" cy="405640"/>
            <a:chOff x="2486963" y="1338098"/>
            <a:chExt cx="1988602" cy="405640"/>
          </a:xfrm>
        </p:grpSpPr>
        <p:sp>
          <p:nvSpPr>
            <p:cNvPr id="91" name="TextBox 90"/>
            <p:cNvSpPr txBox="1"/>
            <p:nvPr/>
          </p:nvSpPr>
          <p:spPr>
            <a:xfrm>
              <a:off x="2486963" y="134362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8163" y="133809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5570890" y="1110210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297" name="TextBox 296"/>
          <p:cNvSpPr txBox="1"/>
          <p:nvPr/>
        </p:nvSpPr>
        <p:spPr>
          <a:xfrm>
            <a:off x="6321119" y="1006950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7043043" y="113639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7530929" y="1124793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  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8380003" y="1155723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2400" b="1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9549065" y="1161422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  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6399655" y="846834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4x3</a:t>
            </a:r>
          </a:p>
        </p:txBody>
      </p:sp>
      <p:pic>
        <p:nvPicPr>
          <p:cNvPr id="313" name="Picture 3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367" y="610361"/>
            <a:ext cx="1399117" cy="874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4198" y="2556286"/>
            <a:ext cx="27022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18481" y="3170855"/>
            <a:ext cx="2273418" cy="473946"/>
            <a:chOff x="9206823" y="3235156"/>
            <a:chExt cx="2273418" cy="473946"/>
          </a:xfrm>
        </p:grpSpPr>
        <p:sp>
          <p:nvSpPr>
            <p:cNvPr id="221" name="TextBox 220"/>
            <p:cNvSpPr txBox="1"/>
            <p:nvPr/>
          </p:nvSpPr>
          <p:spPr>
            <a:xfrm>
              <a:off x="9206823" y="3235156"/>
              <a:ext cx="18101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sz="24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10354612" y="3247437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  </a:t>
              </a: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6501032" y="4537859"/>
            <a:ext cx="2273418" cy="473946"/>
            <a:chOff x="9206823" y="3235156"/>
            <a:chExt cx="2273418" cy="473946"/>
          </a:xfrm>
        </p:grpSpPr>
        <p:sp>
          <p:nvSpPr>
            <p:cNvPr id="224" name="TextBox 223"/>
            <p:cNvSpPr txBox="1"/>
            <p:nvPr/>
          </p:nvSpPr>
          <p:spPr>
            <a:xfrm>
              <a:off x="9206823" y="3235156"/>
              <a:ext cx="18101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sz="24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10354612" y="3247437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  </a:t>
              </a:r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6582843" y="3854357"/>
            <a:ext cx="27022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[2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56554" y="1988616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input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1017" y="4793035"/>
            <a:ext cx="24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6476682" y="6276589"/>
            <a:ext cx="2318302" cy="473946"/>
            <a:chOff x="9206823" y="3235156"/>
            <a:chExt cx="2318302" cy="473946"/>
          </a:xfrm>
        </p:grpSpPr>
        <p:sp>
          <p:nvSpPr>
            <p:cNvPr id="228" name="TextBox 227"/>
            <p:cNvSpPr txBox="1"/>
            <p:nvPr/>
          </p:nvSpPr>
          <p:spPr>
            <a:xfrm>
              <a:off x="9206823" y="3235156"/>
              <a:ext cx="18549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[N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sz="24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0354612" y="3247437"/>
              <a:ext cx="1170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[N]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  </a:t>
              </a:r>
            </a:p>
          </p:txBody>
        </p:sp>
      </p:grpSp>
      <p:sp>
        <p:nvSpPr>
          <p:cNvPr id="230" name="Rectangle 229"/>
          <p:cNvSpPr/>
          <p:nvPr/>
        </p:nvSpPr>
        <p:spPr>
          <a:xfrm>
            <a:off x="6558493" y="5593087"/>
            <a:ext cx="311418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[N-1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grpSp>
        <p:nvGrpSpPr>
          <p:cNvPr id="232" name="Group 231"/>
          <p:cNvGrpSpPr/>
          <p:nvPr/>
        </p:nvGrpSpPr>
        <p:grpSpPr>
          <a:xfrm>
            <a:off x="6492611" y="6288870"/>
            <a:ext cx="3061376" cy="461665"/>
            <a:chOff x="9206823" y="3235156"/>
            <a:chExt cx="3061376" cy="461665"/>
          </a:xfrm>
          <a:solidFill>
            <a:schemeClr val="bg1"/>
          </a:solidFill>
        </p:grpSpPr>
        <p:sp>
          <p:nvSpPr>
            <p:cNvPr id="233" name="TextBox 232"/>
            <p:cNvSpPr txBox="1"/>
            <p:nvPr/>
          </p:nvSpPr>
          <p:spPr>
            <a:xfrm>
              <a:off x="9206823" y="3235156"/>
              <a:ext cx="1335622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[N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10363510" y="3235156"/>
              <a:ext cx="1904689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[N]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(often)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380003" y="1960669"/>
            <a:ext cx="2287421" cy="3610398"/>
            <a:chOff x="8380003" y="1960669"/>
            <a:chExt cx="2287421" cy="3610398"/>
          </a:xfrm>
        </p:grpSpPr>
        <p:grpSp>
          <p:nvGrpSpPr>
            <p:cNvPr id="35" name="Group 34"/>
            <p:cNvGrpSpPr/>
            <p:nvPr/>
          </p:nvGrpSpPr>
          <p:grpSpPr>
            <a:xfrm>
              <a:off x="8380003" y="1960669"/>
              <a:ext cx="2287421" cy="687950"/>
              <a:chOff x="8380003" y="1960669"/>
              <a:chExt cx="2287421" cy="68795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8931692" y="1960669"/>
                <a:ext cx="17357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Note: superscript input </a:t>
                </a:r>
              </a:p>
              <a:p>
                <a:r>
                  <a:rPr lang="en-US" sz="1200" dirty="0"/>
                  <a:t>one less than node value</a:t>
                </a:r>
              </a:p>
            </p:txBody>
          </p:sp>
          <p:cxnSp>
            <p:nvCxnSpPr>
              <p:cNvPr id="30" name="Straight Arrow Connector 29"/>
              <p:cNvCxnSpPr>
                <a:stCxn id="21" idx="1"/>
              </p:cNvCxnSpPr>
              <p:nvPr/>
            </p:nvCxnSpPr>
            <p:spPr>
              <a:xfrm flipH="1">
                <a:off x="8380003" y="2191502"/>
                <a:ext cx="551689" cy="4571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Freeform 50"/>
            <p:cNvSpPr/>
            <p:nvPr/>
          </p:nvSpPr>
          <p:spPr>
            <a:xfrm>
              <a:off x="8517467" y="2184400"/>
              <a:ext cx="1290393" cy="3386667"/>
            </a:xfrm>
            <a:custGeom>
              <a:avLst/>
              <a:gdLst>
                <a:gd name="connsiteX0" fmla="*/ 406400 w 1290393"/>
                <a:gd name="connsiteY0" fmla="*/ 0 h 3386667"/>
                <a:gd name="connsiteX1" fmla="*/ 423333 w 1290393"/>
                <a:gd name="connsiteY1" fmla="*/ 321733 h 3386667"/>
                <a:gd name="connsiteX2" fmla="*/ 829733 w 1290393"/>
                <a:gd name="connsiteY2" fmla="*/ 491067 h 3386667"/>
                <a:gd name="connsiteX3" fmla="*/ 1286933 w 1290393"/>
                <a:gd name="connsiteY3" fmla="*/ 1016000 h 3386667"/>
                <a:gd name="connsiteX4" fmla="*/ 982133 w 1290393"/>
                <a:gd name="connsiteY4" fmla="*/ 2556933 h 3386667"/>
                <a:gd name="connsiteX5" fmla="*/ 0 w 1290393"/>
                <a:gd name="connsiteY5" fmla="*/ 3386667 h 338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393" h="3386667">
                  <a:moveTo>
                    <a:pt x="406400" y="0"/>
                  </a:moveTo>
                  <a:cubicBezTo>
                    <a:pt x="379589" y="119944"/>
                    <a:pt x="352778" y="239889"/>
                    <a:pt x="423333" y="321733"/>
                  </a:cubicBezTo>
                  <a:cubicBezTo>
                    <a:pt x="493888" y="403577"/>
                    <a:pt x="685800" y="375356"/>
                    <a:pt x="829733" y="491067"/>
                  </a:cubicBezTo>
                  <a:cubicBezTo>
                    <a:pt x="973666" y="606778"/>
                    <a:pt x="1261533" y="671689"/>
                    <a:pt x="1286933" y="1016000"/>
                  </a:cubicBezTo>
                  <a:cubicBezTo>
                    <a:pt x="1312333" y="1360311"/>
                    <a:pt x="1196622" y="2161822"/>
                    <a:pt x="982133" y="2556933"/>
                  </a:cubicBezTo>
                  <a:cubicBezTo>
                    <a:pt x="767644" y="2952044"/>
                    <a:pt x="383822" y="3169355"/>
                    <a:pt x="0" y="3386667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615977" y="795841"/>
            <a:ext cx="4885164" cy="386729"/>
            <a:chOff x="615977" y="795841"/>
            <a:chExt cx="4885164" cy="386729"/>
          </a:xfrm>
        </p:grpSpPr>
        <p:sp>
          <p:nvSpPr>
            <p:cNvPr id="279" name="TextBox 278"/>
            <p:cNvSpPr txBox="1"/>
            <p:nvPr/>
          </p:nvSpPr>
          <p:spPr>
            <a:xfrm>
              <a:off x="615977" y="813238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N(0)=3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2373329" y="795841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N(1)=3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487760" y="795841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N(2)=3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4676876" y="795841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N(3)=2</a:t>
              </a:r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179566" y="573399"/>
            <a:ext cx="1463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# nodes in layer 0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5089008" y="1122199"/>
            <a:ext cx="1463157" cy="802966"/>
            <a:chOff x="5089008" y="1122199"/>
            <a:chExt cx="1463157" cy="802966"/>
          </a:xfrm>
        </p:grpSpPr>
        <p:sp>
          <p:nvSpPr>
            <p:cNvPr id="310" name="TextBox 309"/>
            <p:cNvSpPr txBox="1"/>
            <p:nvPr/>
          </p:nvSpPr>
          <p:spPr>
            <a:xfrm>
              <a:off x="5089008" y="1617388"/>
              <a:ext cx="14631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# nodes in layer 3</a:t>
              </a:r>
            </a:p>
          </p:txBody>
        </p:sp>
        <p:cxnSp>
          <p:nvCxnSpPr>
            <p:cNvPr id="179" name="Straight Arrow Connector 178"/>
            <p:cNvCxnSpPr/>
            <p:nvPr/>
          </p:nvCxnSpPr>
          <p:spPr>
            <a:xfrm flipH="1" flipV="1">
              <a:off x="5348378" y="1122199"/>
              <a:ext cx="277116" cy="5715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1" name="Group 310"/>
          <p:cNvGrpSpPr/>
          <p:nvPr/>
        </p:nvGrpSpPr>
        <p:grpSpPr>
          <a:xfrm>
            <a:off x="1573658" y="5244106"/>
            <a:ext cx="1533014" cy="461665"/>
            <a:chOff x="6400547" y="5198037"/>
            <a:chExt cx="1533014" cy="461665"/>
          </a:xfrm>
        </p:grpSpPr>
        <p:sp>
          <p:nvSpPr>
            <p:cNvPr id="315" name="TextBox 314"/>
            <p:cNvSpPr txBox="1"/>
            <p:nvPr/>
          </p:nvSpPr>
          <p:spPr>
            <a:xfrm>
              <a:off x="6400547" y="5198037"/>
              <a:ext cx="9284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/>
                <a:t>x</a:t>
              </a:r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316" name="Straight Arrow Connector 315"/>
            <p:cNvCxnSpPr>
              <a:stCxn id="315" idx="3"/>
            </p:cNvCxnSpPr>
            <p:nvPr/>
          </p:nvCxnSpPr>
          <p:spPr>
            <a:xfrm>
              <a:off x="7329006" y="5428870"/>
              <a:ext cx="604555" cy="7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 316"/>
          <p:cNvGrpSpPr/>
          <p:nvPr/>
        </p:nvGrpSpPr>
        <p:grpSpPr>
          <a:xfrm>
            <a:off x="1612517" y="5670289"/>
            <a:ext cx="1533014" cy="461665"/>
            <a:chOff x="6400547" y="5198037"/>
            <a:chExt cx="1533014" cy="461665"/>
          </a:xfrm>
        </p:grpSpPr>
        <p:sp>
          <p:nvSpPr>
            <p:cNvPr id="318" name="TextBox 317"/>
            <p:cNvSpPr txBox="1"/>
            <p:nvPr/>
          </p:nvSpPr>
          <p:spPr>
            <a:xfrm>
              <a:off x="6400547" y="5198037"/>
              <a:ext cx="9284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/>
                <a:t>x</a:t>
              </a:r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319" name="Straight Arrow Connector 318"/>
            <p:cNvCxnSpPr>
              <a:stCxn id="318" idx="3"/>
            </p:cNvCxnSpPr>
            <p:nvPr/>
          </p:nvCxnSpPr>
          <p:spPr>
            <a:xfrm>
              <a:off x="7329006" y="5428870"/>
              <a:ext cx="604555" cy="7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0" name="Group 319"/>
          <p:cNvGrpSpPr/>
          <p:nvPr/>
        </p:nvGrpSpPr>
        <p:grpSpPr>
          <a:xfrm>
            <a:off x="609068" y="6393493"/>
            <a:ext cx="2231065" cy="464507"/>
            <a:chOff x="6010421" y="5219475"/>
            <a:chExt cx="2231065" cy="464507"/>
          </a:xfrm>
        </p:grpSpPr>
        <p:sp>
          <p:nvSpPr>
            <p:cNvPr id="321" name="TextBox 320"/>
            <p:cNvSpPr txBox="1"/>
            <p:nvPr/>
          </p:nvSpPr>
          <p:spPr>
            <a:xfrm>
              <a:off x="6010421" y="5219475"/>
              <a:ext cx="2206238" cy="4645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Nlayer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/>
                <a:t>x</a:t>
              </a:r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322" name="Straight Arrow Connector 321"/>
            <p:cNvCxnSpPr/>
            <p:nvPr/>
          </p:nvCxnSpPr>
          <p:spPr>
            <a:xfrm flipV="1">
              <a:off x="7553366" y="5360819"/>
              <a:ext cx="688120" cy="471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7777628" y="4255079"/>
            <a:ext cx="2145211" cy="487262"/>
            <a:chOff x="7777628" y="4255079"/>
            <a:chExt cx="2145211" cy="487262"/>
          </a:xfrm>
        </p:grpSpPr>
        <p:sp>
          <p:nvSpPr>
            <p:cNvPr id="323" name="TextBox 322"/>
            <p:cNvSpPr txBox="1"/>
            <p:nvPr/>
          </p:nvSpPr>
          <p:spPr>
            <a:xfrm>
              <a:off x="8524699" y="4280676"/>
              <a:ext cx="13981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N(2)</a:t>
              </a:r>
              <a:r>
                <a:rPr lang="en-US" sz="2400" dirty="0" err="1">
                  <a:solidFill>
                    <a:srgbClr val="00B0F0"/>
                  </a:solidFill>
                </a:rPr>
                <a:t>xN</a:t>
              </a:r>
              <a:r>
                <a:rPr lang="en-US" sz="2400" dirty="0">
                  <a:solidFill>
                    <a:srgbClr val="00B0F0"/>
                  </a:solidFill>
                </a:rPr>
                <a:t>(1)</a:t>
              </a:r>
            </a:p>
          </p:txBody>
        </p:sp>
        <p:cxnSp>
          <p:nvCxnSpPr>
            <p:cNvPr id="324" name="Straight Arrow Connector 323"/>
            <p:cNvCxnSpPr/>
            <p:nvPr/>
          </p:nvCxnSpPr>
          <p:spPr>
            <a:xfrm flipH="1" flipV="1">
              <a:off x="7777628" y="4255079"/>
              <a:ext cx="781582" cy="2301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5" name="Group 324"/>
          <p:cNvGrpSpPr/>
          <p:nvPr/>
        </p:nvGrpSpPr>
        <p:grpSpPr>
          <a:xfrm>
            <a:off x="7777628" y="5967623"/>
            <a:ext cx="3321631" cy="503064"/>
            <a:chOff x="6937838" y="4239277"/>
            <a:chExt cx="3321631" cy="503064"/>
          </a:xfrm>
        </p:grpSpPr>
        <p:sp>
          <p:nvSpPr>
            <p:cNvPr id="326" name="TextBox 325"/>
            <p:cNvSpPr txBox="1"/>
            <p:nvPr/>
          </p:nvSpPr>
          <p:spPr>
            <a:xfrm>
              <a:off x="8524699" y="4280676"/>
              <a:ext cx="17347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N(N)</a:t>
              </a:r>
              <a:r>
                <a:rPr lang="en-US" sz="2400" dirty="0" err="1">
                  <a:solidFill>
                    <a:srgbClr val="00B0F0"/>
                  </a:solidFill>
                </a:rPr>
                <a:t>xN</a:t>
              </a:r>
              <a:r>
                <a:rPr lang="en-US" sz="2400" dirty="0">
                  <a:solidFill>
                    <a:srgbClr val="00B0F0"/>
                  </a:solidFill>
                </a:rPr>
                <a:t>(N-1)</a:t>
              </a:r>
            </a:p>
          </p:txBody>
        </p:sp>
        <p:cxnSp>
          <p:nvCxnSpPr>
            <p:cNvPr id="327" name="Straight Arrow Connector 326"/>
            <p:cNvCxnSpPr/>
            <p:nvPr/>
          </p:nvCxnSpPr>
          <p:spPr>
            <a:xfrm flipH="1" flipV="1">
              <a:off x="6937838" y="4239277"/>
              <a:ext cx="1621372" cy="245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6466327" y="5043758"/>
            <a:ext cx="5034672" cy="2434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6434690" y="3797705"/>
            <a:ext cx="5034672" cy="2434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98992" y="2215991"/>
            <a:ext cx="2901679" cy="647959"/>
            <a:chOff x="7698992" y="2215991"/>
            <a:chExt cx="2901679" cy="647959"/>
          </a:xfrm>
        </p:grpSpPr>
        <p:sp>
          <p:nvSpPr>
            <p:cNvPr id="2" name="Rectangle 1"/>
            <p:cNvSpPr/>
            <p:nvPr/>
          </p:nvSpPr>
          <p:spPr>
            <a:xfrm>
              <a:off x="9835768" y="2215991"/>
              <a:ext cx="764903" cy="12258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698992" y="2646244"/>
              <a:ext cx="250229" cy="21770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8163084" y="2050448"/>
            <a:ext cx="1964472" cy="785386"/>
            <a:chOff x="7698993" y="2034391"/>
            <a:chExt cx="1964472" cy="785386"/>
          </a:xfrm>
        </p:grpSpPr>
        <p:sp>
          <p:nvSpPr>
            <p:cNvPr id="137" name="Rectangle 136"/>
            <p:cNvSpPr/>
            <p:nvPr/>
          </p:nvSpPr>
          <p:spPr>
            <a:xfrm>
              <a:off x="8889016" y="2034391"/>
              <a:ext cx="774449" cy="133589"/>
            </a:xfrm>
            <a:prstGeom prst="rect">
              <a:avLst/>
            </a:prstGeom>
            <a:solidFill>
              <a:srgbClr val="00B05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7698993" y="2630187"/>
              <a:ext cx="239404" cy="189590"/>
            </a:xfrm>
            <a:prstGeom prst="rect">
              <a:avLst/>
            </a:prstGeom>
            <a:solidFill>
              <a:srgbClr val="00B05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939776" y="2043462"/>
            <a:ext cx="1541480" cy="218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916752" y="1048327"/>
            <a:ext cx="2415540" cy="3665666"/>
            <a:chOff x="2916752" y="1048327"/>
            <a:chExt cx="2415540" cy="3665666"/>
          </a:xfrm>
        </p:grpSpPr>
        <p:grpSp>
          <p:nvGrpSpPr>
            <p:cNvPr id="172" name="Group 171"/>
            <p:cNvGrpSpPr/>
            <p:nvPr/>
          </p:nvGrpSpPr>
          <p:grpSpPr>
            <a:xfrm>
              <a:off x="2958786" y="1048327"/>
              <a:ext cx="2373506" cy="3665666"/>
              <a:chOff x="2928171" y="1065074"/>
              <a:chExt cx="2373506" cy="3665666"/>
            </a:xfrm>
          </p:grpSpPr>
          <p:grpSp>
            <p:nvGrpSpPr>
              <p:cNvPr id="170" name="Group 169"/>
              <p:cNvGrpSpPr/>
              <p:nvPr/>
            </p:nvGrpSpPr>
            <p:grpSpPr>
              <a:xfrm>
                <a:off x="2928171" y="1905858"/>
                <a:ext cx="2373506" cy="2824882"/>
                <a:chOff x="2928171" y="1905858"/>
                <a:chExt cx="2373506" cy="2824882"/>
              </a:xfrm>
            </p:grpSpPr>
            <p:sp>
              <p:nvSpPr>
                <p:cNvPr id="169" name="Freeform 168"/>
                <p:cNvSpPr/>
                <p:nvPr/>
              </p:nvSpPr>
              <p:spPr>
                <a:xfrm>
                  <a:off x="2928171" y="1905858"/>
                  <a:ext cx="2373506" cy="2824882"/>
                </a:xfrm>
                <a:custGeom>
                  <a:avLst/>
                  <a:gdLst>
                    <a:gd name="connsiteX0" fmla="*/ 52096 w 2373506"/>
                    <a:gd name="connsiteY0" fmla="*/ 41475 h 2824882"/>
                    <a:gd name="connsiteX1" fmla="*/ 18229 w 2373506"/>
                    <a:gd name="connsiteY1" fmla="*/ 261609 h 2824882"/>
                    <a:gd name="connsiteX2" fmla="*/ 1296 w 2373506"/>
                    <a:gd name="connsiteY2" fmla="*/ 1040542 h 2824882"/>
                    <a:gd name="connsiteX3" fmla="*/ 52096 w 2373506"/>
                    <a:gd name="connsiteY3" fmla="*/ 1700942 h 2824882"/>
                    <a:gd name="connsiteX4" fmla="*/ 119829 w 2373506"/>
                    <a:gd name="connsiteY4" fmla="*/ 2513742 h 2824882"/>
                    <a:gd name="connsiteX5" fmla="*/ 221429 w 2373506"/>
                    <a:gd name="connsiteY5" fmla="*/ 2784675 h 2824882"/>
                    <a:gd name="connsiteX6" fmla="*/ 2168762 w 2373506"/>
                    <a:gd name="connsiteY6" fmla="*/ 1717875 h 2824882"/>
                    <a:gd name="connsiteX7" fmla="*/ 2101029 w 2373506"/>
                    <a:gd name="connsiteY7" fmla="*/ 972809 h 2824882"/>
                    <a:gd name="connsiteX8" fmla="*/ 272229 w 2373506"/>
                    <a:gd name="connsiteY8" fmla="*/ 92275 h 2824882"/>
                    <a:gd name="connsiteX9" fmla="*/ 52096 w 2373506"/>
                    <a:gd name="connsiteY9" fmla="*/ 41475 h 282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3506" h="2824882">
                      <a:moveTo>
                        <a:pt x="52096" y="41475"/>
                      </a:moveTo>
                      <a:cubicBezTo>
                        <a:pt x="9763" y="69697"/>
                        <a:pt x="26696" y="95098"/>
                        <a:pt x="18229" y="261609"/>
                      </a:cubicBezTo>
                      <a:cubicBezTo>
                        <a:pt x="9762" y="428120"/>
                        <a:pt x="-4348" y="800653"/>
                        <a:pt x="1296" y="1040542"/>
                      </a:cubicBezTo>
                      <a:cubicBezTo>
                        <a:pt x="6940" y="1280431"/>
                        <a:pt x="32341" y="1455409"/>
                        <a:pt x="52096" y="1700942"/>
                      </a:cubicBezTo>
                      <a:cubicBezTo>
                        <a:pt x="71851" y="1946475"/>
                        <a:pt x="91607" y="2333120"/>
                        <a:pt x="119829" y="2513742"/>
                      </a:cubicBezTo>
                      <a:cubicBezTo>
                        <a:pt x="148051" y="2694364"/>
                        <a:pt x="-120060" y="2917319"/>
                        <a:pt x="221429" y="2784675"/>
                      </a:cubicBezTo>
                      <a:cubicBezTo>
                        <a:pt x="562918" y="2652031"/>
                        <a:pt x="1855495" y="2019853"/>
                        <a:pt x="2168762" y="1717875"/>
                      </a:cubicBezTo>
                      <a:cubicBezTo>
                        <a:pt x="2482029" y="1415897"/>
                        <a:pt x="2417118" y="1243742"/>
                        <a:pt x="2101029" y="972809"/>
                      </a:cubicBezTo>
                      <a:cubicBezTo>
                        <a:pt x="1784940" y="701876"/>
                        <a:pt x="613718" y="241853"/>
                        <a:pt x="272229" y="92275"/>
                      </a:cubicBezTo>
                      <a:cubicBezTo>
                        <a:pt x="-69260" y="-57303"/>
                        <a:pt x="94429" y="13253"/>
                        <a:pt x="52096" y="414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7" name="Group 166"/>
                <p:cNvGrpSpPr/>
                <p:nvPr/>
              </p:nvGrpSpPr>
              <p:grpSpPr>
                <a:xfrm>
                  <a:off x="2941343" y="2032670"/>
                  <a:ext cx="2311259" cy="2274002"/>
                  <a:chOff x="2928745" y="2082842"/>
                  <a:chExt cx="2311259" cy="2274002"/>
                </a:xfrm>
                <a:solidFill>
                  <a:schemeClr val="bg1"/>
                </a:solidFill>
              </p:grpSpPr>
              <p:sp>
                <p:nvSpPr>
                  <p:cNvPr id="55" name="Oval 54"/>
                  <p:cNvSpPr/>
                  <p:nvPr/>
                </p:nvSpPr>
                <p:spPr>
                  <a:xfrm>
                    <a:off x="4694641" y="3401687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3522554" y="2082842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3545402" y="2943763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3568250" y="3804684"/>
                    <a:ext cx="530427" cy="552160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0" name="Straight Arrow Connector 69"/>
                  <p:cNvCxnSpPr>
                    <a:endCxn id="235" idx="2"/>
                  </p:cNvCxnSpPr>
                  <p:nvPr/>
                </p:nvCxnSpPr>
                <p:spPr>
                  <a:xfrm>
                    <a:off x="2941633" y="2082842"/>
                    <a:ext cx="580921" cy="27608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Arrow Connector 237"/>
                  <p:cNvCxnSpPr>
                    <a:endCxn id="236" idx="2"/>
                  </p:cNvCxnSpPr>
                  <p:nvPr/>
                </p:nvCxnSpPr>
                <p:spPr>
                  <a:xfrm>
                    <a:off x="2928745" y="2082842"/>
                    <a:ext cx="616657" cy="113700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Arrow Connector 238"/>
                  <p:cNvCxnSpPr>
                    <a:endCxn id="237" idx="2"/>
                  </p:cNvCxnSpPr>
                  <p:nvPr/>
                </p:nvCxnSpPr>
                <p:spPr>
                  <a:xfrm>
                    <a:off x="2928745" y="2082842"/>
                    <a:ext cx="639505" cy="1997922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Arrow Connector 239"/>
                  <p:cNvCxnSpPr/>
                  <p:nvPr/>
                </p:nvCxnSpPr>
                <p:spPr>
                  <a:xfrm>
                    <a:off x="2941633" y="2792230"/>
                    <a:ext cx="564032" cy="37862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Arrow Connector 240"/>
                  <p:cNvCxnSpPr/>
                  <p:nvPr/>
                </p:nvCxnSpPr>
                <p:spPr>
                  <a:xfrm>
                    <a:off x="2966482" y="2807287"/>
                    <a:ext cx="570730" cy="129309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Arrow Connector 242"/>
                  <p:cNvCxnSpPr>
                    <a:endCxn id="235" idx="2"/>
                  </p:cNvCxnSpPr>
                  <p:nvPr/>
                </p:nvCxnSpPr>
                <p:spPr>
                  <a:xfrm flipV="1">
                    <a:off x="2943634" y="2358922"/>
                    <a:ext cx="578920" cy="44836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Arrow Connector 245"/>
                  <p:cNvCxnSpPr/>
                  <p:nvPr/>
                </p:nvCxnSpPr>
                <p:spPr>
                  <a:xfrm flipV="1">
                    <a:off x="2943634" y="2407518"/>
                    <a:ext cx="546484" cy="182586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Arrow Connector 247"/>
                  <p:cNvCxnSpPr/>
                  <p:nvPr/>
                </p:nvCxnSpPr>
                <p:spPr>
                  <a:xfrm flipV="1">
                    <a:off x="2943634" y="3219843"/>
                    <a:ext cx="562031" cy="1062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Arrow Connector 249"/>
                  <p:cNvCxnSpPr/>
                  <p:nvPr/>
                </p:nvCxnSpPr>
                <p:spPr>
                  <a:xfrm flipV="1">
                    <a:off x="2941633" y="4080764"/>
                    <a:ext cx="595579" cy="19190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3" name="Oval 252"/>
                  <p:cNvSpPr/>
                  <p:nvPr/>
                </p:nvSpPr>
                <p:spPr>
                  <a:xfrm>
                    <a:off x="4655080" y="2451880"/>
                    <a:ext cx="545363" cy="559262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54" name="Straight Arrow Connector 253"/>
                  <p:cNvCxnSpPr/>
                  <p:nvPr/>
                </p:nvCxnSpPr>
                <p:spPr>
                  <a:xfrm>
                    <a:off x="4023448" y="2371132"/>
                    <a:ext cx="608608" cy="335035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Arrow Connector 254"/>
                  <p:cNvCxnSpPr>
                    <a:endCxn id="55" idx="2"/>
                  </p:cNvCxnSpPr>
                  <p:nvPr/>
                </p:nvCxnSpPr>
                <p:spPr>
                  <a:xfrm>
                    <a:off x="4091829" y="2407518"/>
                    <a:ext cx="602812" cy="1273800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Arrow Connector 256"/>
                  <p:cNvCxnSpPr/>
                  <p:nvPr/>
                </p:nvCxnSpPr>
                <p:spPr>
                  <a:xfrm flipV="1">
                    <a:off x="4090872" y="2738688"/>
                    <a:ext cx="541184" cy="47958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Arrow Connector 259"/>
                  <p:cNvCxnSpPr>
                    <a:stCxn id="236" idx="6"/>
                  </p:cNvCxnSpPr>
                  <p:nvPr/>
                </p:nvCxnSpPr>
                <p:spPr>
                  <a:xfrm>
                    <a:off x="4075829" y="3219843"/>
                    <a:ext cx="563251" cy="412677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Arrow Connector 263"/>
                  <p:cNvCxnSpPr>
                    <a:endCxn id="55" idx="2"/>
                  </p:cNvCxnSpPr>
                  <p:nvPr/>
                </p:nvCxnSpPr>
                <p:spPr>
                  <a:xfrm flipV="1">
                    <a:off x="4077710" y="3681318"/>
                    <a:ext cx="616931" cy="37979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Arrow Connector 265"/>
                  <p:cNvCxnSpPr/>
                  <p:nvPr/>
                </p:nvCxnSpPr>
                <p:spPr>
                  <a:xfrm flipV="1">
                    <a:off x="4117635" y="2754718"/>
                    <a:ext cx="528311" cy="1284141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1" name="Rectangle 170"/>
              <p:cNvSpPr/>
              <p:nvPr/>
            </p:nvSpPr>
            <p:spPr>
              <a:xfrm>
                <a:off x="3676954" y="1065074"/>
                <a:ext cx="976706" cy="7003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2926604" y="3138352"/>
              <a:ext cx="533043" cy="3575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2916752" y="2299596"/>
              <a:ext cx="607655" cy="11956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>
              <a:off x="2961000" y="3535206"/>
              <a:ext cx="589234" cy="5036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172"/>
          <p:cNvGrpSpPr/>
          <p:nvPr/>
        </p:nvGrpSpPr>
        <p:grpSpPr>
          <a:xfrm>
            <a:off x="3445816" y="1094442"/>
            <a:ext cx="1912896" cy="664256"/>
            <a:chOff x="1892165" y="5247326"/>
            <a:chExt cx="1912896" cy="664256"/>
          </a:xfrm>
        </p:grpSpPr>
        <p:sp>
          <p:nvSpPr>
            <p:cNvPr id="273" name="TextBox 272"/>
            <p:cNvSpPr txBox="1"/>
            <p:nvPr/>
          </p:nvSpPr>
          <p:spPr>
            <a:xfrm>
              <a:off x="1892165" y="5247326"/>
              <a:ext cx="1912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layer 2         layer 3</a:t>
              </a: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2077962" y="5504503"/>
              <a:ext cx="1652775" cy="407079"/>
              <a:chOff x="2470723" y="1185261"/>
              <a:chExt cx="1652775" cy="407079"/>
            </a:xfrm>
          </p:grpSpPr>
          <p:sp>
            <p:nvSpPr>
              <p:cNvPr id="275" name="TextBox 274"/>
              <p:cNvSpPr txBox="1"/>
              <p:nvPr/>
            </p:nvSpPr>
            <p:spPr>
              <a:xfrm>
                <a:off x="2470723" y="1192230"/>
                <a:ext cx="577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76" name="TextBox 275"/>
              <p:cNvSpPr txBox="1"/>
              <p:nvPr/>
            </p:nvSpPr>
            <p:spPr>
              <a:xfrm>
                <a:off x="3546096" y="1185261"/>
                <a:ext cx="577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[3]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sp>
        <p:nvSpPr>
          <p:cNvPr id="278" name="TextBox 277"/>
          <p:cNvSpPr txBox="1"/>
          <p:nvPr/>
        </p:nvSpPr>
        <p:spPr>
          <a:xfrm>
            <a:off x="2946911" y="4512494"/>
            <a:ext cx="3339376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Feedforward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=1:Nlayer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[i-1]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=1./(1+exp(-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end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Nlayer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61777" y="1839131"/>
            <a:ext cx="4770214" cy="2687450"/>
            <a:chOff x="2385671" y="1805769"/>
            <a:chExt cx="4770214" cy="2687450"/>
          </a:xfrm>
        </p:grpSpPr>
        <p:sp>
          <p:nvSpPr>
            <p:cNvPr id="29" name="Oval 28"/>
            <p:cNvSpPr/>
            <p:nvPr/>
          </p:nvSpPr>
          <p:spPr>
            <a:xfrm>
              <a:off x="2413219" y="1805769"/>
              <a:ext cx="495269" cy="456540"/>
            </a:xfrm>
            <a:prstGeom prst="ellipse">
              <a:avLst/>
            </a:prstGeom>
            <a:solidFill>
              <a:srgbClr val="FFFF0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2389347" y="2553078"/>
              <a:ext cx="495269" cy="456540"/>
            </a:xfrm>
            <a:prstGeom prst="ellipse">
              <a:avLst/>
            </a:prstGeom>
            <a:solidFill>
              <a:srgbClr val="FFFF0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387509" y="3300387"/>
              <a:ext cx="495269" cy="456540"/>
            </a:xfrm>
            <a:prstGeom prst="ellipse">
              <a:avLst/>
            </a:prstGeom>
            <a:solidFill>
              <a:srgbClr val="FFFF0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2385671" y="4036679"/>
              <a:ext cx="495269" cy="456540"/>
            </a:xfrm>
            <a:prstGeom prst="ellipse">
              <a:avLst/>
            </a:prstGeom>
            <a:solidFill>
              <a:srgbClr val="FFFF0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6660616" y="3146189"/>
              <a:ext cx="495269" cy="456540"/>
            </a:xfrm>
            <a:prstGeom prst="ellipse">
              <a:avLst/>
            </a:prstGeom>
            <a:solidFill>
              <a:srgbClr val="FFFF0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577539" y="2070243"/>
            <a:ext cx="3504178" cy="2930801"/>
            <a:chOff x="2413219" y="1805769"/>
            <a:chExt cx="3504178" cy="2930801"/>
          </a:xfrm>
        </p:grpSpPr>
        <p:sp>
          <p:nvSpPr>
            <p:cNvPr id="156" name="Oval 155"/>
            <p:cNvSpPr/>
            <p:nvPr/>
          </p:nvSpPr>
          <p:spPr>
            <a:xfrm>
              <a:off x="2413219" y="1805769"/>
              <a:ext cx="495269" cy="456540"/>
            </a:xfrm>
            <a:prstGeom prst="ellipse">
              <a:avLst/>
            </a:prstGeom>
            <a:solidFill>
              <a:srgbClr val="92D05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2433131" y="2685267"/>
              <a:ext cx="495269" cy="456540"/>
            </a:xfrm>
            <a:prstGeom prst="ellipse">
              <a:avLst/>
            </a:prstGeom>
            <a:solidFill>
              <a:srgbClr val="92D05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487654" y="3520675"/>
              <a:ext cx="495269" cy="456540"/>
            </a:xfrm>
            <a:prstGeom prst="ellipse">
              <a:avLst/>
            </a:prstGeom>
            <a:solidFill>
              <a:srgbClr val="92D05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5422128" y="4280030"/>
              <a:ext cx="495269" cy="456540"/>
            </a:xfrm>
            <a:prstGeom prst="ellipse">
              <a:avLst/>
            </a:prstGeom>
            <a:solidFill>
              <a:srgbClr val="92D050">
                <a:alpha val="4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06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38294 -0.0092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53" grpId="0" animBg="1"/>
      <p:bldP spid="328" grpId="0" animBg="1"/>
      <p:bldP spid="278" grpId="0" animBg="1"/>
      <p:bldP spid="278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/>
          <p:cNvSpPr/>
          <p:nvPr/>
        </p:nvSpPr>
        <p:spPr>
          <a:xfrm>
            <a:off x="4912765" y="13509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13670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11120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06785"/>
            <a:ext cx="1172297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Vectorization of N.N. with </a:t>
            </a:r>
            <a:r>
              <a:rPr lang="en-US" altLang="zh-C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Nodes &amp;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https://www.youtube.com/watch?v=-jxrYTq0uNo&amp;list=PLBAGcD3siRDguyYYzhVwZ3tLvOyyG5k6K&amp;index=25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0542" y="1392118"/>
            <a:ext cx="4850463" cy="3275053"/>
            <a:chOff x="141190" y="1486001"/>
            <a:chExt cx="4850463" cy="32750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90" y="1782700"/>
              <a:ext cx="4850463" cy="2978354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690446" y="1486001"/>
              <a:ext cx="2546568" cy="827303"/>
            </a:xfrm>
            <a:custGeom>
              <a:avLst/>
              <a:gdLst>
                <a:gd name="connsiteX0" fmla="*/ 2545123 w 2546568"/>
                <a:gd name="connsiteY0" fmla="*/ 799999 h 827303"/>
                <a:gd name="connsiteX1" fmla="*/ 2298939 w 2546568"/>
                <a:gd name="connsiteY1" fmla="*/ 694491 h 827303"/>
                <a:gd name="connsiteX2" fmla="*/ 2017585 w 2546568"/>
                <a:gd name="connsiteY2" fmla="*/ 571399 h 827303"/>
                <a:gd name="connsiteX3" fmla="*/ 1876908 w 2546568"/>
                <a:gd name="connsiteY3" fmla="*/ 307630 h 827303"/>
                <a:gd name="connsiteX4" fmla="*/ 1120769 w 2546568"/>
                <a:gd name="connsiteY4" fmla="*/ 254876 h 827303"/>
                <a:gd name="connsiteX5" fmla="*/ 399800 w 2546568"/>
                <a:gd name="connsiteY5" fmla="*/ 465891 h 827303"/>
                <a:gd name="connsiteX6" fmla="*/ 100862 w 2546568"/>
                <a:gd name="connsiteY6" fmla="*/ 43861 h 827303"/>
                <a:gd name="connsiteX7" fmla="*/ 2158262 w 2546568"/>
                <a:gd name="connsiteY7" fmla="*/ 96614 h 827303"/>
                <a:gd name="connsiteX8" fmla="*/ 2545123 w 2546568"/>
                <a:gd name="connsiteY8" fmla="*/ 799999 h 82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568" h="827303">
                  <a:moveTo>
                    <a:pt x="2545123" y="799999"/>
                  </a:moveTo>
                  <a:cubicBezTo>
                    <a:pt x="2568569" y="899645"/>
                    <a:pt x="2298939" y="694491"/>
                    <a:pt x="2298939" y="694491"/>
                  </a:cubicBezTo>
                  <a:cubicBezTo>
                    <a:pt x="2211016" y="656391"/>
                    <a:pt x="2087923" y="635876"/>
                    <a:pt x="2017585" y="571399"/>
                  </a:cubicBezTo>
                  <a:cubicBezTo>
                    <a:pt x="1947247" y="506922"/>
                    <a:pt x="2026377" y="360384"/>
                    <a:pt x="1876908" y="307630"/>
                  </a:cubicBezTo>
                  <a:cubicBezTo>
                    <a:pt x="1727439" y="254876"/>
                    <a:pt x="1366954" y="228499"/>
                    <a:pt x="1120769" y="254876"/>
                  </a:cubicBezTo>
                  <a:cubicBezTo>
                    <a:pt x="874584" y="281253"/>
                    <a:pt x="569784" y="501060"/>
                    <a:pt x="399800" y="465891"/>
                  </a:cubicBezTo>
                  <a:cubicBezTo>
                    <a:pt x="229816" y="430722"/>
                    <a:pt x="-192215" y="105407"/>
                    <a:pt x="100862" y="43861"/>
                  </a:cubicBezTo>
                  <a:cubicBezTo>
                    <a:pt x="393939" y="-17685"/>
                    <a:pt x="1745024" y="-26478"/>
                    <a:pt x="2158262" y="96614"/>
                  </a:cubicBezTo>
                  <a:cubicBezTo>
                    <a:pt x="2571500" y="219706"/>
                    <a:pt x="2521677" y="700353"/>
                    <a:pt x="2545123" y="7999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12257" y="2356192"/>
              <a:ext cx="311833" cy="411976"/>
            </a:xfrm>
            <a:custGeom>
              <a:avLst/>
              <a:gdLst>
                <a:gd name="connsiteX0" fmla="*/ 286966 w 311833"/>
                <a:gd name="connsiteY0" fmla="*/ 87923 h 411976"/>
                <a:gd name="connsiteX1" fmla="*/ 304550 w 311833"/>
                <a:gd name="connsiteY1" fmla="*/ 298938 h 411976"/>
                <a:gd name="connsiteX2" fmla="*/ 181458 w 311833"/>
                <a:gd name="connsiteY2" fmla="*/ 351692 h 411976"/>
                <a:gd name="connsiteX3" fmla="*/ 23196 w 311833"/>
                <a:gd name="connsiteY3" fmla="*/ 404446 h 411976"/>
                <a:gd name="connsiteX4" fmla="*/ 23196 w 311833"/>
                <a:gd name="connsiteY4" fmla="*/ 175846 h 411976"/>
                <a:gd name="connsiteX5" fmla="*/ 234212 w 311833"/>
                <a:gd name="connsiteY5" fmla="*/ 0 h 4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3" h="411976">
                  <a:moveTo>
                    <a:pt x="286966" y="87923"/>
                  </a:moveTo>
                  <a:cubicBezTo>
                    <a:pt x="304550" y="171450"/>
                    <a:pt x="322135" y="254977"/>
                    <a:pt x="304550" y="298938"/>
                  </a:cubicBezTo>
                  <a:cubicBezTo>
                    <a:pt x="286965" y="342899"/>
                    <a:pt x="228350" y="334107"/>
                    <a:pt x="181458" y="351692"/>
                  </a:cubicBezTo>
                  <a:cubicBezTo>
                    <a:pt x="134566" y="369277"/>
                    <a:pt x="49573" y="433754"/>
                    <a:pt x="23196" y="404446"/>
                  </a:cubicBezTo>
                  <a:cubicBezTo>
                    <a:pt x="-3181" y="375138"/>
                    <a:pt x="-11973" y="243254"/>
                    <a:pt x="23196" y="175846"/>
                  </a:cubicBezTo>
                  <a:cubicBezTo>
                    <a:pt x="58365" y="108438"/>
                    <a:pt x="146288" y="54219"/>
                    <a:pt x="2342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380" y="1097656"/>
            <a:ext cx="402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0                    layer 1                 layer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5253" y="1320717"/>
            <a:ext cx="524225" cy="2938133"/>
            <a:chOff x="685253" y="1320717"/>
            <a:chExt cx="524225" cy="2938133"/>
          </a:xfrm>
        </p:grpSpPr>
        <p:grpSp>
          <p:nvGrpSpPr>
            <p:cNvPr id="45" name="Group 44"/>
            <p:cNvGrpSpPr/>
            <p:nvPr/>
          </p:nvGrpSpPr>
          <p:grpSpPr>
            <a:xfrm>
              <a:off x="698425" y="1320717"/>
              <a:ext cx="493036" cy="558545"/>
              <a:chOff x="6467929" y="1641611"/>
              <a:chExt cx="493036" cy="558545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492136" y="1641611"/>
                <a:ext cx="468829" cy="428623"/>
                <a:chOff x="3899746" y="1748267"/>
                <a:chExt cx="468829" cy="428623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3899746" y="1776780"/>
                  <a:ext cx="37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025211" y="1748267"/>
                  <a:ext cx="3433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[0]</a:t>
                  </a:r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6467929" y="1938546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5253" y="2265723"/>
              <a:ext cx="524225" cy="1993127"/>
              <a:chOff x="685253" y="2265723"/>
              <a:chExt cx="524225" cy="199312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85253" y="3655963"/>
                <a:ext cx="493036" cy="602887"/>
                <a:chOff x="4043482" y="4920364"/>
                <a:chExt cx="493036" cy="602887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698425" y="2974527"/>
                <a:ext cx="493036" cy="602887"/>
                <a:chOff x="4043482" y="4920364"/>
                <a:chExt cx="493036" cy="602887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6442" y="2265723"/>
                <a:ext cx="493036" cy="602887"/>
                <a:chOff x="4043482" y="4920364"/>
                <a:chExt cx="493036" cy="60288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17" name="TextBox 16"/>
          <p:cNvSpPr txBox="1"/>
          <p:nvPr/>
        </p:nvSpPr>
        <p:spPr>
          <a:xfrm>
            <a:off x="712624" y="1669197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3x1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486963" y="1338098"/>
            <a:ext cx="1988602" cy="405640"/>
            <a:chOff x="2486963" y="1338098"/>
            <a:chExt cx="1988602" cy="405640"/>
          </a:xfrm>
        </p:grpSpPr>
        <p:sp>
          <p:nvSpPr>
            <p:cNvPr id="91" name="TextBox 90"/>
            <p:cNvSpPr txBox="1"/>
            <p:nvPr/>
          </p:nvSpPr>
          <p:spPr>
            <a:xfrm>
              <a:off x="2486963" y="134362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8163" y="133809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5570890" y="1110210"/>
            <a:ext cx="8114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297" name="TextBox 296"/>
          <p:cNvSpPr txBox="1"/>
          <p:nvPr/>
        </p:nvSpPr>
        <p:spPr>
          <a:xfrm>
            <a:off x="6321119" y="1006950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7043043" y="1136393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7530929" y="1124793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  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8380003" y="1155723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2400" b="1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9549065" y="1161422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  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6399655" y="846834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4x3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1408" y="2592131"/>
            <a:ext cx="27022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18481" y="3170855"/>
            <a:ext cx="2273418" cy="473946"/>
            <a:chOff x="9206823" y="3235156"/>
            <a:chExt cx="2273418" cy="473946"/>
          </a:xfrm>
        </p:grpSpPr>
        <p:sp>
          <p:nvSpPr>
            <p:cNvPr id="221" name="TextBox 220"/>
            <p:cNvSpPr txBox="1"/>
            <p:nvPr/>
          </p:nvSpPr>
          <p:spPr>
            <a:xfrm>
              <a:off x="9206823" y="3235156"/>
              <a:ext cx="18101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[1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sz="24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10354612" y="3247437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  </a:t>
              </a: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6501032" y="4537859"/>
            <a:ext cx="2273418" cy="473946"/>
            <a:chOff x="9206823" y="3235156"/>
            <a:chExt cx="2273418" cy="473946"/>
          </a:xfrm>
        </p:grpSpPr>
        <p:sp>
          <p:nvSpPr>
            <p:cNvPr id="224" name="TextBox 223"/>
            <p:cNvSpPr txBox="1"/>
            <p:nvPr/>
          </p:nvSpPr>
          <p:spPr>
            <a:xfrm>
              <a:off x="9206823" y="3235156"/>
              <a:ext cx="18101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sz="24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10354612" y="3247437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  </a:t>
              </a:r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6582843" y="3854357"/>
            <a:ext cx="27022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[2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56554" y="1988616"/>
            <a:ext cx="26308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input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1017" y="4793035"/>
            <a:ext cx="24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6476682" y="6276589"/>
            <a:ext cx="2318302" cy="473946"/>
            <a:chOff x="9206823" y="3235156"/>
            <a:chExt cx="2318302" cy="473946"/>
          </a:xfrm>
        </p:grpSpPr>
        <p:sp>
          <p:nvSpPr>
            <p:cNvPr id="228" name="TextBox 227"/>
            <p:cNvSpPr txBox="1"/>
            <p:nvPr/>
          </p:nvSpPr>
          <p:spPr>
            <a:xfrm>
              <a:off x="9206823" y="3235156"/>
              <a:ext cx="18549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[N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sz="2400" b="1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0354612" y="3247437"/>
              <a:ext cx="1170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[N]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  </a:t>
              </a:r>
            </a:p>
          </p:txBody>
        </p:sp>
      </p:grpSp>
      <p:sp>
        <p:nvSpPr>
          <p:cNvPr id="230" name="Rectangle 229"/>
          <p:cNvSpPr/>
          <p:nvPr/>
        </p:nvSpPr>
        <p:spPr>
          <a:xfrm>
            <a:off x="6558493" y="5593087"/>
            <a:ext cx="311418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[N-1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[N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  <p:grpSp>
        <p:nvGrpSpPr>
          <p:cNvPr id="232" name="Group 231"/>
          <p:cNvGrpSpPr/>
          <p:nvPr/>
        </p:nvGrpSpPr>
        <p:grpSpPr>
          <a:xfrm>
            <a:off x="6492611" y="6288870"/>
            <a:ext cx="3061376" cy="461665"/>
            <a:chOff x="9206823" y="3235156"/>
            <a:chExt cx="3061376" cy="461665"/>
          </a:xfrm>
          <a:solidFill>
            <a:schemeClr val="bg1"/>
          </a:solidFill>
        </p:grpSpPr>
        <p:sp>
          <p:nvSpPr>
            <p:cNvPr id="233" name="TextBox 232"/>
            <p:cNvSpPr txBox="1"/>
            <p:nvPr/>
          </p:nvSpPr>
          <p:spPr>
            <a:xfrm>
              <a:off x="9206823" y="3235156"/>
              <a:ext cx="1335622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[N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10363510" y="3235156"/>
              <a:ext cx="1904689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[N]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(often) 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380003" y="1960669"/>
            <a:ext cx="2287421" cy="3610398"/>
            <a:chOff x="8380003" y="1960669"/>
            <a:chExt cx="2287421" cy="3610398"/>
          </a:xfrm>
        </p:grpSpPr>
        <p:grpSp>
          <p:nvGrpSpPr>
            <p:cNvPr id="35" name="Group 34"/>
            <p:cNvGrpSpPr/>
            <p:nvPr/>
          </p:nvGrpSpPr>
          <p:grpSpPr>
            <a:xfrm>
              <a:off x="8380003" y="1960669"/>
              <a:ext cx="2287421" cy="687950"/>
              <a:chOff x="8380003" y="1960669"/>
              <a:chExt cx="2287421" cy="68795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8931692" y="1960669"/>
                <a:ext cx="17357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Note: superscript input </a:t>
                </a:r>
              </a:p>
              <a:p>
                <a:r>
                  <a:rPr lang="en-US" sz="1200" dirty="0"/>
                  <a:t>one less than node value</a:t>
                </a:r>
              </a:p>
            </p:txBody>
          </p:sp>
          <p:cxnSp>
            <p:nvCxnSpPr>
              <p:cNvPr id="30" name="Straight Arrow Connector 29"/>
              <p:cNvCxnSpPr>
                <a:stCxn id="21" idx="1"/>
              </p:cNvCxnSpPr>
              <p:nvPr/>
            </p:nvCxnSpPr>
            <p:spPr>
              <a:xfrm flipH="1">
                <a:off x="8380003" y="2191502"/>
                <a:ext cx="551689" cy="4571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Freeform 50"/>
            <p:cNvSpPr/>
            <p:nvPr/>
          </p:nvSpPr>
          <p:spPr>
            <a:xfrm>
              <a:off x="8517467" y="2184400"/>
              <a:ext cx="1290393" cy="3386667"/>
            </a:xfrm>
            <a:custGeom>
              <a:avLst/>
              <a:gdLst>
                <a:gd name="connsiteX0" fmla="*/ 406400 w 1290393"/>
                <a:gd name="connsiteY0" fmla="*/ 0 h 3386667"/>
                <a:gd name="connsiteX1" fmla="*/ 423333 w 1290393"/>
                <a:gd name="connsiteY1" fmla="*/ 321733 h 3386667"/>
                <a:gd name="connsiteX2" fmla="*/ 829733 w 1290393"/>
                <a:gd name="connsiteY2" fmla="*/ 491067 h 3386667"/>
                <a:gd name="connsiteX3" fmla="*/ 1286933 w 1290393"/>
                <a:gd name="connsiteY3" fmla="*/ 1016000 h 3386667"/>
                <a:gd name="connsiteX4" fmla="*/ 982133 w 1290393"/>
                <a:gd name="connsiteY4" fmla="*/ 2556933 h 3386667"/>
                <a:gd name="connsiteX5" fmla="*/ 0 w 1290393"/>
                <a:gd name="connsiteY5" fmla="*/ 3386667 h 338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393" h="3386667">
                  <a:moveTo>
                    <a:pt x="406400" y="0"/>
                  </a:moveTo>
                  <a:cubicBezTo>
                    <a:pt x="379589" y="119944"/>
                    <a:pt x="352778" y="239889"/>
                    <a:pt x="423333" y="321733"/>
                  </a:cubicBezTo>
                  <a:cubicBezTo>
                    <a:pt x="493888" y="403577"/>
                    <a:pt x="685800" y="375356"/>
                    <a:pt x="829733" y="491067"/>
                  </a:cubicBezTo>
                  <a:cubicBezTo>
                    <a:pt x="973666" y="606778"/>
                    <a:pt x="1261533" y="671689"/>
                    <a:pt x="1286933" y="1016000"/>
                  </a:cubicBezTo>
                  <a:cubicBezTo>
                    <a:pt x="1312333" y="1360311"/>
                    <a:pt x="1196622" y="2161822"/>
                    <a:pt x="982133" y="2556933"/>
                  </a:cubicBezTo>
                  <a:cubicBezTo>
                    <a:pt x="767644" y="2952044"/>
                    <a:pt x="383822" y="3169355"/>
                    <a:pt x="0" y="3386667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980301" y="1097656"/>
            <a:ext cx="2373506" cy="3665666"/>
            <a:chOff x="2928171" y="1065074"/>
            <a:chExt cx="2373506" cy="3665666"/>
          </a:xfrm>
        </p:grpSpPr>
        <p:grpSp>
          <p:nvGrpSpPr>
            <p:cNvPr id="170" name="Group 169"/>
            <p:cNvGrpSpPr/>
            <p:nvPr/>
          </p:nvGrpSpPr>
          <p:grpSpPr>
            <a:xfrm>
              <a:off x="2928171" y="1905858"/>
              <a:ext cx="2373506" cy="2824882"/>
              <a:chOff x="2928171" y="1905858"/>
              <a:chExt cx="2373506" cy="2824882"/>
            </a:xfrm>
          </p:grpSpPr>
          <p:sp>
            <p:nvSpPr>
              <p:cNvPr id="169" name="Freeform 168"/>
              <p:cNvSpPr/>
              <p:nvPr/>
            </p:nvSpPr>
            <p:spPr>
              <a:xfrm>
                <a:off x="2928171" y="1905858"/>
                <a:ext cx="2373506" cy="2824882"/>
              </a:xfrm>
              <a:custGeom>
                <a:avLst/>
                <a:gdLst>
                  <a:gd name="connsiteX0" fmla="*/ 52096 w 2373506"/>
                  <a:gd name="connsiteY0" fmla="*/ 41475 h 2824882"/>
                  <a:gd name="connsiteX1" fmla="*/ 18229 w 2373506"/>
                  <a:gd name="connsiteY1" fmla="*/ 261609 h 2824882"/>
                  <a:gd name="connsiteX2" fmla="*/ 1296 w 2373506"/>
                  <a:gd name="connsiteY2" fmla="*/ 1040542 h 2824882"/>
                  <a:gd name="connsiteX3" fmla="*/ 52096 w 2373506"/>
                  <a:gd name="connsiteY3" fmla="*/ 1700942 h 2824882"/>
                  <a:gd name="connsiteX4" fmla="*/ 119829 w 2373506"/>
                  <a:gd name="connsiteY4" fmla="*/ 2513742 h 2824882"/>
                  <a:gd name="connsiteX5" fmla="*/ 221429 w 2373506"/>
                  <a:gd name="connsiteY5" fmla="*/ 2784675 h 2824882"/>
                  <a:gd name="connsiteX6" fmla="*/ 2168762 w 2373506"/>
                  <a:gd name="connsiteY6" fmla="*/ 1717875 h 2824882"/>
                  <a:gd name="connsiteX7" fmla="*/ 2101029 w 2373506"/>
                  <a:gd name="connsiteY7" fmla="*/ 972809 h 2824882"/>
                  <a:gd name="connsiteX8" fmla="*/ 272229 w 2373506"/>
                  <a:gd name="connsiteY8" fmla="*/ 92275 h 2824882"/>
                  <a:gd name="connsiteX9" fmla="*/ 52096 w 2373506"/>
                  <a:gd name="connsiteY9" fmla="*/ 41475 h 282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3506" h="2824882">
                    <a:moveTo>
                      <a:pt x="52096" y="41475"/>
                    </a:moveTo>
                    <a:cubicBezTo>
                      <a:pt x="9763" y="69697"/>
                      <a:pt x="26696" y="95098"/>
                      <a:pt x="18229" y="261609"/>
                    </a:cubicBezTo>
                    <a:cubicBezTo>
                      <a:pt x="9762" y="428120"/>
                      <a:pt x="-4348" y="800653"/>
                      <a:pt x="1296" y="1040542"/>
                    </a:cubicBezTo>
                    <a:cubicBezTo>
                      <a:pt x="6940" y="1280431"/>
                      <a:pt x="32341" y="1455409"/>
                      <a:pt x="52096" y="1700942"/>
                    </a:cubicBezTo>
                    <a:cubicBezTo>
                      <a:pt x="71851" y="1946475"/>
                      <a:pt x="91607" y="2333120"/>
                      <a:pt x="119829" y="2513742"/>
                    </a:cubicBezTo>
                    <a:cubicBezTo>
                      <a:pt x="148051" y="2694364"/>
                      <a:pt x="-120060" y="2917319"/>
                      <a:pt x="221429" y="2784675"/>
                    </a:cubicBezTo>
                    <a:cubicBezTo>
                      <a:pt x="562918" y="2652031"/>
                      <a:pt x="1855495" y="2019853"/>
                      <a:pt x="2168762" y="1717875"/>
                    </a:cubicBezTo>
                    <a:cubicBezTo>
                      <a:pt x="2482029" y="1415897"/>
                      <a:pt x="2417118" y="1243742"/>
                      <a:pt x="2101029" y="972809"/>
                    </a:cubicBezTo>
                    <a:cubicBezTo>
                      <a:pt x="1784940" y="701876"/>
                      <a:pt x="613718" y="241853"/>
                      <a:pt x="272229" y="92275"/>
                    </a:cubicBezTo>
                    <a:cubicBezTo>
                      <a:pt x="-69260" y="-57303"/>
                      <a:pt x="94429" y="13253"/>
                      <a:pt x="52096" y="414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2941343" y="2032670"/>
                <a:ext cx="2311259" cy="2274002"/>
                <a:chOff x="2928745" y="2082842"/>
                <a:chExt cx="2311259" cy="2274002"/>
              </a:xfrm>
              <a:solidFill>
                <a:schemeClr val="bg1"/>
              </a:solidFill>
            </p:grpSpPr>
            <p:sp>
              <p:nvSpPr>
                <p:cNvPr id="55" name="Oval 54"/>
                <p:cNvSpPr/>
                <p:nvPr/>
              </p:nvSpPr>
              <p:spPr>
                <a:xfrm>
                  <a:off x="4694641" y="3401687"/>
                  <a:ext cx="545363" cy="55926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3522554" y="2082842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3545402" y="2943763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3568250" y="3804684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" name="Straight Arrow Connector 69"/>
                <p:cNvCxnSpPr>
                  <a:endCxn id="235" idx="2"/>
                </p:cNvCxnSpPr>
                <p:nvPr/>
              </p:nvCxnSpPr>
              <p:spPr>
                <a:xfrm>
                  <a:off x="2941633" y="2082842"/>
                  <a:ext cx="580921" cy="2760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Arrow Connector 237"/>
                <p:cNvCxnSpPr>
                  <a:endCxn id="236" idx="2"/>
                </p:cNvCxnSpPr>
                <p:nvPr/>
              </p:nvCxnSpPr>
              <p:spPr>
                <a:xfrm>
                  <a:off x="2928745" y="2082842"/>
                  <a:ext cx="616657" cy="113700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Arrow Connector 238"/>
                <p:cNvCxnSpPr>
                  <a:endCxn id="237" idx="2"/>
                </p:cNvCxnSpPr>
                <p:nvPr/>
              </p:nvCxnSpPr>
              <p:spPr>
                <a:xfrm>
                  <a:off x="2928745" y="2082842"/>
                  <a:ext cx="639505" cy="1997922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Arrow Connector 239"/>
                <p:cNvCxnSpPr/>
                <p:nvPr/>
              </p:nvCxnSpPr>
              <p:spPr>
                <a:xfrm>
                  <a:off x="2941633" y="2792230"/>
                  <a:ext cx="564032" cy="37862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Arrow Connector 240"/>
                <p:cNvCxnSpPr/>
                <p:nvPr/>
              </p:nvCxnSpPr>
              <p:spPr>
                <a:xfrm>
                  <a:off x="2966482" y="2807287"/>
                  <a:ext cx="570730" cy="1293097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Arrow Connector 242"/>
                <p:cNvCxnSpPr>
                  <a:endCxn id="235" idx="2"/>
                </p:cNvCxnSpPr>
                <p:nvPr/>
              </p:nvCxnSpPr>
              <p:spPr>
                <a:xfrm flipV="1">
                  <a:off x="2943634" y="2358922"/>
                  <a:ext cx="578920" cy="44836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Arrow Connector 245"/>
                <p:cNvCxnSpPr/>
                <p:nvPr/>
              </p:nvCxnSpPr>
              <p:spPr>
                <a:xfrm flipV="1">
                  <a:off x="2943634" y="2407518"/>
                  <a:ext cx="546484" cy="1825869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flipV="1">
                  <a:off x="2943634" y="3219843"/>
                  <a:ext cx="562031" cy="106214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flipV="1">
                  <a:off x="2941633" y="4080764"/>
                  <a:ext cx="595579" cy="19190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>
                  <a:off x="4655080" y="2451880"/>
                  <a:ext cx="545363" cy="55926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4" name="Straight Arrow Connector 253"/>
                <p:cNvCxnSpPr/>
                <p:nvPr/>
              </p:nvCxnSpPr>
              <p:spPr>
                <a:xfrm>
                  <a:off x="4023448" y="2371132"/>
                  <a:ext cx="608608" cy="33503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Arrow Connector 254"/>
                <p:cNvCxnSpPr>
                  <a:endCxn id="55" idx="2"/>
                </p:cNvCxnSpPr>
                <p:nvPr/>
              </p:nvCxnSpPr>
              <p:spPr>
                <a:xfrm>
                  <a:off x="4091829" y="2407518"/>
                  <a:ext cx="602812" cy="127380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Arrow Connector 256"/>
                <p:cNvCxnSpPr/>
                <p:nvPr/>
              </p:nvCxnSpPr>
              <p:spPr>
                <a:xfrm flipV="1">
                  <a:off x="4090872" y="2738688"/>
                  <a:ext cx="541184" cy="479589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>
                  <a:stCxn id="236" idx="6"/>
                </p:cNvCxnSpPr>
                <p:nvPr/>
              </p:nvCxnSpPr>
              <p:spPr>
                <a:xfrm>
                  <a:off x="4075829" y="3219843"/>
                  <a:ext cx="563251" cy="412677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>
                  <a:endCxn id="55" idx="2"/>
                </p:cNvCxnSpPr>
                <p:nvPr/>
              </p:nvCxnSpPr>
              <p:spPr>
                <a:xfrm flipV="1">
                  <a:off x="4077710" y="3681318"/>
                  <a:ext cx="616931" cy="37979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Arrow Connector 265"/>
                <p:cNvCxnSpPr/>
                <p:nvPr/>
              </p:nvCxnSpPr>
              <p:spPr>
                <a:xfrm flipV="1">
                  <a:off x="4117635" y="2754718"/>
                  <a:ext cx="528311" cy="128414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1" name="Rectangle 170"/>
            <p:cNvSpPr/>
            <p:nvPr/>
          </p:nvSpPr>
          <p:spPr>
            <a:xfrm>
              <a:off x="3676954" y="1065074"/>
              <a:ext cx="976706" cy="700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3445816" y="1094442"/>
            <a:ext cx="1912896" cy="664256"/>
            <a:chOff x="1892165" y="5247326"/>
            <a:chExt cx="1912896" cy="664256"/>
          </a:xfrm>
        </p:grpSpPr>
        <p:sp>
          <p:nvSpPr>
            <p:cNvPr id="273" name="TextBox 272"/>
            <p:cNvSpPr txBox="1"/>
            <p:nvPr/>
          </p:nvSpPr>
          <p:spPr>
            <a:xfrm>
              <a:off x="1892165" y="5247326"/>
              <a:ext cx="1912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layer 2         layer 3</a:t>
              </a: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2077962" y="5504503"/>
              <a:ext cx="1652775" cy="407079"/>
              <a:chOff x="2470723" y="1185261"/>
              <a:chExt cx="1652775" cy="407079"/>
            </a:xfrm>
          </p:grpSpPr>
          <p:sp>
            <p:nvSpPr>
              <p:cNvPr id="275" name="TextBox 274"/>
              <p:cNvSpPr txBox="1"/>
              <p:nvPr/>
            </p:nvSpPr>
            <p:spPr>
              <a:xfrm>
                <a:off x="2470723" y="1192230"/>
                <a:ext cx="577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76" name="TextBox 275"/>
              <p:cNvSpPr txBox="1"/>
              <p:nvPr/>
            </p:nvSpPr>
            <p:spPr>
              <a:xfrm>
                <a:off x="3546096" y="1185261"/>
                <a:ext cx="577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[3]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grpSp>
        <p:nvGrpSpPr>
          <p:cNvPr id="175" name="Group 174"/>
          <p:cNvGrpSpPr/>
          <p:nvPr/>
        </p:nvGrpSpPr>
        <p:grpSpPr>
          <a:xfrm>
            <a:off x="615977" y="759797"/>
            <a:ext cx="4702285" cy="422773"/>
            <a:chOff x="615977" y="759797"/>
            <a:chExt cx="4702285" cy="422773"/>
          </a:xfrm>
        </p:grpSpPr>
        <p:sp>
          <p:nvSpPr>
            <p:cNvPr id="279" name="TextBox 278"/>
            <p:cNvSpPr txBox="1"/>
            <p:nvPr/>
          </p:nvSpPr>
          <p:spPr>
            <a:xfrm>
              <a:off x="615977" y="813238"/>
              <a:ext cx="805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anose="05050102010706020507" pitchFamily="18" charset="2"/>
                </a:rPr>
                <a:t>m</a:t>
              </a:r>
              <a:r>
                <a:rPr lang="en-US" baseline="-25000" dirty="0">
                  <a:solidFill>
                    <a:srgbClr val="00B0F0"/>
                  </a:solidFill>
                </a:rPr>
                <a:t>0  </a:t>
              </a:r>
              <a:r>
                <a:rPr lang="en-US" dirty="0">
                  <a:solidFill>
                    <a:srgbClr val="00B0F0"/>
                  </a:solidFill>
                </a:rPr>
                <a:t> = 3</a:t>
              </a: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2373329" y="795841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anose="05050102010706020507" pitchFamily="18" charset="2"/>
                </a:rPr>
                <a:t>m</a:t>
              </a:r>
              <a:r>
                <a:rPr lang="en-US" baseline="-25000" dirty="0">
                  <a:solidFill>
                    <a:srgbClr val="00B0F0"/>
                  </a:solidFill>
                </a:rPr>
                <a:t>1  </a:t>
              </a:r>
              <a:r>
                <a:rPr lang="en-US" dirty="0">
                  <a:solidFill>
                    <a:srgbClr val="00B0F0"/>
                  </a:solidFill>
                </a:rPr>
                <a:t>=3</a:t>
              </a: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487760" y="795841"/>
              <a:ext cx="734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anose="05050102010706020507" pitchFamily="18" charset="2"/>
                </a:rPr>
                <a:t>m</a:t>
              </a:r>
              <a:r>
                <a:rPr lang="en-US" baseline="-25000" dirty="0">
                  <a:solidFill>
                    <a:srgbClr val="00B0F0"/>
                  </a:solidFill>
                </a:rPr>
                <a:t>2</a:t>
              </a:r>
              <a:r>
                <a:rPr lang="en-US" dirty="0">
                  <a:solidFill>
                    <a:srgbClr val="00B0F0"/>
                  </a:solidFill>
                </a:rPr>
                <a:t> = 3</a:t>
              </a: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4548499" y="759797"/>
              <a:ext cx="76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anose="05050102010706020507" pitchFamily="18" charset="2"/>
                </a:rPr>
                <a:t>m</a:t>
              </a:r>
              <a:r>
                <a:rPr lang="en-US" baseline="-25000" dirty="0">
                  <a:solidFill>
                    <a:srgbClr val="00B0F0"/>
                  </a:solidFill>
                </a:rPr>
                <a:t>3 </a:t>
              </a:r>
              <a:r>
                <a:rPr lang="en-US" dirty="0">
                  <a:solidFill>
                    <a:srgbClr val="00B0F0"/>
                  </a:solidFill>
                </a:rPr>
                <a:t> = 2</a:t>
              </a:r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179566" y="573399"/>
            <a:ext cx="1463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# nodes in layer 0</a:t>
            </a:r>
          </a:p>
        </p:txBody>
      </p:sp>
      <p:grpSp>
        <p:nvGrpSpPr>
          <p:cNvPr id="181" name="Group 180"/>
          <p:cNvGrpSpPr/>
          <p:nvPr/>
        </p:nvGrpSpPr>
        <p:grpSpPr>
          <a:xfrm>
            <a:off x="5089008" y="1122199"/>
            <a:ext cx="1463157" cy="802966"/>
            <a:chOff x="5089008" y="1122199"/>
            <a:chExt cx="1463157" cy="802966"/>
          </a:xfrm>
        </p:grpSpPr>
        <p:sp>
          <p:nvSpPr>
            <p:cNvPr id="310" name="TextBox 309"/>
            <p:cNvSpPr txBox="1"/>
            <p:nvPr/>
          </p:nvSpPr>
          <p:spPr>
            <a:xfrm>
              <a:off x="5089008" y="1617388"/>
              <a:ext cx="14631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# nodes in layer 3</a:t>
              </a:r>
            </a:p>
          </p:txBody>
        </p:sp>
        <p:cxnSp>
          <p:nvCxnSpPr>
            <p:cNvPr id="179" name="Straight Arrow Connector 178"/>
            <p:cNvCxnSpPr/>
            <p:nvPr/>
          </p:nvCxnSpPr>
          <p:spPr>
            <a:xfrm flipH="1" flipV="1">
              <a:off x="5348378" y="1122199"/>
              <a:ext cx="277116" cy="5715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1" name="Group 310"/>
          <p:cNvGrpSpPr/>
          <p:nvPr/>
        </p:nvGrpSpPr>
        <p:grpSpPr>
          <a:xfrm>
            <a:off x="1573658" y="5244106"/>
            <a:ext cx="1533014" cy="461665"/>
            <a:chOff x="6400547" y="5198037"/>
            <a:chExt cx="1533014" cy="461665"/>
          </a:xfrm>
        </p:grpSpPr>
        <p:sp>
          <p:nvSpPr>
            <p:cNvPr id="315" name="TextBox 314"/>
            <p:cNvSpPr txBox="1"/>
            <p:nvPr/>
          </p:nvSpPr>
          <p:spPr>
            <a:xfrm>
              <a:off x="6400547" y="5198037"/>
              <a:ext cx="9284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/>
                <a:t>x</a:t>
              </a:r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316" name="Straight Arrow Connector 315"/>
            <p:cNvCxnSpPr>
              <a:stCxn id="315" idx="3"/>
            </p:cNvCxnSpPr>
            <p:nvPr/>
          </p:nvCxnSpPr>
          <p:spPr>
            <a:xfrm>
              <a:off x="7329006" y="5428870"/>
              <a:ext cx="604555" cy="7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 316"/>
          <p:cNvGrpSpPr/>
          <p:nvPr/>
        </p:nvGrpSpPr>
        <p:grpSpPr>
          <a:xfrm>
            <a:off x="1612517" y="5670289"/>
            <a:ext cx="1533014" cy="461665"/>
            <a:chOff x="6400547" y="5198037"/>
            <a:chExt cx="1533014" cy="461665"/>
          </a:xfrm>
        </p:grpSpPr>
        <p:sp>
          <p:nvSpPr>
            <p:cNvPr id="318" name="TextBox 317"/>
            <p:cNvSpPr txBox="1"/>
            <p:nvPr/>
          </p:nvSpPr>
          <p:spPr>
            <a:xfrm>
              <a:off x="6400547" y="5198037"/>
              <a:ext cx="9284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/>
                <a:t>x</a:t>
              </a:r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319" name="Straight Arrow Connector 318"/>
            <p:cNvCxnSpPr>
              <a:stCxn id="318" idx="3"/>
            </p:cNvCxnSpPr>
            <p:nvPr/>
          </p:nvCxnSpPr>
          <p:spPr>
            <a:xfrm>
              <a:off x="7329006" y="5428870"/>
              <a:ext cx="604555" cy="7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0" name="Group 319"/>
          <p:cNvGrpSpPr/>
          <p:nvPr/>
        </p:nvGrpSpPr>
        <p:grpSpPr>
          <a:xfrm>
            <a:off x="609068" y="6393493"/>
            <a:ext cx="2231065" cy="464507"/>
            <a:chOff x="6010421" y="5219475"/>
            <a:chExt cx="2231065" cy="464507"/>
          </a:xfrm>
        </p:grpSpPr>
        <p:sp>
          <p:nvSpPr>
            <p:cNvPr id="321" name="TextBox 320"/>
            <p:cNvSpPr txBox="1"/>
            <p:nvPr/>
          </p:nvSpPr>
          <p:spPr>
            <a:xfrm>
              <a:off x="6010421" y="5219475"/>
              <a:ext cx="2206238" cy="4645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Nlayer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/>
                <a:t>x</a:t>
              </a:r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322" name="Straight Arrow Connector 321"/>
            <p:cNvCxnSpPr/>
            <p:nvPr/>
          </p:nvCxnSpPr>
          <p:spPr>
            <a:xfrm flipV="1">
              <a:off x="7553366" y="5360819"/>
              <a:ext cx="688120" cy="471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7777628" y="4255079"/>
            <a:ext cx="2145211" cy="487262"/>
            <a:chOff x="7777628" y="4255079"/>
            <a:chExt cx="2145211" cy="487262"/>
          </a:xfrm>
        </p:grpSpPr>
        <p:sp>
          <p:nvSpPr>
            <p:cNvPr id="323" name="TextBox 322"/>
            <p:cNvSpPr txBox="1"/>
            <p:nvPr/>
          </p:nvSpPr>
          <p:spPr>
            <a:xfrm>
              <a:off x="8524699" y="4280676"/>
              <a:ext cx="13981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N(2)</a:t>
              </a:r>
              <a:r>
                <a:rPr lang="en-US" sz="2400" dirty="0" err="1">
                  <a:solidFill>
                    <a:srgbClr val="00B0F0"/>
                  </a:solidFill>
                </a:rPr>
                <a:t>xN</a:t>
              </a:r>
              <a:r>
                <a:rPr lang="en-US" sz="2400" dirty="0">
                  <a:solidFill>
                    <a:srgbClr val="00B0F0"/>
                  </a:solidFill>
                </a:rPr>
                <a:t>(1)</a:t>
              </a:r>
            </a:p>
          </p:txBody>
        </p:sp>
        <p:cxnSp>
          <p:nvCxnSpPr>
            <p:cNvPr id="324" name="Straight Arrow Connector 323"/>
            <p:cNvCxnSpPr/>
            <p:nvPr/>
          </p:nvCxnSpPr>
          <p:spPr>
            <a:xfrm flipH="1" flipV="1">
              <a:off x="7777628" y="4255079"/>
              <a:ext cx="781582" cy="2301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5" name="Group 324"/>
          <p:cNvGrpSpPr/>
          <p:nvPr/>
        </p:nvGrpSpPr>
        <p:grpSpPr>
          <a:xfrm>
            <a:off x="7777628" y="5967623"/>
            <a:ext cx="3321631" cy="503064"/>
            <a:chOff x="6937838" y="4239277"/>
            <a:chExt cx="3321631" cy="503064"/>
          </a:xfrm>
        </p:grpSpPr>
        <p:sp>
          <p:nvSpPr>
            <p:cNvPr id="326" name="TextBox 325"/>
            <p:cNvSpPr txBox="1"/>
            <p:nvPr/>
          </p:nvSpPr>
          <p:spPr>
            <a:xfrm>
              <a:off x="8524699" y="4280676"/>
              <a:ext cx="17347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N(N)</a:t>
              </a:r>
              <a:r>
                <a:rPr lang="en-US" sz="2400" dirty="0" err="1">
                  <a:solidFill>
                    <a:srgbClr val="00B0F0"/>
                  </a:solidFill>
                </a:rPr>
                <a:t>xN</a:t>
              </a:r>
              <a:r>
                <a:rPr lang="en-US" sz="2400" dirty="0">
                  <a:solidFill>
                    <a:srgbClr val="00B0F0"/>
                  </a:solidFill>
                </a:rPr>
                <a:t>(N-1)</a:t>
              </a:r>
            </a:p>
          </p:txBody>
        </p:sp>
        <p:cxnSp>
          <p:nvCxnSpPr>
            <p:cNvPr id="327" name="Straight Arrow Connector 326"/>
            <p:cNvCxnSpPr/>
            <p:nvPr/>
          </p:nvCxnSpPr>
          <p:spPr>
            <a:xfrm flipH="1" flipV="1">
              <a:off x="6937838" y="4239277"/>
              <a:ext cx="1621372" cy="2459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8" name="TextBox 277"/>
          <p:cNvSpPr txBox="1"/>
          <p:nvPr/>
        </p:nvSpPr>
        <p:spPr>
          <a:xfrm>
            <a:off x="2946911" y="4512494"/>
            <a:ext cx="3339376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Feedforward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=1:Nlayer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[i-1]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=1./(1+exp(-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end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Nlayer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98992" y="2215991"/>
            <a:ext cx="2901679" cy="647959"/>
            <a:chOff x="7698992" y="2215991"/>
            <a:chExt cx="2901679" cy="647959"/>
          </a:xfrm>
        </p:grpSpPr>
        <p:sp>
          <p:nvSpPr>
            <p:cNvPr id="2" name="Rectangle 1"/>
            <p:cNvSpPr/>
            <p:nvPr/>
          </p:nvSpPr>
          <p:spPr>
            <a:xfrm>
              <a:off x="9835768" y="2215991"/>
              <a:ext cx="764903" cy="12258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7698992" y="2646244"/>
              <a:ext cx="250229" cy="21770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8163084" y="2050448"/>
            <a:ext cx="1964472" cy="785386"/>
            <a:chOff x="7698993" y="2034391"/>
            <a:chExt cx="1964472" cy="785386"/>
          </a:xfrm>
        </p:grpSpPr>
        <p:sp>
          <p:nvSpPr>
            <p:cNvPr id="137" name="Rectangle 136"/>
            <p:cNvSpPr/>
            <p:nvPr/>
          </p:nvSpPr>
          <p:spPr>
            <a:xfrm>
              <a:off x="8889016" y="2034391"/>
              <a:ext cx="774449" cy="133589"/>
            </a:xfrm>
            <a:prstGeom prst="rect">
              <a:avLst/>
            </a:prstGeom>
            <a:solidFill>
              <a:srgbClr val="00B05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7698993" y="2630187"/>
              <a:ext cx="239404" cy="189590"/>
            </a:xfrm>
            <a:prstGeom prst="rect">
              <a:avLst/>
            </a:prstGeom>
            <a:solidFill>
              <a:srgbClr val="00B050">
                <a:alpha val="2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62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38294 -0.0092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278" grpId="0" animBg="1"/>
      <p:bldP spid="27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05781" y="-22706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Chain Rule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50168" y="2293319"/>
            <a:ext cx="2454531" cy="1398736"/>
            <a:chOff x="2350168" y="2293319"/>
            <a:chExt cx="2454531" cy="1398736"/>
          </a:xfrm>
        </p:grpSpPr>
        <p:sp>
          <p:nvSpPr>
            <p:cNvPr id="2" name="TextBox 1"/>
            <p:cNvSpPr txBox="1"/>
            <p:nvPr/>
          </p:nvSpPr>
          <p:spPr>
            <a:xfrm>
              <a:off x="2528114" y="2293319"/>
              <a:ext cx="22765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Ds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(z(w))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5225" y="2922614"/>
              <a:ext cx="9364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350168" y="3079504"/>
              <a:ext cx="18689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233923" y="2302243"/>
            <a:ext cx="3811114" cy="1354980"/>
            <a:chOff x="5244182" y="2310061"/>
            <a:chExt cx="3811114" cy="1354980"/>
          </a:xfrm>
        </p:grpSpPr>
        <p:sp>
          <p:nvSpPr>
            <p:cNvPr id="78" name="TextBox 77"/>
            <p:cNvSpPr txBox="1"/>
            <p:nvPr/>
          </p:nvSpPr>
          <p:spPr>
            <a:xfrm>
              <a:off x="5244182" y="2310061"/>
              <a:ext cx="22765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Ds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(z(w))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62917" y="2895600"/>
              <a:ext cx="15616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(w)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493650" y="2310062"/>
              <a:ext cx="15616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(w)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723802" y="2895600"/>
              <a:ext cx="9364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5555657" y="3079503"/>
              <a:ext cx="33797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584164" y="2756337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507718" y="4400461"/>
            <a:ext cx="8022" cy="1259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339276" y="5411114"/>
            <a:ext cx="1780674" cy="1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6692203" y="4440567"/>
            <a:ext cx="1363579" cy="810126"/>
          </a:xfrm>
          <a:custGeom>
            <a:avLst/>
            <a:gdLst>
              <a:gd name="connsiteX0" fmla="*/ 0 w 1363579"/>
              <a:gd name="connsiteY0" fmla="*/ 810126 h 810126"/>
              <a:gd name="connsiteX1" fmla="*/ 465221 w 1363579"/>
              <a:gd name="connsiteY1" fmla="*/ 304800 h 810126"/>
              <a:gd name="connsiteX2" fmla="*/ 906379 w 1363579"/>
              <a:gd name="connsiteY2" fmla="*/ 80210 h 810126"/>
              <a:gd name="connsiteX3" fmla="*/ 1363579 w 1363579"/>
              <a:gd name="connsiteY3" fmla="*/ 0 h 81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579" h="810126">
                <a:moveTo>
                  <a:pt x="0" y="810126"/>
                </a:moveTo>
                <a:cubicBezTo>
                  <a:pt x="157079" y="618289"/>
                  <a:pt x="314158" y="426453"/>
                  <a:pt x="465221" y="304800"/>
                </a:cubicBezTo>
                <a:cubicBezTo>
                  <a:pt x="616284" y="183147"/>
                  <a:pt x="756653" y="131010"/>
                  <a:pt x="906379" y="80210"/>
                </a:cubicBezTo>
                <a:cubicBezTo>
                  <a:pt x="1056105" y="29410"/>
                  <a:pt x="1209842" y="14705"/>
                  <a:pt x="136357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760945" y="4278886"/>
            <a:ext cx="1058779" cy="67376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053713" y="4640512"/>
            <a:ext cx="196516" cy="212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470244" y="4414652"/>
            <a:ext cx="196516" cy="212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990487" y="4616370"/>
            <a:ext cx="1358338" cy="1218635"/>
            <a:chOff x="3284621" y="4368954"/>
            <a:chExt cx="1358338" cy="1218635"/>
          </a:xfrm>
        </p:grpSpPr>
        <p:sp>
          <p:nvSpPr>
            <p:cNvPr id="87" name="Rectangle 86"/>
            <p:cNvSpPr/>
            <p:nvPr/>
          </p:nvSpPr>
          <p:spPr>
            <a:xfrm>
              <a:off x="3284621" y="5064369"/>
              <a:ext cx="343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28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719308" y="5035988"/>
              <a:ext cx="9236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z+</a:t>
              </a:r>
              <a:r>
                <a:rPr lang="en-US" sz="28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2800" dirty="0"/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V="1">
              <a:off x="3847934" y="4368954"/>
              <a:ext cx="25256" cy="8314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3452475" y="4454825"/>
              <a:ext cx="25256" cy="8314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651630" y="4286075"/>
            <a:ext cx="1818614" cy="673672"/>
            <a:chOff x="1959957" y="4090493"/>
            <a:chExt cx="1818614" cy="673672"/>
          </a:xfrm>
        </p:grpSpPr>
        <p:sp>
          <p:nvSpPr>
            <p:cNvPr id="17" name="Rectangle 16"/>
            <p:cNvSpPr/>
            <p:nvPr/>
          </p:nvSpPr>
          <p:spPr>
            <a:xfrm>
              <a:off x="2264715" y="4394833"/>
              <a:ext cx="580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(z)</a:t>
              </a:r>
              <a:endParaRPr lang="en-US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959957" y="4090493"/>
              <a:ext cx="954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z+</a:t>
              </a:r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  <p:cxnSp>
          <p:nvCxnSpPr>
            <p:cNvPr id="135" name="Straight Connector 134"/>
            <p:cNvCxnSpPr>
              <a:stCxn id="100" idx="2"/>
              <a:endCxn id="131" idx="3"/>
            </p:cNvCxnSpPr>
            <p:nvPr/>
          </p:nvCxnSpPr>
          <p:spPr>
            <a:xfrm flipH="1" flipV="1">
              <a:off x="2914064" y="4275159"/>
              <a:ext cx="864507" cy="49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2841406" y="4531956"/>
              <a:ext cx="657118" cy="8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Straight Connector 136"/>
          <p:cNvCxnSpPr/>
          <p:nvPr/>
        </p:nvCxnSpPr>
        <p:spPr>
          <a:xfrm>
            <a:off x="9925742" y="4321858"/>
            <a:ext cx="8022" cy="1259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V="1">
            <a:off x="9757300" y="5332511"/>
            <a:ext cx="1780674" cy="16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10297741" y="4052979"/>
            <a:ext cx="1080394" cy="86858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10471737" y="4561909"/>
            <a:ext cx="196516" cy="212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10888268" y="4336049"/>
            <a:ext cx="196516" cy="212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/>
          <p:cNvGrpSpPr/>
          <p:nvPr/>
        </p:nvGrpSpPr>
        <p:grpSpPr>
          <a:xfrm>
            <a:off x="9995496" y="4475689"/>
            <a:ext cx="1677752" cy="1155045"/>
            <a:chOff x="2899483" y="4281053"/>
            <a:chExt cx="1677752" cy="1155045"/>
          </a:xfrm>
        </p:grpSpPr>
        <p:sp>
          <p:nvSpPr>
            <p:cNvPr id="144" name="Rectangle 143"/>
            <p:cNvSpPr/>
            <p:nvPr/>
          </p:nvSpPr>
          <p:spPr>
            <a:xfrm>
              <a:off x="3201728" y="5031052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en-US" sz="2000" dirty="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719308" y="5035988"/>
              <a:ext cx="8579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w+</a:t>
              </a:r>
              <a:r>
                <a:rPr lang="en-US" sz="20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en-US" sz="2000" dirty="0"/>
            </a:p>
          </p:txBody>
        </p:sp>
        <p:cxnSp>
          <p:nvCxnSpPr>
            <p:cNvPr id="147" name="Straight Connector 146"/>
            <p:cNvCxnSpPr/>
            <p:nvPr/>
          </p:nvCxnSpPr>
          <p:spPr>
            <a:xfrm flipV="1">
              <a:off x="3847934" y="4368954"/>
              <a:ext cx="25256" cy="8314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 flipV="1">
              <a:off x="3502431" y="4432144"/>
              <a:ext cx="5606" cy="6850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50" idx="3"/>
            </p:cNvCxnSpPr>
            <p:nvPr/>
          </p:nvCxnSpPr>
          <p:spPr>
            <a:xfrm>
              <a:off x="2899483" y="4281053"/>
              <a:ext cx="842442" cy="115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8950017" y="4291023"/>
            <a:ext cx="1658860" cy="640095"/>
            <a:chOff x="1839664" y="4124070"/>
            <a:chExt cx="1658860" cy="640095"/>
          </a:xfrm>
        </p:grpSpPr>
        <p:sp>
          <p:nvSpPr>
            <p:cNvPr id="149" name="Rectangle 148"/>
            <p:cNvSpPr/>
            <p:nvPr/>
          </p:nvSpPr>
          <p:spPr>
            <a:xfrm>
              <a:off x="2264715" y="4394833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z(w)</a:t>
              </a:r>
              <a:endParaRPr lang="en-US" dirty="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839664" y="4124070"/>
              <a:ext cx="10454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w+</a:t>
              </a:r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H="1">
              <a:off x="2841406" y="4531956"/>
              <a:ext cx="657118" cy="8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 44"/>
          <p:cNvSpPr/>
          <p:nvPr/>
        </p:nvSpPr>
        <p:spPr>
          <a:xfrm>
            <a:off x="9881709" y="3777274"/>
            <a:ext cx="1322226" cy="1042054"/>
          </a:xfrm>
          <a:custGeom>
            <a:avLst/>
            <a:gdLst>
              <a:gd name="connsiteX0" fmla="*/ 0 w 1820779"/>
              <a:gd name="connsiteY0" fmla="*/ 1203158 h 1211890"/>
              <a:gd name="connsiteX1" fmla="*/ 1163052 w 1820779"/>
              <a:gd name="connsiteY1" fmla="*/ 1034716 h 1211890"/>
              <a:gd name="connsiteX2" fmla="*/ 1820779 w 1820779"/>
              <a:gd name="connsiteY2" fmla="*/ 0 h 121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0779" h="1211890">
                <a:moveTo>
                  <a:pt x="0" y="1203158"/>
                </a:moveTo>
                <a:cubicBezTo>
                  <a:pt x="429794" y="1219200"/>
                  <a:pt x="859589" y="1235242"/>
                  <a:pt x="1163052" y="1034716"/>
                </a:cubicBezTo>
                <a:cubicBezTo>
                  <a:pt x="1466515" y="834190"/>
                  <a:pt x="1643647" y="417095"/>
                  <a:pt x="182077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580885" y="769534"/>
            <a:ext cx="5426110" cy="137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210715" y="4155017"/>
            <a:ext cx="3677248" cy="155723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3566547" y="4114800"/>
            <a:ext cx="5439963" cy="1620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Rectangle 156"/>
          <p:cNvSpPr/>
          <p:nvPr/>
        </p:nvSpPr>
        <p:spPr>
          <a:xfrm>
            <a:off x="8876930" y="3856905"/>
            <a:ext cx="5439963" cy="242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0667735" y="3833232"/>
            <a:ext cx="1219465" cy="281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2345935" y="2324107"/>
            <a:ext cx="675172" cy="1426055"/>
            <a:chOff x="2229268" y="2213587"/>
            <a:chExt cx="675172" cy="1426055"/>
          </a:xfrm>
        </p:grpSpPr>
        <p:sp>
          <p:nvSpPr>
            <p:cNvPr id="69" name="TextBox 68"/>
            <p:cNvSpPr txBox="1"/>
            <p:nvPr/>
          </p:nvSpPr>
          <p:spPr>
            <a:xfrm>
              <a:off x="2229268" y="2213587"/>
              <a:ext cx="59182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ym typeface="Symbol" panose="05050102010706020507" pitchFamily="18" charset="2"/>
                </a:rPr>
                <a:t> </a:t>
              </a:r>
              <a:endParaRPr lang="en-US" sz="4400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312611" y="2870201"/>
              <a:ext cx="59182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ym typeface="Symbol" panose="05050102010706020507" pitchFamily="18" charset="2"/>
                </a:rPr>
                <a:t> </a:t>
              </a:r>
              <a:endParaRPr lang="en-US" sz="4400" dirty="0"/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>
            <a:off x="2402378" y="3079502"/>
            <a:ext cx="18204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Group 162"/>
          <p:cNvGrpSpPr/>
          <p:nvPr/>
        </p:nvGrpSpPr>
        <p:grpSpPr>
          <a:xfrm>
            <a:off x="6068685" y="2258292"/>
            <a:ext cx="1192931" cy="1439069"/>
            <a:chOff x="2232950" y="2130371"/>
            <a:chExt cx="1192931" cy="1439069"/>
          </a:xfrm>
        </p:grpSpPr>
        <p:sp>
          <p:nvSpPr>
            <p:cNvPr id="164" name="TextBox 163"/>
            <p:cNvSpPr txBox="1"/>
            <p:nvPr/>
          </p:nvSpPr>
          <p:spPr>
            <a:xfrm>
              <a:off x="2232950" y="2130371"/>
              <a:ext cx="59182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ym typeface="Symbol" panose="05050102010706020507" pitchFamily="18" charset="2"/>
                </a:rPr>
                <a:t> </a:t>
              </a:r>
              <a:endParaRPr lang="en-US" sz="4400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2577572" y="2799999"/>
              <a:ext cx="84830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ym typeface="Symbol" panose="05050102010706020507" pitchFamily="18" charset="2"/>
                </a:rPr>
                <a:t>   </a:t>
              </a:r>
              <a:endParaRPr lang="en-US" sz="4400" dirty="0"/>
            </a:p>
          </p:txBody>
        </p:sp>
      </p:grpSp>
      <p:cxnSp>
        <p:nvCxnSpPr>
          <p:cNvPr id="166" name="Straight Connector 165"/>
          <p:cNvCxnSpPr/>
          <p:nvPr/>
        </p:nvCxnSpPr>
        <p:spPr>
          <a:xfrm>
            <a:off x="6257855" y="3079502"/>
            <a:ext cx="33797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/>
          <p:cNvGrpSpPr/>
          <p:nvPr/>
        </p:nvGrpSpPr>
        <p:grpSpPr>
          <a:xfrm>
            <a:off x="8203203" y="2294334"/>
            <a:ext cx="938673" cy="1398452"/>
            <a:chOff x="2125561" y="2133656"/>
            <a:chExt cx="938673" cy="1398452"/>
          </a:xfrm>
        </p:grpSpPr>
        <p:sp>
          <p:nvSpPr>
            <p:cNvPr id="168" name="TextBox 167"/>
            <p:cNvSpPr txBox="1"/>
            <p:nvPr/>
          </p:nvSpPr>
          <p:spPr>
            <a:xfrm>
              <a:off x="2125561" y="2133656"/>
              <a:ext cx="72006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ym typeface="Symbol" panose="05050102010706020507" pitchFamily="18" charset="2"/>
                </a:rPr>
                <a:t>  </a:t>
              </a:r>
              <a:endParaRPr lang="en-US" sz="4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472405" y="2762667"/>
              <a:ext cx="59182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ym typeface="Symbol" panose="05050102010706020507" pitchFamily="18" charset="2"/>
                </a:rPr>
                <a:t> </a:t>
              </a:r>
              <a:endParaRPr lang="en-US" sz="4400" dirty="0"/>
            </a:p>
          </p:txBody>
        </p:sp>
      </p:grpSp>
      <p:cxnSp>
        <p:nvCxnSpPr>
          <p:cNvPr id="170" name="Straight Connector 169"/>
          <p:cNvCxnSpPr/>
          <p:nvPr/>
        </p:nvCxnSpPr>
        <p:spPr>
          <a:xfrm>
            <a:off x="8323046" y="3093548"/>
            <a:ext cx="1232072" cy="9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6156949" y="2067738"/>
            <a:ext cx="5439963" cy="1620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8847056" y="2067291"/>
            <a:ext cx="2122147" cy="1620548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6387150" y="2106044"/>
            <a:ext cx="2122147" cy="1620548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70552" y="179019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(z(w)) is a function of a function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34947" y="2627637"/>
            <a:ext cx="856424" cy="876458"/>
            <a:chOff x="1434947" y="2627637"/>
            <a:chExt cx="856424" cy="876458"/>
          </a:xfrm>
        </p:grpSpPr>
        <p:sp>
          <p:nvSpPr>
            <p:cNvPr id="4" name="TextBox 3"/>
            <p:cNvSpPr txBox="1"/>
            <p:nvPr/>
          </p:nvSpPr>
          <p:spPr>
            <a:xfrm>
              <a:off x="1434947" y="2627637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lim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57488" y="3134763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D</a:t>
              </a:r>
              <a:r>
                <a:rPr lang="en-US" dirty="0"/>
                <a:t>w</a:t>
              </a:r>
              <a:r>
                <a:rPr lang="en-US" dirty="0">
                  <a:sym typeface="Wingdings" panose="05000000000000000000" pitchFamily="2" charset="2"/>
                </a:rPr>
                <a:t>0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4712" y="3733398"/>
            <a:ext cx="801823" cy="644571"/>
            <a:chOff x="584712" y="3733398"/>
            <a:chExt cx="801823" cy="644571"/>
          </a:xfrm>
        </p:grpSpPr>
        <p:sp>
          <p:nvSpPr>
            <p:cNvPr id="24" name="Rectangle 23"/>
            <p:cNvSpPr/>
            <p:nvPr/>
          </p:nvSpPr>
          <p:spPr>
            <a:xfrm>
              <a:off x="584712" y="3733398"/>
              <a:ext cx="801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z=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b="1" dirty="0"/>
            </a:p>
          </p:txBody>
        </p:sp>
        <p:sp>
          <p:nvSpPr>
            <p:cNvPr id="28" name="Left Brace 27"/>
            <p:cNvSpPr/>
            <p:nvPr/>
          </p:nvSpPr>
          <p:spPr>
            <a:xfrm>
              <a:off x="798518" y="3997842"/>
              <a:ext cx="180248" cy="380127"/>
            </a:xfrm>
            <a:prstGeom prst="leftBrace">
              <a:avLst/>
            </a:prstGeom>
            <a:ln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9199" y="4229887"/>
            <a:ext cx="2512226" cy="643749"/>
            <a:chOff x="209199" y="4229887"/>
            <a:chExt cx="2512226" cy="643749"/>
          </a:xfrm>
        </p:grpSpPr>
        <p:sp>
          <p:nvSpPr>
            <p:cNvPr id="73" name="Rectangle 72"/>
            <p:cNvSpPr/>
            <p:nvPr/>
          </p:nvSpPr>
          <p:spPr>
            <a:xfrm>
              <a:off x="209199" y="4229887"/>
              <a:ext cx="2512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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(z )   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3466" y="4484818"/>
              <a:ext cx="580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34159" y="4504304"/>
              <a:ext cx="4587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97366" y="4492425"/>
              <a:ext cx="5998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97630" y="4561786"/>
              <a:ext cx="6629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442123" y="4558068"/>
              <a:ext cx="505782" cy="37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100955" y="4540172"/>
              <a:ext cx="439893" cy="37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335589" y="3861235"/>
            <a:ext cx="683200" cy="369332"/>
            <a:chOff x="1335589" y="3861235"/>
            <a:chExt cx="683200" cy="369332"/>
          </a:xfrm>
        </p:grpSpPr>
        <p:grpSp>
          <p:nvGrpSpPr>
            <p:cNvPr id="35" name="Group 34"/>
            <p:cNvGrpSpPr/>
            <p:nvPr/>
          </p:nvGrpSpPr>
          <p:grpSpPr>
            <a:xfrm>
              <a:off x="1335589" y="3861235"/>
              <a:ext cx="683200" cy="369332"/>
              <a:chOff x="2455501" y="4217998"/>
              <a:chExt cx="683200" cy="36933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595559" y="4224237"/>
                <a:ext cx="289272" cy="2163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455501" y="4217998"/>
                <a:ext cx="68320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b="1" dirty="0"/>
              </a:p>
            </p:txBody>
          </p:sp>
        </p:grpSp>
        <p:cxnSp>
          <p:nvCxnSpPr>
            <p:cNvPr id="101" name="Straight Connector 100"/>
            <p:cNvCxnSpPr/>
            <p:nvPr/>
          </p:nvCxnSpPr>
          <p:spPr>
            <a:xfrm>
              <a:off x="1485407" y="4197216"/>
              <a:ext cx="439893" cy="37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1348760" y="3781697"/>
            <a:ext cx="627396" cy="46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67147" y="4889690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99660" y="3911828"/>
            <a:ext cx="1426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+w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899411" y="3977441"/>
            <a:ext cx="1252038" cy="534846"/>
            <a:chOff x="1918762" y="3969135"/>
            <a:chExt cx="1252038" cy="534846"/>
          </a:xfrm>
        </p:grpSpPr>
        <p:sp>
          <p:nvSpPr>
            <p:cNvPr id="105" name="Rectangle 104"/>
            <p:cNvSpPr/>
            <p:nvPr/>
          </p:nvSpPr>
          <p:spPr>
            <a:xfrm>
              <a:off x="2165932" y="4285242"/>
              <a:ext cx="461947" cy="21873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918762" y="3969135"/>
              <a:ext cx="1252038" cy="22808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2171850" y="5027373"/>
            <a:ext cx="348170" cy="238819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474535" y="4290411"/>
            <a:ext cx="557675" cy="518779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1418481" y="4932982"/>
            <a:ext cx="557675" cy="335061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205775" y="46585"/>
            <a:ext cx="1545013" cy="370751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0" y="432528"/>
            <a:ext cx="2157339" cy="624263"/>
            <a:chOff x="584422" y="6273542"/>
            <a:chExt cx="2157339" cy="624263"/>
          </a:xfrm>
        </p:grpSpPr>
        <p:grpSp>
          <p:nvGrpSpPr>
            <p:cNvPr id="43" name="Group 42"/>
            <p:cNvGrpSpPr/>
            <p:nvPr/>
          </p:nvGrpSpPr>
          <p:grpSpPr>
            <a:xfrm>
              <a:off x="584422" y="6273542"/>
              <a:ext cx="1079142" cy="624263"/>
              <a:chOff x="3304465" y="5834143"/>
              <a:chExt cx="1079142" cy="624263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3304465" y="5834143"/>
                <a:ext cx="1079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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558732" y="6089074"/>
                <a:ext cx="580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3492896" y="6166042"/>
                <a:ext cx="6629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Rectangle 123"/>
            <p:cNvSpPr/>
            <p:nvPr/>
          </p:nvSpPr>
          <p:spPr>
            <a:xfrm>
              <a:off x="1430183" y="6447991"/>
              <a:ext cx="1311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(1-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-12661" y="5693282"/>
            <a:ext cx="3702026" cy="185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9327887" y="4014272"/>
            <a:ext cx="2653604" cy="1611342"/>
          </a:xfrm>
          <a:prstGeom prst="rect">
            <a:avLst/>
          </a:prstGeom>
          <a:solidFill>
            <a:srgbClr val="00B05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165178-E192-3BCA-B61A-1FC6028D953A}"/>
              </a:ext>
            </a:extLst>
          </p:cNvPr>
          <p:cNvSpPr/>
          <p:nvPr/>
        </p:nvSpPr>
        <p:spPr>
          <a:xfrm>
            <a:off x="6024323" y="7315223"/>
            <a:ext cx="8292570" cy="30247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05378 0.0483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1" grpId="0" animBg="1"/>
      <p:bldP spid="156" grpId="0" animBg="1"/>
      <p:bldP spid="157" grpId="0" animBg="1"/>
      <p:bldP spid="153" grpId="0" animBg="1"/>
      <p:bldP spid="159" grpId="0" animBg="1"/>
      <p:bldP spid="155" grpId="0" animBg="1"/>
      <p:bldP spid="3" grpId="0"/>
      <p:bldP spid="39" grpId="0"/>
      <p:bldP spid="40" grpId="0"/>
      <p:bldP spid="108" grpId="0" animBg="1"/>
      <p:bldP spid="109" grpId="0" animBg="1"/>
      <p:bldP spid="110" grpId="0" animBg="1"/>
      <p:bldP spid="114" grpId="0" animBg="1"/>
      <p:bldP spid="1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64" y="4046319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55905" y="924214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94607" y="147186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Perceptron (binary)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389512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Single-node Perceptron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389512" y="3217391"/>
            <a:ext cx="1127224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Multiple-Layer Neural Network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-2828514" y="4782692"/>
            <a:ext cx="1464041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Multiple-Layer+Training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Neural Network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053378" y="22183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Vectorization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950775" y="1380636"/>
            <a:ext cx="13763705" cy="5984880"/>
            <a:chOff x="-1099265" y="1420771"/>
            <a:chExt cx="13763705" cy="5984880"/>
          </a:xfrm>
        </p:grpSpPr>
        <p:sp>
          <p:nvSpPr>
            <p:cNvPr id="3" name="Rectangle 2"/>
            <p:cNvSpPr/>
            <p:nvPr/>
          </p:nvSpPr>
          <p:spPr>
            <a:xfrm>
              <a:off x="-1099265" y="7065302"/>
              <a:ext cx="13291265" cy="34034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6305" y="1420771"/>
              <a:ext cx="13140745" cy="2644612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11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/>
          <p:cNvSpPr/>
          <p:nvPr/>
        </p:nvSpPr>
        <p:spPr>
          <a:xfrm>
            <a:off x="5877965" y="13001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6097386" y="13162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501718" y="10612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52614" y="-231472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Vectorization of N.N. with 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 Examples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15742" y="1341318"/>
            <a:ext cx="4850463" cy="3275053"/>
            <a:chOff x="141190" y="1486001"/>
            <a:chExt cx="4850463" cy="32750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90" y="1782700"/>
              <a:ext cx="4850463" cy="2978354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690446" y="1486001"/>
              <a:ext cx="2546568" cy="827303"/>
            </a:xfrm>
            <a:custGeom>
              <a:avLst/>
              <a:gdLst>
                <a:gd name="connsiteX0" fmla="*/ 2545123 w 2546568"/>
                <a:gd name="connsiteY0" fmla="*/ 799999 h 827303"/>
                <a:gd name="connsiteX1" fmla="*/ 2298939 w 2546568"/>
                <a:gd name="connsiteY1" fmla="*/ 694491 h 827303"/>
                <a:gd name="connsiteX2" fmla="*/ 2017585 w 2546568"/>
                <a:gd name="connsiteY2" fmla="*/ 571399 h 827303"/>
                <a:gd name="connsiteX3" fmla="*/ 1876908 w 2546568"/>
                <a:gd name="connsiteY3" fmla="*/ 307630 h 827303"/>
                <a:gd name="connsiteX4" fmla="*/ 1120769 w 2546568"/>
                <a:gd name="connsiteY4" fmla="*/ 254876 h 827303"/>
                <a:gd name="connsiteX5" fmla="*/ 399800 w 2546568"/>
                <a:gd name="connsiteY5" fmla="*/ 465891 h 827303"/>
                <a:gd name="connsiteX6" fmla="*/ 100862 w 2546568"/>
                <a:gd name="connsiteY6" fmla="*/ 43861 h 827303"/>
                <a:gd name="connsiteX7" fmla="*/ 2158262 w 2546568"/>
                <a:gd name="connsiteY7" fmla="*/ 96614 h 827303"/>
                <a:gd name="connsiteX8" fmla="*/ 2545123 w 2546568"/>
                <a:gd name="connsiteY8" fmla="*/ 799999 h 82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568" h="827303">
                  <a:moveTo>
                    <a:pt x="2545123" y="799999"/>
                  </a:moveTo>
                  <a:cubicBezTo>
                    <a:pt x="2568569" y="899645"/>
                    <a:pt x="2298939" y="694491"/>
                    <a:pt x="2298939" y="694491"/>
                  </a:cubicBezTo>
                  <a:cubicBezTo>
                    <a:pt x="2211016" y="656391"/>
                    <a:pt x="2087923" y="635876"/>
                    <a:pt x="2017585" y="571399"/>
                  </a:cubicBezTo>
                  <a:cubicBezTo>
                    <a:pt x="1947247" y="506922"/>
                    <a:pt x="2026377" y="360384"/>
                    <a:pt x="1876908" y="307630"/>
                  </a:cubicBezTo>
                  <a:cubicBezTo>
                    <a:pt x="1727439" y="254876"/>
                    <a:pt x="1366954" y="228499"/>
                    <a:pt x="1120769" y="254876"/>
                  </a:cubicBezTo>
                  <a:cubicBezTo>
                    <a:pt x="874584" y="281253"/>
                    <a:pt x="569784" y="501060"/>
                    <a:pt x="399800" y="465891"/>
                  </a:cubicBezTo>
                  <a:cubicBezTo>
                    <a:pt x="229816" y="430722"/>
                    <a:pt x="-192215" y="105407"/>
                    <a:pt x="100862" y="43861"/>
                  </a:cubicBezTo>
                  <a:cubicBezTo>
                    <a:pt x="393939" y="-17685"/>
                    <a:pt x="1745024" y="-26478"/>
                    <a:pt x="2158262" y="96614"/>
                  </a:cubicBezTo>
                  <a:cubicBezTo>
                    <a:pt x="2571500" y="219706"/>
                    <a:pt x="2521677" y="700353"/>
                    <a:pt x="2545123" y="7999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12257" y="2356192"/>
              <a:ext cx="311833" cy="411976"/>
            </a:xfrm>
            <a:custGeom>
              <a:avLst/>
              <a:gdLst>
                <a:gd name="connsiteX0" fmla="*/ 286966 w 311833"/>
                <a:gd name="connsiteY0" fmla="*/ 87923 h 411976"/>
                <a:gd name="connsiteX1" fmla="*/ 304550 w 311833"/>
                <a:gd name="connsiteY1" fmla="*/ 298938 h 411976"/>
                <a:gd name="connsiteX2" fmla="*/ 181458 w 311833"/>
                <a:gd name="connsiteY2" fmla="*/ 351692 h 411976"/>
                <a:gd name="connsiteX3" fmla="*/ 23196 w 311833"/>
                <a:gd name="connsiteY3" fmla="*/ 404446 h 411976"/>
                <a:gd name="connsiteX4" fmla="*/ 23196 w 311833"/>
                <a:gd name="connsiteY4" fmla="*/ 175846 h 411976"/>
                <a:gd name="connsiteX5" fmla="*/ 234212 w 311833"/>
                <a:gd name="connsiteY5" fmla="*/ 0 h 4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3" h="411976">
                  <a:moveTo>
                    <a:pt x="286966" y="87923"/>
                  </a:moveTo>
                  <a:cubicBezTo>
                    <a:pt x="304550" y="171450"/>
                    <a:pt x="322135" y="254977"/>
                    <a:pt x="304550" y="298938"/>
                  </a:cubicBezTo>
                  <a:cubicBezTo>
                    <a:pt x="286965" y="342899"/>
                    <a:pt x="228350" y="334107"/>
                    <a:pt x="181458" y="351692"/>
                  </a:cubicBezTo>
                  <a:cubicBezTo>
                    <a:pt x="134566" y="369277"/>
                    <a:pt x="49573" y="433754"/>
                    <a:pt x="23196" y="404446"/>
                  </a:cubicBezTo>
                  <a:cubicBezTo>
                    <a:pt x="-3181" y="375138"/>
                    <a:pt x="-11973" y="243254"/>
                    <a:pt x="23196" y="175846"/>
                  </a:cubicBezTo>
                  <a:cubicBezTo>
                    <a:pt x="58365" y="108438"/>
                    <a:pt x="146288" y="54219"/>
                    <a:pt x="2342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42026" y="877186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0                    layer 1                 layer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99654" y="1269481"/>
            <a:ext cx="682922" cy="2972435"/>
            <a:chOff x="685253" y="1286415"/>
            <a:chExt cx="682922" cy="2972435"/>
          </a:xfrm>
        </p:grpSpPr>
        <p:grpSp>
          <p:nvGrpSpPr>
            <p:cNvPr id="45" name="Group 44"/>
            <p:cNvGrpSpPr/>
            <p:nvPr/>
          </p:nvGrpSpPr>
          <p:grpSpPr>
            <a:xfrm>
              <a:off x="698425" y="1286415"/>
              <a:ext cx="668857" cy="592847"/>
              <a:chOff x="6467929" y="1607309"/>
              <a:chExt cx="668857" cy="592847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6509260" y="1607309"/>
                <a:ext cx="627526" cy="428623"/>
                <a:chOff x="3916870" y="1713965"/>
                <a:chExt cx="627526" cy="428623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3916870" y="1742478"/>
                  <a:ext cx="3770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042335" y="1713965"/>
                  <a:ext cx="50206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[0](</a:t>
                  </a:r>
                  <a:r>
                    <a:rPr lang="en-US" sz="16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1)</a:t>
                  </a:r>
                  <a:endPara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6467929" y="1938546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5253" y="2265723"/>
              <a:ext cx="682922" cy="1993127"/>
              <a:chOff x="685253" y="2265723"/>
              <a:chExt cx="682922" cy="199312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85253" y="3655963"/>
                <a:ext cx="651733" cy="602887"/>
                <a:chOff x="4043482" y="4920364"/>
                <a:chExt cx="651733" cy="602887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698425" y="2974527"/>
                <a:ext cx="651733" cy="602887"/>
                <a:chOff x="4043482" y="4920364"/>
                <a:chExt cx="651733" cy="602887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6442" y="2265723"/>
                <a:ext cx="651733" cy="602887"/>
                <a:chOff x="4043482" y="4920364"/>
                <a:chExt cx="651733" cy="60288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17" name="TextBox 16"/>
          <p:cNvSpPr txBox="1"/>
          <p:nvPr/>
        </p:nvSpPr>
        <p:spPr>
          <a:xfrm>
            <a:off x="1677824" y="1618397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3x1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452163" y="1287298"/>
            <a:ext cx="1988602" cy="405640"/>
            <a:chOff x="2486963" y="1338098"/>
            <a:chExt cx="1988602" cy="405640"/>
          </a:xfrm>
        </p:grpSpPr>
        <p:sp>
          <p:nvSpPr>
            <p:cNvPr id="91" name="TextBox 90"/>
            <p:cNvSpPr txBox="1"/>
            <p:nvPr/>
          </p:nvSpPr>
          <p:spPr>
            <a:xfrm>
              <a:off x="2486963" y="134362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8163" y="1338098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3945501" y="1046856"/>
            <a:ext cx="3100467" cy="3665666"/>
            <a:chOff x="2928171" y="1065074"/>
            <a:chExt cx="3100467" cy="3665666"/>
          </a:xfrm>
        </p:grpSpPr>
        <p:grpSp>
          <p:nvGrpSpPr>
            <p:cNvPr id="170" name="Group 169"/>
            <p:cNvGrpSpPr/>
            <p:nvPr/>
          </p:nvGrpSpPr>
          <p:grpSpPr>
            <a:xfrm>
              <a:off x="2928171" y="1905858"/>
              <a:ext cx="3100467" cy="2824882"/>
              <a:chOff x="2928171" y="1905858"/>
              <a:chExt cx="3100467" cy="2824882"/>
            </a:xfrm>
          </p:grpSpPr>
          <p:sp>
            <p:nvSpPr>
              <p:cNvPr id="169" name="Freeform 168"/>
              <p:cNvSpPr/>
              <p:nvPr/>
            </p:nvSpPr>
            <p:spPr>
              <a:xfrm>
                <a:off x="2928171" y="1905858"/>
                <a:ext cx="2373506" cy="2824882"/>
              </a:xfrm>
              <a:custGeom>
                <a:avLst/>
                <a:gdLst>
                  <a:gd name="connsiteX0" fmla="*/ 52096 w 2373506"/>
                  <a:gd name="connsiteY0" fmla="*/ 41475 h 2824882"/>
                  <a:gd name="connsiteX1" fmla="*/ 18229 w 2373506"/>
                  <a:gd name="connsiteY1" fmla="*/ 261609 h 2824882"/>
                  <a:gd name="connsiteX2" fmla="*/ 1296 w 2373506"/>
                  <a:gd name="connsiteY2" fmla="*/ 1040542 h 2824882"/>
                  <a:gd name="connsiteX3" fmla="*/ 52096 w 2373506"/>
                  <a:gd name="connsiteY3" fmla="*/ 1700942 h 2824882"/>
                  <a:gd name="connsiteX4" fmla="*/ 119829 w 2373506"/>
                  <a:gd name="connsiteY4" fmla="*/ 2513742 h 2824882"/>
                  <a:gd name="connsiteX5" fmla="*/ 221429 w 2373506"/>
                  <a:gd name="connsiteY5" fmla="*/ 2784675 h 2824882"/>
                  <a:gd name="connsiteX6" fmla="*/ 2168762 w 2373506"/>
                  <a:gd name="connsiteY6" fmla="*/ 1717875 h 2824882"/>
                  <a:gd name="connsiteX7" fmla="*/ 2101029 w 2373506"/>
                  <a:gd name="connsiteY7" fmla="*/ 972809 h 2824882"/>
                  <a:gd name="connsiteX8" fmla="*/ 272229 w 2373506"/>
                  <a:gd name="connsiteY8" fmla="*/ 92275 h 2824882"/>
                  <a:gd name="connsiteX9" fmla="*/ 52096 w 2373506"/>
                  <a:gd name="connsiteY9" fmla="*/ 41475 h 282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3506" h="2824882">
                    <a:moveTo>
                      <a:pt x="52096" y="41475"/>
                    </a:moveTo>
                    <a:cubicBezTo>
                      <a:pt x="9763" y="69697"/>
                      <a:pt x="26696" y="95098"/>
                      <a:pt x="18229" y="261609"/>
                    </a:cubicBezTo>
                    <a:cubicBezTo>
                      <a:pt x="9762" y="428120"/>
                      <a:pt x="-4348" y="800653"/>
                      <a:pt x="1296" y="1040542"/>
                    </a:cubicBezTo>
                    <a:cubicBezTo>
                      <a:pt x="6940" y="1280431"/>
                      <a:pt x="32341" y="1455409"/>
                      <a:pt x="52096" y="1700942"/>
                    </a:cubicBezTo>
                    <a:cubicBezTo>
                      <a:pt x="71851" y="1946475"/>
                      <a:pt x="91607" y="2333120"/>
                      <a:pt x="119829" y="2513742"/>
                    </a:cubicBezTo>
                    <a:cubicBezTo>
                      <a:pt x="148051" y="2694364"/>
                      <a:pt x="-120060" y="2917319"/>
                      <a:pt x="221429" y="2784675"/>
                    </a:cubicBezTo>
                    <a:cubicBezTo>
                      <a:pt x="562918" y="2652031"/>
                      <a:pt x="1855495" y="2019853"/>
                      <a:pt x="2168762" y="1717875"/>
                    </a:cubicBezTo>
                    <a:cubicBezTo>
                      <a:pt x="2482029" y="1415897"/>
                      <a:pt x="2417118" y="1243742"/>
                      <a:pt x="2101029" y="972809"/>
                    </a:cubicBezTo>
                    <a:cubicBezTo>
                      <a:pt x="1784940" y="701876"/>
                      <a:pt x="613718" y="241853"/>
                      <a:pt x="272229" y="92275"/>
                    </a:cubicBezTo>
                    <a:cubicBezTo>
                      <a:pt x="-69260" y="-57303"/>
                      <a:pt x="94429" y="13253"/>
                      <a:pt x="52096" y="414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2941343" y="2032670"/>
                <a:ext cx="3087295" cy="2274002"/>
                <a:chOff x="2928745" y="2082842"/>
                <a:chExt cx="3087295" cy="2274002"/>
              </a:xfrm>
              <a:solidFill>
                <a:schemeClr val="bg1"/>
              </a:solidFill>
            </p:grpSpPr>
            <p:sp>
              <p:nvSpPr>
                <p:cNvPr id="55" name="Oval 54"/>
                <p:cNvSpPr/>
                <p:nvPr/>
              </p:nvSpPr>
              <p:spPr>
                <a:xfrm>
                  <a:off x="4694641" y="3401687"/>
                  <a:ext cx="545363" cy="55926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3522554" y="2082842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3545402" y="2943763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3568250" y="3804684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" name="Straight Arrow Connector 69"/>
                <p:cNvCxnSpPr>
                  <a:endCxn id="235" idx="2"/>
                </p:cNvCxnSpPr>
                <p:nvPr/>
              </p:nvCxnSpPr>
              <p:spPr>
                <a:xfrm>
                  <a:off x="2941633" y="2082842"/>
                  <a:ext cx="580921" cy="2760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Arrow Connector 237"/>
                <p:cNvCxnSpPr>
                  <a:endCxn id="236" idx="2"/>
                </p:cNvCxnSpPr>
                <p:nvPr/>
              </p:nvCxnSpPr>
              <p:spPr>
                <a:xfrm>
                  <a:off x="2928745" y="2082842"/>
                  <a:ext cx="616657" cy="113700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Arrow Connector 238"/>
                <p:cNvCxnSpPr>
                  <a:endCxn id="237" idx="2"/>
                </p:cNvCxnSpPr>
                <p:nvPr/>
              </p:nvCxnSpPr>
              <p:spPr>
                <a:xfrm>
                  <a:off x="2928745" y="2082842"/>
                  <a:ext cx="639505" cy="1997922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Arrow Connector 239"/>
                <p:cNvCxnSpPr/>
                <p:nvPr/>
              </p:nvCxnSpPr>
              <p:spPr>
                <a:xfrm>
                  <a:off x="2941633" y="2792230"/>
                  <a:ext cx="564032" cy="37862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Arrow Connector 240"/>
                <p:cNvCxnSpPr/>
                <p:nvPr/>
              </p:nvCxnSpPr>
              <p:spPr>
                <a:xfrm>
                  <a:off x="2966482" y="2807287"/>
                  <a:ext cx="570730" cy="1293097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Arrow Connector 242"/>
                <p:cNvCxnSpPr>
                  <a:endCxn id="235" idx="2"/>
                </p:cNvCxnSpPr>
                <p:nvPr/>
              </p:nvCxnSpPr>
              <p:spPr>
                <a:xfrm flipV="1">
                  <a:off x="2943634" y="2358922"/>
                  <a:ext cx="578920" cy="44836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Arrow Connector 245"/>
                <p:cNvCxnSpPr/>
                <p:nvPr/>
              </p:nvCxnSpPr>
              <p:spPr>
                <a:xfrm flipV="1">
                  <a:off x="2943634" y="2407518"/>
                  <a:ext cx="546484" cy="1825869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flipV="1">
                  <a:off x="2943634" y="3219843"/>
                  <a:ext cx="562031" cy="106214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flipV="1">
                  <a:off x="2941633" y="4080764"/>
                  <a:ext cx="595579" cy="19190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>
                  <a:off x="4655080" y="2451880"/>
                  <a:ext cx="545363" cy="55926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4" name="Straight Arrow Connector 253"/>
                <p:cNvCxnSpPr/>
                <p:nvPr/>
              </p:nvCxnSpPr>
              <p:spPr>
                <a:xfrm>
                  <a:off x="4023448" y="2371132"/>
                  <a:ext cx="608608" cy="33503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Arrow Connector 254"/>
                <p:cNvCxnSpPr>
                  <a:endCxn id="55" idx="2"/>
                </p:cNvCxnSpPr>
                <p:nvPr/>
              </p:nvCxnSpPr>
              <p:spPr>
                <a:xfrm>
                  <a:off x="4091829" y="2407518"/>
                  <a:ext cx="602812" cy="127380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Arrow Connector 256"/>
                <p:cNvCxnSpPr/>
                <p:nvPr/>
              </p:nvCxnSpPr>
              <p:spPr>
                <a:xfrm flipV="1">
                  <a:off x="4090872" y="2738688"/>
                  <a:ext cx="541184" cy="479589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>
                  <a:stCxn id="236" idx="6"/>
                </p:cNvCxnSpPr>
                <p:nvPr/>
              </p:nvCxnSpPr>
              <p:spPr>
                <a:xfrm>
                  <a:off x="4075829" y="3219843"/>
                  <a:ext cx="563251" cy="412677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>
                  <a:endCxn id="55" idx="2"/>
                </p:cNvCxnSpPr>
                <p:nvPr/>
              </p:nvCxnSpPr>
              <p:spPr>
                <a:xfrm flipV="1">
                  <a:off x="4077710" y="3681318"/>
                  <a:ext cx="616931" cy="37979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Arrow Connector 265"/>
                <p:cNvCxnSpPr/>
                <p:nvPr/>
              </p:nvCxnSpPr>
              <p:spPr>
                <a:xfrm flipV="1">
                  <a:off x="4117635" y="2754718"/>
                  <a:ext cx="528311" cy="128414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Oval 227"/>
                <p:cNvSpPr/>
                <p:nvPr/>
              </p:nvSpPr>
              <p:spPr>
                <a:xfrm>
                  <a:off x="5470677" y="2899530"/>
                  <a:ext cx="545363" cy="55926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9" name="Straight Arrow Connector 228"/>
                <p:cNvCxnSpPr>
                  <a:endCxn id="228" idx="2"/>
                </p:cNvCxnSpPr>
                <p:nvPr/>
              </p:nvCxnSpPr>
              <p:spPr>
                <a:xfrm>
                  <a:off x="5156434" y="2889325"/>
                  <a:ext cx="314243" cy="289836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Arrow Connector 231"/>
                <p:cNvCxnSpPr>
                  <a:endCxn id="228" idx="2"/>
                </p:cNvCxnSpPr>
                <p:nvPr/>
              </p:nvCxnSpPr>
              <p:spPr>
                <a:xfrm flipV="1">
                  <a:off x="5204062" y="3179161"/>
                  <a:ext cx="266615" cy="351059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1" name="Rectangle 170"/>
            <p:cNvSpPr/>
            <p:nvPr/>
          </p:nvSpPr>
          <p:spPr>
            <a:xfrm>
              <a:off x="3676954" y="1065074"/>
              <a:ext cx="976706" cy="700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375561" y="891174"/>
            <a:ext cx="1973617" cy="816724"/>
            <a:chOff x="1856710" y="5094858"/>
            <a:chExt cx="1973617" cy="816724"/>
          </a:xfrm>
        </p:grpSpPr>
        <p:sp>
          <p:nvSpPr>
            <p:cNvPr id="273" name="TextBox 272"/>
            <p:cNvSpPr txBox="1"/>
            <p:nvPr/>
          </p:nvSpPr>
          <p:spPr>
            <a:xfrm>
              <a:off x="1856710" y="5094858"/>
              <a:ext cx="19736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2         layer 3</a:t>
              </a:r>
            </a:p>
          </p:txBody>
        </p:sp>
        <p:grpSp>
          <p:nvGrpSpPr>
            <p:cNvPr id="274" name="Group 273"/>
            <p:cNvGrpSpPr/>
            <p:nvPr/>
          </p:nvGrpSpPr>
          <p:grpSpPr>
            <a:xfrm>
              <a:off x="2077962" y="5504503"/>
              <a:ext cx="1652775" cy="407079"/>
              <a:chOff x="2470723" y="1185261"/>
              <a:chExt cx="1652775" cy="407079"/>
            </a:xfrm>
          </p:grpSpPr>
          <p:sp>
            <p:nvSpPr>
              <p:cNvPr id="275" name="TextBox 274"/>
              <p:cNvSpPr txBox="1"/>
              <p:nvPr/>
            </p:nvSpPr>
            <p:spPr>
              <a:xfrm>
                <a:off x="2470723" y="1192230"/>
                <a:ext cx="577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76" name="TextBox 275"/>
              <p:cNvSpPr txBox="1"/>
              <p:nvPr/>
            </p:nvSpPr>
            <p:spPr>
              <a:xfrm>
                <a:off x="3546096" y="1185261"/>
                <a:ext cx="5774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[3]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sp>
        <p:nvSpPr>
          <p:cNvPr id="278" name="TextBox 277"/>
          <p:cNvSpPr txBox="1"/>
          <p:nvPr/>
        </p:nvSpPr>
        <p:spPr>
          <a:xfrm>
            <a:off x="7558974" y="4491651"/>
            <a:ext cx="3339376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Feedforward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=1:Nlayer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[i-1]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=1./(1+exp(-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end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Nlayer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1023022" y="1273469"/>
            <a:ext cx="715707" cy="2967177"/>
            <a:chOff x="685253" y="1291673"/>
            <a:chExt cx="715707" cy="2967177"/>
          </a:xfrm>
        </p:grpSpPr>
        <p:sp>
          <p:nvSpPr>
            <p:cNvPr id="136" name="TextBox 135"/>
            <p:cNvSpPr txBox="1"/>
            <p:nvPr/>
          </p:nvSpPr>
          <p:spPr>
            <a:xfrm>
              <a:off x="698425" y="1617652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685253" y="1291673"/>
              <a:ext cx="715707" cy="2967177"/>
              <a:chOff x="685253" y="1291673"/>
              <a:chExt cx="715707" cy="2967177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685253" y="3655963"/>
                <a:ext cx="651733" cy="602887"/>
                <a:chOff x="4043482" y="4920364"/>
                <a:chExt cx="651733" cy="602887"/>
              </a:xfrm>
            </p:grpSpPr>
            <p:sp>
              <p:nvSpPr>
                <p:cNvPr id="128" name="Rectangle 12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9" name="Group 128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132" name="TextBox 131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133" name="Rectangle 132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4" name="TextBox 133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131" name="TextBox 130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112" name="Group 111"/>
              <p:cNvGrpSpPr/>
              <p:nvPr/>
            </p:nvGrpSpPr>
            <p:grpSpPr>
              <a:xfrm>
                <a:off x="698425" y="1291673"/>
                <a:ext cx="702535" cy="2285741"/>
                <a:chOff x="4043482" y="3237510"/>
                <a:chExt cx="702535" cy="2285741"/>
              </a:xfrm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2" name="Group 121"/>
                <p:cNvGrpSpPr/>
                <p:nvPr/>
              </p:nvGrpSpPr>
              <p:grpSpPr>
                <a:xfrm>
                  <a:off x="4043482" y="3237510"/>
                  <a:ext cx="702535" cy="2285741"/>
                  <a:chOff x="6467929" y="-85585"/>
                  <a:chExt cx="702535" cy="2285741"/>
                </a:xfrm>
              </p:grpSpPr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6492136" y="-85585"/>
                    <a:ext cx="678328" cy="2204250"/>
                    <a:chOff x="3899746" y="21071"/>
                    <a:chExt cx="678328" cy="2204250"/>
                  </a:xfrm>
                </p:grpSpPr>
                <p:sp>
                  <p:nvSpPr>
                    <p:cNvPr id="125" name="TextBox 124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126" name="Rectangle 125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7" name="TextBox 126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  <p:sp>
                  <p:nvSpPr>
                    <p:cNvPr id="184" name="TextBox 183"/>
                    <p:cNvSpPr txBox="1"/>
                    <p:nvPr/>
                  </p:nvSpPr>
                  <p:spPr>
                    <a:xfrm>
                      <a:off x="3950548" y="49584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185" name="Rectangle 184"/>
                    <p:cNvSpPr/>
                    <p:nvPr/>
                  </p:nvSpPr>
                  <p:spPr>
                    <a:xfrm>
                      <a:off x="4076013" y="21071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113" name="Group 112"/>
              <p:cNvGrpSpPr/>
              <p:nvPr/>
            </p:nvGrpSpPr>
            <p:grpSpPr>
              <a:xfrm>
                <a:off x="716442" y="2265723"/>
                <a:ext cx="651733" cy="602887"/>
                <a:chOff x="4043482" y="4920364"/>
                <a:chExt cx="651733" cy="602887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5" name="Group 114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116" name="Group 115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118" name="TextBox 11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27" name="Group 26"/>
          <p:cNvGrpSpPr/>
          <p:nvPr/>
        </p:nvGrpSpPr>
        <p:grpSpPr>
          <a:xfrm>
            <a:off x="588258" y="1392864"/>
            <a:ext cx="1213719" cy="722574"/>
            <a:chOff x="1481354" y="4445559"/>
            <a:chExt cx="1213719" cy="722574"/>
          </a:xfrm>
        </p:grpSpPr>
        <p:grpSp>
          <p:nvGrpSpPr>
            <p:cNvPr id="6" name="Group 5"/>
            <p:cNvGrpSpPr/>
            <p:nvPr/>
          </p:nvGrpSpPr>
          <p:grpSpPr>
            <a:xfrm>
              <a:off x="1481354" y="4445559"/>
              <a:ext cx="1213719" cy="557470"/>
              <a:chOff x="1371234" y="4384400"/>
              <a:chExt cx="1213719" cy="557470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1513994" y="4384400"/>
                <a:ext cx="9029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training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1371234" y="4603316"/>
                <a:ext cx="12137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example (#)</a:t>
                </a: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 flipH="1">
              <a:off x="1820319" y="4855242"/>
              <a:ext cx="497648" cy="3128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-107881" y="1615100"/>
            <a:ext cx="1299482" cy="1172318"/>
            <a:chOff x="667236" y="4495127"/>
            <a:chExt cx="1299482" cy="1172318"/>
          </a:xfrm>
          <a:noFill/>
        </p:grpSpPr>
        <p:grpSp>
          <p:nvGrpSpPr>
            <p:cNvPr id="140" name="Group 139"/>
            <p:cNvGrpSpPr/>
            <p:nvPr/>
          </p:nvGrpSpPr>
          <p:grpSpPr>
            <a:xfrm>
              <a:off x="667236" y="4836448"/>
              <a:ext cx="1299482" cy="830997"/>
              <a:chOff x="6467929" y="1670124"/>
              <a:chExt cx="1299482" cy="830997"/>
            </a:xfrm>
            <a:grpFill/>
          </p:grpSpPr>
          <p:grpSp>
            <p:nvGrpSpPr>
              <p:cNvPr id="166" name="Group 165"/>
              <p:cNvGrpSpPr/>
              <p:nvPr/>
            </p:nvGrpSpPr>
            <p:grpSpPr>
              <a:xfrm>
                <a:off x="6492136" y="1670124"/>
                <a:ext cx="1275275" cy="830997"/>
                <a:chOff x="3899746" y="1776780"/>
                <a:chExt cx="1275275" cy="830997"/>
              </a:xfrm>
              <a:grpFill/>
            </p:grpSpPr>
            <p:sp>
              <p:nvSpPr>
                <p:cNvPr id="176" name="TextBox 175"/>
                <p:cNvSpPr txBox="1"/>
                <p:nvPr/>
              </p:nvSpPr>
              <p:spPr>
                <a:xfrm>
                  <a:off x="3899746" y="1776780"/>
                  <a:ext cx="646331" cy="83099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4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4192060" y="1803513"/>
                  <a:ext cx="982961" cy="707886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4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[0](</a:t>
                  </a:r>
                  <a:r>
                    <a:rPr lang="en-US" sz="40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sz="4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5" name="TextBox 174"/>
              <p:cNvSpPr txBox="1"/>
              <p:nvPr/>
            </p:nvSpPr>
            <p:spPr>
              <a:xfrm>
                <a:off x="6467929" y="1938546"/>
                <a:ext cx="184731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99197" y="4495127"/>
              <a:ext cx="880998" cy="513495"/>
              <a:chOff x="699197" y="4495127"/>
              <a:chExt cx="880998" cy="513495"/>
            </a:xfrm>
            <a:grpFill/>
          </p:grpSpPr>
          <p:sp>
            <p:nvSpPr>
              <p:cNvPr id="2" name="TextBox 1"/>
              <p:cNvSpPr txBox="1"/>
              <p:nvPr/>
            </p:nvSpPr>
            <p:spPr>
              <a:xfrm>
                <a:off x="699197" y="4495127"/>
                <a:ext cx="880998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layer [#]</a:t>
                </a:r>
              </a:p>
            </p:txBody>
          </p:sp>
          <p:cxnSp>
            <p:nvCxnSpPr>
              <p:cNvPr id="180" name="Straight Arrow Connector 179"/>
              <p:cNvCxnSpPr/>
              <p:nvPr/>
            </p:nvCxnSpPr>
            <p:spPr>
              <a:xfrm flipH="1">
                <a:off x="1250808" y="4755789"/>
                <a:ext cx="9061" cy="252833"/>
              </a:xfrm>
              <a:prstGeom prst="straightConnector1">
                <a:avLst/>
              </a:prstGeom>
              <a:grpFill/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58972" y="1260165"/>
            <a:ext cx="1167870" cy="2967177"/>
            <a:chOff x="-25337" y="1308293"/>
            <a:chExt cx="1167870" cy="2967177"/>
          </a:xfrm>
        </p:grpSpPr>
        <p:sp>
          <p:nvSpPr>
            <p:cNvPr id="31" name="TextBox 30"/>
            <p:cNvSpPr txBox="1"/>
            <p:nvPr/>
          </p:nvSpPr>
          <p:spPr>
            <a:xfrm>
              <a:off x="626045" y="2957778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……</a:t>
              </a: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-25337" y="1308293"/>
              <a:ext cx="768606" cy="2967177"/>
              <a:chOff x="685253" y="1291673"/>
              <a:chExt cx="768606" cy="2967177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698425" y="1617652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685253" y="1291673"/>
                <a:ext cx="768606" cy="2967177"/>
                <a:chOff x="685253" y="1291673"/>
                <a:chExt cx="768606" cy="2967177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685253" y="3655963"/>
                  <a:ext cx="704632" cy="602887"/>
                  <a:chOff x="4043482" y="4920364"/>
                  <a:chExt cx="704632" cy="602887"/>
                </a:xfrm>
              </p:grpSpPr>
              <p:sp>
                <p:nvSpPr>
                  <p:cNvPr id="209" name="Rectangle 208"/>
                  <p:cNvSpPr/>
                  <p:nvPr/>
                </p:nvSpPr>
                <p:spPr>
                  <a:xfrm>
                    <a:off x="4079631" y="4920364"/>
                    <a:ext cx="456887" cy="5836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4043482" y="4964706"/>
                    <a:ext cx="704632" cy="558545"/>
                    <a:chOff x="6467929" y="1641611"/>
                    <a:chExt cx="704632" cy="558545"/>
                  </a:xfrm>
                </p:grpSpPr>
                <p:grpSp>
                  <p:nvGrpSpPr>
                    <p:cNvPr id="211" name="Group 210"/>
                    <p:cNvGrpSpPr/>
                    <p:nvPr/>
                  </p:nvGrpSpPr>
                  <p:grpSpPr>
                    <a:xfrm>
                      <a:off x="6492136" y="1641611"/>
                      <a:ext cx="680425" cy="477054"/>
                      <a:chOff x="3899746" y="1748267"/>
                      <a:chExt cx="680425" cy="477054"/>
                    </a:xfrm>
                  </p:grpSpPr>
                  <p:sp>
                    <p:nvSpPr>
                      <p:cNvPr id="213" name="TextBox 212"/>
                      <p:cNvSpPr txBox="1"/>
                      <p:nvPr/>
                    </p:nvSpPr>
                    <p:spPr>
                      <a:xfrm>
                        <a:off x="3899746" y="1776780"/>
                        <a:ext cx="37702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 </a:t>
                        </a:r>
                      </a:p>
                    </p:txBody>
                  </p:sp>
                  <p:sp>
                    <p:nvSpPr>
                      <p:cNvPr id="214" name="Rectangle 213"/>
                      <p:cNvSpPr/>
                      <p:nvPr/>
                    </p:nvSpPr>
                    <p:spPr>
                      <a:xfrm>
                        <a:off x="4025211" y="1748267"/>
                        <a:ext cx="554960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[0](</a:t>
                        </a:r>
                        <a:r>
                          <a:rPr lang="en-US" sz="1600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5" name="TextBox 214"/>
                      <p:cNvSpPr txBox="1"/>
                      <p:nvPr/>
                    </p:nvSpPr>
                    <p:spPr>
                      <a:xfrm>
                        <a:off x="4016457" y="1917544"/>
                        <a:ext cx="31931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 </a:t>
                        </a:r>
                      </a:p>
                    </p:txBody>
                  </p:sp>
                </p:grpSp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6467929" y="1938546"/>
                      <a:ext cx="18473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91" name="Group 190"/>
                <p:cNvGrpSpPr/>
                <p:nvPr/>
              </p:nvGrpSpPr>
              <p:grpSpPr>
                <a:xfrm>
                  <a:off x="698425" y="1291673"/>
                  <a:ext cx="755434" cy="2285741"/>
                  <a:chOff x="4043482" y="3237510"/>
                  <a:chExt cx="755434" cy="2285741"/>
                </a:xfrm>
              </p:grpSpPr>
              <p:sp>
                <p:nvSpPr>
                  <p:cNvPr id="200" name="Rectangle 199"/>
                  <p:cNvSpPr/>
                  <p:nvPr/>
                </p:nvSpPr>
                <p:spPr>
                  <a:xfrm>
                    <a:off x="4079631" y="4920364"/>
                    <a:ext cx="456887" cy="5836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1" name="Group 200"/>
                  <p:cNvGrpSpPr/>
                  <p:nvPr/>
                </p:nvGrpSpPr>
                <p:grpSpPr>
                  <a:xfrm>
                    <a:off x="4043482" y="3237510"/>
                    <a:ext cx="755434" cy="2285741"/>
                    <a:chOff x="6467929" y="-85585"/>
                    <a:chExt cx="755434" cy="2285741"/>
                  </a:xfrm>
                </p:grpSpPr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6492136" y="-85585"/>
                      <a:ext cx="731227" cy="2204250"/>
                      <a:chOff x="3899746" y="21071"/>
                      <a:chExt cx="731227" cy="2204250"/>
                    </a:xfrm>
                  </p:grpSpPr>
                  <p:sp>
                    <p:nvSpPr>
                      <p:cNvPr id="204" name="TextBox 203"/>
                      <p:cNvSpPr txBox="1"/>
                      <p:nvPr/>
                    </p:nvSpPr>
                    <p:spPr>
                      <a:xfrm>
                        <a:off x="3899746" y="1776780"/>
                        <a:ext cx="37702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 </a:t>
                        </a:r>
                      </a:p>
                    </p:txBody>
                  </p:sp>
                  <p:sp>
                    <p:nvSpPr>
                      <p:cNvPr id="205" name="Rectangle 204"/>
                      <p:cNvSpPr/>
                      <p:nvPr/>
                    </p:nvSpPr>
                    <p:spPr>
                      <a:xfrm>
                        <a:off x="4025211" y="1748267"/>
                        <a:ext cx="554960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[0](</a:t>
                        </a:r>
                        <a:r>
                          <a:rPr lang="en-US" sz="1600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06" name="TextBox 205"/>
                      <p:cNvSpPr txBox="1"/>
                      <p:nvPr/>
                    </p:nvSpPr>
                    <p:spPr>
                      <a:xfrm>
                        <a:off x="4016457" y="1917544"/>
                        <a:ext cx="31931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 </a:t>
                        </a:r>
                      </a:p>
                    </p:txBody>
                  </p:sp>
                  <p:sp>
                    <p:nvSpPr>
                      <p:cNvPr id="207" name="TextBox 206"/>
                      <p:cNvSpPr txBox="1"/>
                      <p:nvPr/>
                    </p:nvSpPr>
                    <p:spPr>
                      <a:xfrm>
                        <a:off x="3950548" y="49584"/>
                        <a:ext cx="37702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</a:t>
                        </a:r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</a:p>
                    </p:txBody>
                  </p:sp>
                  <p:sp>
                    <p:nvSpPr>
                      <p:cNvPr id="208" name="Rectangle 207"/>
                      <p:cNvSpPr/>
                      <p:nvPr/>
                    </p:nvSpPr>
                    <p:spPr>
                      <a:xfrm>
                        <a:off x="4076013" y="21071"/>
                        <a:ext cx="554960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[0](</a:t>
                        </a:r>
                        <a:r>
                          <a:rPr lang="en-US" sz="1600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203" name="TextBox 202"/>
                    <p:cNvSpPr txBox="1"/>
                    <p:nvPr/>
                  </p:nvSpPr>
                  <p:spPr>
                    <a:xfrm>
                      <a:off x="6467929" y="1938546"/>
                      <a:ext cx="18473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92" name="Group 191"/>
                <p:cNvGrpSpPr/>
                <p:nvPr/>
              </p:nvGrpSpPr>
              <p:grpSpPr>
                <a:xfrm>
                  <a:off x="716442" y="2265723"/>
                  <a:ext cx="704632" cy="602887"/>
                  <a:chOff x="4043482" y="4920364"/>
                  <a:chExt cx="704632" cy="602887"/>
                </a:xfrm>
              </p:grpSpPr>
              <p:sp>
                <p:nvSpPr>
                  <p:cNvPr id="193" name="Rectangle 192"/>
                  <p:cNvSpPr/>
                  <p:nvPr/>
                </p:nvSpPr>
                <p:spPr>
                  <a:xfrm>
                    <a:off x="4079631" y="4920364"/>
                    <a:ext cx="456887" cy="5836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94" name="Group 193"/>
                  <p:cNvGrpSpPr/>
                  <p:nvPr/>
                </p:nvGrpSpPr>
                <p:grpSpPr>
                  <a:xfrm>
                    <a:off x="4043482" y="4964706"/>
                    <a:ext cx="704632" cy="558545"/>
                    <a:chOff x="6467929" y="1641611"/>
                    <a:chExt cx="704632" cy="558545"/>
                  </a:xfrm>
                </p:grpSpPr>
                <p:grpSp>
                  <p:nvGrpSpPr>
                    <p:cNvPr id="195" name="Group 194"/>
                    <p:cNvGrpSpPr/>
                    <p:nvPr/>
                  </p:nvGrpSpPr>
                  <p:grpSpPr>
                    <a:xfrm>
                      <a:off x="6492136" y="1641611"/>
                      <a:ext cx="680425" cy="477054"/>
                      <a:chOff x="3899746" y="1748267"/>
                      <a:chExt cx="680425" cy="477054"/>
                    </a:xfrm>
                  </p:grpSpPr>
                  <p:sp>
                    <p:nvSpPr>
                      <p:cNvPr id="197" name="TextBox 196"/>
                      <p:cNvSpPr txBox="1"/>
                      <p:nvPr/>
                    </p:nvSpPr>
                    <p:spPr>
                      <a:xfrm>
                        <a:off x="3899746" y="1776780"/>
                        <a:ext cx="37702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 </a:t>
                        </a:r>
                      </a:p>
                    </p:txBody>
                  </p:sp>
                  <p:sp>
                    <p:nvSpPr>
                      <p:cNvPr id="198" name="Rectangle 197"/>
                      <p:cNvSpPr/>
                      <p:nvPr/>
                    </p:nvSpPr>
                    <p:spPr>
                      <a:xfrm>
                        <a:off x="4025211" y="1748267"/>
                        <a:ext cx="554960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[0](</a:t>
                        </a:r>
                        <a:r>
                          <a:rPr lang="en-US" sz="1600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99" name="TextBox 198"/>
                      <p:cNvSpPr txBox="1"/>
                      <p:nvPr/>
                    </p:nvSpPr>
                    <p:spPr>
                      <a:xfrm>
                        <a:off x="4016457" y="1917544"/>
                        <a:ext cx="31931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 </a:t>
                        </a:r>
                      </a:p>
                    </p:txBody>
                  </p:sp>
                </p:grpSp>
                <p:sp>
                  <p:nvSpPr>
                    <p:cNvPr id="196" name="TextBox 195"/>
                    <p:cNvSpPr txBox="1"/>
                    <p:nvPr/>
                  </p:nvSpPr>
                  <p:spPr>
                    <a:xfrm>
                      <a:off x="6467929" y="1938546"/>
                      <a:ext cx="18473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216" name="Group 215"/>
          <p:cNvGrpSpPr/>
          <p:nvPr/>
        </p:nvGrpSpPr>
        <p:grpSpPr>
          <a:xfrm>
            <a:off x="55690" y="617693"/>
            <a:ext cx="1924065" cy="750646"/>
            <a:chOff x="1460986" y="4445559"/>
            <a:chExt cx="1924065" cy="750646"/>
          </a:xfrm>
        </p:grpSpPr>
        <p:grpSp>
          <p:nvGrpSpPr>
            <p:cNvPr id="217" name="Group 216"/>
            <p:cNvGrpSpPr/>
            <p:nvPr/>
          </p:nvGrpSpPr>
          <p:grpSpPr>
            <a:xfrm>
              <a:off x="1460986" y="4445559"/>
              <a:ext cx="1213719" cy="518311"/>
              <a:chOff x="1350866" y="4384400"/>
              <a:chExt cx="1213719" cy="518311"/>
            </a:xfrm>
          </p:grpSpPr>
          <p:sp>
            <p:nvSpPr>
              <p:cNvPr id="219" name="TextBox 218"/>
              <p:cNvSpPr txBox="1"/>
              <p:nvPr/>
            </p:nvSpPr>
            <p:spPr>
              <a:xfrm>
                <a:off x="1513994" y="4384400"/>
                <a:ext cx="9029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training</a:t>
                </a: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1350866" y="4564157"/>
                <a:ext cx="12137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#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  <p:cxnSp>
          <p:nvCxnSpPr>
            <p:cNvPr id="218" name="Straight Arrow Connector 217"/>
            <p:cNvCxnSpPr/>
            <p:nvPr/>
          </p:nvCxnSpPr>
          <p:spPr>
            <a:xfrm flipH="1">
              <a:off x="2067845" y="4923267"/>
              <a:ext cx="318916" cy="2729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/>
            <p:nvPr/>
          </p:nvCxnSpPr>
          <p:spPr>
            <a:xfrm flipH="1">
              <a:off x="3371140" y="4973703"/>
              <a:ext cx="13911" cy="1774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TextBox 241"/>
          <p:cNvSpPr txBox="1"/>
          <p:nvPr/>
        </p:nvSpPr>
        <p:spPr>
          <a:xfrm>
            <a:off x="1346171" y="5868963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3xM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9211" y="2246697"/>
            <a:ext cx="2249458" cy="3655686"/>
            <a:chOff x="39211" y="2246697"/>
            <a:chExt cx="2249458" cy="3655686"/>
          </a:xfrm>
        </p:grpSpPr>
        <p:sp>
          <p:nvSpPr>
            <p:cNvPr id="37" name="TextBox 36"/>
            <p:cNvSpPr txBox="1"/>
            <p:nvPr/>
          </p:nvSpPr>
          <p:spPr>
            <a:xfrm>
              <a:off x="1029873" y="4979053"/>
              <a:ext cx="1223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5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Double Bracket 37"/>
            <p:cNvSpPr/>
            <p:nvPr/>
          </p:nvSpPr>
          <p:spPr>
            <a:xfrm>
              <a:off x="39211" y="2246697"/>
              <a:ext cx="2249458" cy="1968207"/>
            </a:xfrm>
            <a:prstGeom prst="bracketPair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02881" y="1928922"/>
            <a:ext cx="1757009" cy="307777"/>
            <a:chOff x="302881" y="1928922"/>
            <a:chExt cx="1757009" cy="307777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302881" y="2066114"/>
              <a:ext cx="1757009" cy="192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65180" y="1928922"/>
              <a:ext cx="13500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# examples</a:t>
              </a:r>
            </a:p>
          </p:txBody>
        </p:sp>
      </p:grpSp>
      <p:grpSp>
        <p:nvGrpSpPr>
          <p:cNvPr id="244" name="Group 243"/>
          <p:cNvGrpSpPr/>
          <p:nvPr/>
        </p:nvGrpSpPr>
        <p:grpSpPr>
          <a:xfrm rot="16200000">
            <a:off x="33522" y="3051592"/>
            <a:ext cx="1757009" cy="307777"/>
            <a:chOff x="302881" y="1912241"/>
            <a:chExt cx="1757009" cy="307777"/>
          </a:xfrm>
        </p:grpSpPr>
        <p:cxnSp>
          <p:nvCxnSpPr>
            <p:cNvPr id="245" name="Straight Arrow Connector 244"/>
            <p:cNvCxnSpPr/>
            <p:nvPr/>
          </p:nvCxnSpPr>
          <p:spPr>
            <a:xfrm>
              <a:off x="302881" y="2066114"/>
              <a:ext cx="1757009" cy="192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TextBox 246"/>
            <p:cNvSpPr txBox="1"/>
            <p:nvPr/>
          </p:nvSpPr>
          <p:spPr>
            <a:xfrm>
              <a:off x="605755" y="1912241"/>
              <a:ext cx="10791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3=# features</a:t>
              </a:r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-115241" y="4978353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103815" y="587309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N(1)</a:t>
            </a:r>
            <a:r>
              <a:rPr lang="en-US" sz="2400" dirty="0"/>
              <a:t>x3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84657" y="63035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N(0)=3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3242009" y="6129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N(1)=3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4356440" y="6129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N(2)=3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5545556" y="61296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N(3)=2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5769" y="123240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302881" y="4665680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layer 0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139254" y="4005266"/>
            <a:ext cx="1070570" cy="2174774"/>
            <a:chOff x="2051361" y="4295257"/>
            <a:chExt cx="1070570" cy="2174774"/>
          </a:xfrm>
        </p:grpSpPr>
        <p:grpSp>
          <p:nvGrpSpPr>
            <p:cNvPr id="307" name="Group 306"/>
            <p:cNvGrpSpPr/>
            <p:nvPr/>
          </p:nvGrpSpPr>
          <p:grpSpPr>
            <a:xfrm>
              <a:off x="2540208" y="4295257"/>
              <a:ext cx="549239" cy="679398"/>
              <a:chOff x="6467929" y="1938546"/>
              <a:chExt cx="549239" cy="679398"/>
            </a:xfrm>
          </p:grpSpPr>
          <p:grpSp>
            <p:nvGrpSpPr>
              <p:cNvPr id="334" name="Group 333"/>
              <p:cNvGrpSpPr/>
              <p:nvPr/>
            </p:nvGrpSpPr>
            <p:grpSpPr>
              <a:xfrm>
                <a:off x="6548339" y="2189321"/>
                <a:ext cx="468829" cy="428623"/>
                <a:chOff x="3955949" y="2295977"/>
                <a:chExt cx="468829" cy="428623"/>
              </a:xfrm>
            </p:grpSpPr>
            <p:sp>
              <p:nvSpPr>
                <p:cNvPr id="336" name="TextBox 335"/>
                <p:cNvSpPr txBox="1"/>
                <p:nvPr/>
              </p:nvSpPr>
              <p:spPr>
                <a:xfrm>
                  <a:off x="3955949" y="2324490"/>
                  <a:ext cx="39145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4081414" y="2295977"/>
                  <a:ext cx="34336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[1]</a:t>
                  </a:r>
                  <a:endPara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5" name="TextBox 334"/>
              <p:cNvSpPr txBox="1"/>
              <p:nvPr/>
            </p:nvSpPr>
            <p:spPr>
              <a:xfrm>
                <a:off x="6467929" y="1938546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0" name="Group 309"/>
            <p:cNvGrpSpPr/>
            <p:nvPr/>
          </p:nvGrpSpPr>
          <p:grpSpPr>
            <a:xfrm>
              <a:off x="2051361" y="5371005"/>
              <a:ext cx="1041758" cy="884014"/>
              <a:chOff x="3554635" y="4639237"/>
              <a:chExt cx="1041758" cy="884014"/>
            </a:xfrm>
          </p:grpSpPr>
          <p:sp>
            <p:nvSpPr>
              <p:cNvPr id="320" name="Rectangle 319"/>
              <p:cNvSpPr/>
              <p:nvPr/>
            </p:nvSpPr>
            <p:spPr>
              <a:xfrm>
                <a:off x="4139506" y="4702457"/>
                <a:ext cx="456887" cy="583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1" name="Group 320"/>
              <p:cNvGrpSpPr/>
              <p:nvPr/>
            </p:nvGrpSpPr>
            <p:grpSpPr>
              <a:xfrm>
                <a:off x="3554635" y="4639237"/>
                <a:ext cx="1008167" cy="884014"/>
                <a:chOff x="5979082" y="1316142"/>
                <a:chExt cx="1008167" cy="884014"/>
              </a:xfrm>
            </p:grpSpPr>
            <p:grpSp>
              <p:nvGrpSpPr>
                <p:cNvPr id="322" name="Group 321"/>
                <p:cNvGrpSpPr/>
                <p:nvPr/>
              </p:nvGrpSpPr>
              <p:grpSpPr>
                <a:xfrm>
                  <a:off x="5979082" y="1316142"/>
                  <a:ext cx="1008167" cy="584775"/>
                  <a:chOff x="3386692" y="1422798"/>
                  <a:chExt cx="1008167" cy="584775"/>
                </a:xfrm>
              </p:grpSpPr>
              <p:sp>
                <p:nvSpPr>
                  <p:cNvPr id="324" name="TextBox 323"/>
                  <p:cNvSpPr txBox="1"/>
                  <p:nvPr/>
                </p:nvSpPr>
                <p:spPr>
                  <a:xfrm>
                    <a:off x="3959621" y="1558873"/>
                    <a:ext cx="37702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 </a:t>
                    </a:r>
                  </a:p>
                </p:txBody>
              </p:sp>
              <p:sp>
                <p:nvSpPr>
                  <p:cNvPr id="325" name="Rectangle 324"/>
                  <p:cNvSpPr/>
                  <p:nvPr/>
                </p:nvSpPr>
                <p:spPr>
                  <a:xfrm>
                    <a:off x="4044962" y="1489596"/>
                    <a:ext cx="34336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[1]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6" name="TextBox 325"/>
                  <p:cNvSpPr txBox="1"/>
                  <p:nvPr/>
                </p:nvSpPr>
                <p:spPr>
                  <a:xfrm>
                    <a:off x="4075541" y="1690321"/>
                    <a:ext cx="31931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</a:t>
                    </a:r>
                  </a:p>
                </p:txBody>
              </p:sp>
              <p:sp>
                <p:nvSpPr>
                  <p:cNvPr id="338" name="TextBox 337"/>
                  <p:cNvSpPr txBox="1"/>
                  <p:nvPr/>
                </p:nvSpPr>
                <p:spPr>
                  <a:xfrm>
                    <a:off x="3386692" y="1422798"/>
                    <a:ext cx="51809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+ </a:t>
                    </a:r>
                  </a:p>
                </p:txBody>
              </p:sp>
            </p:grpSp>
            <p:sp>
              <p:nvSpPr>
                <p:cNvPr id="323" name="TextBox 322"/>
                <p:cNvSpPr txBox="1"/>
                <p:nvPr/>
              </p:nvSpPr>
              <p:spPr>
                <a:xfrm>
                  <a:off x="6467929" y="1938546"/>
                  <a:ext cx="18473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311" name="Group 310"/>
            <p:cNvGrpSpPr/>
            <p:nvPr/>
          </p:nvGrpSpPr>
          <p:grpSpPr>
            <a:xfrm>
              <a:off x="2584185" y="4943327"/>
              <a:ext cx="493036" cy="602887"/>
              <a:chOff x="4043482" y="4920364"/>
              <a:chExt cx="493036" cy="602887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4079631" y="4920364"/>
                <a:ext cx="456887" cy="583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4" name="Group 313"/>
              <p:cNvGrpSpPr/>
              <p:nvPr/>
            </p:nvGrpSpPr>
            <p:grpSpPr>
              <a:xfrm>
                <a:off x="4043482" y="4964706"/>
                <a:ext cx="493036" cy="558545"/>
                <a:chOff x="6467929" y="1641611"/>
                <a:chExt cx="493036" cy="558545"/>
              </a:xfrm>
            </p:grpSpPr>
            <p:grpSp>
              <p:nvGrpSpPr>
                <p:cNvPr id="315" name="Group 314"/>
                <p:cNvGrpSpPr/>
                <p:nvPr/>
              </p:nvGrpSpPr>
              <p:grpSpPr>
                <a:xfrm>
                  <a:off x="6492136" y="1641611"/>
                  <a:ext cx="468829" cy="477054"/>
                  <a:chOff x="3899746" y="1748267"/>
                  <a:chExt cx="468829" cy="477054"/>
                </a:xfrm>
              </p:grpSpPr>
              <p:sp>
                <p:nvSpPr>
                  <p:cNvPr id="317" name="TextBox 316"/>
                  <p:cNvSpPr txBox="1"/>
                  <p:nvPr/>
                </p:nvSpPr>
                <p:spPr>
                  <a:xfrm>
                    <a:off x="3899746" y="1776780"/>
                    <a:ext cx="37702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 </a:t>
                    </a:r>
                  </a:p>
                </p:txBody>
              </p:sp>
              <p:sp>
                <p:nvSpPr>
                  <p:cNvPr id="318" name="Rectangle 317"/>
                  <p:cNvSpPr/>
                  <p:nvPr/>
                </p:nvSpPr>
                <p:spPr>
                  <a:xfrm>
                    <a:off x="4025211" y="1748267"/>
                    <a:ext cx="34336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[1]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9" name="TextBox 318"/>
                  <p:cNvSpPr txBox="1"/>
                  <p:nvPr/>
                </p:nvSpPr>
                <p:spPr>
                  <a:xfrm>
                    <a:off x="4016457" y="1917544"/>
                    <a:ext cx="31931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</a:t>
                    </a:r>
                  </a:p>
                </p:txBody>
              </p:sp>
            </p:grpSp>
            <p:sp>
              <p:nvSpPr>
                <p:cNvPr id="316" name="TextBox 315"/>
                <p:cNvSpPr txBox="1"/>
                <p:nvPr/>
              </p:nvSpPr>
              <p:spPr>
                <a:xfrm>
                  <a:off x="6467929" y="1938546"/>
                  <a:ext cx="18473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309" name="Group 308"/>
            <p:cNvGrpSpPr/>
            <p:nvPr/>
          </p:nvGrpSpPr>
          <p:grpSpPr>
            <a:xfrm>
              <a:off x="2585848" y="5867144"/>
              <a:ext cx="493036" cy="602887"/>
              <a:chOff x="4043482" y="4920364"/>
              <a:chExt cx="493036" cy="602887"/>
            </a:xfrm>
          </p:grpSpPr>
          <p:sp>
            <p:nvSpPr>
              <p:cNvPr id="327" name="Rectangle 326"/>
              <p:cNvSpPr/>
              <p:nvPr/>
            </p:nvSpPr>
            <p:spPr>
              <a:xfrm>
                <a:off x="4079631" y="4920364"/>
                <a:ext cx="456887" cy="583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8" name="Group 327"/>
              <p:cNvGrpSpPr/>
              <p:nvPr/>
            </p:nvGrpSpPr>
            <p:grpSpPr>
              <a:xfrm>
                <a:off x="4043482" y="4964706"/>
                <a:ext cx="493036" cy="558545"/>
                <a:chOff x="6467929" y="1641611"/>
                <a:chExt cx="493036" cy="558545"/>
              </a:xfrm>
            </p:grpSpPr>
            <p:grpSp>
              <p:nvGrpSpPr>
                <p:cNvPr id="329" name="Group 328"/>
                <p:cNvGrpSpPr/>
                <p:nvPr/>
              </p:nvGrpSpPr>
              <p:grpSpPr>
                <a:xfrm>
                  <a:off x="6492136" y="1641611"/>
                  <a:ext cx="468829" cy="477054"/>
                  <a:chOff x="3899746" y="1748267"/>
                  <a:chExt cx="468829" cy="477054"/>
                </a:xfrm>
              </p:grpSpPr>
              <p:sp>
                <p:nvSpPr>
                  <p:cNvPr id="331" name="TextBox 330"/>
                  <p:cNvSpPr txBox="1"/>
                  <p:nvPr/>
                </p:nvSpPr>
                <p:spPr>
                  <a:xfrm>
                    <a:off x="3899746" y="1776780"/>
                    <a:ext cx="37702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 </a:t>
                    </a:r>
                  </a:p>
                </p:txBody>
              </p:sp>
              <p:sp>
                <p:nvSpPr>
                  <p:cNvPr id="332" name="Rectangle 331"/>
                  <p:cNvSpPr/>
                  <p:nvPr/>
                </p:nvSpPr>
                <p:spPr>
                  <a:xfrm>
                    <a:off x="4025211" y="1748267"/>
                    <a:ext cx="34336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[1]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3" name="TextBox 332"/>
                  <p:cNvSpPr txBox="1"/>
                  <p:nvPr/>
                </p:nvSpPr>
                <p:spPr>
                  <a:xfrm>
                    <a:off x="4016457" y="1917544"/>
                    <a:ext cx="31931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 </a:t>
                    </a:r>
                  </a:p>
                </p:txBody>
              </p:sp>
            </p:grpSp>
            <p:sp>
              <p:nvSpPr>
                <p:cNvPr id="330" name="TextBox 329"/>
                <p:cNvSpPr txBox="1"/>
                <p:nvPr/>
              </p:nvSpPr>
              <p:spPr>
                <a:xfrm>
                  <a:off x="6467929" y="1938546"/>
                  <a:ext cx="184731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54" name="Double Brace 53"/>
            <p:cNvSpPr/>
            <p:nvPr/>
          </p:nvSpPr>
          <p:spPr>
            <a:xfrm>
              <a:off x="2523472" y="4961005"/>
              <a:ext cx="598459" cy="1404776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9" name="TextBox 338"/>
          <p:cNvSpPr txBox="1"/>
          <p:nvPr/>
        </p:nvSpPr>
        <p:spPr>
          <a:xfrm>
            <a:off x="-28774" y="5862526"/>
            <a:ext cx="13981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N(1)</a:t>
            </a:r>
            <a:r>
              <a:rPr lang="en-US" sz="2400" dirty="0" err="1">
                <a:solidFill>
                  <a:srgbClr val="00B0F0"/>
                </a:solidFill>
              </a:rPr>
              <a:t>xN</a:t>
            </a:r>
            <a:r>
              <a:rPr lang="en-US" sz="2400" dirty="0">
                <a:solidFill>
                  <a:srgbClr val="00B0F0"/>
                </a:solidFill>
              </a:rPr>
              <a:t>(0)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1361402" y="5868963"/>
            <a:ext cx="11208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N(0)</a:t>
            </a:r>
            <a:r>
              <a:rPr lang="en-US" sz="2400" dirty="0" err="1"/>
              <a:t>x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3255857" y="4926733"/>
            <a:ext cx="1752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3798729" y="5844511"/>
            <a:ext cx="11208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N(1)</a:t>
            </a:r>
            <a:r>
              <a:rPr lang="en-US" sz="2400" dirty="0" err="1"/>
              <a:t>x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918359" y="5230875"/>
            <a:ext cx="291778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[i-1]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</a:p>
        </p:txBody>
      </p:sp>
      <p:sp>
        <p:nvSpPr>
          <p:cNvPr id="346" name="TextBox 345"/>
          <p:cNvSpPr txBox="1"/>
          <p:nvPr/>
        </p:nvSpPr>
        <p:spPr>
          <a:xfrm>
            <a:off x="7010778" y="1678392"/>
            <a:ext cx="51812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g(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9532870" y="2455495"/>
            <a:ext cx="11208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N(1)</a:t>
            </a:r>
            <a:r>
              <a:rPr lang="en-US" sz="2400" dirty="0" err="1"/>
              <a:t>x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7192376" y="2419817"/>
            <a:ext cx="11208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N(1)</a:t>
            </a:r>
            <a:r>
              <a:rPr lang="en-US" sz="2400" dirty="0" err="1"/>
              <a:t>x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93751" y="1090150"/>
            <a:ext cx="3817007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 can be sigmoid,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etc..so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now call it g(z)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839133" y="5617199"/>
            <a:ext cx="308449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=1./(1+exp(-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</a:t>
            </a:r>
            <a:endParaRPr lang="en-US" sz="2400" dirty="0"/>
          </a:p>
        </p:txBody>
      </p:sp>
      <p:sp>
        <p:nvSpPr>
          <p:cNvPr id="71" name="Rectangle 70"/>
          <p:cNvSpPr/>
          <p:nvPr/>
        </p:nvSpPr>
        <p:spPr>
          <a:xfrm>
            <a:off x="7599865" y="6338310"/>
            <a:ext cx="20201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Nlayer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400547" y="5198037"/>
            <a:ext cx="1517812" cy="461665"/>
            <a:chOff x="6400547" y="5198037"/>
            <a:chExt cx="1517812" cy="461665"/>
          </a:xfrm>
        </p:grpSpPr>
        <p:sp>
          <p:nvSpPr>
            <p:cNvPr id="221" name="TextBox 220"/>
            <p:cNvSpPr txBox="1"/>
            <p:nvPr/>
          </p:nvSpPr>
          <p:spPr>
            <a:xfrm>
              <a:off x="6400547" y="5198037"/>
              <a:ext cx="103586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 err="1"/>
                <a:t>x</a:t>
              </a:r>
              <a:r>
                <a:rPr lang="en-US" sz="2400" dirty="0" err="1">
                  <a:solidFill>
                    <a:srgbClr val="FF0000"/>
                  </a:solidFill>
                </a:rPr>
                <a:t>M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221" idx="3"/>
              <a:endCxn id="61" idx="1"/>
            </p:cNvCxnSpPr>
            <p:nvPr/>
          </p:nvCxnSpPr>
          <p:spPr>
            <a:xfrm>
              <a:off x="7436408" y="5428870"/>
              <a:ext cx="481951" cy="328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/>
          <p:cNvGrpSpPr/>
          <p:nvPr/>
        </p:nvGrpSpPr>
        <p:grpSpPr>
          <a:xfrm>
            <a:off x="6439406" y="5624220"/>
            <a:ext cx="1533014" cy="461665"/>
            <a:chOff x="6400547" y="5198037"/>
            <a:chExt cx="1533014" cy="461665"/>
          </a:xfrm>
        </p:grpSpPr>
        <p:sp>
          <p:nvSpPr>
            <p:cNvPr id="223" name="TextBox 222"/>
            <p:cNvSpPr txBox="1"/>
            <p:nvPr/>
          </p:nvSpPr>
          <p:spPr>
            <a:xfrm>
              <a:off x="6400547" y="5198037"/>
              <a:ext cx="103586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 err="1"/>
                <a:t>x</a:t>
              </a:r>
              <a:r>
                <a:rPr lang="en-US" sz="2400" dirty="0" err="1">
                  <a:solidFill>
                    <a:srgbClr val="FF0000"/>
                  </a:solidFill>
                </a:rPr>
                <a:t>M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24" name="Straight Arrow Connector 223"/>
            <p:cNvCxnSpPr>
              <a:stCxn id="223" idx="3"/>
            </p:cNvCxnSpPr>
            <p:nvPr/>
          </p:nvCxnSpPr>
          <p:spPr>
            <a:xfrm>
              <a:off x="7436408" y="5428870"/>
              <a:ext cx="497153" cy="71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 224"/>
          <p:cNvGrpSpPr/>
          <p:nvPr/>
        </p:nvGrpSpPr>
        <p:grpSpPr>
          <a:xfrm>
            <a:off x="5362902" y="6306176"/>
            <a:ext cx="2274286" cy="461665"/>
            <a:chOff x="5805761" y="5154927"/>
            <a:chExt cx="2274286" cy="461665"/>
          </a:xfrm>
        </p:grpSpPr>
        <p:sp>
          <p:nvSpPr>
            <p:cNvPr id="226" name="TextBox 225"/>
            <p:cNvSpPr txBox="1"/>
            <p:nvPr/>
          </p:nvSpPr>
          <p:spPr>
            <a:xfrm>
              <a:off x="5805761" y="5154927"/>
              <a:ext cx="211236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Nlayer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 err="1"/>
                <a:t>x</a:t>
              </a:r>
              <a:r>
                <a:rPr lang="en-US" sz="2400" dirty="0" err="1">
                  <a:solidFill>
                    <a:srgbClr val="FF0000"/>
                  </a:solidFill>
                </a:rPr>
                <a:t>M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27" name="Straight Arrow Connector 226"/>
            <p:cNvCxnSpPr/>
            <p:nvPr/>
          </p:nvCxnSpPr>
          <p:spPr>
            <a:xfrm flipV="1">
              <a:off x="7536610" y="5381986"/>
              <a:ext cx="543437" cy="283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3" name="TextBox 232"/>
          <p:cNvSpPr txBox="1"/>
          <p:nvPr/>
        </p:nvSpPr>
        <p:spPr>
          <a:xfrm>
            <a:off x="7541653" y="2156364"/>
            <a:ext cx="3671198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Feedforward w/1 Example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=1:Nlayer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[i-1]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=1./(1+exp(-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end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Nlayer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34829" y="4461177"/>
            <a:ext cx="16317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w/Training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Set</a:t>
            </a:r>
          </a:p>
        </p:txBody>
      </p:sp>
      <p:grpSp>
        <p:nvGrpSpPr>
          <p:cNvPr id="251" name="Group 250"/>
          <p:cNvGrpSpPr/>
          <p:nvPr/>
        </p:nvGrpSpPr>
        <p:grpSpPr>
          <a:xfrm>
            <a:off x="5820437" y="4692607"/>
            <a:ext cx="2844042" cy="601584"/>
            <a:chOff x="8340925" y="4303661"/>
            <a:chExt cx="2844042" cy="601584"/>
          </a:xfrm>
          <a:noFill/>
        </p:grpSpPr>
        <p:sp>
          <p:nvSpPr>
            <p:cNvPr id="252" name="TextBox 251"/>
            <p:cNvSpPr txBox="1"/>
            <p:nvPr/>
          </p:nvSpPr>
          <p:spPr>
            <a:xfrm>
              <a:off x="8340925" y="4303661"/>
              <a:ext cx="1478290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 err="1">
                  <a:solidFill>
                    <a:srgbClr val="00B0F0"/>
                  </a:solidFill>
                </a:rPr>
                <a:t>xN</a:t>
              </a:r>
              <a:r>
                <a:rPr lang="en-US" sz="2400" dirty="0">
                  <a:solidFill>
                    <a:srgbClr val="00B0F0"/>
                  </a:solidFill>
                </a:rPr>
                <a:t>(i-1)</a:t>
              </a:r>
            </a:p>
          </p:txBody>
        </p:sp>
        <p:cxnSp>
          <p:nvCxnSpPr>
            <p:cNvPr id="256" name="Straight Arrow Connector 255"/>
            <p:cNvCxnSpPr/>
            <p:nvPr/>
          </p:nvCxnSpPr>
          <p:spPr>
            <a:xfrm>
              <a:off x="9286505" y="4719443"/>
              <a:ext cx="1898462" cy="185802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50714" y="5093978"/>
            <a:ext cx="143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Matlab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“broadcasting”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9532870" y="6180607"/>
            <a:ext cx="2005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Last layer might</a:t>
            </a:r>
          </a:p>
          <a:p>
            <a:pPr algn="ctr"/>
            <a:r>
              <a:rPr lang="en-US" dirty="0"/>
              <a:t>Not have activation</a:t>
            </a:r>
          </a:p>
        </p:txBody>
      </p:sp>
    </p:spTree>
    <p:extLst>
      <p:ext uri="{BB962C8B-B14F-4D97-AF65-F5344CB8AC3E}">
        <p14:creationId xmlns:p14="http://schemas.microsoft.com/office/powerpoint/2010/main" val="36028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9" grpId="0"/>
      <p:bldP spid="295" grpId="0"/>
      <p:bldP spid="50" grpId="0"/>
      <p:bldP spid="339" grpId="0" animBg="1"/>
      <p:bldP spid="340" grpId="0" animBg="1"/>
      <p:bldP spid="341" grpId="0"/>
      <p:bldP spid="344" grpId="0" animBg="1"/>
      <p:bldP spid="61" grpId="0" animBg="1"/>
      <p:bldP spid="346" grpId="0"/>
      <p:bldP spid="347" grpId="0" animBg="1"/>
      <p:bldP spid="348" grpId="0" animBg="1"/>
      <p:bldP spid="62" grpId="0" animBg="1"/>
      <p:bldP spid="63" grpId="0" animBg="1"/>
      <p:bldP spid="71" grpId="0" animBg="1"/>
      <p:bldP spid="233" grpId="0" animBg="1"/>
      <p:bldP spid="23" grpId="0"/>
      <p:bldP spid="32" grpId="0"/>
      <p:bldP spid="25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67"/>
          <p:cNvSpPr/>
          <p:nvPr/>
        </p:nvSpPr>
        <p:spPr>
          <a:xfrm>
            <a:off x="5877965" y="13001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6097386" y="13162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501718" y="10612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17151" y="-138907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  <a:p>
            <a:pPr algn="ctr"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N.N. Feed-forward with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 Examples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15742" y="1341318"/>
            <a:ext cx="4850463" cy="3275053"/>
            <a:chOff x="141190" y="1486001"/>
            <a:chExt cx="4850463" cy="32750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90" y="1782700"/>
              <a:ext cx="4850463" cy="2978354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690446" y="1486001"/>
              <a:ext cx="2546568" cy="827303"/>
            </a:xfrm>
            <a:custGeom>
              <a:avLst/>
              <a:gdLst>
                <a:gd name="connsiteX0" fmla="*/ 2545123 w 2546568"/>
                <a:gd name="connsiteY0" fmla="*/ 799999 h 827303"/>
                <a:gd name="connsiteX1" fmla="*/ 2298939 w 2546568"/>
                <a:gd name="connsiteY1" fmla="*/ 694491 h 827303"/>
                <a:gd name="connsiteX2" fmla="*/ 2017585 w 2546568"/>
                <a:gd name="connsiteY2" fmla="*/ 571399 h 827303"/>
                <a:gd name="connsiteX3" fmla="*/ 1876908 w 2546568"/>
                <a:gd name="connsiteY3" fmla="*/ 307630 h 827303"/>
                <a:gd name="connsiteX4" fmla="*/ 1120769 w 2546568"/>
                <a:gd name="connsiteY4" fmla="*/ 254876 h 827303"/>
                <a:gd name="connsiteX5" fmla="*/ 399800 w 2546568"/>
                <a:gd name="connsiteY5" fmla="*/ 465891 h 827303"/>
                <a:gd name="connsiteX6" fmla="*/ 100862 w 2546568"/>
                <a:gd name="connsiteY6" fmla="*/ 43861 h 827303"/>
                <a:gd name="connsiteX7" fmla="*/ 2158262 w 2546568"/>
                <a:gd name="connsiteY7" fmla="*/ 96614 h 827303"/>
                <a:gd name="connsiteX8" fmla="*/ 2545123 w 2546568"/>
                <a:gd name="connsiteY8" fmla="*/ 799999 h 82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568" h="827303">
                  <a:moveTo>
                    <a:pt x="2545123" y="799999"/>
                  </a:moveTo>
                  <a:cubicBezTo>
                    <a:pt x="2568569" y="899645"/>
                    <a:pt x="2298939" y="694491"/>
                    <a:pt x="2298939" y="694491"/>
                  </a:cubicBezTo>
                  <a:cubicBezTo>
                    <a:pt x="2211016" y="656391"/>
                    <a:pt x="2087923" y="635876"/>
                    <a:pt x="2017585" y="571399"/>
                  </a:cubicBezTo>
                  <a:cubicBezTo>
                    <a:pt x="1947247" y="506922"/>
                    <a:pt x="2026377" y="360384"/>
                    <a:pt x="1876908" y="307630"/>
                  </a:cubicBezTo>
                  <a:cubicBezTo>
                    <a:pt x="1727439" y="254876"/>
                    <a:pt x="1366954" y="228499"/>
                    <a:pt x="1120769" y="254876"/>
                  </a:cubicBezTo>
                  <a:cubicBezTo>
                    <a:pt x="874584" y="281253"/>
                    <a:pt x="569784" y="501060"/>
                    <a:pt x="399800" y="465891"/>
                  </a:cubicBezTo>
                  <a:cubicBezTo>
                    <a:pt x="229816" y="430722"/>
                    <a:pt x="-192215" y="105407"/>
                    <a:pt x="100862" y="43861"/>
                  </a:cubicBezTo>
                  <a:cubicBezTo>
                    <a:pt x="393939" y="-17685"/>
                    <a:pt x="1745024" y="-26478"/>
                    <a:pt x="2158262" y="96614"/>
                  </a:cubicBezTo>
                  <a:cubicBezTo>
                    <a:pt x="2571500" y="219706"/>
                    <a:pt x="2521677" y="700353"/>
                    <a:pt x="2545123" y="7999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12257" y="2356192"/>
              <a:ext cx="311833" cy="411976"/>
            </a:xfrm>
            <a:custGeom>
              <a:avLst/>
              <a:gdLst>
                <a:gd name="connsiteX0" fmla="*/ 286966 w 311833"/>
                <a:gd name="connsiteY0" fmla="*/ 87923 h 411976"/>
                <a:gd name="connsiteX1" fmla="*/ 304550 w 311833"/>
                <a:gd name="connsiteY1" fmla="*/ 298938 h 411976"/>
                <a:gd name="connsiteX2" fmla="*/ 181458 w 311833"/>
                <a:gd name="connsiteY2" fmla="*/ 351692 h 411976"/>
                <a:gd name="connsiteX3" fmla="*/ 23196 w 311833"/>
                <a:gd name="connsiteY3" fmla="*/ 404446 h 411976"/>
                <a:gd name="connsiteX4" fmla="*/ 23196 w 311833"/>
                <a:gd name="connsiteY4" fmla="*/ 175846 h 411976"/>
                <a:gd name="connsiteX5" fmla="*/ 234212 w 311833"/>
                <a:gd name="connsiteY5" fmla="*/ 0 h 4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3" h="411976">
                  <a:moveTo>
                    <a:pt x="286966" y="87923"/>
                  </a:moveTo>
                  <a:cubicBezTo>
                    <a:pt x="304550" y="171450"/>
                    <a:pt x="322135" y="254977"/>
                    <a:pt x="304550" y="298938"/>
                  </a:cubicBezTo>
                  <a:cubicBezTo>
                    <a:pt x="286965" y="342899"/>
                    <a:pt x="228350" y="334107"/>
                    <a:pt x="181458" y="351692"/>
                  </a:cubicBezTo>
                  <a:cubicBezTo>
                    <a:pt x="134566" y="369277"/>
                    <a:pt x="49573" y="433754"/>
                    <a:pt x="23196" y="404446"/>
                  </a:cubicBezTo>
                  <a:cubicBezTo>
                    <a:pt x="-3181" y="375138"/>
                    <a:pt x="-11973" y="243254"/>
                    <a:pt x="23196" y="175846"/>
                  </a:cubicBezTo>
                  <a:cubicBezTo>
                    <a:pt x="58365" y="108438"/>
                    <a:pt x="146288" y="54219"/>
                    <a:pt x="2342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95316" y="1345349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0                    layer 1                 layer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99654" y="1600718"/>
            <a:ext cx="682922" cy="2641198"/>
            <a:chOff x="685253" y="1617652"/>
            <a:chExt cx="682922" cy="2641198"/>
          </a:xfrm>
        </p:grpSpPr>
        <p:sp>
          <p:nvSpPr>
            <p:cNvPr id="47" name="TextBox 46"/>
            <p:cNvSpPr txBox="1"/>
            <p:nvPr/>
          </p:nvSpPr>
          <p:spPr>
            <a:xfrm>
              <a:off x="698425" y="1617652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85253" y="2265723"/>
              <a:ext cx="682922" cy="1993127"/>
              <a:chOff x="685253" y="2265723"/>
              <a:chExt cx="682922" cy="199312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85253" y="3655963"/>
                <a:ext cx="651733" cy="602887"/>
                <a:chOff x="4043482" y="4920364"/>
                <a:chExt cx="651733" cy="602887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698425" y="2974527"/>
                <a:ext cx="651733" cy="602887"/>
                <a:chOff x="4043482" y="4920364"/>
                <a:chExt cx="651733" cy="602887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6442" y="2265723"/>
                <a:ext cx="651733" cy="602887"/>
                <a:chOff x="4043482" y="4920364"/>
                <a:chExt cx="651733" cy="60288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172" name="Group 171"/>
          <p:cNvGrpSpPr/>
          <p:nvPr/>
        </p:nvGrpSpPr>
        <p:grpSpPr>
          <a:xfrm>
            <a:off x="3945501" y="1046856"/>
            <a:ext cx="2373506" cy="3665666"/>
            <a:chOff x="2928171" y="1065074"/>
            <a:chExt cx="2373506" cy="3665666"/>
          </a:xfrm>
        </p:grpSpPr>
        <p:grpSp>
          <p:nvGrpSpPr>
            <p:cNvPr id="170" name="Group 169"/>
            <p:cNvGrpSpPr/>
            <p:nvPr/>
          </p:nvGrpSpPr>
          <p:grpSpPr>
            <a:xfrm>
              <a:off x="2928171" y="1905858"/>
              <a:ext cx="2373506" cy="2824882"/>
              <a:chOff x="2928171" y="1905858"/>
              <a:chExt cx="2373506" cy="2824882"/>
            </a:xfrm>
          </p:grpSpPr>
          <p:sp>
            <p:nvSpPr>
              <p:cNvPr id="169" name="Freeform 168"/>
              <p:cNvSpPr/>
              <p:nvPr/>
            </p:nvSpPr>
            <p:spPr>
              <a:xfrm>
                <a:off x="2928171" y="1905858"/>
                <a:ext cx="2373506" cy="2824882"/>
              </a:xfrm>
              <a:custGeom>
                <a:avLst/>
                <a:gdLst>
                  <a:gd name="connsiteX0" fmla="*/ 52096 w 2373506"/>
                  <a:gd name="connsiteY0" fmla="*/ 41475 h 2824882"/>
                  <a:gd name="connsiteX1" fmla="*/ 18229 w 2373506"/>
                  <a:gd name="connsiteY1" fmla="*/ 261609 h 2824882"/>
                  <a:gd name="connsiteX2" fmla="*/ 1296 w 2373506"/>
                  <a:gd name="connsiteY2" fmla="*/ 1040542 h 2824882"/>
                  <a:gd name="connsiteX3" fmla="*/ 52096 w 2373506"/>
                  <a:gd name="connsiteY3" fmla="*/ 1700942 h 2824882"/>
                  <a:gd name="connsiteX4" fmla="*/ 119829 w 2373506"/>
                  <a:gd name="connsiteY4" fmla="*/ 2513742 h 2824882"/>
                  <a:gd name="connsiteX5" fmla="*/ 221429 w 2373506"/>
                  <a:gd name="connsiteY5" fmla="*/ 2784675 h 2824882"/>
                  <a:gd name="connsiteX6" fmla="*/ 2168762 w 2373506"/>
                  <a:gd name="connsiteY6" fmla="*/ 1717875 h 2824882"/>
                  <a:gd name="connsiteX7" fmla="*/ 2101029 w 2373506"/>
                  <a:gd name="connsiteY7" fmla="*/ 972809 h 2824882"/>
                  <a:gd name="connsiteX8" fmla="*/ 272229 w 2373506"/>
                  <a:gd name="connsiteY8" fmla="*/ 92275 h 2824882"/>
                  <a:gd name="connsiteX9" fmla="*/ 52096 w 2373506"/>
                  <a:gd name="connsiteY9" fmla="*/ 41475 h 282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3506" h="2824882">
                    <a:moveTo>
                      <a:pt x="52096" y="41475"/>
                    </a:moveTo>
                    <a:cubicBezTo>
                      <a:pt x="9763" y="69697"/>
                      <a:pt x="26696" y="95098"/>
                      <a:pt x="18229" y="261609"/>
                    </a:cubicBezTo>
                    <a:cubicBezTo>
                      <a:pt x="9762" y="428120"/>
                      <a:pt x="-4348" y="800653"/>
                      <a:pt x="1296" y="1040542"/>
                    </a:cubicBezTo>
                    <a:cubicBezTo>
                      <a:pt x="6940" y="1280431"/>
                      <a:pt x="32341" y="1455409"/>
                      <a:pt x="52096" y="1700942"/>
                    </a:cubicBezTo>
                    <a:cubicBezTo>
                      <a:pt x="71851" y="1946475"/>
                      <a:pt x="91607" y="2333120"/>
                      <a:pt x="119829" y="2513742"/>
                    </a:cubicBezTo>
                    <a:cubicBezTo>
                      <a:pt x="148051" y="2694364"/>
                      <a:pt x="-120060" y="2917319"/>
                      <a:pt x="221429" y="2784675"/>
                    </a:cubicBezTo>
                    <a:cubicBezTo>
                      <a:pt x="562918" y="2652031"/>
                      <a:pt x="1855495" y="2019853"/>
                      <a:pt x="2168762" y="1717875"/>
                    </a:cubicBezTo>
                    <a:cubicBezTo>
                      <a:pt x="2482029" y="1415897"/>
                      <a:pt x="2417118" y="1243742"/>
                      <a:pt x="2101029" y="972809"/>
                    </a:cubicBezTo>
                    <a:cubicBezTo>
                      <a:pt x="1784940" y="701876"/>
                      <a:pt x="613718" y="241853"/>
                      <a:pt x="272229" y="92275"/>
                    </a:cubicBezTo>
                    <a:cubicBezTo>
                      <a:pt x="-69260" y="-57303"/>
                      <a:pt x="94429" y="13253"/>
                      <a:pt x="52096" y="414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2941343" y="2032670"/>
                <a:ext cx="2311259" cy="2274002"/>
                <a:chOff x="2928745" y="2082842"/>
                <a:chExt cx="2311259" cy="2274002"/>
              </a:xfrm>
              <a:solidFill>
                <a:schemeClr val="bg1"/>
              </a:solidFill>
            </p:grpSpPr>
            <p:sp>
              <p:nvSpPr>
                <p:cNvPr id="55" name="Oval 54"/>
                <p:cNvSpPr/>
                <p:nvPr/>
              </p:nvSpPr>
              <p:spPr>
                <a:xfrm>
                  <a:off x="4694641" y="3401687"/>
                  <a:ext cx="545363" cy="55926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3522554" y="2082842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3545402" y="2943763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3568250" y="3804684"/>
                  <a:ext cx="530427" cy="55216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" name="Straight Arrow Connector 69"/>
                <p:cNvCxnSpPr>
                  <a:endCxn id="235" idx="2"/>
                </p:cNvCxnSpPr>
                <p:nvPr/>
              </p:nvCxnSpPr>
              <p:spPr>
                <a:xfrm>
                  <a:off x="2941633" y="2082842"/>
                  <a:ext cx="580921" cy="27608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Arrow Connector 237"/>
                <p:cNvCxnSpPr>
                  <a:endCxn id="236" idx="2"/>
                </p:cNvCxnSpPr>
                <p:nvPr/>
              </p:nvCxnSpPr>
              <p:spPr>
                <a:xfrm>
                  <a:off x="2928745" y="2082842"/>
                  <a:ext cx="616657" cy="113700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Arrow Connector 238"/>
                <p:cNvCxnSpPr>
                  <a:endCxn id="237" idx="2"/>
                </p:cNvCxnSpPr>
                <p:nvPr/>
              </p:nvCxnSpPr>
              <p:spPr>
                <a:xfrm>
                  <a:off x="2928745" y="2082842"/>
                  <a:ext cx="639505" cy="1997922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Arrow Connector 239"/>
                <p:cNvCxnSpPr/>
                <p:nvPr/>
              </p:nvCxnSpPr>
              <p:spPr>
                <a:xfrm>
                  <a:off x="2941633" y="2792230"/>
                  <a:ext cx="564032" cy="37862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Arrow Connector 240"/>
                <p:cNvCxnSpPr/>
                <p:nvPr/>
              </p:nvCxnSpPr>
              <p:spPr>
                <a:xfrm>
                  <a:off x="2966482" y="2807287"/>
                  <a:ext cx="570730" cy="1293097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Arrow Connector 242"/>
                <p:cNvCxnSpPr>
                  <a:endCxn id="235" idx="2"/>
                </p:cNvCxnSpPr>
                <p:nvPr/>
              </p:nvCxnSpPr>
              <p:spPr>
                <a:xfrm flipV="1">
                  <a:off x="2943634" y="2358922"/>
                  <a:ext cx="578920" cy="44836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Arrow Connector 245"/>
                <p:cNvCxnSpPr/>
                <p:nvPr/>
              </p:nvCxnSpPr>
              <p:spPr>
                <a:xfrm flipV="1">
                  <a:off x="2943634" y="2407518"/>
                  <a:ext cx="546484" cy="1825869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flipV="1">
                  <a:off x="2943634" y="3219843"/>
                  <a:ext cx="562031" cy="106214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flipV="1">
                  <a:off x="2941633" y="4080764"/>
                  <a:ext cx="595579" cy="19190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>
                  <a:off x="4655080" y="2451880"/>
                  <a:ext cx="545363" cy="559262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4" name="Straight Arrow Connector 253"/>
                <p:cNvCxnSpPr/>
                <p:nvPr/>
              </p:nvCxnSpPr>
              <p:spPr>
                <a:xfrm>
                  <a:off x="4023448" y="2371132"/>
                  <a:ext cx="608608" cy="335035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Arrow Connector 254"/>
                <p:cNvCxnSpPr>
                  <a:endCxn id="55" idx="2"/>
                </p:cNvCxnSpPr>
                <p:nvPr/>
              </p:nvCxnSpPr>
              <p:spPr>
                <a:xfrm>
                  <a:off x="4091829" y="2407518"/>
                  <a:ext cx="602812" cy="1273800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Arrow Connector 256"/>
                <p:cNvCxnSpPr/>
                <p:nvPr/>
              </p:nvCxnSpPr>
              <p:spPr>
                <a:xfrm flipV="1">
                  <a:off x="4090872" y="2738688"/>
                  <a:ext cx="541184" cy="479589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>
                  <a:stCxn id="236" idx="6"/>
                </p:cNvCxnSpPr>
                <p:nvPr/>
              </p:nvCxnSpPr>
              <p:spPr>
                <a:xfrm>
                  <a:off x="4075829" y="3219843"/>
                  <a:ext cx="563251" cy="412677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>
                  <a:endCxn id="55" idx="2"/>
                </p:cNvCxnSpPr>
                <p:nvPr/>
              </p:nvCxnSpPr>
              <p:spPr>
                <a:xfrm flipV="1">
                  <a:off x="4077710" y="3681318"/>
                  <a:ext cx="616931" cy="37979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Arrow Connector 265"/>
                <p:cNvCxnSpPr/>
                <p:nvPr/>
              </p:nvCxnSpPr>
              <p:spPr>
                <a:xfrm flipV="1">
                  <a:off x="4117635" y="2754718"/>
                  <a:ext cx="528311" cy="1284141"/>
                </a:xfrm>
                <a:prstGeom prst="straightConnector1">
                  <a:avLst/>
                </a:prstGeom>
                <a:grpFill/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1" name="Rectangle 170"/>
            <p:cNvSpPr/>
            <p:nvPr/>
          </p:nvSpPr>
          <p:spPr>
            <a:xfrm>
              <a:off x="3676954" y="1065074"/>
              <a:ext cx="976706" cy="700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4373022" y="1336399"/>
            <a:ext cx="1973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2         layer 3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1023022" y="1599448"/>
            <a:ext cx="682922" cy="2641198"/>
            <a:chOff x="685253" y="1617652"/>
            <a:chExt cx="682922" cy="2641198"/>
          </a:xfrm>
        </p:grpSpPr>
        <p:sp>
          <p:nvSpPr>
            <p:cNvPr id="136" name="TextBox 135"/>
            <p:cNvSpPr txBox="1"/>
            <p:nvPr/>
          </p:nvSpPr>
          <p:spPr>
            <a:xfrm>
              <a:off x="698425" y="1617652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685253" y="2265723"/>
              <a:ext cx="682922" cy="1993127"/>
              <a:chOff x="685253" y="2265723"/>
              <a:chExt cx="682922" cy="1993127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685253" y="3655963"/>
                <a:ext cx="651733" cy="602887"/>
                <a:chOff x="4043482" y="4920364"/>
                <a:chExt cx="651733" cy="602887"/>
              </a:xfrm>
            </p:grpSpPr>
            <p:sp>
              <p:nvSpPr>
                <p:cNvPr id="128" name="Rectangle 12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9" name="Group 128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132" name="TextBox 131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133" name="Rectangle 132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endParaRPr 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34" name="TextBox 133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131" name="TextBox 130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112" name="Group 111"/>
              <p:cNvGrpSpPr/>
              <p:nvPr/>
            </p:nvGrpSpPr>
            <p:grpSpPr>
              <a:xfrm>
                <a:off x="698425" y="2974527"/>
                <a:ext cx="651733" cy="602887"/>
                <a:chOff x="4043482" y="4920364"/>
                <a:chExt cx="651733" cy="602887"/>
              </a:xfrm>
            </p:grpSpPr>
            <p:sp>
              <p:nvSpPr>
                <p:cNvPr id="121" name="Rectangle 120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2" name="Group 121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123" name="Group 122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125" name="TextBox 124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126" name="Rectangle 125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7" name="TextBox 126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124" name="TextBox 123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113" name="Group 112"/>
              <p:cNvGrpSpPr/>
              <p:nvPr/>
            </p:nvGrpSpPr>
            <p:grpSpPr>
              <a:xfrm>
                <a:off x="716442" y="2265723"/>
                <a:ext cx="651733" cy="602887"/>
                <a:chOff x="4043482" y="4920364"/>
                <a:chExt cx="651733" cy="602887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5" name="Group 114"/>
                <p:cNvGrpSpPr/>
                <p:nvPr/>
              </p:nvGrpSpPr>
              <p:grpSpPr>
                <a:xfrm>
                  <a:off x="4043482" y="4964706"/>
                  <a:ext cx="651733" cy="558545"/>
                  <a:chOff x="6467929" y="1641611"/>
                  <a:chExt cx="651733" cy="558545"/>
                </a:xfrm>
              </p:grpSpPr>
              <p:grpSp>
                <p:nvGrpSpPr>
                  <p:cNvPr id="116" name="Group 115"/>
                  <p:cNvGrpSpPr/>
                  <p:nvPr/>
                </p:nvGrpSpPr>
                <p:grpSpPr>
                  <a:xfrm>
                    <a:off x="6492136" y="1641611"/>
                    <a:ext cx="627526" cy="477054"/>
                    <a:chOff x="3899746" y="1748267"/>
                    <a:chExt cx="627526" cy="477054"/>
                  </a:xfrm>
                </p:grpSpPr>
                <p:sp>
                  <p:nvSpPr>
                    <p:cNvPr id="118" name="TextBox 11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4025211" y="1748267"/>
                      <a:ext cx="502061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[0](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grpSp>
        <p:nvGrpSpPr>
          <p:cNvPr id="34" name="Group 33"/>
          <p:cNvGrpSpPr/>
          <p:nvPr/>
        </p:nvGrpSpPr>
        <p:grpSpPr>
          <a:xfrm>
            <a:off x="58972" y="1586144"/>
            <a:ext cx="1167870" cy="2641198"/>
            <a:chOff x="-25337" y="1634272"/>
            <a:chExt cx="1167870" cy="2641198"/>
          </a:xfrm>
        </p:grpSpPr>
        <p:sp>
          <p:nvSpPr>
            <p:cNvPr id="31" name="TextBox 30"/>
            <p:cNvSpPr txBox="1"/>
            <p:nvPr/>
          </p:nvSpPr>
          <p:spPr>
            <a:xfrm>
              <a:off x="626045" y="2957778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……</a:t>
              </a: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-25337" y="1634272"/>
              <a:ext cx="735821" cy="2641198"/>
              <a:chOff x="685253" y="1617652"/>
              <a:chExt cx="735821" cy="2641198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698425" y="1617652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685253" y="2265723"/>
                <a:ext cx="735821" cy="1993127"/>
                <a:chOff x="685253" y="2265723"/>
                <a:chExt cx="735821" cy="1993127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685253" y="3655963"/>
                  <a:ext cx="704632" cy="602887"/>
                  <a:chOff x="4043482" y="4920364"/>
                  <a:chExt cx="704632" cy="602887"/>
                </a:xfrm>
              </p:grpSpPr>
              <p:sp>
                <p:nvSpPr>
                  <p:cNvPr id="209" name="Rectangle 208"/>
                  <p:cNvSpPr/>
                  <p:nvPr/>
                </p:nvSpPr>
                <p:spPr>
                  <a:xfrm>
                    <a:off x="4079631" y="4920364"/>
                    <a:ext cx="456887" cy="5836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4043482" y="4964706"/>
                    <a:ext cx="704632" cy="558545"/>
                    <a:chOff x="6467929" y="1641611"/>
                    <a:chExt cx="704632" cy="558545"/>
                  </a:xfrm>
                </p:grpSpPr>
                <p:grpSp>
                  <p:nvGrpSpPr>
                    <p:cNvPr id="211" name="Group 210"/>
                    <p:cNvGrpSpPr/>
                    <p:nvPr/>
                  </p:nvGrpSpPr>
                  <p:grpSpPr>
                    <a:xfrm>
                      <a:off x="6492136" y="1641611"/>
                      <a:ext cx="680425" cy="477054"/>
                      <a:chOff x="3899746" y="1748267"/>
                      <a:chExt cx="680425" cy="477054"/>
                    </a:xfrm>
                  </p:grpSpPr>
                  <p:sp>
                    <p:nvSpPr>
                      <p:cNvPr id="213" name="TextBox 212"/>
                      <p:cNvSpPr txBox="1"/>
                      <p:nvPr/>
                    </p:nvSpPr>
                    <p:spPr>
                      <a:xfrm>
                        <a:off x="3899746" y="1776780"/>
                        <a:ext cx="37702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 </a:t>
                        </a:r>
                      </a:p>
                    </p:txBody>
                  </p:sp>
                  <p:sp>
                    <p:nvSpPr>
                      <p:cNvPr id="214" name="Rectangle 213"/>
                      <p:cNvSpPr/>
                      <p:nvPr/>
                    </p:nvSpPr>
                    <p:spPr>
                      <a:xfrm>
                        <a:off x="4025211" y="1748267"/>
                        <a:ext cx="554960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[0](</a:t>
                        </a:r>
                        <a:r>
                          <a:rPr lang="en-US" sz="1600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15" name="TextBox 214"/>
                      <p:cNvSpPr txBox="1"/>
                      <p:nvPr/>
                    </p:nvSpPr>
                    <p:spPr>
                      <a:xfrm>
                        <a:off x="4016457" y="1917544"/>
                        <a:ext cx="31931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 </a:t>
                        </a:r>
                      </a:p>
                    </p:txBody>
                  </p:sp>
                </p:grpSp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6467929" y="1938546"/>
                      <a:ext cx="18473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91" name="Group 190"/>
                <p:cNvGrpSpPr/>
                <p:nvPr/>
              </p:nvGrpSpPr>
              <p:grpSpPr>
                <a:xfrm>
                  <a:off x="698425" y="2974527"/>
                  <a:ext cx="704632" cy="602887"/>
                  <a:chOff x="4043482" y="4920364"/>
                  <a:chExt cx="704632" cy="602887"/>
                </a:xfrm>
              </p:grpSpPr>
              <p:sp>
                <p:nvSpPr>
                  <p:cNvPr id="200" name="Rectangle 199"/>
                  <p:cNvSpPr/>
                  <p:nvPr/>
                </p:nvSpPr>
                <p:spPr>
                  <a:xfrm>
                    <a:off x="4079631" y="4920364"/>
                    <a:ext cx="456887" cy="5836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1" name="Group 200"/>
                  <p:cNvGrpSpPr/>
                  <p:nvPr/>
                </p:nvGrpSpPr>
                <p:grpSpPr>
                  <a:xfrm>
                    <a:off x="4043482" y="4964706"/>
                    <a:ext cx="704632" cy="558545"/>
                    <a:chOff x="6467929" y="1641611"/>
                    <a:chExt cx="704632" cy="558545"/>
                  </a:xfrm>
                </p:grpSpPr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6492136" y="1641611"/>
                      <a:ext cx="680425" cy="477054"/>
                      <a:chOff x="3899746" y="1748267"/>
                      <a:chExt cx="680425" cy="477054"/>
                    </a:xfrm>
                  </p:grpSpPr>
                  <p:sp>
                    <p:nvSpPr>
                      <p:cNvPr id="204" name="TextBox 203"/>
                      <p:cNvSpPr txBox="1"/>
                      <p:nvPr/>
                    </p:nvSpPr>
                    <p:spPr>
                      <a:xfrm>
                        <a:off x="3899746" y="1776780"/>
                        <a:ext cx="37702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 </a:t>
                        </a:r>
                      </a:p>
                    </p:txBody>
                  </p:sp>
                  <p:sp>
                    <p:nvSpPr>
                      <p:cNvPr id="205" name="Rectangle 204"/>
                      <p:cNvSpPr/>
                      <p:nvPr/>
                    </p:nvSpPr>
                    <p:spPr>
                      <a:xfrm>
                        <a:off x="4025211" y="1748267"/>
                        <a:ext cx="554960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[0](</a:t>
                        </a:r>
                        <a:r>
                          <a:rPr lang="en-US" sz="1600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06" name="TextBox 205"/>
                      <p:cNvSpPr txBox="1"/>
                      <p:nvPr/>
                    </p:nvSpPr>
                    <p:spPr>
                      <a:xfrm>
                        <a:off x="4016457" y="1917544"/>
                        <a:ext cx="31931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 </a:t>
                        </a:r>
                      </a:p>
                    </p:txBody>
                  </p:sp>
                </p:grpSp>
                <p:sp>
                  <p:nvSpPr>
                    <p:cNvPr id="203" name="TextBox 202"/>
                    <p:cNvSpPr txBox="1"/>
                    <p:nvPr/>
                  </p:nvSpPr>
                  <p:spPr>
                    <a:xfrm>
                      <a:off x="6467929" y="1938546"/>
                      <a:ext cx="18473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grpSp>
              <p:nvGrpSpPr>
                <p:cNvPr id="192" name="Group 191"/>
                <p:cNvGrpSpPr/>
                <p:nvPr/>
              </p:nvGrpSpPr>
              <p:grpSpPr>
                <a:xfrm>
                  <a:off x="716442" y="2265723"/>
                  <a:ext cx="704632" cy="602887"/>
                  <a:chOff x="4043482" y="4920364"/>
                  <a:chExt cx="704632" cy="602887"/>
                </a:xfrm>
              </p:grpSpPr>
              <p:sp>
                <p:nvSpPr>
                  <p:cNvPr id="193" name="Rectangle 192"/>
                  <p:cNvSpPr/>
                  <p:nvPr/>
                </p:nvSpPr>
                <p:spPr>
                  <a:xfrm>
                    <a:off x="4079631" y="4920364"/>
                    <a:ext cx="456887" cy="58362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94" name="Group 193"/>
                  <p:cNvGrpSpPr/>
                  <p:nvPr/>
                </p:nvGrpSpPr>
                <p:grpSpPr>
                  <a:xfrm>
                    <a:off x="4043482" y="4964706"/>
                    <a:ext cx="704632" cy="558545"/>
                    <a:chOff x="6467929" y="1641611"/>
                    <a:chExt cx="704632" cy="558545"/>
                  </a:xfrm>
                </p:grpSpPr>
                <p:grpSp>
                  <p:nvGrpSpPr>
                    <p:cNvPr id="195" name="Group 194"/>
                    <p:cNvGrpSpPr/>
                    <p:nvPr/>
                  </p:nvGrpSpPr>
                  <p:grpSpPr>
                    <a:xfrm>
                      <a:off x="6492136" y="1641611"/>
                      <a:ext cx="680425" cy="477054"/>
                      <a:chOff x="3899746" y="1748267"/>
                      <a:chExt cx="680425" cy="477054"/>
                    </a:xfrm>
                  </p:grpSpPr>
                  <p:sp>
                    <p:nvSpPr>
                      <p:cNvPr id="197" name="TextBox 196"/>
                      <p:cNvSpPr txBox="1"/>
                      <p:nvPr/>
                    </p:nvSpPr>
                    <p:spPr>
                      <a:xfrm>
                        <a:off x="3899746" y="1776780"/>
                        <a:ext cx="37702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 </a:t>
                        </a:r>
                      </a:p>
                    </p:txBody>
                  </p:sp>
                  <p:sp>
                    <p:nvSpPr>
                      <p:cNvPr id="198" name="Rectangle 197"/>
                      <p:cNvSpPr/>
                      <p:nvPr/>
                    </p:nvSpPr>
                    <p:spPr>
                      <a:xfrm>
                        <a:off x="4025211" y="1748267"/>
                        <a:ext cx="554960" cy="33855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[0](</a:t>
                        </a:r>
                        <a:r>
                          <a:rPr lang="en-US" sz="1600" baseline="30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99" name="TextBox 198"/>
                      <p:cNvSpPr txBox="1"/>
                      <p:nvPr/>
                    </p:nvSpPr>
                    <p:spPr>
                      <a:xfrm>
                        <a:off x="4016457" y="1917544"/>
                        <a:ext cx="319318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 </a:t>
                        </a:r>
                      </a:p>
                    </p:txBody>
                  </p:sp>
                </p:grpSp>
                <p:sp>
                  <p:nvSpPr>
                    <p:cNvPr id="196" name="TextBox 195"/>
                    <p:cNvSpPr txBox="1"/>
                    <p:nvPr/>
                  </p:nvSpPr>
                  <p:spPr>
                    <a:xfrm>
                      <a:off x="6467929" y="1938546"/>
                      <a:ext cx="18473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38" name="Double Bracket 37"/>
          <p:cNvSpPr/>
          <p:nvPr/>
        </p:nvSpPr>
        <p:spPr>
          <a:xfrm>
            <a:off x="39211" y="2246697"/>
            <a:ext cx="2249458" cy="1968207"/>
          </a:xfrm>
          <a:prstGeom prst="bracketPair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302881" y="1928922"/>
            <a:ext cx="1757009" cy="307777"/>
            <a:chOff x="302881" y="1928922"/>
            <a:chExt cx="1757009" cy="307777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302881" y="2066114"/>
              <a:ext cx="1757009" cy="192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65180" y="1928922"/>
              <a:ext cx="13500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# examples</a:t>
              </a:r>
            </a:p>
          </p:txBody>
        </p:sp>
      </p:grpSp>
      <p:grpSp>
        <p:nvGrpSpPr>
          <p:cNvPr id="244" name="Group 243"/>
          <p:cNvGrpSpPr/>
          <p:nvPr/>
        </p:nvGrpSpPr>
        <p:grpSpPr>
          <a:xfrm rot="16200000">
            <a:off x="33522" y="3051592"/>
            <a:ext cx="1757009" cy="307777"/>
            <a:chOff x="302881" y="1912241"/>
            <a:chExt cx="1757009" cy="307777"/>
          </a:xfrm>
        </p:grpSpPr>
        <p:cxnSp>
          <p:nvCxnSpPr>
            <p:cNvPr id="245" name="Straight Arrow Connector 244"/>
            <p:cNvCxnSpPr/>
            <p:nvPr/>
          </p:nvCxnSpPr>
          <p:spPr>
            <a:xfrm>
              <a:off x="302881" y="2066114"/>
              <a:ext cx="1757009" cy="192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TextBox 246"/>
            <p:cNvSpPr txBox="1"/>
            <p:nvPr/>
          </p:nvSpPr>
          <p:spPr>
            <a:xfrm>
              <a:off x="605755" y="1912241"/>
              <a:ext cx="10791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3=# features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437947" y="109852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N(0)=3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3195299" y="108112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N(1)=3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4309730" y="108112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N(2)=3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5498846" y="108112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N(3)=2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354389" y="1121444"/>
            <a:ext cx="928459" cy="1125253"/>
            <a:chOff x="6704169" y="5115058"/>
            <a:chExt cx="928459" cy="1125253"/>
          </a:xfrm>
        </p:grpSpPr>
        <p:sp>
          <p:nvSpPr>
            <p:cNvPr id="221" name="TextBox 220"/>
            <p:cNvSpPr txBox="1"/>
            <p:nvPr/>
          </p:nvSpPr>
          <p:spPr>
            <a:xfrm>
              <a:off x="6704169" y="5115058"/>
              <a:ext cx="9284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/>
                <a:t>x</a:t>
              </a:r>
              <a:r>
                <a:rPr lang="en-US" sz="24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945410" y="5522452"/>
              <a:ext cx="277749" cy="717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/>
        </p:nvGrpSpPr>
        <p:grpSpPr>
          <a:xfrm>
            <a:off x="8901366" y="890398"/>
            <a:ext cx="1478290" cy="1242661"/>
            <a:chOff x="10210344" y="4398650"/>
            <a:chExt cx="1478290" cy="1242661"/>
          </a:xfrm>
          <a:noFill/>
        </p:grpSpPr>
        <p:sp>
          <p:nvSpPr>
            <p:cNvPr id="252" name="TextBox 251"/>
            <p:cNvSpPr txBox="1"/>
            <p:nvPr/>
          </p:nvSpPr>
          <p:spPr>
            <a:xfrm>
              <a:off x="10210344" y="4398650"/>
              <a:ext cx="1478290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i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 err="1">
                  <a:solidFill>
                    <a:srgbClr val="00B0F0"/>
                  </a:solidFill>
                </a:rPr>
                <a:t>xN</a:t>
              </a:r>
              <a:r>
                <a:rPr lang="en-US" sz="2400" dirty="0">
                  <a:solidFill>
                    <a:srgbClr val="00B0F0"/>
                  </a:solidFill>
                </a:rPr>
                <a:t>(i-1)</a:t>
              </a:r>
            </a:p>
          </p:txBody>
        </p:sp>
        <p:cxnSp>
          <p:nvCxnSpPr>
            <p:cNvPr id="256" name="Straight Arrow Connector 255"/>
            <p:cNvCxnSpPr>
              <a:stCxn id="252" idx="2"/>
            </p:cNvCxnSpPr>
            <p:nvPr/>
          </p:nvCxnSpPr>
          <p:spPr>
            <a:xfrm flipH="1">
              <a:off x="10537640" y="4860315"/>
              <a:ext cx="411849" cy="78099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6411494" y="1589531"/>
            <a:ext cx="5683457" cy="2779839"/>
            <a:chOff x="6411494" y="1589531"/>
            <a:chExt cx="5683457" cy="2779839"/>
          </a:xfrm>
        </p:grpSpPr>
        <p:sp>
          <p:nvSpPr>
            <p:cNvPr id="346" name="TextBox 345"/>
            <p:cNvSpPr txBox="1"/>
            <p:nvPr/>
          </p:nvSpPr>
          <p:spPr>
            <a:xfrm>
              <a:off x="6913730" y="2799710"/>
              <a:ext cx="51812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4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 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4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428701" y="2122242"/>
              <a:ext cx="26548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[i-1] 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b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4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8453968" y="2105851"/>
              <a:ext cx="11865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4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6918477" y="2118355"/>
              <a:ext cx="14830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4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4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11494" y="1589531"/>
              <a:ext cx="25147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For </a:t>
              </a:r>
              <a:r>
                <a:rPr lang="en-US" sz="3200" dirty="0" err="1"/>
                <a:t>i</a:t>
              </a:r>
              <a:r>
                <a:rPr lang="en-US" sz="3200" dirty="0"/>
                <a:t>=1:Nlayer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6481720" y="3522811"/>
              <a:ext cx="8210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end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849855" y="1521057"/>
            <a:ext cx="1411180" cy="786013"/>
            <a:chOff x="9849855" y="1521057"/>
            <a:chExt cx="1411180" cy="786013"/>
          </a:xfrm>
        </p:grpSpPr>
        <p:sp>
          <p:nvSpPr>
            <p:cNvPr id="347" name="TextBox 346"/>
            <p:cNvSpPr txBox="1"/>
            <p:nvPr/>
          </p:nvSpPr>
          <p:spPr>
            <a:xfrm>
              <a:off x="9975106" y="1521057"/>
              <a:ext cx="12859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N(i-1)</a:t>
              </a:r>
              <a:r>
                <a:rPr lang="en-US" sz="2400" dirty="0" err="1"/>
                <a:t>x</a:t>
              </a:r>
              <a:r>
                <a:rPr lang="en-US" sz="2400" dirty="0" err="1">
                  <a:solidFill>
                    <a:srgbClr val="FF0000"/>
                  </a:solidFill>
                </a:rPr>
                <a:t>M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9849855" y="1966680"/>
              <a:ext cx="308654" cy="3403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7058045" y="4097420"/>
            <a:ext cx="3538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sz="4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pred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sz="4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Nlayer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2" name="Group 261"/>
          <p:cNvGrpSpPr/>
          <p:nvPr/>
        </p:nvGrpSpPr>
        <p:grpSpPr>
          <a:xfrm>
            <a:off x="7343569" y="4675792"/>
            <a:ext cx="1773371" cy="797111"/>
            <a:chOff x="9863384" y="885571"/>
            <a:chExt cx="1773371" cy="797111"/>
          </a:xfrm>
        </p:grpSpPr>
        <p:sp>
          <p:nvSpPr>
            <p:cNvPr id="263" name="TextBox 262"/>
            <p:cNvSpPr txBox="1"/>
            <p:nvPr/>
          </p:nvSpPr>
          <p:spPr>
            <a:xfrm>
              <a:off x="9863384" y="1221017"/>
              <a:ext cx="17733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N(</a:t>
              </a:r>
              <a:r>
                <a:rPr lang="en-US" sz="2400" dirty="0" err="1">
                  <a:solidFill>
                    <a:srgbClr val="00B0F0"/>
                  </a:solidFill>
                </a:rPr>
                <a:t>Nlayer</a:t>
              </a:r>
              <a:r>
                <a:rPr lang="en-US" sz="2400" dirty="0">
                  <a:solidFill>
                    <a:srgbClr val="00B0F0"/>
                  </a:solidFill>
                </a:rPr>
                <a:t>)</a:t>
              </a:r>
              <a:r>
                <a:rPr lang="en-US" sz="2400" dirty="0" err="1"/>
                <a:t>x</a:t>
              </a:r>
              <a:r>
                <a:rPr lang="en-US" sz="2400" dirty="0" err="1">
                  <a:solidFill>
                    <a:srgbClr val="FF0000"/>
                  </a:solidFill>
                </a:rPr>
                <a:t>M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65" name="Straight Arrow Connector 264"/>
            <p:cNvCxnSpPr/>
            <p:nvPr/>
          </p:nvCxnSpPr>
          <p:spPr>
            <a:xfrm flipH="1" flipV="1">
              <a:off x="10346359" y="885571"/>
              <a:ext cx="192160" cy="3189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5781270" y="5814858"/>
            <a:ext cx="6163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 is scalar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Y=[y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]</a:t>
            </a:r>
          </a:p>
        </p:txBody>
      </p:sp>
      <p:grpSp>
        <p:nvGrpSpPr>
          <p:cNvPr id="267" name="Group 266"/>
          <p:cNvGrpSpPr/>
          <p:nvPr/>
        </p:nvGrpSpPr>
        <p:grpSpPr>
          <a:xfrm>
            <a:off x="9133396" y="5493810"/>
            <a:ext cx="2237449" cy="307777"/>
            <a:chOff x="-7555" y="1895824"/>
            <a:chExt cx="2237449" cy="307777"/>
          </a:xfrm>
        </p:grpSpPr>
        <p:cxnSp>
          <p:nvCxnSpPr>
            <p:cNvPr id="268" name="Straight Arrow Connector 267"/>
            <p:cNvCxnSpPr/>
            <p:nvPr/>
          </p:nvCxnSpPr>
          <p:spPr>
            <a:xfrm flipV="1">
              <a:off x="-7555" y="2026782"/>
              <a:ext cx="2237449" cy="2293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>
              <a:off x="516016" y="1895824"/>
              <a:ext cx="13596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# examples</a:t>
              </a:r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3174944" y="4403827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4417585" y="4392995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5549279" y="4367253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807893" y="4363194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210617" y="2715410"/>
            <a:ext cx="529595" cy="897518"/>
            <a:chOff x="6210617" y="2715410"/>
            <a:chExt cx="529595" cy="897518"/>
          </a:xfrm>
        </p:grpSpPr>
        <p:sp>
          <p:nvSpPr>
            <p:cNvPr id="281" name="Oval 280"/>
            <p:cNvSpPr/>
            <p:nvPr/>
          </p:nvSpPr>
          <p:spPr>
            <a:xfrm>
              <a:off x="6460602" y="3015485"/>
              <a:ext cx="279610" cy="2954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2" name="Straight Arrow Connector 281"/>
            <p:cNvCxnSpPr/>
            <p:nvPr/>
          </p:nvCxnSpPr>
          <p:spPr>
            <a:xfrm>
              <a:off x="6210617" y="2715410"/>
              <a:ext cx="285464" cy="311385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>
              <a:stCxn id="55" idx="6"/>
            </p:cNvCxnSpPr>
            <p:nvPr/>
          </p:nvCxnSpPr>
          <p:spPr>
            <a:xfrm flipV="1">
              <a:off x="6269932" y="3266577"/>
              <a:ext cx="253942" cy="346351"/>
            </a:xfrm>
            <a:prstGeom prst="straightConnector1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70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0" grpId="0"/>
      <p:bldP spid="270" grpId="0"/>
      <p:bldP spid="277" grpId="0"/>
      <p:bldP spid="279" grpId="0"/>
      <p:bldP spid="28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767" y="4086631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8755905" y="924214"/>
            <a:ext cx="3161049" cy="1471747"/>
            <a:chOff x="1697095" y="4990706"/>
            <a:chExt cx="3161049" cy="1471747"/>
          </a:xfrm>
        </p:grpSpPr>
        <p:grpSp>
          <p:nvGrpSpPr>
            <p:cNvPr id="68" name="Group 67"/>
            <p:cNvGrpSpPr/>
            <p:nvPr/>
          </p:nvGrpSpPr>
          <p:grpSpPr>
            <a:xfrm>
              <a:off x="1697095" y="4990706"/>
              <a:ext cx="3161049" cy="1471747"/>
              <a:chOff x="692040" y="4775896"/>
              <a:chExt cx="3161049" cy="1471747"/>
            </a:xfrm>
          </p:grpSpPr>
          <p:sp>
            <p:nvSpPr>
              <p:cNvPr id="70" name="Double Bracket 69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Isosceles Triangle 74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15487" y="5261531"/>
                <a:ext cx="8376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baseline="300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8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194607" y="147186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Perceptron (binary)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389512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Single-node Perceptron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389512" y="3217391"/>
            <a:ext cx="1127224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Multiple-Layer Neural Network</a:t>
            </a: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-2828514" y="4782692"/>
            <a:ext cx="1464041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Multiple-Layer+Training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Neural Network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053378" y="22183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Vectorization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27815" y="1380636"/>
            <a:ext cx="13140745" cy="4523292"/>
            <a:chOff x="-476305" y="1420771"/>
            <a:chExt cx="13140745" cy="4523292"/>
          </a:xfrm>
        </p:grpSpPr>
        <p:sp>
          <p:nvSpPr>
            <p:cNvPr id="3" name="Rectangle 2"/>
            <p:cNvSpPr/>
            <p:nvPr/>
          </p:nvSpPr>
          <p:spPr>
            <a:xfrm>
              <a:off x="-54705" y="4535502"/>
              <a:ext cx="8322180" cy="1408561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6305" y="1420771"/>
              <a:ext cx="13140745" cy="2665684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93784" y="5903929"/>
            <a:ext cx="6572494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N.N. 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30414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9354" y="-262071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 for an N-Layer Network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3011948" y="2449926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6162" y="1991680"/>
            <a:ext cx="4892746" cy="514812"/>
            <a:chOff x="536162" y="1991680"/>
            <a:chExt cx="4892746" cy="514812"/>
          </a:xfrm>
        </p:grpSpPr>
        <p:cxnSp>
          <p:nvCxnSpPr>
            <p:cNvPr id="10" name="Straight Arrow Connector 9"/>
            <p:cNvCxnSpPr>
              <a:endCxn id="54" idx="3"/>
            </p:cNvCxnSpPr>
            <p:nvPr/>
          </p:nvCxnSpPr>
          <p:spPr>
            <a:xfrm flipH="1">
              <a:off x="3196270" y="2256074"/>
              <a:ext cx="1607232" cy="93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536162" y="1991680"/>
              <a:ext cx="4892746" cy="514812"/>
              <a:chOff x="378836" y="1744639"/>
              <a:chExt cx="4892746" cy="514812"/>
            </a:xfrm>
          </p:grpSpPr>
          <p:sp>
            <p:nvSpPr>
              <p:cNvPr id="288" name="Rectangle 287"/>
              <p:cNvSpPr/>
              <p:nvPr/>
            </p:nvSpPr>
            <p:spPr>
              <a:xfrm>
                <a:off x="378836" y="1815794"/>
                <a:ext cx="14688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1-layer NN:</a:t>
                </a:r>
                <a:endParaRPr lang="en-US" sz="24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04788" y="1803214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</a:t>
                </a:r>
                <a:r>
                  <a:rPr lang="en-US" baseline="30000" dirty="0"/>
                  <a:t>[0]</a:t>
                </a:r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461991" y="1833740"/>
                <a:ext cx="576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3517695" y="1744639"/>
                <a:ext cx="607859" cy="514812"/>
                <a:chOff x="3331535" y="2512148"/>
                <a:chExt cx="607859" cy="514812"/>
              </a:xfrm>
            </p:grpSpPr>
            <p:sp>
              <p:nvSpPr>
                <p:cNvPr id="286" name="Oval 285"/>
                <p:cNvSpPr/>
                <p:nvPr/>
              </p:nvSpPr>
              <p:spPr>
                <a:xfrm>
                  <a:off x="3331535" y="2512148"/>
                  <a:ext cx="607859" cy="5148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3389486" y="2618353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a</a:t>
                  </a:r>
                  <a:r>
                    <a:rPr lang="en-US" baseline="30000" dirty="0"/>
                    <a:t>[1]</a:t>
                  </a:r>
                  <a:endParaRPr lang="en-US" dirty="0"/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417995" y="1963533"/>
            <a:ext cx="1812268" cy="523220"/>
            <a:chOff x="7465156" y="2422689"/>
            <a:chExt cx="1812268" cy="523220"/>
          </a:xfrm>
        </p:grpSpPr>
        <p:sp>
          <p:nvSpPr>
            <p:cNvPr id="334" name="TextBox 333"/>
            <p:cNvSpPr txBox="1"/>
            <p:nvPr/>
          </p:nvSpPr>
          <p:spPr>
            <a:xfrm>
              <a:off x="7945008" y="2422689"/>
              <a:ext cx="1332416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=(1,a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Input features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7465156" y="2722046"/>
              <a:ext cx="473328" cy="34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" name="Rectangle 388"/>
          <p:cNvSpPr/>
          <p:nvPr/>
        </p:nvSpPr>
        <p:spPr>
          <a:xfrm>
            <a:off x="3163201" y="1681716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[0]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7078" y="760746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77671" y="3826639"/>
            <a:ext cx="6333419" cy="731942"/>
            <a:chOff x="957631" y="5815193"/>
            <a:chExt cx="6333419" cy="731942"/>
          </a:xfrm>
        </p:grpSpPr>
        <p:sp>
          <p:nvSpPr>
            <p:cNvPr id="12" name="Rectangle 11"/>
            <p:cNvSpPr/>
            <p:nvPr/>
          </p:nvSpPr>
          <p:spPr>
            <a:xfrm>
              <a:off x="957631" y="5857923"/>
              <a:ext cx="6285280" cy="61506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2219" y="5815193"/>
              <a:ext cx="6288831" cy="731942"/>
              <a:chOff x="1002219" y="5815193"/>
              <a:chExt cx="6288831" cy="731942"/>
            </a:xfrm>
            <a:noFill/>
          </p:grpSpPr>
          <p:sp>
            <p:nvSpPr>
              <p:cNvPr id="99" name="Rectangle 98"/>
              <p:cNvSpPr/>
              <p:nvPr/>
            </p:nvSpPr>
            <p:spPr>
              <a:xfrm>
                <a:off x="5058138" y="6147025"/>
                <a:ext cx="625492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 flipV="1">
                <a:off x="5116064" y="6179487"/>
                <a:ext cx="615912" cy="9324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ectangle 101"/>
              <p:cNvSpPr/>
              <p:nvPr/>
            </p:nvSpPr>
            <p:spPr>
              <a:xfrm>
                <a:off x="5793524" y="5923882"/>
                <a:ext cx="1497526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 g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(1-g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4917458" y="5815193"/>
                <a:ext cx="923651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g(z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1002219" y="5903114"/>
                <a:ext cx="4055919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Note: if g=1/(1+e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-z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then g’=g(1-g) so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148470" y="3037849"/>
            <a:ext cx="3993379" cy="742557"/>
            <a:chOff x="3027210" y="3024302"/>
            <a:chExt cx="3740471" cy="742557"/>
          </a:xfrm>
        </p:grpSpPr>
        <p:sp>
          <p:nvSpPr>
            <p:cNvPr id="113" name="Rectangle 112"/>
            <p:cNvSpPr/>
            <p:nvPr/>
          </p:nvSpPr>
          <p:spPr>
            <a:xfrm>
              <a:off x="3027210" y="3045851"/>
              <a:ext cx="1317536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364852" y="3024302"/>
              <a:ext cx="1402829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636527" y="3044724"/>
            <a:ext cx="3271900" cy="760558"/>
            <a:chOff x="3027210" y="3006301"/>
            <a:chExt cx="3271900" cy="760558"/>
          </a:xfrm>
        </p:grpSpPr>
        <p:sp>
          <p:nvSpPr>
            <p:cNvPr id="119" name="Rectangle 118"/>
            <p:cNvSpPr/>
            <p:nvPr/>
          </p:nvSpPr>
          <p:spPr>
            <a:xfrm>
              <a:off x="3027210" y="3045851"/>
              <a:ext cx="585388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646877" y="3006301"/>
              <a:ext cx="652233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9" name="TextBox 218"/>
          <p:cNvSpPr txBox="1"/>
          <p:nvPr/>
        </p:nvSpPr>
        <p:spPr>
          <a:xfrm>
            <a:off x="445718" y="1284013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½ 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-y 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34348" y="3044724"/>
            <a:ext cx="7890052" cy="927027"/>
            <a:chOff x="34348" y="3044724"/>
            <a:chExt cx="7890052" cy="927027"/>
          </a:xfrm>
        </p:grpSpPr>
        <p:grpSp>
          <p:nvGrpSpPr>
            <p:cNvPr id="222" name="Group 221"/>
            <p:cNvGrpSpPr/>
            <p:nvPr/>
          </p:nvGrpSpPr>
          <p:grpSpPr>
            <a:xfrm>
              <a:off x="34348" y="3044724"/>
              <a:ext cx="5250124" cy="879410"/>
              <a:chOff x="34348" y="3044724"/>
              <a:chExt cx="5250124" cy="879410"/>
            </a:xfrm>
          </p:grpSpPr>
          <p:sp>
            <p:nvSpPr>
              <p:cNvPr id="234" name="Rectangle 233"/>
              <p:cNvSpPr/>
              <p:nvPr/>
            </p:nvSpPr>
            <p:spPr>
              <a:xfrm>
                <a:off x="3797974" y="3413509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35" name="Straight Connector 234"/>
              <p:cNvCxnSpPr/>
              <p:nvPr/>
            </p:nvCxnSpPr>
            <p:spPr>
              <a:xfrm flipV="1">
                <a:off x="3855900" y="3445971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6" name="Group 235"/>
              <p:cNvGrpSpPr/>
              <p:nvPr/>
            </p:nvGrpSpPr>
            <p:grpSpPr>
              <a:xfrm>
                <a:off x="34348" y="3044724"/>
                <a:ext cx="5250124" cy="879410"/>
                <a:chOff x="34348" y="3044724"/>
                <a:chExt cx="5250124" cy="879410"/>
              </a:xfrm>
            </p:grpSpPr>
            <p:sp>
              <p:nvSpPr>
                <p:cNvPr id="237" name="Rectangle 236"/>
                <p:cNvSpPr/>
                <p:nvPr/>
              </p:nvSpPr>
              <p:spPr>
                <a:xfrm>
                  <a:off x="34348" y="3209547"/>
                  <a:ext cx="21453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Gradient w/r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:</a:t>
                  </a:r>
                  <a:endParaRPr lang="en-US" sz="2400" dirty="0"/>
                </a:p>
              </p:txBody>
            </p:sp>
            <p:grpSp>
              <p:nvGrpSpPr>
                <p:cNvPr id="238" name="Group 237"/>
                <p:cNvGrpSpPr/>
                <p:nvPr/>
              </p:nvGrpSpPr>
              <p:grpSpPr>
                <a:xfrm>
                  <a:off x="1665187" y="3044724"/>
                  <a:ext cx="3619285" cy="879410"/>
                  <a:chOff x="1546658" y="3059961"/>
                  <a:chExt cx="3619285" cy="879410"/>
                </a:xfrm>
              </p:grpSpPr>
              <p:sp>
                <p:nvSpPr>
                  <p:cNvPr id="239" name="Rectangle 238"/>
                  <p:cNvSpPr/>
                  <p:nvPr/>
                </p:nvSpPr>
                <p:spPr>
                  <a:xfrm>
                    <a:off x="2590045" y="3259686"/>
                    <a:ext cx="32893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=</a:t>
                    </a:r>
                    <a:endParaRPr lang="en-US" sz="2400" dirty="0"/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1869635" y="3409939"/>
                    <a:ext cx="697627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w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>
                    <a:off x="1956137" y="3084483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242" name="Straight Connector 241"/>
                  <p:cNvCxnSpPr/>
                  <p:nvPr/>
                </p:nvCxnSpPr>
                <p:spPr>
                  <a:xfrm flipV="1">
                    <a:off x="1927561" y="3442401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Rectangle 242"/>
                  <p:cNvSpPr/>
                  <p:nvPr/>
                </p:nvSpPr>
                <p:spPr>
                  <a:xfrm>
                    <a:off x="2165693" y="3600817"/>
                    <a:ext cx="22313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dirty="0"/>
                  </a:p>
                </p:txBody>
              </p:sp>
              <p:sp>
                <p:nvSpPr>
                  <p:cNvPr id="244" name="Rectangle 243"/>
                  <p:cNvSpPr/>
                  <p:nvPr/>
                </p:nvSpPr>
                <p:spPr>
                  <a:xfrm>
                    <a:off x="3059532" y="340407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3146034" y="3078620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246" name="Straight Connector 245"/>
                  <p:cNvCxnSpPr/>
                  <p:nvPr/>
                </p:nvCxnSpPr>
                <p:spPr>
                  <a:xfrm flipV="1">
                    <a:off x="3011948" y="3436538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3735627" y="306582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grpSp>
                <p:nvGrpSpPr>
                  <p:cNvPr id="248" name="Group 247"/>
                  <p:cNvGrpSpPr/>
                  <p:nvPr/>
                </p:nvGrpSpPr>
                <p:grpSpPr>
                  <a:xfrm>
                    <a:off x="4468316" y="3391793"/>
                    <a:ext cx="697627" cy="400110"/>
                    <a:chOff x="2193024" y="2830435"/>
                    <a:chExt cx="697627" cy="400110"/>
                  </a:xfrm>
                </p:grpSpPr>
                <p:sp>
                  <p:nvSpPr>
                    <p:cNvPr id="252" name="Rectangle 251"/>
                    <p:cNvSpPr/>
                    <p:nvPr/>
                  </p:nvSpPr>
                  <p:spPr>
                    <a:xfrm>
                      <a:off x="2193024" y="2830435"/>
                      <a:ext cx="697627" cy="4001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w</a:t>
                      </a:r>
                      <a:r>
                        <a:rPr lang="en-US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[1]</a:t>
                      </a:r>
                      <a:endParaRPr lang="en-US" sz="2400" dirty="0"/>
                    </a:p>
                  </p:txBody>
                </p:sp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 flipV="1">
                      <a:off x="2250950" y="2862897"/>
                      <a:ext cx="615912" cy="932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4468316" y="3059961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z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4805261" y="3588625"/>
                    <a:ext cx="22313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dirty="0"/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1546658" y="3417013"/>
                    <a:ext cx="223138" cy="2616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1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sz="1200" dirty="0"/>
                  </a:p>
                </p:txBody>
              </p:sp>
            </p:grpSp>
          </p:grpSp>
        </p:grpSp>
        <p:grpSp>
          <p:nvGrpSpPr>
            <p:cNvPr id="223" name="Group 222"/>
            <p:cNvGrpSpPr/>
            <p:nvPr/>
          </p:nvGrpSpPr>
          <p:grpSpPr>
            <a:xfrm>
              <a:off x="5308741" y="3090095"/>
              <a:ext cx="2615659" cy="881656"/>
              <a:chOff x="5321347" y="3108787"/>
              <a:chExt cx="2615659" cy="881656"/>
            </a:xfrm>
          </p:grpSpPr>
          <p:sp>
            <p:nvSpPr>
              <p:cNvPr id="224" name="Rectangle 223"/>
              <p:cNvSpPr/>
              <p:nvPr/>
            </p:nvSpPr>
            <p:spPr>
              <a:xfrm>
                <a:off x="6458821" y="3413394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flipV="1">
                <a:off x="6478995" y="3464286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Rectangle 225"/>
              <p:cNvSpPr/>
              <p:nvPr/>
            </p:nvSpPr>
            <p:spPr>
              <a:xfrm>
                <a:off x="7239379" y="3443682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27" name="Straight Connector 226"/>
              <p:cNvCxnSpPr/>
              <p:nvPr/>
            </p:nvCxnSpPr>
            <p:spPr>
              <a:xfrm flipV="1">
                <a:off x="7295877" y="347618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8" name="Group 227"/>
              <p:cNvGrpSpPr/>
              <p:nvPr/>
            </p:nvGrpSpPr>
            <p:grpSpPr>
              <a:xfrm>
                <a:off x="5321347" y="3108787"/>
                <a:ext cx="2541687" cy="881656"/>
                <a:chOff x="5243502" y="3108434"/>
                <a:chExt cx="2541687" cy="881656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7472443" y="3651536"/>
                  <a:ext cx="22313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i</a:t>
                  </a:r>
                  <a:endParaRPr lang="en-US" dirty="0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5547236" y="3225703"/>
                  <a:ext cx="92525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(a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-y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6241373" y="3112068"/>
                  <a:ext cx="9236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g(z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7159697" y="3108434"/>
                  <a:ext cx="6254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5243502" y="3239389"/>
                  <a:ext cx="3289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</p:grpSp>
        </p:grpSp>
      </p:grpSp>
      <p:sp>
        <p:nvSpPr>
          <p:cNvPr id="254" name="Rectangle 253"/>
          <p:cNvSpPr/>
          <p:nvPr/>
        </p:nvSpPr>
        <p:spPr>
          <a:xfrm>
            <a:off x="10996387" y="3293784"/>
            <a:ext cx="1632070" cy="506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(eq. 1)</a:t>
            </a:r>
            <a:endParaRPr lang="en-US" sz="2400" dirty="0"/>
          </a:p>
        </p:txBody>
      </p:sp>
      <p:grpSp>
        <p:nvGrpSpPr>
          <p:cNvPr id="255" name="Group 254"/>
          <p:cNvGrpSpPr/>
          <p:nvPr/>
        </p:nvGrpSpPr>
        <p:grpSpPr>
          <a:xfrm>
            <a:off x="8007488" y="3260380"/>
            <a:ext cx="2560316" cy="535053"/>
            <a:chOff x="9245986" y="4309306"/>
            <a:chExt cx="2560316" cy="535053"/>
          </a:xfrm>
        </p:grpSpPr>
        <p:sp>
          <p:nvSpPr>
            <p:cNvPr id="256" name="Rectangle 255"/>
            <p:cNvSpPr/>
            <p:nvPr/>
          </p:nvSpPr>
          <p:spPr>
            <a:xfrm>
              <a:off x="10871368" y="4499171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9245986" y="4309306"/>
              <a:ext cx="2560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-y) dg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endParaRPr lang="en-US" sz="2400" dirty="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1328972" y="4505805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9875136" y="3253924"/>
            <a:ext cx="1073051" cy="877588"/>
            <a:chOff x="9406262" y="3306386"/>
            <a:chExt cx="1073051" cy="877588"/>
          </a:xfrm>
        </p:grpSpPr>
        <p:sp>
          <p:nvSpPr>
            <p:cNvPr id="260" name="Rectangle 259"/>
            <p:cNvSpPr/>
            <p:nvPr/>
          </p:nvSpPr>
          <p:spPr>
            <a:xfrm>
              <a:off x="9511442" y="3306386"/>
              <a:ext cx="415602" cy="39063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9406262" y="3722309"/>
              <a:ext cx="1073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Forward field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to 1</a:t>
              </a:r>
              <a:r>
                <a:rPr lang="en-US" sz="1200" baseline="30000" dirty="0">
                  <a:solidFill>
                    <a:srgbClr val="00B050"/>
                  </a:solidFill>
                </a:rPr>
                <a:t>st</a:t>
              </a:r>
              <a:r>
                <a:rPr lang="en-US" sz="1200" dirty="0">
                  <a:solidFill>
                    <a:srgbClr val="00B050"/>
                  </a:solidFill>
                </a:rPr>
                <a:t> layer</a:t>
              </a: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7932443" y="2700465"/>
            <a:ext cx="2255674" cy="932732"/>
            <a:chOff x="9681893" y="2680369"/>
            <a:chExt cx="2255674" cy="932732"/>
          </a:xfrm>
        </p:grpSpPr>
        <p:sp>
          <p:nvSpPr>
            <p:cNvPr id="263" name="Rectangle 262"/>
            <p:cNvSpPr/>
            <p:nvPr/>
          </p:nvSpPr>
          <p:spPr>
            <a:xfrm>
              <a:off x="9989493" y="3243561"/>
              <a:ext cx="1746185" cy="36954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9681893" y="2680369"/>
              <a:ext cx="2255674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Residual field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backpropagated</a:t>
              </a:r>
              <a:r>
                <a:rPr lang="en-US" sz="1200" b="1" dirty="0">
                  <a:solidFill>
                    <a:srgbClr val="FF0000"/>
                  </a:solidFill>
                </a:rPr>
                <a:t> to 1</a:t>
              </a:r>
              <a:r>
                <a:rPr lang="en-US" sz="1200" b="1" baseline="30000" dirty="0">
                  <a:solidFill>
                    <a:srgbClr val="FF0000"/>
                  </a:solidFill>
                </a:rPr>
                <a:t>st</a:t>
              </a:r>
              <a:r>
                <a:rPr lang="en-US" sz="1200" b="1" dirty="0">
                  <a:solidFill>
                    <a:srgbClr val="FF0000"/>
                  </a:solidFill>
                </a:rPr>
                <a:t>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/>
      <p:bldP spid="389" grpId="0"/>
      <p:bldP spid="13" grpId="0"/>
      <p:bldP spid="2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>
            <a:off x="2745094" y="4830838"/>
            <a:ext cx="3550110" cy="415321"/>
            <a:chOff x="3844954" y="1344650"/>
            <a:chExt cx="3550110" cy="415321"/>
          </a:xfrm>
        </p:grpSpPr>
        <p:sp>
          <p:nvSpPr>
            <p:cNvPr id="123" name="TextBox 122"/>
            <p:cNvSpPr txBox="1"/>
            <p:nvPr/>
          </p:nvSpPr>
          <p:spPr>
            <a:xfrm>
              <a:off x="3844954" y="1359861"/>
              <a:ext cx="142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968070" y="1344650"/>
              <a:ext cx="142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77078" y="4096223"/>
            <a:ext cx="6851366" cy="769441"/>
            <a:chOff x="339444" y="1537361"/>
            <a:chExt cx="6851366" cy="769441"/>
          </a:xfrm>
        </p:grpSpPr>
        <p:sp>
          <p:nvSpPr>
            <p:cNvPr id="128" name="Rectangle 127"/>
            <p:cNvSpPr/>
            <p:nvPr/>
          </p:nvSpPr>
          <p:spPr>
            <a:xfrm>
              <a:off x="339444" y="1797300"/>
              <a:ext cx="17259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2-layer NN:</a:t>
              </a:r>
              <a:endParaRPr lang="en-US" sz="2800" b="1" dirty="0"/>
            </a:p>
          </p:txBody>
        </p:sp>
        <p:cxnSp>
          <p:nvCxnSpPr>
            <p:cNvPr id="129" name="Straight Arrow Connector 128"/>
            <p:cNvCxnSpPr>
              <a:endCxn id="131" idx="3"/>
            </p:cNvCxnSpPr>
            <p:nvPr/>
          </p:nvCxnSpPr>
          <p:spPr>
            <a:xfrm flipH="1" flipV="1">
              <a:off x="3110836" y="2027263"/>
              <a:ext cx="3467832" cy="252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6624629" y="1787573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aseline="30000" dirty="0"/>
                <a:t>[0]</a:t>
              </a:r>
              <a:endParaRPr lang="en-US" sz="24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06797" y="1796430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5054374" y="1762375"/>
              <a:ext cx="624132" cy="514812"/>
              <a:chOff x="4868214" y="2529884"/>
              <a:chExt cx="624132" cy="514812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4868214" y="2529884"/>
                <a:ext cx="607859" cy="5148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926165" y="2544649"/>
                <a:ext cx="5661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a</a:t>
                </a:r>
                <a:r>
                  <a:rPr lang="en-US" sz="2400" baseline="30000" dirty="0"/>
                  <a:t>[1]</a:t>
                </a:r>
                <a:endParaRPr lang="en-US" sz="2400" dirty="0"/>
              </a:p>
            </p:txBody>
          </p:sp>
        </p:grpSp>
        <p:sp>
          <p:nvSpPr>
            <p:cNvPr id="136" name="Oval 135"/>
            <p:cNvSpPr/>
            <p:nvPr/>
          </p:nvSpPr>
          <p:spPr>
            <a:xfrm>
              <a:off x="3376262" y="1761000"/>
              <a:ext cx="607859" cy="5148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417836" y="1757399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aseline="30000" dirty="0"/>
                <a:t>[2]</a:t>
              </a:r>
              <a:endParaRPr lang="en-US" sz="2400" dirty="0"/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6389383" y="1537361"/>
              <a:ext cx="3353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.</a:t>
              </a:r>
              <a:endParaRPr lang="en-US" sz="4400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-50557" y="3842758"/>
            <a:ext cx="12242557" cy="1118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Group 258"/>
          <p:cNvGrpSpPr/>
          <p:nvPr/>
        </p:nvGrpSpPr>
        <p:grpSpPr>
          <a:xfrm>
            <a:off x="7976445" y="5508116"/>
            <a:ext cx="2316660" cy="500434"/>
            <a:chOff x="9127314" y="4274036"/>
            <a:chExt cx="2316660" cy="500434"/>
          </a:xfrm>
        </p:grpSpPr>
        <p:sp>
          <p:nvSpPr>
            <p:cNvPr id="260" name="Rectangle 259"/>
            <p:cNvSpPr/>
            <p:nvPr/>
          </p:nvSpPr>
          <p:spPr>
            <a:xfrm>
              <a:off x="11022177" y="4435916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9127314" y="4274036"/>
              <a:ext cx="23166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–y)dg(z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</p:grpSp>
      <p:sp>
        <p:nvSpPr>
          <p:cNvPr id="263" name="Rectangle 262"/>
          <p:cNvSpPr/>
          <p:nvPr/>
        </p:nvSpPr>
        <p:spPr>
          <a:xfrm>
            <a:off x="9339476" y="4289540"/>
            <a:ext cx="723974" cy="68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74329" y="5305361"/>
            <a:ext cx="5395676" cy="873545"/>
            <a:chOff x="-74329" y="5305361"/>
            <a:chExt cx="5395676" cy="873545"/>
          </a:xfrm>
        </p:grpSpPr>
        <p:sp>
          <p:nvSpPr>
            <p:cNvPr id="181" name="Rectangle 180"/>
            <p:cNvSpPr/>
            <p:nvPr/>
          </p:nvSpPr>
          <p:spPr>
            <a:xfrm>
              <a:off x="3834849" y="5668281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217" name="Straight Connector 216"/>
            <p:cNvCxnSpPr/>
            <p:nvPr/>
          </p:nvCxnSpPr>
          <p:spPr>
            <a:xfrm flipV="1">
              <a:off x="3892775" y="5700743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2745449" y="5499221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US" sz="2400" dirty="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2025039" y="5649474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2111541" y="5324018"/>
              <a:ext cx="425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en-US" sz="2400" dirty="0">
                <a:latin typeface="Symbol" panose="05050102010706020507" pitchFamily="18" charset="2"/>
              </a:endParaRPr>
            </a:p>
          </p:txBody>
        </p:sp>
        <p:cxnSp>
          <p:nvCxnSpPr>
            <p:cNvPr id="224" name="Straight Connector 223"/>
            <p:cNvCxnSpPr/>
            <p:nvPr/>
          </p:nvCxnSpPr>
          <p:spPr>
            <a:xfrm flipV="1">
              <a:off x="2082965" y="568193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 224"/>
            <p:cNvSpPr/>
            <p:nvPr/>
          </p:nvSpPr>
          <p:spPr>
            <a:xfrm>
              <a:off x="2321097" y="5840352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214936" y="5667057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3301438" y="5341601"/>
              <a:ext cx="425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en-US" sz="2400" dirty="0">
                <a:latin typeface="Symbol" panose="05050102010706020507" pitchFamily="18" charset="2"/>
              </a:endParaRPr>
            </a:p>
          </p:txBody>
        </p:sp>
        <p:cxnSp>
          <p:nvCxnSpPr>
            <p:cNvPr id="228" name="Straight Connector 227"/>
            <p:cNvCxnSpPr/>
            <p:nvPr/>
          </p:nvCxnSpPr>
          <p:spPr>
            <a:xfrm flipV="1">
              <a:off x="3167352" y="5699519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ectangle 228"/>
            <p:cNvSpPr/>
            <p:nvPr/>
          </p:nvSpPr>
          <p:spPr>
            <a:xfrm>
              <a:off x="3891031" y="5305361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623720" y="5654774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233" name="Straight Connector 232"/>
            <p:cNvCxnSpPr/>
            <p:nvPr/>
          </p:nvCxnSpPr>
          <p:spPr>
            <a:xfrm flipV="1">
              <a:off x="4681646" y="568723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ctangle 230"/>
            <p:cNvSpPr/>
            <p:nvPr/>
          </p:nvSpPr>
          <p:spPr>
            <a:xfrm>
              <a:off x="4623720" y="5322942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942377" y="5833318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-74329" y="5480209"/>
              <a:ext cx="22094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Gradient w/r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:</a:t>
              </a:r>
              <a:endParaRPr lang="en-US" sz="24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85196" y="6116129"/>
            <a:ext cx="6162447" cy="873545"/>
            <a:chOff x="-85196" y="6116129"/>
            <a:chExt cx="6162447" cy="873545"/>
          </a:xfrm>
        </p:grpSpPr>
        <p:grpSp>
          <p:nvGrpSpPr>
            <p:cNvPr id="22" name="Group 21"/>
            <p:cNvGrpSpPr/>
            <p:nvPr/>
          </p:nvGrpSpPr>
          <p:grpSpPr>
            <a:xfrm>
              <a:off x="2067711" y="6116129"/>
              <a:ext cx="4009540" cy="873545"/>
              <a:chOff x="2067711" y="6134417"/>
              <a:chExt cx="4009540" cy="873545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3877521" y="649733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73" name="Straight Connector 272"/>
              <p:cNvCxnSpPr/>
              <p:nvPr/>
            </p:nvCxnSpPr>
            <p:spPr>
              <a:xfrm flipV="1">
                <a:off x="3935447" y="6529799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Rectangle 274"/>
              <p:cNvSpPr/>
              <p:nvPr/>
            </p:nvSpPr>
            <p:spPr>
              <a:xfrm>
                <a:off x="2788121" y="6328277"/>
                <a:ext cx="3289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endParaRPr lang="en-US" sz="2400" dirty="0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2067711" y="647853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2154213" y="6153074"/>
                <a:ext cx="4251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4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278" name="Straight Connector 277"/>
              <p:cNvCxnSpPr/>
              <p:nvPr/>
            </p:nvCxnSpPr>
            <p:spPr>
              <a:xfrm flipV="1">
                <a:off x="2125637" y="651099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Rectangle 278"/>
              <p:cNvSpPr/>
              <p:nvPr/>
            </p:nvSpPr>
            <p:spPr>
              <a:xfrm>
                <a:off x="2363769" y="666940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3257608" y="647266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endParaRPr lang="en-US" sz="2400" dirty="0"/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3344110" y="6147211"/>
                <a:ext cx="4251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4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282" name="Straight Connector 281"/>
              <p:cNvCxnSpPr/>
              <p:nvPr/>
            </p:nvCxnSpPr>
            <p:spPr>
              <a:xfrm flipV="1">
                <a:off x="3210024" y="6505129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Rectangle 282"/>
              <p:cNvSpPr/>
              <p:nvPr/>
            </p:nvSpPr>
            <p:spPr>
              <a:xfrm>
                <a:off x="3933703" y="613441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endParaRPr lang="en-US" sz="2400" dirty="0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666392" y="6496960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85" name="Straight Connector 284"/>
              <p:cNvCxnSpPr/>
              <p:nvPr/>
            </p:nvCxnSpPr>
            <p:spPr>
              <a:xfrm flipV="1">
                <a:off x="4724318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Rectangle 286"/>
              <p:cNvSpPr/>
              <p:nvPr/>
            </p:nvSpPr>
            <p:spPr>
              <a:xfrm>
                <a:off x="4666392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5379624" y="649696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322" name="Straight Connector 321"/>
              <p:cNvCxnSpPr/>
              <p:nvPr/>
            </p:nvCxnSpPr>
            <p:spPr>
              <a:xfrm flipV="1">
                <a:off x="5437550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Rectangle 322"/>
              <p:cNvSpPr/>
              <p:nvPr/>
            </p:nvSpPr>
            <p:spPr>
              <a:xfrm>
                <a:off x="5379624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5698281" y="663892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</p:grpSp>
        <p:sp>
          <p:nvSpPr>
            <p:cNvPr id="274" name="Rectangle 273"/>
            <p:cNvSpPr/>
            <p:nvPr/>
          </p:nvSpPr>
          <p:spPr>
            <a:xfrm>
              <a:off x="-85196" y="6320261"/>
              <a:ext cx="22527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Gradient w/r  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:</a:t>
              </a:r>
              <a:endParaRPr lang="en-US" sz="2400" b="1" dirty="0"/>
            </a:p>
          </p:txBody>
        </p:sp>
      </p:grpSp>
      <p:grpSp>
        <p:nvGrpSpPr>
          <p:cNvPr id="353" name="Group 352"/>
          <p:cNvGrpSpPr/>
          <p:nvPr/>
        </p:nvGrpSpPr>
        <p:grpSpPr>
          <a:xfrm>
            <a:off x="7537682" y="4013313"/>
            <a:ext cx="4714692" cy="793510"/>
            <a:chOff x="7120800" y="6127058"/>
            <a:chExt cx="4714692" cy="793510"/>
          </a:xfrm>
        </p:grpSpPr>
        <p:sp>
          <p:nvSpPr>
            <p:cNvPr id="354" name="Rectangle 353"/>
            <p:cNvSpPr/>
            <p:nvPr/>
          </p:nvSpPr>
          <p:spPr>
            <a:xfrm>
              <a:off x="7120800" y="652045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355" name="Straight Connector 354"/>
            <p:cNvCxnSpPr/>
            <p:nvPr/>
          </p:nvCxnSpPr>
          <p:spPr>
            <a:xfrm flipV="1">
              <a:off x="7123862" y="655292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Rectangle 355"/>
            <p:cNvSpPr/>
            <p:nvPr/>
          </p:nvSpPr>
          <p:spPr>
            <a:xfrm>
              <a:off x="7122118" y="615753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7805536" y="6346895"/>
              <a:ext cx="393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endParaRPr lang="en-US" sz="2400" dirty="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7914917" y="6127058"/>
              <a:ext cx="9236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g(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8083298" y="6515362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360" name="Straight Connector 359"/>
            <p:cNvCxnSpPr/>
            <p:nvPr/>
          </p:nvCxnSpPr>
          <p:spPr>
            <a:xfrm flipV="1">
              <a:off x="8082729" y="652250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Rectangle 360"/>
            <p:cNvSpPr/>
            <p:nvPr/>
          </p:nvSpPr>
          <p:spPr>
            <a:xfrm>
              <a:off x="8744352" y="6150765"/>
              <a:ext cx="14285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9187805" y="6501234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363" name="Straight Connector 362"/>
            <p:cNvCxnSpPr/>
            <p:nvPr/>
          </p:nvCxnSpPr>
          <p:spPr>
            <a:xfrm flipV="1">
              <a:off x="8984937" y="6527168"/>
              <a:ext cx="1188011" cy="10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Rectangle 195"/>
            <p:cNvSpPr/>
            <p:nvPr/>
          </p:nvSpPr>
          <p:spPr>
            <a:xfrm>
              <a:off x="10251404" y="6319723"/>
              <a:ext cx="15840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</p:grpSp>
      <p:sp>
        <p:nvSpPr>
          <p:cNvPr id="369" name="Rectangle 368"/>
          <p:cNvSpPr>
            <a:spLocks noChangeArrowheads="1"/>
          </p:cNvSpPr>
          <p:nvPr/>
        </p:nvSpPr>
        <p:spPr bwMode="auto">
          <a:xfrm>
            <a:off x="-269354" y="-262071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 for an N-Layer Network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3011948" y="2449926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71" name="Group 370"/>
          <p:cNvGrpSpPr/>
          <p:nvPr/>
        </p:nvGrpSpPr>
        <p:grpSpPr>
          <a:xfrm>
            <a:off x="536162" y="1991680"/>
            <a:ext cx="4892746" cy="514812"/>
            <a:chOff x="536162" y="1991680"/>
            <a:chExt cx="4892746" cy="514812"/>
          </a:xfrm>
        </p:grpSpPr>
        <p:cxnSp>
          <p:nvCxnSpPr>
            <p:cNvPr id="372" name="Straight Arrow Connector 371"/>
            <p:cNvCxnSpPr>
              <a:endCxn id="376" idx="3"/>
            </p:cNvCxnSpPr>
            <p:nvPr/>
          </p:nvCxnSpPr>
          <p:spPr>
            <a:xfrm flipH="1">
              <a:off x="3196270" y="2256074"/>
              <a:ext cx="1607232" cy="93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3" name="Group 372"/>
            <p:cNvGrpSpPr/>
            <p:nvPr/>
          </p:nvGrpSpPr>
          <p:grpSpPr>
            <a:xfrm>
              <a:off x="536162" y="1991680"/>
              <a:ext cx="4892746" cy="514812"/>
              <a:chOff x="378836" y="1744639"/>
              <a:chExt cx="4892746" cy="514812"/>
            </a:xfrm>
          </p:grpSpPr>
          <p:sp>
            <p:nvSpPr>
              <p:cNvPr id="374" name="Rectangle 373"/>
              <p:cNvSpPr/>
              <p:nvPr/>
            </p:nvSpPr>
            <p:spPr>
              <a:xfrm>
                <a:off x="378836" y="1815794"/>
                <a:ext cx="14688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1-layer NN:</a:t>
                </a:r>
                <a:endParaRPr lang="en-US" sz="2400" b="1" dirty="0"/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4804788" y="1803214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</a:t>
                </a:r>
                <a:r>
                  <a:rPr lang="en-US" baseline="30000" dirty="0"/>
                  <a:t>[0]</a:t>
                </a:r>
                <a:endParaRPr lang="en-US" dirty="0"/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2461991" y="1833740"/>
                <a:ext cx="576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77" name="Group 376"/>
              <p:cNvGrpSpPr/>
              <p:nvPr/>
            </p:nvGrpSpPr>
            <p:grpSpPr>
              <a:xfrm>
                <a:off x="3517695" y="1744639"/>
                <a:ext cx="607859" cy="514812"/>
                <a:chOff x="3331535" y="2512148"/>
                <a:chExt cx="607859" cy="514812"/>
              </a:xfrm>
            </p:grpSpPr>
            <p:sp>
              <p:nvSpPr>
                <p:cNvPr id="378" name="Oval 377"/>
                <p:cNvSpPr/>
                <p:nvPr/>
              </p:nvSpPr>
              <p:spPr>
                <a:xfrm>
                  <a:off x="3331535" y="2512148"/>
                  <a:ext cx="607859" cy="5148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TextBox 378"/>
                <p:cNvSpPr txBox="1"/>
                <p:nvPr/>
              </p:nvSpPr>
              <p:spPr>
                <a:xfrm>
                  <a:off x="3389486" y="2618353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a</a:t>
                  </a:r>
                  <a:r>
                    <a:rPr lang="en-US" baseline="30000" dirty="0"/>
                    <a:t>[1]</a:t>
                  </a:r>
                  <a:endParaRPr lang="en-US" dirty="0"/>
                </a:p>
              </p:txBody>
            </p:sp>
          </p:grpSp>
        </p:grpSp>
      </p:grpSp>
      <p:grpSp>
        <p:nvGrpSpPr>
          <p:cNvPr id="380" name="Group 379"/>
          <p:cNvGrpSpPr/>
          <p:nvPr/>
        </p:nvGrpSpPr>
        <p:grpSpPr>
          <a:xfrm>
            <a:off x="5417995" y="1963533"/>
            <a:ext cx="1812268" cy="523220"/>
            <a:chOff x="7465156" y="2422689"/>
            <a:chExt cx="1812268" cy="523220"/>
          </a:xfrm>
        </p:grpSpPr>
        <p:sp>
          <p:nvSpPr>
            <p:cNvPr id="381" name="TextBox 380"/>
            <p:cNvSpPr txBox="1"/>
            <p:nvPr/>
          </p:nvSpPr>
          <p:spPr>
            <a:xfrm>
              <a:off x="7945008" y="2422689"/>
              <a:ext cx="1332416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=(1,a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Input features</a:t>
              </a:r>
            </a:p>
          </p:txBody>
        </p:sp>
        <p:cxnSp>
          <p:nvCxnSpPr>
            <p:cNvPr id="382" name="Straight Arrow Connector 381"/>
            <p:cNvCxnSpPr/>
            <p:nvPr/>
          </p:nvCxnSpPr>
          <p:spPr>
            <a:xfrm flipH="1">
              <a:off x="7465156" y="2722046"/>
              <a:ext cx="473328" cy="34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3" name="Rectangle 382"/>
          <p:cNvSpPr/>
          <p:nvPr/>
        </p:nvSpPr>
        <p:spPr>
          <a:xfrm>
            <a:off x="3163201" y="1681716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[0]</a:t>
            </a:r>
            <a:endParaRPr lang="en-US" sz="2000" dirty="0"/>
          </a:p>
        </p:txBody>
      </p:sp>
      <p:sp>
        <p:nvSpPr>
          <p:cNvPr id="384" name="TextBox 383"/>
          <p:cNvSpPr txBox="1"/>
          <p:nvPr/>
        </p:nvSpPr>
        <p:spPr>
          <a:xfrm>
            <a:off x="377078" y="760746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394" name="Group 393"/>
          <p:cNvGrpSpPr/>
          <p:nvPr/>
        </p:nvGrpSpPr>
        <p:grpSpPr>
          <a:xfrm>
            <a:off x="3148470" y="3037849"/>
            <a:ext cx="3993379" cy="742557"/>
            <a:chOff x="3027210" y="3024302"/>
            <a:chExt cx="3740471" cy="742557"/>
          </a:xfrm>
        </p:grpSpPr>
        <p:sp>
          <p:nvSpPr>
            <p:cNvPr id="395" name="Rectangle 394"/>
            <p:cNvSpPr/>
            <p:nvPr/>
          </p:nvSpPr>
          <p:spPr>
            <a:xfrm>
              <a:off x="3027210" y="3045851"/>
              <a:ext cx="1317536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364852" y="3024302"/>
              <a:ext cx="1402829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4636527" y="3044724"/>
            <a:ext cx="3271900" cy="735682"/>
            <a:chOff x="3027210" y="3006301"/>
            <a:chExt cx="3271900" cy="735682"/>
          </a:xfrm>
        </p:grpSpPr>
        <p:sp>
          <p:nvSpPr>
            <p:cNvPr id="398" name="Rectangle 397"/>
            <p:cNvSpPr/>
            <p:nvPr/>
          </p:nvSpPr>
          <p:spPr>
            <a:xfrm>
              <a:off x="3027210" y="3045851"/>
              <a:ext cx="653086" cy="69613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5646877" y="3006301"/>
              <a:ext cx="652233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0" name="TextBox 399"/>
          <p:cNvSpPr txBox="1"/>
          <p:nvPr/>
        </p:nvSpPr>
        <p:spPr>
          <a:xfrm>
            <a:off x="445718" y="1284013"/>
            <a:ext cx="6167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½ 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-y 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1" name="Group 400"/>
          <p:cNvGrpSpPr/>
          <p:nvPr/>
        </p:nvGrpSpPr>
        <p:grpSpPr>
          <a:xfrm>
            <a:off x="34348" y="3044724"/>
            <a:ext cx="7890052" cy="927027"/>
            <a:chOff x="34348" y="3044724"/>
            <a:chExt cx="7890052" cy="927027"/>
          </a:xfrm>
        </p:grpSpPr>
        <p:grpSp>
          <p:nvGrpSpPr>
            <p:cNvPr id="402" name="Group 401"/>
            <p:cNvGrpSpPr/>
            <p:nvPr/>
          </p:nvGrpSpPr>
          <p:grpSpPr>
            <a:xfrm>
              <a:off x="34348" y="3044724"/>
              <a:ext cx="5250124" cy="867218"/>
              <a:chOff x="34348" y="3044724"/>
              <a:chExt cx="5250124" cy="867218"/>
            </a:xfrm>
          </p:grpSpPr>
          <p:sp>
            <p:nvSpPr>
              <p:cNvPr id="414" name="Rectangle 413"/>
              <p:cNvSpPr/>
              <p:nvPr/>
            </p:nvSpPr>
            <p:spPr>
              <a:xfrm>
                <a:off x="3797974" y="3413509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415" name="Straight Connector 414"/>
              <p:cNvCxnSpPr/>
              <p:nvPr/>
            </p:nvCxnSpPr>
            <p:spPr>
              <a:xfrm flipV="1">
                <a:off x="3855900" y="3445971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6" name="Group 415"/>
              <p:cNvGrpSpPr/>
              <p:nvPr/>
            </p:nvGrpSpPr>
            <p:grpSpPr>
              <a:xfrm>
                <a:off x="34348" y="3044724"/>
                <a:ext cx="5250124" cy="867218"/>
                <a:chOff x="34348" y="3044724"/>
                <a:chExt cx="5250124" cy="867218"/>
              </a:xfrm>
            </p:grpSpPr>
            <p:sp>
              <p:nvSpPr>
                <p:cNvPr id="417" name="Rectangle 416"/>
                <p:cNvSpPr/>
                <p:nvPr/>
              </p:nvSpPr>
              <p:spPr>
                <a:xfrm>
                  <a:off x="34348" y="3209547"/>
                  <a:ext cx="21453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Gradient w/r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:</a:t>
                  </a:r>
                  <a:endParaRPr lang="en-US" sz="2400" dirty="0"/>
                </a:p>
              </p:txBody>
            </p:sp>
            <p:grpSp>
              <p:nvGrpSpPr>
                <p:cNvPr id="418" name="Group 417"/>
                <p:cNvGrpSpPr/>
                <p:nvPr/>
              </p:nvGrpSpPr>
              <p:grpSpPr>
                <a:xfrm>
                  <a:off x="1988164" y="3044724"/>
                  <a:ext cx="3296308" cy="867218"/>
                  <a:chOff x="1869635" y="3059961"/>
                  <a:chExt cx="3296308" cy="867218"/>
                </a:xfrm>
              </p:grpSpPr>
              <p:sp>
                <p:nvSpPr>
                  <p:cNvPr id="419" name="Rectangle 418"/>
                  <p:cNvSpPr/>
                  <p:nvPr/>
                </p:nvSpPr>
                <p:spPr>
                  <a:xfrm>
                    <a:off x="2590045" y="3259686"/>
                    <a:ext cx="32893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=</a:t>
                    </a:r>
                    <a:endParaRPr lang="en-US" sz="2400" dirty="0"/>
                  </a:p>
                </p:txBody>
              </p:sp>
              <p:sp>
                <p:nvSpPr>
                  <p:cNvPr id="420" name="Rectangle 419"/>
                  <p:cNvSpPr/>
                  <p:nvPr/>
                </p:nvSpPr>
                <p:spPr>
                  <a:xfrm>
                    <a:off x="1869635" y="3409939"/>
                    <a:ext cx="697627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w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421" name="Rectangle 420"/>
                  <p:cNvSpPr/>
                  <p:nvPr/>
                </p:nvSpPr>
                <p:spPr>
                  <a:xfrm>
                    <a:off x="1956137" y="3084483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422" name="Straight Connector 421"/>
                  <p:cNvCxnSpPr/>
                  <p:nvPr/>
                </p:nvCxnSpPr>
                <p:spPr>
                  <a:xfrm flipV="1">
                    <a:off x="1927561" y="3442401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4" name="Rectangle 423"/>
                  <p:cNvSpPr/>
                  <p:nvPr/>
                </p:nvSpPr>
                <p:spPr>
                  <a:xfrm>
                    <a:off x="3059532" y="340407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425" name="Rectangle 424"/>
                  <p:cNvSpPr/>
                  <p:nvPr/>
                </p:nvSpPr>
                <p:spPr>
                  <a:xfrm>
                    <a:off x="3146034" y="3078620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426" name="Straight Connector 425"/>
                  <p:cNvCxnSpPr/>
                  <p:nvPr/>
                </p:nvCxnSpPr>
                <p:spPr>
                  <a:xfrm flipV="1">
                    <a:off x="3011948" y="3436538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7" name="Rectangle 426"/>
                  <p:cNvSpPr/>
                  <p:nvPr/>
                </p:nvSpPr>
                <p:spPr>
                  <a:xfrm>
                    <a:off x="3735627" y="306582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grpSp>
                <p:nvGrpSpPr>
                  <p:cNvPr id="428" name="Group 427"/>
                  <p:cNvGrpSpPr/>
                  <p:nvPr/>
                </p:nvGrpSpPr>
                <p:grpSpPr>
                  <a:xfrm>
                    <a:off x="4468316" y="3391793"/>
                    <a:ext cx="697627" cy="400110"/>
                    <a:chOff x="2193024" y="2830435"/>
                    <a:chExt cx="697627" cy="400110"/>
                  </a:xfrm>
                </p:grpSpPr>
                <p:sp>
                  <p:nvSpPr>
                    <p:cNvPr id="432" name="Rectangle 431"/>
                    <p:cNvSpPr/>
                    <p:nvPr/>
                  </p:nvSpPr>
                  <p:spPr>
                    <a:xfrm>
                      <a:off x="2193024" y="2830435"/>
                      <a:ext cx="697627" cy="4001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w</a:t>
                      </a:r>
                      <a:r>
                        <a:rPr lang="en-US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[1]</a:t>
                      </a:r>
                      <a:endParaRPr lang="en-US" sz="2400" dirty="0"/>
                    </a:p>
                  </p:txBody>
                </p:sp>
                <p:cxnSp>
                  <p:nvCxnSpPr>
                    <p:cNvPr id="433" name="Straight Connector 432"/>
                    <p:cNvCxnSpPr/>
                    <p:nvPr/>
                  </p:nvCxnSpPr>
                  <p:spPr>
                    <a:xfrm flipV="1">
                      <a:off x="2250950" y="2862897"/>
                      <a:ext cx="615912" cy="932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29" name="Rectangle 428"/>
                  <p:cNvSpPr/>
                  <p:nvPr/>
                </p:nvSpPr>
                <p:spPr>
                  <a:xfrm>
                    <a:off x="4468316" y="3059961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z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430" name="Rectangle 429"/>
                  <p:cNvSpPr/>
                  <p:nvPr/>
                </p:nvSpPr>
                <p:spPr>
                  <a:xfrm>
                    <a:off x="4805261" y="3588625"/>
                    <a:ext cx="22313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dirty="0"/>
                  </a:p>
                </p:txBody>
              </p:sp>
            </p:grpSp>
          </p:grpSp>
        </p:grpSp>
        <p:grpSp>
          <p:nvGrpSpPr>
            <p:cNvPr id="403" name="Group 402"/>
            <p:cNvGrpSpPr/>
            <p:nvPr/>
          </p:nvGrpSpPr>
          <p:grpSpPr>
            <a:xfrm>
              <a:off x="5308741" y="3090095"/>
              <a:ext cx="2615659" cy="881656"/>
              <a:chOff x="5321347" y="3108787"/>
              <a:chExt cx="2615659" cy="881656"/>
            </a:xfrm>
          </p:grpSpPr>
          <p:sp>
            <p:nvSpPr>
              <p:cNvPr id="404" name="Rectangle 403"/>
              <p:cNvSpPr/>
              <p:nvPr/>
            </p:nvSpPr>
            <p:spPr>
              <a:xfrm>
                <a:off x="6458821" y="3413394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405" name="Straight Connector 404"/>
              <p:cNvCxnSpPr/>
              <p:nvPr/>
            </p:nvCxnSpPr>
            <p:spPr>
              <a:xfrm flipV="1">
                <a:off x="6478995" y="3464286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Rectangle 405"/>
              <p:cNvSpPr/>
              <p:nvPr/>
            </p:nvSpPr>
            <p:spPr>
              <a:xfrm>
                <a:off x="7239379" y="3443682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407" name="Straight Connector 406"/>
              <p:cNvCxnSpPr/>
              <p:nvPr/>
            </p:nvCxnSpPr>
            <p:spPr>
              <a:xfrm flipV="1">
                <a:off x="7295877" y="347618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8" name="Group 407"/>
              <p:cNvGrpSpPr/>
              <p:nvPr/>
            </p:nvGrpSpPr>
            <p:grpSpPr>
              <a:xfrm>
                <a:off x="5321347" y="3108787"/>
                <a:ext cx="2541687" cy="881656"/>
                <a:chOff x="5243502" y="3108434"/>
                <a:chExt cx="2541687" cy="881656"/>
              </a:xfrm>
            </p:grpSpPr>
            <p:sp>
              <p:nvSpPr>
                <p:cNvPr id="409" name="Rectangle 408"/>
                <p:cNvSpPr/>
                <p:nvPr/>
              </p:nvSpPr>
              <p:spPr>
                <a:xfrm>
                  <a:off x="7472443" y="3651536"/>
                  <a:ext cx="22313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i</a:t>
                  </a:r>
                  <a:endParaRPr lang="en-US" dirty="0"/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5547236" y="3225703"/>
                  <a:ext cx="92525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(a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-y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6241373" y="3112068"/>
                  <a:ext cx="9236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g(z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7159697" y="3108434"/>
                  <a:ext cx="6254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5243502" y="3239389"/>
                  <a:ext cx="3289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</p:grpSp>
        </p:grpSp>
      </p:grpSp>
      <p:sp>
        <p:nvSpPr>
          <p:cNvPr id="434" name="Rectangle 433"/>
          <p:cNvSpPr/>
          <p:nvPr/>
        </p:nvSpPr>
        <p:spPr>
          <a:xfrm>
            <a:off x="10996387" y="3293784"/>
            <a:ext cx="1632070" cy="506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(eq. 1)</a:t>
            </a:r>
            <a:endParaRPr lang="en-US" sz="2400" dirty="0"/>
          </a:p>
        </p:txBody>
      </p:sp>
      <p:grpSp>
        <p:nvGrpSpPr>
          <p:cNvPr id="435" name="Group 434"/>
          <p:cNvGrpSpPr/>
          <p:nvPr/>
        </p:nvGrpSpPr>
        <p:grpSpPr>
          <a:xfrm>
            <a:off x="8007488" y="3260380"/>
            <a:ext cx="2560316" cy="535053"/>
            <a:chOff x="9245986" y="4309306"/>
            <a:chExt cx="2560316" cy="535053"/>
          </a:xfrm>
        </p:grpSpPr>
        <p:sp>
          <p:nvSpPr>
            <p:cNvPr id="436" name="Rectangle 435"/>
            <p:cNvSpPr/>
            <p:nvPr/>
          </p:nvSpPr>
          <p:spPr>
            <a:xfrm>
              <a:off x="10871368" y="4499171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9245986" y="4309306"/>
              <a:ext cx="2560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-y) dg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endParaRPr lang="en-US" sz="2400" dirty="0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11328972" y="4505805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9997606" y="2892894"/>
            <a:ext cx="1421474" cy="752115"/>
            <a:chOff x="9511442" y="2944906"/>
            <a:chExt cx="1421474" cy="752115"/>
          </a:xfrm>
        </p:grpSpPr>
        <p:sp>
          <p:nvSpPr>
            <p:cNvPr id="440" name="Rectangle 439"/>
            <p:cNvSpPr/>
            <p:nvPr/>
          </p:nvSpPr>
          <p:spPr>
            <a:xfrm>
              <a:off x="9511442" y="3306386"/>
              <a:ext cx="415602" cy="39063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9859865" y="2944906"/>
              <a:ext cx="1073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Forward field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to 1</a:t>
              </a:r>
              <a:r>
                <a:rPr lang="en-US" sz="1200" baseline="30000" dirty="0">
                  <a:solidFill>
                    <a:srgbClr val="00B050"/>
                  </a:solidFill>
                </a:rPr>
                <a:t>st</a:t>
              </a:r>
              <a:r>
                <a:rPr lang="en-US" sz="1200" dirty="0">
                  <a:solidFill>
                    <a:srgbClr val="00B050"/>
                  </a:solidFill>
                </a:rPr>
                <a:t> layer</a:t>
              </a: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7903437" y="2730501"/>
            <a:ext cx="2255674" cy="932732"/>
            <a:chOff x="9681893" y="2680369"/>
            <a:chExt cx="2255674" cy="932732"/>
          </a:xfrm>
        </p:grpSpPr>
        <p:sp>
          <p:nvSpPr>
            <p:cNvPr id="443" name="Rectangle 442"/>
            <p:cNvSpPr/>
            <p:nvPr/>
          </p:nvSpPr>
          <p:spPr>
            <a:xfrm>
              <a:off x="9989493" y="3243561"/>
              <a:ext cx="1746185" cy="36954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9681893" y="2680369"/>
              <a:ext cx="2255674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Residual field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backpropagated</a:t>
              </a:r>
              <a:r>
                <a:rPr lang="en-US" sz="1200" b="1" dirty="0">
                  <a:solidFill>
                    <a:srgbClr val="FF0000"/>
                  </a:solidFill>
                </a:rPr>
                <a:t> to 1</a:t>
              </a:r>
              <a:r>
                <a:rPr lang="en-US" sz="1200" b="1" baseline="30000" dirty="0">
                  <a:solidFill>
                    <a:srgbClr val="FF0000"/>
                  </a:solidFill>
                </a:rPr>
                <a:t>st</a:t>
              </a:r>
              <a:r>
                <a:rPr lang="en-US" sz="1200" b="1" dirty="0">
                  <a:solidFill>
                    <a:srgbClr val="FF0000"/>
                  </a:solidFill>
                </a:rPr>
                <a:t> layer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05074" y="5340562"/>
            <a:ext cx="2561510" cy="881656"/>
            <a:chOff x="5288918" y="651162"/>
            <a:chExt cx="2561510" cy="881656"/>
          </a:xfrm>
        </p:grpSpPr>
        <p:sp>
          <p:nvSpPr>
            <p:cNvPr id="478" name="Rectangle 477"/>
            <p:cNvSpPr/>
            <p:nvPr/>
          </p:nvSpPr>
          <p:spPr>
            <a:xfrm>
              <a:off x="6372243" y="955769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479" name="Straight Connector 478"/>
            <p:cNvCxnSpPr/>
            <p:nvPr/>
          </p:nvCxnSpPr>
          <p:spPr>
            <a:xfrm flipV="1">
              <a:off x="6392417" y="1006661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Rectangle 479"/>
            <p:cNvSpPr/>
            <p:nvPr/>
          </p:nvSpPr>
          <p:spPr>
            <a:xfrm>
              <a:off x="7152801" y="986057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481" name="Straight Connector 480"/>
            <p:cNvCxnSpPr/>
            <p:nvPr/>
          </p:nvCxnSpPr>
          <p:spPr>
            <a:xfrm flipV="1">
              <a:off x="7209299" y="1018557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Rectangle 481"/>
            <p:cNvSpPr/>
            <p:nvPr/>
          </p:nvSpPr>
          <p:spPr>
            <a:xfrm>
              <a:off x="7463710" y="1194264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5288918" y="799439"/>
              <a:ext cx="11336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6232640" y="654796"/>
              <a:ext cx="9236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7150964" y="651162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30128" y="4050330"/>
            <a:ext cx="8461872" cy="2791638"/>
            <a:chOff x="4444564" y="4352568"/>
            <a:chExt cx="8461872" cy="2791638"/>
          </a:xfrm>
        </p:grpSpPr>
        <p:sp>
          <p:nvSpPr>
            <p:cNvPr id="340" name="Rectangle 339"/>
            <p:cNvSpPr/>
            <p:nvPr/>
          </p:nvSpPr>
          <p:spPr>
            <a:xfrm>
              <a:off x="8308848" y="4352568"/>
              <a:ext cx="4597588" cy="685397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444564" y="6441494"/>
              <a:ext cx="792691" cy="702712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8170374" y="4794476"/>
            <a:ext cx="1969743" cy="763030"/>
            <a:chOff x="7120800" y="6157538"/>
            <a:chExt cx="1969743" cy="763030"/>
          </a:xfrm>
        </p:grpSpPr>
        <p:sp>
          <p:nvSpPr>
            <p:cNvPr id="175" name="Rectangle 174"/>
            <p:cNvSpPr/>
            <p:nvPr/>
          </p:nvSpPr>
          <p:spPr>
            <a:xfrm>
              <a:off x="7120800" y="652045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V="1">
              <a:off x="7123862" y="655292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/>
            <p:cNvSpPr/>
            <p:nvPr/>
          </p:nvSpPr>
          <p:spPr>
            <a:xfrm>
              <a:off x="7122118" y="615753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7805536" y="6346895"/>
              <a:ext cx="393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endParaRPr lang="en-US" sz="2400" dirty="0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8094758" y="6307436"/>
              <a:ext cx="9957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dg(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);</a:t>
              </a:r>
              <a:endParaRPr lang="en-US" sz="2400" dirty="0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0114374" y="4842382"/>
            <a:ext cx="1557772" cy="763030"/>
            <a:chOff x="7120800" y="6157538"/>
            <a:chExt cx="1557772" cy="763030"/>
          </a:xfrm>
        </p:grpSpPr>
        <p:sp>
          <p:nvSpPr>
            <p:cNvPr id="187" name="Rectangle 186"/>
            <p:cNvSpPr/>
            <p:nvPr/>
          </p:nvSpPr>
          <p:spPr>
            <a:xfrm>
              <a:off x="7120800" y="6520458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188" name="Straight Connector 187"/>
            <p:cNvCxnSpPr/>
            <p:nvPr/>
          </p:nvCxnSpPr>
          <p:spPr>
            <a:xfrm flipV="1">
              <a:off x="7123862" y="655292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/>
            <p:cNvSpPr/>
            <p:nvPr/>
          </p:nvSpPr>
          <p:spPr>
            <a:xfrm>
              <a:off x="7122118" y="615753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7805536" y="6346895"/>
              <a:ext cx="393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endParaRPr lang="en-US" sz="2400" dirty="0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094758" y="6307436"/>
              <a:ext cx="5838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;</a:t>
              </a:r>
              <a:endParaRPr lang="en-US" sz="2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91654" y="6322113"/>
            <a:ext cx="3543510" cy="415100"/>
            <a:chOff x="6491654" y="6322113"/>
            <a:chExt cx="3543510" cy="415100"/>
          </a:xfrm>
        </p:grpSpPr>
        <p:sp>
          <p:nvSpPr>
            <p:cNvPr id="194" name="Rectangle 193"/>
            <p:cNvSpPr/>
            <p:nvPr/>
          </p:nvSpPr>
          <p:spPr>
            <a:xfrm>
              <a:off x="6491654" y="6337103"/>
              <a:ext cx="23455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-y) 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8731602" y="6322113"/>
              <a:ext cx="13035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endParaRPr lang="en-US" sz="2400" dirty="0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560929" y="4830129"/>
            <a:ext cx="5457895" cy="2011734"/>
            <a:chOff x="4759747" y="4352568"/>
            <a:chExt cx="5457895" cy="2011734"/>
          </a:xfrm>
        </p:grpSpPr>
        <p:sp>
          <p:nvSpPr>
            <p:cNvPr id="199" name="Rectangle 198"/>
            <p:cNvSpPr/>
            <p:nvPr/>
          </p:nvSpPr>
          <p:spPr>
            <a:xfrm>
              <a:off x="8308848" y="4352568"/>
              <a:ext cx="1908794" cy="685397"/>
            </a:xfrm>
            <a:prstGeom prst="rect">
              <a:avLst/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759747" y="5661590"/>
              <a:ext cx="792691" cy="702712"/>
            </a:xfrm>
            <a:prstGeom prst="rect">
              <a:avLst/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389313" y="4830129"/>
            <a:ext cx="6239097" cy="2011734"/>
            <a:chOff x="4759747" y="4352568"/>
            <a:chExt cx="6239097" cy="2011734"/>
          </a:xfrm>
        </p:grpSpPr>
        <p:sp>
          <p:nvSpPr>
            <p:cNvPr id="202" name="Rectangle 201"/>
            <p:cNvSpPr/>
            <p:nvPr/>
          </p:nvSpPr>
          <p:spPr>
            <a:xfrm>
              <a:off x="9474174" y="4352568"/>
              <a:ext cx="1524670" cy="685397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4759747" y="5661590"/>
              <a:ext cx="792691" cy="702712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24508" y="6158008"/>
            <a:ext cx="2519754" cy="713958"/>
            <a:chOff x="7524508" y="6158008"/>
            <a:chExt cx="2519754" cy="713958"/>
          </a:xfrm>
        </p:grpSpPr>
        <p:sp>
          <p:nvSpPr>
            <p:cNvPr id="204" name="Rectangle 203"/>
            <p:cNvSpPr/>
            <p:nvPr/>
          </p:nvSpPr>
          <p:spPr>
            <a:xfrm>
              <a:off x="7524508" y="6169254"/>
              <a:ext cx="1264840" cy="702712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8813104" y="6158008"/>
              <a:ext cx="791583" cy="702712"/>
            </a:xfrm>
            <a:prstGeom prst="rect">
              <a:avLst/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9621625" y="6161917"/>
              <a:ext cx="422637" cy="702712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1314" y="6131513"/>
            <a:ext cx="4459405" cy="729207"/>
            <a:chOff x="3041314" y="6131513"/>
            <a:chExt cx="4459405" cy="729207"/>
          </a:xfrm>
        </p:grpSpPr>
        <p:sp>
          <p:nvSpPr>
            <p:cNvPr id="208" name="Rectangle 207"/>
            <p:cNvSpPr/>
            <p:nvPr/>
          </p:nvSpPr>
          <p:spPr>
            <a:xfrm>
              <a:off x="6800877" y="6158008"/>
              <a:ext cx="699842" cy="702712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041314" y="6131513"/>
              <a:ext cx="699842" cy="702712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1" name="TextBox 210"/>
          <p:cNvSpPr txBox="1"/>
          <p:nvPr/>
        </p:nvSpPr>
        <p:spPr>
          <a:xfrm>
            <a:off x="437727" y="3849667"/>
            <a:ext cx="672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½ 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[2]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-y 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810621" y="6090686"/>
            <a:ext cx="2789588" cy="2616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Residual field </a:t>
            </a:r>
            <a:r>
              <a:rPr lang="en-US" sz="1100" b="1" dirty="0" err="1">
                <a:solidFill>
                  <a:srgbClr val="FF0000"/>
                </a:solidFill>
              </a:rPr>
              <a:t>backpropagated</a:t>
            </a:r>
            <a:r>
              <a:rPr lang="en-US" sz="1100" b="1" dirty="0">
                <a:solidFill>
                  <a:srgbClr val="FF0000"/>
                </a:solidFill>
              </a:rPr>
              <a:t> to 1</a:t>
            </a:r>
            <a:r>
              <a:rPr lang="en-US" sz="1100" b="1" baseline="30000" dirty="0">
                <a:solidFill>
                  <a:srgbClr val="FF0000"/>
                </a:solidFill>
              </a:rPr>
              <a:t>st</a:t>
            </a:r>
            <a:r>
              <a:rPr lang="en-US" sz="1100" b="1" dirty="0">
                <a:solidFill>
                  <a:srgbClr val="FF0000"/>
                </a:solidFill>
              </a:rPr>
              <a:t> layer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0034859" y="6283399"/>
            <a:ext cx="1073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Forward field 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at 0</a:t>
            </a:r>
            <a:r>
              <a:rPr lang="en-US" sz="1200" baseline="30000" dirty="0">
                <a:solidFill>
                  <a:srgbClr val="00B050"/>
                </a:solidFill>
              </a:rPr>
              <a:t>th</a:t>
            </a:r>
            <a:r>
              <a:rPr lang="en-US" sz="1200" dirty="0">
                <a:solidFill>
                  <a:srgbClr val="00B050"/>
                </a:solidFill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32280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164"/>
          <p:cNvSpPr txBox="1"/>
          <p:nvPr/>
        </p:nvSpPr>
        <p:spPr>
          <a:xfrm>
            <a:off x="562962" y="1246443"/>
            <a:ext cx="7027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yln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 (1-y)ln 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endParaRPr lang="en-US" sz="2800" dirty="0"/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9354" y="-262071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 for an N-Layer Network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3011948" y="2449926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g(z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6162" y="1536750"/>
            <a:ext cx="4955040" cy="1015663"/>
            <a:chOff x="536162" y="1536750"/>
            <a:chExt cx="4955040" cy="1015663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3236645" y="2252470"/>
              <a:ext cx="1560337" cy="42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536162" y="1536750"/>
              <a:ext cx="4955040" cy="1015663"/>
              <a:chOff x="378836" y="1289709"/>
              <a:chExt cx="4955040" cy="1015663"/>
            </a:xfrm>
          </p:grpSpPr>
          <p:sp>
            <p:nvSpPr>
              <p:cNvPr id="288" name="Rectangle 287"/>
              <p:cNvSpPr/>
              <p:nvPr/>
            </p:nvSpPr>
            <p:spPr>
              <a:xfrm>
                <a:off x="378836" y="1815794"/>
                <a:ext cx="14688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1-layer NN:</a:t>
                </a:r>
                <a:endParaRPr lang="en-US" sz="24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767695" y="1802804"/>
                <a:ext cx="5661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a</a:t>
                </a:r>
                <a:r>
                  <a:rPr lang="en-US" sz="2400" baseline="30000" dirty="0"/>
                  <a:t>[0]</a:t>
                </a:r>
                <a:endParaRPr lang="en-US" sz="24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375280" y="1796947"/>
                <a:ext cx="7040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3517695" y="1744639"/>
                <a:ext cx="642420" cy="514812"/>
                <a:chOff x="3331535" y="2512148"/>
                <a:chExt cx="642420" cy="514812"/>
              </a:xfrm>
            </p:grpSpPr>
            <p:sp>
              <p:nvSpPr>
                <p:cNvPr id="286" name="Oval 285"/>
                <p:cNvSpPr/>
                <p:nvPr/>
              </p:nvSpPr>
              <p:spPr>
                <a:xfrm>
                  <a:off x="3331535" y="2512148"/>
                  <a:ext cx="607859" cy="5148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3407774" y="2545201"/>
                  <a:ext cx="5661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/>
                    <a:t>a</a:t>
                  </a:r>
                  <a:r>
                    <a:rPr lang="en-US" sz="2400" baseline="30000" dirty="0"/>
                    <a:t>[1]</a:t>
                  </a:r>
                  <a:endParaRPr lang="en-US" sz="2400" dirty="0"/>
                </a:p>
              </p:txBody>
            </p:sp>
          </p:grpSp>
          <p:sp>
            <p:nvSpPr>
              <p:cNvPr id="175" name="Rectangle 174"/>
              <p:cNvSpPr/>
              <p:nvPr/>
            </p:nvSpPr>
            <p:spPr>
              <a:xfrm>
                <a:off x="4482098" y="1289709"/>
                <a:ext cx="32164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endParaRPr lang="en-US" sz="6600" b="1" dirty="0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5417995" y="1963533"/>
            <a:ext cx="1812268" cy="523220"/>
            <a:chOff x="7465156" y="2422689"/>
            <a:chExt cx="1812268" cy="523220"/>
          </a:xfrm>
        </p:grpSpPr>
        <p:sp>
          <p:nvSpPr>
            <p:cNvPr id="334" name="TextBox 333"/>
            <p:cNvSpPr txBox="1"/>
            <p:nvPr/>
          </p:nvSpPr>
          <p:spPr>
            <a:xfrm>
              <a:off x="7945008" y="2422689"/>
              <a:ext cx="1332416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=(1,a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Input features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7465156" y="2722046"/>
              <a:ext cx="473328" cy="34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" name="Rectangle 388"/>
          <p:cNvSpPr/>
          <p:nvPr/>
        </p:nvSpPr>
        <p:spPr>
          <a:xfrm>
            <a:off x="3163201" y="1681716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[0]</a:t>
            </a:r>
            <a:endParaRPr lang="en-US" sz="2000" dirty="0"/>
          </a:p>
        </p:txBody>
      </p:sp>
      <p:sp>
        <p:nvSpPr>
          <p:cNvPr id="163" name="Rectangle 162"/>
          <p:cNvSpPr/>
          <p:nvPr/>
        </p:nvSpPr>
        <p:spPr>
          <a:xfrm>
            <a:off x="10996387" y="3293784"/>
            <a:ext cx="1632070" cy="506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(eq. 1)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77078" y="760746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4348" y="3044724"/>
            <a:ext cx="5250124" cy="879410"/>
            <a:chOff x="34348" y="3044724"/>
            <a:chExt cx="5250124" cy="879410"/>
          </a:xfrm>
        </p:grpSpPr>
        <p:sp>
          <p:nvSpPr>
            <p:cNvPr id="174" name="Rectangle 173"/>
            <p:cNvSpPr/>
            <p:nvPr/>
          </p:nvSpPr>
          <p:spPr>
            <a:xfrm>
              <a:off x="3797974" y="3413509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V="1">
              <a:off x="3855900" y="3445971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34348" y="3044724"/>
              <a:ext cx="5250124" cy="879410"/>
              <a:chOff x="34348" y="3044724"/>
              <a:chExt cx="5250124" cy="879410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34348" y="3209547"/>
                <a:ext cx="21453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Gradient w/r w</a:t>
                </a:r>
                <a:r>
                  <a:rPr lang="en-US" sz="2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</a:t>
                </a:r>
                <a:endParaRPr lang="en-US" sz="2400" b="1" dirty="0"/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1555696" y="3044724"/>
                <a:ext cx="3728776" cy="879410"/>
                <a:chOff x="1437167" y="3059961"/>
                <a:chExt cx="3728776" cy="879410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2590045" y="3259686"/>
                  <a:ext cx="3289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1869635" y="3409939"/>
                  <a:ext cx="69762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w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1956137" y="3084483"/>
                  <a:ext cx="42511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0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e</a:t>
                  </a:r>
                  <a:endParaRPr lang="en-US" sz="2400" dirty="0">
                    <a:latin typeface="Symbol" panose="05050102010706020507" pitchFamily="18" charset="2"/>
                  </a:endParaRPr>
                </a:p>
              </p:txBody>
            </p:sp>
            <p:cxnSp>
              <p:nvCxnSpPr>
                <p:cNvPr id="143" name="Straight Connector 142"/>
                <p:cNvCxnSpPr/>
                <p:nvPr/>
              </p:nvCxnSpPr>
              <p:spPr>
                <a:xfrm flipV="1">
                  <a:off x="1927561" y="3442401"/>
                  <a:ext cx="615912" cy="93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Rectangle 165"/>
                <p:cNvSpPr/>
                <p:nvPr/>
              </p:nvSpPr>
              <p:spPr>
                <a:xfrm>
                  <a:off x="2165693" y="3600817"/>
                  <a:ext cx="22313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i</a:t>
                  </a:r>
                  <a:endParaRPr lang="en-US" dirty="0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059532" y="3404076"/>
                  <a:ext cx="6254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a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146034" y="3078620"/>
                  <a:ext cx="42511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0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e</a:t>
                  </a:r>
                  <a:endParaRPr lang="en-US" sz="2400" dirty="0">
                    <a:latin typeface="Symbol" panose="05050102010706020507" pitchFamily="18" charset="2"/>
                  </a:endParaRPr>
                </a:p>
              </p:txBody>
            </p:sp>
            <p:cxnSp>
              <p:nvCxnSpPr>
                <p:cNvPr id="171" name="Straight Connector 170"/>
                <p:cNvCxnSpPr/>
                <p:nvPr/>
              </p:nvCxnSpPr>
              <p:spPr>
                <a:xfrm flipV="1">
                  <a:off x="3011948" y="3436538"/>
                  <a:ext cx="615912" cy="932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Rectangle 178"/>
                <p:cNvSpPr/>
                <p:nvPr/>
              </p:nvSpPr>
              <p:spPr>
                <a:xfrm>
                  <a:off x="3735627" y="3065826"/>
                  <a:ext cx="6254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a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grpSp>
              <p:nvGrpSpPr>
                <p:cNvPr id="182" name="Group 181"/>
                <p:cNvGrpSpPr/>
                <p:nvPr/>
              </p:nvGrpSpPr>
              <p:grpSpPr>
                <a:xfrm>
                  <a:off x="4468316" y="3391793"/>
                  <a:ext cx="697627" cy="400110"/>
                  <a:chOff x="2193024" y="2830435"/>
                  <a:chExt cx="697627" cy="400110"/>
                </a:xfrm>
              </p:grpSpPr>
              <p:sp>
                <p:nvSpPr>
                  <p:cNvPr id="184" name="Rectangle 183"/>
                  <p:cNvSpPr/>
                  <p:nvPr/>
                </p:nvSpPr>
                <p:spPr>
                  <a:xfrm>
                    <a:off x="2193024" y="2830435"/>
                    <a:ext cx="697627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w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cxnSp>
                <p:nvCxnSpPr>
                  <p:cNvPr id="185" name="Straight Connector 184"/>
                  <p:cNvCxnSpPr/>
                  <p:nvPr/>
                </p:nvCxnSpPr>
                <p:spPr>
                  <a:xfrm flipV="1">
                    <a:off x="2250950" y="2862897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3" name="Rectangle 182"/>
                <p:cNvSpPr/>
                <p:nvPr/>
              </p:nvSpPr>
              <p:spPr>
                <a:xfrm>
                  <a:off x="4468316" y="3059961"/>
                  <a:ext cx="6254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4805261" y="3588625"/>
                  <a:ext cx="22313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i</a:t>
                  </a:r>
                  <a:endParaRPr lang="en-US" dirty="0"/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1437167" y="3435489"/>
                  <a:ext cx="223138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i</a:t>
                  </a:r>
                  <a:endParaRPr lang="en-US" sz="1200" dirty="0"/>
                </a:p>
              </p:txBody>
            </p:sp>
          </p:grpSp>
        </p:grpSp>
      </p:grpSp>
      <p:grpSp>
        <p:nvGrpSpPr>
          <p:cNvPr id="25" name="Group 24"/>
          <p:cNvGrpSpPr/>
          <p:nvPr/>
        </p:nvGrpSpPr>
        <p:grpSpPr>
          <a:xfrm>
            <a:off x="5321347" y="3042729"/>
            <a:ext cx="3345581" cy="873386"/>
            <a:chOff x="5321347" y="3042729"/>
            <a:chExt cx="3345581" cy="873386"/>
          </a:xfrm>
        </p:grpSpPr>
        <p:sp>
          <p:nvSpPr>
            <p:cNvPr id="208" name="Rectangle 207"/>
            <p:cNvSpPr/>
            <p:nvPr/>
          </p:nvSpPr>
          <p:spPr>
            <a:xfrm>
              <a:off x="5725925" y="3377451"/>
              <a:ext cx="1196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(1-a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cxnSp>
          <p:nvCxnSpPr>
            <p:cNvPr id="209" name="Straight Connector 208"/>
            <p:cNvCxnSpPr/>
            <p:nvPr/>
          </p:nvCxnSpPr>
          <p:spPr>
            <a:xfrm flipV="1">
              <a:off x="5975692" y="340911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7008010" y="337664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65936" y="340911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7969301" y="3370783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7974472" y="342083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5321347" y="3042729"/>
              <a:ext cx="3220691" cy="873386"/>
              <a:chOff x="5243502" y="3042376"/>
              <a:chExt cx="3220691" cy="873386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8169032" y="357720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5839921" y="3042376"/>
                <a:ext cx="71205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y-a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789485" y="3059961"/>
                <a:ext cx="9236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g(z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en-US" sz="2400" dirty="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838701" y="3054096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5243502" y="3239389"/>
                <a:ext cx="3289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endParaRPr lang="en-US" sz="2400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717939" y="3057746"/>
            <a:ext cx="1225015" cy="797140"/>
            <a:chOff x="6698874" y="3051615"/>
            <a:chExt cx="1225015" cy="797140"/>
          </a:xfrm>
        </p:grpSpPr>
        <p:sp>
          <p:nvSpPr>
            <p:cNvPr id="124" name="Rectangle 123"/>
            <p:cNvSpPr/>
            <p:nvPr/>
          </p:nvSpPr>
          <p:spPr>
            <a:xfrm>
              <a:off x="6698874" y="3051615"/>
              <a:ext cx="122501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(1-g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49047" y="3426525"/>
              <a:ext cx="583364" cy="422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78061" y="3086018"/>
            <a:ext cx="3592727" cy="742987"/>
            <a:chOff x="3027210" y="3023872"/>
            <a:chExt cx="3592727" cy="742987"/>
          </a:xfrm>
        </p:grpSpPr>
        <p:sp>
          <p:nvSpPr>
            <p:cNvPr id="113" name="Rectangle 112"/>
            <p:cNvSpPr/>
            <p:nvPr/>
          </p:nvSpPr>
          <p:spPr>
            <a:xfrm>
              <a:off x="3027210" y="3045851"/>
              <a:ext cx="585388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612591" y="3023872"/>
              <a:ext cx="1007346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786508" y="3087380"/>
            <a:ext cx="4114135" cy="727084"/>
            <a:chOff x="3027210" y="3039775"/>
            <a:chExt cx="4114135" cy="727084"/>
          </a:xfrm>
        </p:grpSpPr>
        <p:sp>
          <p:nvSpPr>
            <p:cNvPr id="116" name="Rectangle 115"/>
            <p:cNvSpPr/>
            <p:nvPr/>
          </p:nvSpPr>
          <p:spPr>
            <a:xfrm>
              <a:off x="3027210" y="3045851"/>
              <a:ext cx="585388" cy="721008"/>
            </a:xfrm>
            <a:prstGeom prst="rect">
              <a:avLst/>
            </a:prstGeom>
            <a:solidFill>
              <a:srgbClr val="00B0F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044083" y="3039775"/>
              <a:ext cx="1097262" cy="721008"/>
            </a:xfrm>
            <a:prstGeom prst="rect">
              <a:avLst/>
            </a:prstGeom>
            <a:solidFill>
              <a:srgbClr val="00B0F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15660" y="3130257"/>
            <a:ext cx="2125499" cy="629719"/>
            <a:chOff x="5714503" y="3084807"/>
            <a:chExt cx="2125499" cy="629719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6741692" y="3084807"/>
              <a:ext cx="1098310" cy="2599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5714503" y="3454598"/>
              <a:ext cx="1098310" cy="2599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798931" y="3277568"/>
            <a:ext cx="1468672" cy="528530"/>
            <a:chOff x="9260998" y="4310562"/>
            <a:chExt cx="1468672" cy="528530"/>
          </a:xfrm>
        </p:grpSpPr>
        <p:sp>
          <p:nvSpPr>
            <p:cNvPr id="186" name="Rectangle 185"/>
            <p:cNvSpPr/>
            <p:nvPr/>
          </p:nvSpPr>
          <p:spPr>
            <a:xfrm>
              <a:off x="10299973" y="4500538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9260998" y="4310562"/>
              <a:ext cx="14686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(y-a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endParaRPr lang="en-US" sz="2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22743" y="3071132"/>
            <a:ext cx="723974" cy="683725"/>
            <a:chOff x="8948342" y="4635028"/>
            <a:chExt cx="723974" cy="683725"/>
          </a:xfrm>
        </p:grpSpPr>
        <p:sp>
          <p:nvSpPr>
            <p:cNvPr id="31" name="Rectangle 30"/>
            <p:cNvSpPr/>
            <p:nvPr/>
          </p:nvSpPr>
          <p:spPr>
            <a:xfrm>
              <a:off x="8948342" y="4635028"/>
              <a:ext cx="723974" cy="683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9060902" y="4776836"/>
              <a:ext cx="498855" cy="538609"/>
              <a:chOff x="9060902" y="4776836"/>
              <a:chExt cx="498855" cy="538609"/>
            </a:xfrm>
          </p:grpSpPr>
          <p:sp>
            <p:nvSpPr>
              <p:cNvPr id="180" name="Rectangle 179"/>
              <p:cNvSpPr/>
              <p:nvPr/>
            </p:nvSpPr>
            <p:spPr>
              <a:xfrm>
                <a:off x="9198760" y="4976891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9060902" y="4776836"/>
                <a:ext cx="49885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[0]</a:t>
                </a:r>
                <a:endParaRPr lang="en-US" sz="2400" dirty="0"/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4626721" y="3096940"/>
            <a:ext cx="4092084" cy="759073"/>
            <a:chOff x="3027210" y="3045851"/>
            <a:chExt cx="4092084" cy="759073"/>
          </a:xfrm>
        </p:grpSpPr>
        <p:sp>
          <p:nvSpPr>
            <p:cNvPr id="119" name="Rectangle 118"/>
            <p:cNvSpPr/>
            <p:nvPr/>
          </p:nvSpPr>
          <p:spPr>
            <a:xfrm>
              <a:off x="3027210" y="3045851"/>
              <a:ext cx="585388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492021" y="3083916"/>
              <a:ext cx="627273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745094" y="4830838"/>
            <a:ext cx="3550110" cy="415321"/>
            <a:chOff x="3844954" y="1344650"/>
            <a:chExt cx="3550110" cy="415321"/>
          </a:xfrm>
        </p:grpSpPr>
        <p:sp>
          <p:nvSpPr>
            <p:cNvPr id="123" name="TextBox 122"/>
            <p:cNvSpPr txBox="1"/>
            <p:nvPr/>
          </p:nvSpPr>
          <p:spPr>
            <a:xfrm>
              <a:off x="3844954" y="1359861"/>
              <a:ext cx="142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968070" y="1344650"/>
              <a:ext cx="142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77078" y="4096223"/>
            <a:ext cx="6851366" cy="769441"/>
            <a:chOff x="339444" y="1537361"/>
            <a:chExt cx="6851366" cy="769441"/>
          </a:xfrm>
        </p:grpSpPr>
        <p:sp>
          <p:nvSpPr>
            <p:cNvPr id="128" name="Rectangle 127"/>
            <p:cNvSpPr/>
            <p:nvPr/>
          </p:nvSpPr>
          <p:spPr>
            <a:xfrm>
              <a:off x="339444" y="1797300"/>
              <a:ext cx="17259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2-layer NN:</a:t>
              </a:r>
              <a:endParaRPr lang="en-US" sz="2800" b="1" dirty="0"/>
            </a:p>
          </p:txBody>
        </p:sp>
        <p:cxnSp>
          <p:nvCxnSpPr>
            <p:cNvPr id="129" name="Straight Arrow Connector 128"/>
            <p:cNvCxnSpPr>
              <a:endCxn id="131" idx="3"/>
            </p:cNvCxnSpPr>
            <p:nvPr/>
          </p:nvCxnSpPr>
          <p:spPr>
            <a:xfrm flipH="1" flipV="1">
              <a:off x="3110836" y="2027263"/>
              <a:ext cx="3467832" cy="252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6624629" y="1787573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aseline="30000" dirty="0"/>
                <a:t>[0]</a:t>
              </a:r>
              <a:endParaRPr lang="en-US" sz="24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06797" y="1796430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5054374" y="1762375"/>
              <a:ext cx="624132" cy="514812"/>
              <a:chOff x="4868214" y="2529884"/>
              <a:chExt cx="624132" cy="514812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4868214" y="2529884"/>
                <a:ext cx="607859" cy="5148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926165" y="2544649"/>
                <a:ext cx="5661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a</a:t>
                </a:r>
                <a:r>
                  <a:rPr lang="en-US" sz="2400" baseline="30000" dirty="0"/>
                  <a:t>[1]</a:t>
                </a:r>
                <a:endParaRPr lang="en-US" sz="2400" dirty="0"/>
              </a:p>
            </p:txBody>
          </p:sp>
        </p:grpSp>
        <p:sp>
          <p:nvSpPr>
            <p:cNvPr id="136" name="Oval 135"/>
            <p:cNvSpPr/>
            <p:nvPr/>
          </p:nvSpPr>
          <p:spPr>
            <a:xfrm>
              <a:off x="3376262" y="1761000"/>
              <a:ext cx="607859" cy="5148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417836" y="1757399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aseline="30000" dirty="0"/>
                <a:t>[2]</a:t>
              </a:r>
              <a:endParaRPr lang="en-US" sz="2400" dirty="0"/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6389383" y="1537361"/>
              <a:ext cx="3353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.</a:t>
              </a:r>
              <a:endParaRPr lang="en-US" sz="4400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-50557" y="3842758"/>
            <a:ext cx="12242557" cy="1118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8467951" y="5492510"/>
            <a:ext cx="4197381" cy="547030"/>
            <a:chOff x="8467951" y="5492510"/>
            <a:chExt cx="4197381" cy="547030"/>
          </a:xfrm>
        </p:grpSpPr>
        <p:sp>
          <p:nvSpPr>
            <p:cNvPr id="177" name="Rectangle 176"/>
            <p:cNvSpPr/>
            <p:nvPr/>
          </p:nvSpPr>
          <p:spPr>
            <a:xfrm>
              <a:off x="11033262" y="5548556"/>
              <a:ext cx="16320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(eq. 2)</a:t>
              </a:r>
              <a:endParaRPr lang="en-US" sz="2400" dirty="0"/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8467951" y="5492510"/>
              <a:ext cx="1468672" cy="547030"/>
              <a:chOff x="9260998" y="4273774"/>
              <a:chExt cx="1468672" cy="547030"/>
            </a:xfrm>
          </p:grpSpPr>
          <p:sp>
            <p:nvSpPr>
              <p:cNvPr id="260" name="Rectangle 259"/>
              <p:cNvSpPr/>
              <p:nvPr/>
            </p:nvSpPr>
            <p:spPr>
              <a:xfrm>
                <a:off x="10336549" y="4482250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9260998" y="4273774"/>
                <a:ext cx="14686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 (y-a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</p:grpSp>
      </p:grpSp>
      <p:sp>
        <p:nvSpPr>
          <p:cNvPr id="263" name="Rectangle 262"/>
          <p:cNvSpPr/>
          <p:nvPr/>
        </p:nvSpPr>
        <p:spPr>
          <a:xfrm>
            <a:off x="9339476" y="4289540"/>
            <a:ext cx="723974" cy="68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358222" y="5297501"/>
            <a:ext cx="3095194" cy="862475"/>
            <a:chOff x="5358222" y="5297501"/>
            <a:chExt cx="3095194" cy="862475"/>
          </a:xfrm>
        </p:grpSpPr>
        <p:sp>
          <p:nvSpPr>
            <p:cNvPr id="235" name="Rectangle 234"/>
            <p:cNvSpPr/>
            <p:nvPr/>
          </p:nvSpPr>
          <p:spPr>
            <a:xfrm>
              <a:off x="5762800" y="5632223"/>
              <a:ext cx="1196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(1-a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cxnSp>
          <p:nvCxnSpPr>
            <p:cNvPr id="236" name="Straight Connector 235"/>
            <p:cNvCxnSpPr/>
            <p:nvPr/>
          </p:nvCxnSpPr>
          <p:spPr>
            <a:xfrm flipV="1">
              <a:off x="6012567" y="5663882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5358222" y="5297501"/>
              <a:ext cx="3095194" cy="862475"/>
              <a:chOff x="5358222" y="5297501"/>
              <a:chExt cx="3095194" cy="862475"/>
            </a:xfrm>
          </p:grpSpPr>
          <p:grpSp>
            <p:nvGrpSpPr>
              <p:cNvPr id="241" name="Group 240"/>
              <p:cNvGrpSpPr/>
              <p:nvPr/>
            </p:nvGrpSpPr>
            <p:grpSpPr>
              <a:xfrm>
                <a:off x="5358222" y="5297501"/>
                <a:ext cx="1308473" cy="597123"/>
                <a:chOff x="5243502" y="3042376"/>
                <a:chExt cx="1308473" cy="597123"/>
              </a:xfrm>
            </p:grpSpPr>
            <p:sp>
              <p:nvSpPr>
                <p:cNvPr id="243" name="Rectangle 242"/>
                <p:cNvSpPr/>
                <p:nvPr/>
              </p:nvSpPr>
              <p:spPr>
                <a:xfrm>
                  <a:off x="5839921" y="3042376"/>
                  <a:ext cx="71205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y-a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[2]</a:t>
                  </a:r>
                  <a:endParaRPr lang="en-US" sz="2400" dirty="0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5243502" y="3239389"/>
                  <a:ext cx="3289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5786638" y="5362836"/>
                <a:ext cx="2666778" cy="797140"/>
                <a:chOff x="5786638" y="5362836"/>
                <a:chExt cx="2666778" cy="797140"/>
              </a:xfrm>
            </p:grpSpPr>
            <p:grpSp>
              <p:nvGrpSpPr>
                <p:cNvPr id="247" name="Group 246"/>
                <p:cNvGrpSpPr/>
                <p:nvPr/>
              </p:nvGrpSpPr>
              <p:grpSpPr>
                <a:xfrm>
                  <a:off x="6801484" y="5362836"/>
                  <a:ext cx="1225015" cy="797140"/>
                  <a:chOff x="6698874" y="3051615"/>
                  <a:chExt cx="1225015" cy="797140"/>
                </a:xfrm>
              </p:grpSpPr>
              <p:sp>
                <p:nvSpPr>
                  <p:cNvPr id="248" name="Rectangle 247"/>
                  <p:cNvSpPr/>
                  <p:nvPr/>
                </p:nvSpPr>
                <p:spPr>
                  <a:xfrm>
                    <a:off x="6698874" y="3051615"/>
                    <a:ext cx="1225015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g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[2]</a:t>
                    </a:r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(1-g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[2]</a:t>
                    </a:r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)</a:t>
                    </a:r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6949047" y="3426525"/>
                    <a:ext cx="583364" cy="4222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5786638" y="5377840"/>
                  <a:ext cx="2104439" cy="609587"/>
                  <a:chOff x="5786638" y="5377840"/>
                  <a:chExt cx="2104439" cy="609587"/>
                </a:xfrm>
              </p:grpSpPr>
              <p:cxnSp>
                <p:nvCxnSpPr>
                  <p:cNvPr id="257" name="Straight Connector 256"/>
                  <p:cNvCxnSpPr/>
                  <p:nvPr/>
                </p:nvCxnSpPr>
                <p:spPr>
                  <a:xfrm flipH="1">
                    <a:off x="6792767" y="5377840"/>
                    <a:ext cx="1098310" cy="25992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Straight Connector 257"/>
                  <p:cNvCxnSpPr/>
                  <p:nvPr/>
                </p:nvCxnSpPr>
                <p:spPr>
                  <a:xfrm flipH="1">
                    <a:off x="5786638" y="5727499"/>
                    <a:ext cx="1098310" cy="25992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4" name="Group 263"/>
                <p:cNvGrpSpPr/>
                <p:nvPr/>
              </p:nvGrpSpPr>
              <p:grpSpPr>
                <a:xfrm>
                  <a:off x="7954561" y="5471020"/>
                  <a:ext cx="498855" cy="538609"/>
                  <a:chOff x="9060902" y="4776836"/>
                  <a:chExt cx="498855" cy="538609"/>
                </a:xfrm>
              </p:grpSpPr>
              <p:sp>
                <p:nvSpPr>
                  <p:cNvPr id="265" name="Rectangle 264"/>
                  <p:cNvSpPr/>
                  <p:nvPr/>
                </p:nvSpPr>
                <p:spPr>
                  <a:xfrm>
                    <a:off x="9198760" y="4976891"/>
                    <a:ext cx="22313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dirty="0"/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9060902" y="4776836"/>
                    <a:ext cx="498855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</p:grpSp>
          </p:grpSp>
        </p:grpSp>
      </p:grpSp>
      <p:grpSp>
        <p:nvGrpSpPr>
          <p:cNvPr id="18" name="Group 17"/>
          <p:cNvGrpSpPr/>
          <p:nvPr/>
        </p:nvGrpSpPr>
        <p:grpSpPr>
          <a:xfrm>
            <a:off x="-74329" y="5299496"/>
            <a:ext cx="5395676" cy="879410"/>
            <a:chOff x="-74329" y="5299496"/>
            <a:chExt cx="5395676" cy="879410"/>
          </a:xfrm>
        </p:grpSpPr>
        <p:sp>
          <p:nvSpPr>
            <p:cNvPr id="181" name="Rectangle 180"/>
            <p:cNvSpPr/>
            <p:nvPr/>
          </p:nvSpPr>
          <p:spPr>
            <a:xfrm>
              <a:off x="3834849" y="5668281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217" name="Straight Connector 216"/>
            <p:cNvCxnSpPr/>
            <p:nvPr/>
          </p:nvCxnSpPr>
          <p:spPr>
            <a:xfrm flipV="1">
              <a:off x="3892775" y="5700743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2745449" y="5499221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US" sz="2400" dirty="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2025039" y="5649474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2111541" y="5324018"/>
              <a:ext cx="425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en-US" sz="2400" dirty="0">
                <a:latin typeface="Symbol" panose="05050102010706020507" pitchFamily="18" charset="2"/>
              </a:endParaRPr>
            </a:p>
          </p:txBody>
        </p:sp>
        <p:cxnSp>
          <p:nvCxnSpPr>
            <p:cNvPr id="224" name="Straight Connector 223"/>
            <p:cNvCxnSpPr/>
            <p:nvPr/>
          </p:nvCxnSpPr>
          <p:spPr>
            <a:xfrm flipV="1">
              <a:off x="2082965" y="568193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 224"/>
            <p:cNvSpPr/>
            <p:nvPr/>
          </p:nvSpPr>
          <p:spPr>
            <a:xfrm>
              <a:off x="2321097" y="5840352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214936" y="5643611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3301438" y="5318155"/>
              <a:ext cx="425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en-US" sz="2400" dirty="0">
                <a:latin typeface="Symbol" panose="05050102010706020507" pitchFamily="18" charset="2"/>
              </a:endParaRPr>
            </a:p>
          </p:txBody>
        </p:sp>
        <p:cxnSp>
          <p:nvCxnSpPr>
            <p:cNvPr id="228" name="Straight Connector 227"/>
            <p:cNvCxnSpPr/>
            <p:nvPr/>
          </p:nvCxnSpPr>
          <p:spPr>
            <a:xfrm flipV="1">
              <a:off x="3167352" y="5676073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ectangle 228"/>
            <p:cNvSpPr/>
            <p:nvPr/>
          </p:nvSpPr>
          <p:spPr>
            <a:xfrm>
              <a:off x="3891031" y="5305361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623720" y="5631328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233" name="Straight Connector 232"/>
            <p:cNvCxnSpPr/>
            <p:nvPr/>
          </p:nvCxnSpPr>
          <p:spPr>
            <a:xfrm flipV="1">
              <a:off x="4681646" y="566379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ctangle 230"/>
            <p:cNvSpPr/>
            <p:nvPr/>
          </p:nvSpPr>
          <p:spPr>
            <a:xfrm>
              <a:off x="4623720" y="5299496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942377" y="5809872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-74329" y="5480209"/>
              <a:ext cx="2209451" cy="534917"/>
              <a:chOff x="-74329" y="5480209"/>
              <a:chExt cx="2209451" cy="534917"/>
            </a:xfrm>
          </p:grpSpPr>
          <p:sp>
            <p:nvSpPr>
              <p:cNvPr id="219" name="Rectangle 218"/>
              <p:cNvSpPr/>
              <p:nvPr/>
            </p:nvSpPr>
            <p:spPr>
              <a:xfrm>
                <a:off x="-74329" y="5480209"/>
                <a:ext cx="220945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Gradient w/r w</a:t>
                </a:r>
                <a:r>
                  <a:rPr lang="en-US" sz="2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:</a:t>
                </a:r>
                <a:endParaRPr lang="en-US" sz="2400" b="1" dirty="0"/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1576411" y="5676572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-85196" y="6116129"/>
            <a:ext cx="6162447" cy="873545"/>
            <a:chOff x="-85196" y="6116129"/>
            <a:chExt cx="6162447" cy="873545"/>
          </a:xfrm>
        </p:grpSpPr>
        <p:grpSp>
          <p:nvGrpSpPr>
            <p:cNvPr id="22" name="Group 21"/>
            <p:cNvGrpSpPr/>
            <p:nvPr/>
          </p:nvGrpSpPr>
          <p:grpSpPr>
            <a:xfrm>
              <a:off x="2067711" y="6116129"/>
              <a:ext cx="4009540" cy="873545"/>
              <a:chOff x="2067711" y="6134417"/>
              <a:chExt cx="4009540" cy="873545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3877521" y="649733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73" name="Straight Connector 272"/>
              <p:cNvCxnSpPr/>
              <p:nvPr/>
            </p:nvCxnSpPr>
            <p:spPr>
              <a:xfrm flipV="1">
                <a:off x="3935447" y="6529799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Rectangle 274"/>
              <p:cNvSpPr/>
              <p:nvPr/>
            </p:nvSpPr>
            <p:spPr>
              <a:xfrm>
                <a:off x="2788121" y="6328277"/>
                <a:ext cx="3289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endParaRPr lang="en-US" sz="2400" dirty="0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2067711" y="647853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2154213" y="6153074"/>
                <a:ext cx="4251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4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278" name="Straight Connector 277"/>
              <p:cNvCxnSpPr/>
              <p:nvPr/>
            </p:nvCxnSpPr>
            <p:spPr>
              <a:xfrm flipV="1">
                <a:off x="2125637" y="651099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Rectangle 278"/>
              <p:cNvSpPr/>
              <p:nvPr/>
            </p:nvSpPr>
            <p:spPr>
              <a:xfrm>
                <a:off x="2363769" y="666940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3257608" y="647266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endParaRPr lang="en-US" sz="2400" dirty="0"/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3344110" y="6147211"/>
                <a:ext cx="4251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4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282" name="Straight Connector 281"/>
              <p:cNvCxnSpPr/>
              <p:nvPr/>
            </p:nvCxnSpPr>
            <p:spPr>
              <a:xfrm flipV="1">
                <a:off x="3210024" y="6505129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Rectangle 282"/>
              <p:cNvSpPr/>
              <p:nvPr/>
            </p:nvSpPr>
            <p:spPr>
              <a:xfrm>
                <a:off x="3933703" y="613441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endParaRPr lang="en-US" sz="2400" dirty="0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666392" y="6496960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85" name="Straight Connector 284"/>
              <p:cNvCxnSpPr/>
              <p:nvPr/>
            </p:nvCxnSpPr>
            <p:spPr>
              <a:xfrm flipV="1">
                <a:off x="4724318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Rectangle 286"/>
              <p:cNvSpPr/>
              <p:nvPr/>
            </p:nvSpPr>
            <p:spPr>
              <a:xfrm>
                <a:off x="4666392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5379624" y="649696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322" name="Straight Connector 321"/>
              <p:cNvCxnSpPr/>
              <p:nvPr/>
            </p:nvCxnSpPr>
            <p:spPr>
              <a:xfrm flipV="1">
                <a:off x="5437550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Rectangle 322"/>
              <p:cNvSpPr/>
              <p:nvPr/>
            </p:nvSpPr>
            <p:spPr>
              <a:xfrm>
                <a:off x="5379624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5698281" y="663892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-85196" y="6320261"/>
              <a:ext cx="2252733" cy="520463"/>
              <a:chOff x="-85196" y="6320261"/>
              <a:chExt cx="2252733" cy="520463"/>
            </a:xfrm>
          </p:grpSpPr>
          <p:sp>
            <p:nvSpPr>
              <p:cNvPr id="274" name="Rectangle 273"/>
              <p:cNvSpPr/>
              <p:nvPr/>
            </p:nvSpPr>
            <p:spPr>
              <a:xfrm>
                <a:off x="-85196" y="6320261"/>
                <a:ext cx="225273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Gradient w/r  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</a:t>
                </a:r>
                <a:endParaRPr lang="en-US" sz="2400" b="1" dirty="0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1616308" y="6502170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</p:grpSp>
      </p:grpSp>
      <p:grpSp>
        <p:nvGrpSpPr>
          <p:cNvPr id="332" name="Group 331"/>
          <p:cNvGrpSpPr/>
          <p:nvPr/>
        </p:nvGrpSpPr>
        <p:grpSpPr>
          <a:xfrm>
            <a:off x="3171962" y="5385520"/>
            <a:ext cx="660548" cy="1466905"/>
            <a:chOff x="2952050" y="3045851"/>
            <a:chExt cx="660548" cy="1466905"/>
          </a:xfrm>
        </p:grpSpPr>
        <p:sp>
          <p:nvSpPr>
            <p:cNvPr id="335" name="Rectangle 334"/>
            <p:cNvSpPr/>
            <p:nvPr/>
          </p:nvSpPr>
          <p:spPr>
            <a:xfrm>
              <a:off x="3027210" y="3045851"/>
              <a:ext cx="585388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2952050" y="3834224"/>
              <a:ext cx="618572" cy="678532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7" name="Group 336"/>
          <p:cNvGrpSpPr/>
          <p:nvPr/>
        </p:nvGrpSpPr>
        <p:grpSpPr>
          <a:xfrm>
            <a:off x="3833513" y="5383643"/>
            <a:ext cx="2243400" cy="1475249"/>
            <a:chOff x="1418705" y="1454870"/>
            <a:chExt cx="2243400" cy="1475249"/>
          </a:xfrm>
        </p:grpSpPr>
        <p:sp>
          <p:nvSpPr>
            <p:cNvPr id="338" name="Rectangle 337"/>
            <p:cNvSpPr/>
            <p:nvPr/>
          </p:nvSpPr>
          <p:spPr>
            <a:xfrm>
              <a:off x="1418705" y="1454870"/>
              <a:ext cx="1388215" cy="721008"/>
            </a:xfrm>
            <a:prstGeom prst="rect">
              <a:avLst/>
            </a:prstGeom>
            <a:solidFill>
              <a:srgbClr val="00B0F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2270832" y="2276755"/>
              <a:ext cx="1391273" cy="653364"/>
            </a:xfrm>
            <a:prstGeom prst="rect">
              <a:avLst/>
            </a:prstGeom>
            <a:solidFill>
              <a:srgbClr val="00B0F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0" name="Rectangle 339"/>
          <p:cNvSpPr/>
          <p:nvPr/>
        </p:nvSpPr>
        <p:spPr>
          <a:xfrm>
            <a:off x="3875026" y="6173096"/>
            <a:ext cx="750785" cy="684904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Rectangle 351"/>
          <p:cNvSpPr/>
          <p:nvPr/>
        </p:nvSpPr>
        <p:spPr>
          <a:xfrm>
            <a:off x="8444630" y="4370644"/>
            <a:ext cx="3232827" cy="684904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/>
          <p:cNvGrpSpPr/>
          <p:nvPr/>
        </p:nvGrpSpPr>
        <p:grpSpPr>
          <a:xfrm>
            <a:off x="8453416" y="4341993"/>
            <a:ext cx="3052148" cy="793510"/>
            <a:chOff x="7120800" y="6127058"/>
            <a:chExt cx="3052148" cy="793510"/>
          </a:xfrm>
        </p:grpSpPr>
        <p:sp>
          <p:nvSpPr>
            <p:cNvPr id="354" name="Rectangle 353"/>
            <p:cNvSpPr/>
            <p:nvPr/>
          </p:nvSpPr>
          <p:spPr>
            <a:xfrm>
              <a:off x="7120800" y="652045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355" name="Straight Connector 354"/>
            <p:cNvCxnSpPr/>
            <p:nvPr/>
          </p:nvCxnSpPr>
          <p:spPr>
            <a:xfrm flipV="1">
              <a:off x="7123862" y="655292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Rectangle 355"/>
            <p:cNvSpPr/>
            <p:nvPr/>
          </p:nvSpPr>
          <p:spPr>
            <a:xfrm>
              <a:off x="7122118" y="615753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7805536" y="6346895"/>
              <a:ext cx="393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endParaRPr lang="en-US" sz="2400" dirty="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7914917" y="6127058"/>
              <a:ext cx="9236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g(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8083298" y="6515362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360" name="Straight Connector 359"/>
            <p:cNvCxnSpPr/>
            <p:nvPr/>
          </p:nvCxnSpPr>
          <p:spPr>
            <a:xfrm flipV="1">
              <a:off x="8082729" y="652250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Rectangle 360"/>
            <p:cNvSpPr/>
            <p:nvPr/>
          </p:nvSpPr>
          <p:spPr>
            <a:xfrm>
              <a:off x="8744352" y="6150765"/>
              <a:ext cx="14285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9187805" y="6501234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363" name="Straight Connector 362"/>
            <p:cNvCxnSpPr/>
            <p:nvPr/>
          </p:nvCxnSpPr>
          <p:spPr>
            <a:xfrm flipV="1">
              <a:off x="8984937" y="6527168"/>
              <a:ext cx="1188011" cy="10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3" name="Rectangle 192"/>
          <p:cNvSpPr/>
          <p:nvPr/>
        </p:nvSpPr>
        <p:spPr>
          <a:xfrm>
            <a:off x="4290483" y="1272097"/>
            <a:ext cx="3231897" cy="428544"/>
          </a:xfrm>
          <a:prstGeom prst="rect">
            <a:avLst/>
          </a:prstGeom>
          <a:solidFill>
            <a:schemeClr val="accent4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4" name="Group 193"/>
          <p:cNvGrpSpPr/>
          <p:nvPr/>
        </p:nvGrpSpPr>
        <p:grpSpPr>
          <a:xfrm>
            <a:off x="6364815" y="6073271"/>
            <a:ext cx="6162447" cy="873545"/>
            <a:chOff x="-85196" y="6116129"/>
            <a:chExt cx="6162447" cy="873545"/>
          </a:xfrm>
        </p:grpSpPr>
        <p:grpSp>
          <p:nvGrpSpPr>
            <p:cNvPr id="195" name="Group 194"/>
            <p:cNvGrpSpPr/>
            <p:nvPr/>
          </p:nvGrpSpPr>
          <p:grpSpPr>
            <a:xfrm>
              <a:off x="2067711" y="6116129"/>
              <a:ext cx="4009540" cy="873545"/>
              <a:chOff x="2067711" y="6134417"/>
              <a:chExt cx="4009540" cy="873545"/>
            </a:xfrm>
          </p:grpSpPr>
          <p:sp>
            <p:nvSpPr>
              <p:cNvPr id="199" name="Rectangle 198"/>
              <p:cNvSpPr/>
              <p:nvPr/>
            </p:nvSpPr>
            <p:spPr>
              <a:xfrm>
                <a:off x="3877521" y="649733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 flipV="1">
                <a:off x="3935447" y="6529799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Rectangle 200"/>
              <p:cNvSpPr/>
              <p:nvPr/>
            </p:nvSpPr>
            <p:spPr>
              <a:xfrm>
                <a:off x="2788121" y="6328277"/>
                <a:ext cx="3289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endParaRPr lang="en-US" sz="2400" dirty="0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2067711" y="647853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2154213" y="6153074"/>
                <a:ext cx="4251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40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2363769" y="666940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2974130" y="6323503"/>
                <a:ext cx="9893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–y)</a:t>
                </a:r>
                <a:endParaRPr lang="en-US" sz="2400" dirty="0"/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3933703" y="613441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endParaRPr lang="en-US" sz="2400" dirty="0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4666392" y="6496960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 flipV="1">
                <a:off x="4724318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Rectangle 217"/>
              <p:cNvSpPr/>
              <p:nvPr/>
            </p:nvSpPr>
            <p:spPr>
              <a:xfrm>
                <a:off x="4666392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5379624" y="649696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flipV="1">
                <a:off x="5437550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Rectangle 233"/>
              <p:cNvSpPr/>
              <p:nvPr/>
            </p:nvSpPr>
            <p:spPr>
              <a:xfrm>
                <a:off x="5379624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5698281" y="663892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-85196" y="6320261"/>
              <a:ext cx="2252733" cy="520463"/>
              <a:chOff x="-85196" y="6320261"/>
              <a:chExt cx="2252733" cy="520463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-85196" y="6320261"/>
                <a:ext cx="225273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Gradient w/r  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</a:t>
                </a:r>
                <a:endParaRPr lang="en-US" sz="2400" b="1" dirty="0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1616308" y="6502170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</p:grpSp>
      </p:grpSp>
      <p:sp>
        <p:nvSpPr>
          <p:cNvPr id="239" name="TextBox 238"/>
          <p:cNvSpPr txBox="1"/>
          <p:nvPr/>
        </p:nvSpPr>
        <p:spPr>
          <a:xfrm>
            <a:off x="523590" y="3872313"/>
            <a:ext cx="7027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yln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[2]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 (1-y)ln 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[2]</a:t>
            </a:r>
            <a:endParaRPr lang="en-US" sz="2800" dirty="0"/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9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/>
      <p:bldP spid="352" grpId="0" animBg="1"/>
      <p:bldP spid="193" grpId="0" animBg="1"/>
      <p:bldP spid="23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9354" y="-262071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 for a Series of Nodes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390260" y="2405423"/>
            <a:ext cx="6958691" cy="1020585"/>
            <a:chOff x="8181663" y="734415"/>
            <a:chExt cx="6958691" cy="1020585"/>
          </a:xfrm>
        </p:grpSpPr>
        <p:sp>
          <p:nvSpPr>
            <p:cNvPr id="98" name="Rectangle 97"/>
            <p:cNvSpPr/>
            <p:nvPr/>
          </p:nvSpPr>
          <p:spPr>
            <a:xfrm>
              <a:off x="8181663" y="734415"/>
              <a:ext cx="6958691" cy="102058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/>
            <p:cNvGrpSpPr/>
            <p:nvPr/>
          </p:nvGrpSpPr>
          <p:grpSpPr>
            <a:xfrm>
              <a:off x="8251236" y="911050"/>
              <a:ext cx="6077626" cy="835908"/>
              <a:chOff x="1020574" y="2810604"/>
              <a:chExt cx="6077626" cy="835908"/>
            </a:xfrm>
            <a:solidFill>
              <a:srgbClr val="FFFF00"/>
            </a:solidFill>
          </p:grpSpPr>
          <p:sp>
            <p:nvSpPr>
              <p:cNvPr id="224" name="Rectangle 223"/>
              <p:cNvSpPr/>
              <p:nvPr/>
            </p:nvSpPr>
            <p:spPr>
              <a:xfrm>
                <a:off x="3011268" y="3184847"/>
                <a:ext cx="490840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2800" dirty="0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2585298" y="2820740"/>
                <a:ext cx="1806905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f(g(h(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(x))))</a:t>
                </a:r>
                <a:endParaRPr lang="en-US" sz="2800" dirty="0"/>
              </a:p>
            </p:txBody>
          </p:sp>
          <p:cxnSp>
            <p:nvCxnSpPr>
              <p:cNvPr id="226" name="Straight Connector 225"/>
              <p:cNvCxnSpPr/>
              <p:nvPr/>
            </p:nvCxnSpPr>
            <p:spPr>
              <a:xfrm flipV="1">
                <a:off x="2697827" y="3232973"/>
                <a:ext cx="1298746" cy="13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Rectangle 233"/>
              <p:cNvSpPr/>
              <p:nvPr/>
            </p:nvSpPr>
            <p:spPr>
              <a:xfrm>
                <a:off x="4944340" y="3176827"/>
                <a:ext cx="490840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h</a:t>
                </a:r>
                <a:endParaRPr lang="en-US" sz="2800" dirty="0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4518370" y="2812720"/>
                <a:ext cx="1157689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f(g(h))</a:t>
                </a:r>
                <a:endParaRPr lang="en-US" sz="2800" dirty="0"/>
              </a:p>
            </p:txBody>
          </p:sp>
          <p:cxnSp>
            <p:nvCxnSpPr>
              <p:cNvPr id="258" name="Straight Connector 257"/>
              <p:cNvCxnSpPr/>
              <p:nvPr/>
            </p:nvCxnSpPr>
            <p:spPr>
              <a:xfrm>
                <a:off x="4630899" y="3226259"/>
                <a:ext cx="912820" cy="6714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9" name="Rectangle 258"/>
              <p:cNvSpPr/>
              <p:nvPr/>
            </p:nvSpPr>
            <p:spPr>
              <a:xfrm>
                <a:off x="5805013" y="3173372"/>
                <a:ext cx="421910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i</a:t>
                </a:r>
                <a:endParaRPr lang="en-US" sz="2800" dirty="0"/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5585174" y="2820742"/>
                <a:ext cx="780983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h(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/>
              </a:p>
            </p:txBody>
          </p:sp>
          <p:cxnSp>
            <p:nvCxnSpPr>
              <p:cNvPr id="272" name="Straight Connector 271"/>
              <p:cNvCxnSpPr/>
              <p:nvPr/>
            </p:nvCxnSpPr>
            <p:spPr>
              <a:xfrm flipV="1">
                <a:off x="5697703" y="3224955"/>
                <a:ext cx="629510" cy="932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Rectangle 273"/>
              <p:cNvSpPr/>
              <p:nvPr/>
            </p:nvSpPr>
            <p:spPr>
              <a:xfrm>
                <a:off x="6495111" y="3160256"/>
                <a:ext cx="490840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2800" dirty="0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6317217" y="2810604"/>
                <a:ext cx="780983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(x)</a:t>
                </a:r>
                <a:endParaRPr lang="en-US" sz="2800" dirty="0"/>
              </a:p>
            </p:txBody>
          </p:sp>
          <p:cxnSp>
            <p:nvCxnSpPr>
              <p:cNvPr id="278" name="Straight Connector 277"/>
              <p:cNvCxnSpPr/>
              <p:nvPr/>
            </p:nvCxnSpPr>
            <p:spPr>
              <a:xfrm flipV="1">
                <a:off x="6413702" y="3230859"/>
                <a:ext cx="629510" cy="932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Rectangle 283"/>
              <p:cNvSpPr/>
              <p:nvPr/>
            </p:nvSpPr>
            <p:spPr>
              <a:xfrm>
                <a:off x="4184407" y="3009352"/>
                <a:ext cx="357790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endParaRPr lang="en-US" sz="2800" dirty="0"/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1020574" y="2952180"/>
                <a:ext cx="1558440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Chain rule:</a:t>
                </a:r>
                <a:endParaRPr lang="en-US" sz="2800" dirty="0"/>
              </a:p>
            </p:txBody>
          </p:sp>
        </p:grpSp>
      </p:grpSp>
      <p:grpSp>
        <p:nvGrpSpPr>
          <p:cNvPr id="297" name="Group 296"/>
          <p:cNvGrpSpPr/>
          <p:nvPr/>
        </p:nvGrpSpPr>
        <p:grpSpPr>
          <a:xfrm>
            <a:off x="273642" y="3096206"/>
            <a:ext cx="11447598" cy="990867"/>
            <a:chOff x="-180674" y="2789716"/>
            <a:chExt cx="11447598" cy="990867"/>
          </a:xfrm>
        </p:grpSpPr>
        <p:sp>
          <p:nvSpPr>
            <p:cNvPr id="298" name="Rectangle 297"/>
            <p:cNvSpPr/>
            <p:nvPr/>
          </p:nvSpPr>
          <p:spPr>
            <a:xfrm>
              <a:off x="2676183" y="3171005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800" dirty="0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585298" y="2820740"/>
              <a:ext cx="856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y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pred</a:t>
              </a:r>
              <a:endParaRPr lang="en-US" sz="2800" dirty="0"/>
            </a:p>
          </p:txBody>
        </p:sp>
        <p:cxnSp>
          <p:nvCxnSpPr>
            <p:cNvPr id="302" name="Straight Connector 301"/>
            <p:cNvCxnSpPr/>
            <p:nvPr/>
          </p:nvCxnSpPr>
          <p:spPr>
            <a:xfrm flipV="1">
              <a:off x="2697827" y="3224955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Rectangle 311"/>
            <p:cNvSpPr/>
            <p:nvPr/>
          </p:nvSpPr>
          <p:spPr>
            <a:xfrm>
              <a:off x="3494393" y="3009137"/>
              <a:ext cx="3577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US" sz="2800" dirty="0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-180674" y="2789716"/>
              <a:ext cx="248177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         Chain rule:</a:t>
              </a:r>
            </a:p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Frechet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derivative</a:t>
              </a:r>
              <a:endParaRPr lang="en-US" sz="2800" dirty="0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4035363" y="3181149"/>
              <a:ext cx="713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800" dirty="0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4009184" y="2810855"/>
              <a:ext cx="713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[3]</a:t>
              </a:r>
              <a:endParaRPr lang="en-US" sz="2800" dirty="0"/>
            </a:p>
          </p:txBody>
        </p:sp>
        <p:cxnSp>
          <p:nvCxnSpPr>
            <p:cNvPr id="316" name="Straight Connector 315"/>
            <p:cNvCxnSpPr/>
            <p:nvPr/>
          </p:nvCxnSpPr>
          <p:spPr>
            <a:xfrm>
              <a:off x="3881100" y="3224396"/>
              <a:ext cx="912820" cy="67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Rectangle 316"/>
            <p:cNvSpPr/>
            <p:nvPr/>
          </p:nvSpPr>
          <p:spPr>
            <a:xfrm>
              <a:off x="5037993" y="3189171"/>
              <a:ext cx="713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800" dirty="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4996052" y="2843433"/>
              <a:ext cx="713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800" dirty="0"/>
            </a:p>
          </p:txBody>
        </p:sp>
        <p:cxnSp>
          <p:nvCxnSpPr>
            <p:cNvPr id="319" name="Straight Connector 318"/>
            <p:cNvCxnSpPr/>
            <p:nvPr/>
          </p:nvCxnSpPr>
          <p:spPr>
            <a:xfrm>
              <a:off x="4883730" y="3232418"/>
              <a:ext cx="912820" cy="67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Rectangle 319"/>
            <p:cNvSpPr/>
            <p:nvPr/>
          </p:nvSpPr>
          <p:spPr>
            <a:xfrm>
              <a:off x="6168962" y="3197193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800" dirty="0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6125137" y="2879600"/>
              <a:ext cx="7136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800" dirty="0"/>
            </a:p>
          </p:txBody>
        </p:sp>
        <p:cxnSp>
          <p:nvCxnSpPr>
            <p:cNvPr id="322" name="Straight Connector 321"/>
            <p:cNvCxnSpPr/>
            <p:nvPr/>
          </p:nvCxnSpPr>
          <p:spPr>
            <a:xfrm>
              <a:off x="6014699" y="3240440"/>
              <a:ext cx="912820" cy="67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4" name="Rectangle 343"/>
            <p:cNvSpPr/>
            <p:nvPr/>
          </p:nvSpPr>
          <p:spPr>
            <a:xfrm>
              <a:off x="3013460" y="3400093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US" sz="2000" dirty="0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6514702" y="3411251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US" sz="2000" dirty="0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10279153" y="2974381"/>
              <a:ext cx="9877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(eq. 1)</a:t>
              </a:r>
              <a:endParaRPr lang="en-US" sz="28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89938" y="1344650"/>
            <a:ext cx="4373066" cy="332732"/>
            <a:chOff x="2989938" y="1344650"/>
            <a:chExt cx="4373066" cy="332732"/>
          </a:xfrm>
        </p:grpSpPr>
        <p:sp>
          <p:nvSpPr>
            <p:cNvPr id="326" name="TextBox 325"/>
            <p:cNvSpPr txBox="1"/>
            <p:nvPr/>
          </p:nvSpPr>
          <p:spPr>
            <a:xfrm>
              <a:off x="2989938" y="1369605"/>
              <a:ext cx="1394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[3]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[3]</a:t>
              </a: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4499718" y="1359868"/>
              <a:ext cx="1394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5968070" y="1344650"/>
              <a:ext cx="1394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39444" y="1744198"/>
            <a:ext cx="8029597" cy="553573"/>
            <a:chOff x="339444" y="1744198"/>
            <a:chExt cx="8029597" cy="553573"/>
          </a:xfrm>
        </p:grpSpPr>
        <p:sp>
          <p:nvSpPr>
            <p:cNvPr id="35" name="Oval 34"/>
            <p:cNvSpPr/>
            <p:nvPr/>
          </p:nvSpPr>
          <p:spPr>
            <a:xfrm>
              <a:off x="7761182" y="1768957"/>
              <a:ext cx="607859" cy="5148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39444" y="1797300"/>
              <a:ext cx="16626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4-layer NN:</a:t>
              </a:r>
              <a:endParaRPr lang="en-US" sz="2800" dirty="0"/>
            </a:p>
          </p:txBody>
        </p:sp>
        <p:cxnSp>
          <p:nvCxnSpPr>
            <p:cNvPr id="45" name="Straight Arrow Connector 44"/>
            <p:cNvCxnSpPr>
              <a:stCxn id="35" idx="2"/>
            </p:cNvCxnSpPr>
            <p:nvPr/>
          </p:nvCxnSpPr>
          <p:spPr>
            <a:xfrm flipH="1" flipV="1">
              <a:off x="3114705" y="2024440"/>
              <a:ext cx="4646477" cy="19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884466" y="1825657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baseline="30000" dirty="0"/>
                <a:t>[0]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461991" y="1833740"/>
              <a:ext cx="57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4817602" y="1782959"/>
              <a:ext cx="607859" cy="5148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6386990" y="1744198"/>
              <a:ext cx="607859" cy="514812"/>
              <a:chOff x="6200830" y="2511707"/>
              <a:chExt cx="607859" cy="514812"/>
            </a:xfrm>
          </p:grpSpPr>
          <p:sp>
            <p:nvSpPr>
              <p:cNvPr id="286" name="Oval 285"/>
              <p:cNvSpPr/>
              <p:nvPr/>
            </p:nvSpPr>
            <p:spPr>
              <a:xfrm>
                <a:off x="6200830" y="2511707"/>
                <a:ext cx="607859" cy="5148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6258781" y="2617912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</a:t>
                </a:r>
                <a:r>
                  <a:rPr lang="en-US" baseline="30000" dirty="0"/>
                  <a:t>[1]</a:t>
                </a:r>
                <a:endParaRPr lang="en-US" dirty="0"/>
              </a:p>
            </p:txBody>
          </p:sp>
        </p:grpSp>
        <p:sp>
          <p:nvSpPr>
            <p:cNvPr id="294" name="TextBox 293"/>
            <p:cNvSpPr txBox="1"/>
            <p:nvPr/>
          </p:nvSpPr>
          <p:spPr>
            <a:xfrm>
              <a:off x="4878230" y="1860301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baseline="30000" dirty="0"/>
                <a:t>[2]</a:t>
              </a:r>
              <a:endParaRPr lang="en-US" dirty="0"/>
            </a:p>
          </p:txBody>
        </p:sp>
        <p:sp>
          <p:nvSpPr>
            <p:cNvPr id="291" name="Oval 290"/>
            <p:cNvSpPr/>
            <p:nvPr/>
          </p:nvSpPr>
          <p:spPr>
            <a:xfrm>
              <a:off x="3376262" y="1761000"/>
              <a:ext cx="607859" cy="5148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3455685" y="186720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baseline="30000" dirty="0"/>
                <a:t>[3]</a:t>
              </a:r>
              <a:endParaRPr lang="en-US" dirty="0"/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7895835" y="1337823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7309530" y="2620945"/>
            <a:ext cx="573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 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)))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8208252" y="1531134"/>
            <a:ext cx="1733580" cy="860179"/>
            <a:chOff x="8181052" y="2281841"/>
            <a:chExt cx="1733580" cy="860179"/>
          </a:xfrm>
        </p:grpSpPr>
        <p:sp>
          <p:nvSpPr>
            <p:cNvPr id="334" name="TextBox 333"/>
            <p:cNvSpPr txBox="1"/>
            <p:nvPr/>
          </p:nvSpPr>
          <p:spPr>
            <a:xfrm>
              <a:off x="8582216" y="2618800"/>
              <a:ext cx="1332416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=(1,a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Input features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8181052" y="2281841"/>
              <a:ext cx="386412" cy="3360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Group 336"/>
          <p:cNvGrpSpPr/>
          <p:nvPr/>
        </p:nvGrpSpPr>
        <p:grpSpPr>
          <a:xfrm>
            <a:off x="6947438" y="579492"/>
            <a:ext cx="2005887" cy="760106"/>
            <a:chOff x="8450073" y="2618800"/>
            <a:chExt cx="2005887" cy="760106"/>
          </a:xfrm>
        </p:grpSpPr>
        <p:sp>
          <p:nvSpPr>
            <p:cNvPr id="338" name="TextBox 337"/>
            <p:cNvSpPr txBox="1"/>
            <p:nvPr/>
          </p:nvSpPr>
          <p:spPr>
            <a:xfrm>
              <a:off x="8582216" y="2618800"/>
              <a:ext cx="1872629" cy="7386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=(1, a   )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(w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,w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w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w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9" name="Straight Arrow Connector 338"/>
            <p:cNvCxnSpPr/>
            <p:nvPr/>
          </p:nvCxnSpPr>
          <p:spPr>
            <a:xfrm flipH="1">
              <a:off x="8450073" y="3228241"/>
              <a:ext cx="250153" cy="1506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TextBox 339"/>
            <p:cNvSpPr txBox="1"/>
            <p:nvPr/>
          </p:nvSpPr>
          <p:spPr>
            <a:xfrm>
              <a:off x="9228624" y="2832781"/>
              <a:ext cx="29046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9503716" y="2828549"/>
              <a:ext cx="29046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9222103" y="2623825"/>
              <a:ext cx="534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518092" y="3061463"/>
              <a:ext cx="29046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0165496" y="3065582"/>
              <a:ext cx="290464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02435" y="4124823"/>
            <a:ext cx="10414261" cy="664949"/>
            <a:chOff x="202435" y="4124823"/>
            <a:chExt cx="10414261" cy="664949"/>
          </a:xfrm>
        </p:grpSpPr>
        <p:sp>
          <p:nvSpPr>
            <p:cNvPr id="348" name="Rectangle 347"/>
            <p:cNvSpPr/>
            <p:nvPr/>
          </p:nvSpPr>
          <p:spPr>
            <a:xfrm>
              <a:off x="202435" y="4166091"/>
              <a:ext cx="104142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Since                 and if g(z)=</a:t>
              </a:r>
              <a:r>
                <a:rPr lang="en-US" sz="24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(z), and  then dg/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dz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=g(z)(1-g(z)). Thus eq. 1 becomes</a:t>
              </a:r>
              <a:endParaRPr lang="en-US" sz="2800" dirty="0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1170761" y="4124823"/>
              <a:ext cx="1133320" cy="664949"/>
              <a:chOff x="9164430" y="5758833"/>
              <a:chExt cx="1133320" cy="664949"/>
            </a:xfrm>
          </p:grpSpPr>
          <p:sp>
            <p:nvSpPr>
              <p:cNvPr id="350" name="Rectangle 349"/>
              <p:cNvSpPr/>
              <p:nvPr/>
            </p:nvSpPr>
            <p:spPr>
              <a:xfrm>
                <a:off x="9164430" y="5995629"/>
                <a:ext cx="5918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dirty="0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9180830" y="5758833"/>
                <a:ext cx="53572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dirty="0"/>
              </a:p>
            </p:txBody>
          </p:sp>
          <p:cxnSp>
            <p:nvCxnSpPr>
              <p:cNvPr id="352" name="Straight Connector 351"/>
              <p:cNvCxnSpPr/>
              <p:nvPr/>
            </p:nvCxnSpPr>
            <p:spPr>
              <a:xfrm>
                <a:off x="9253791" y="6035120"/>
                <a:ext cx="416920" cy="69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3" name="Rectangle 352"/>
              <p:cNvSpPr/>
              <p:nvPr/>
            </p:nvSpPr>
            <p:spPr>
              <a:xfrm>
                <a:off x="9391037" y="6146783"/>
                <a:ext cx="23596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endParaRPr lang="en-US" sz="1400" dirty="0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9696303" y="5872417"/>
                <a:ext cx="6014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 a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[0]</a:t>
                </a:r>
                <a:endParaRPr lang="en-US" dirty="0"/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9985242" y="6035120"/>
                <a:ext cx="223138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endParaRPr lang="en-US" sz="1000" dirty="0"/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1099272" y="4789343"/>
            <a:ext cx="10669316" cy="948685"/>
            <a:chOff x="2585298" y="2820740"/>
            <a:chExt cx="10669316" cy="948685"/>
          </a:xfrm>
        </p:grpSpPr>
        <p:sp>
          <p:nvSpPr>
            <p:cNvPr id="357" name="Rectangle 356"/>
            <p:cNvSpPr/>
            <p:nvPr/>
          </p:nvSpPr>
          <p:spPr>
            <a:xfrm>
              <a:off x="2676183" y="3171005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800" dirty="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2585298" y="2820740"/>
              <a:ext cx="856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y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pred</a:t>
              </a:r>
              <a:endParaRPr lang="en-US" sz="2800" dirty="0"/>
            </a:p>
          </p:txBody>
        </p:sp>
        <p:cxnSp>
          <p:nvCxnSpPr>
            <p:cNvPr id="359" name="Straight Connector 358"/>
            <p:cNvCxnSpPr/>
            <p:nvPr/>
          </p:nvCxnSpPr>
          <p:spPr>
            <a:xfrm flipV="1">
              <a:off x="2697827" y="3224955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Rectangle 359"/>
            <p:cNvSpPr/>
            <p:nvPr/>
          </p:nvSpPr>
          <p:spPr>
            <a:xfrm>
              <a:off x="3494393" y="3009137"/>
              <a:ext cx="24449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g(z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[3]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)(1-g(z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[3]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)) </a:t>
              </a:r>
              <a:endParaRPr lang="en-US" sz="2800" dirty="0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3013460" y="3400093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US" sz="2000" dirty="0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12266843" y="2882295"/>
              <a:ext cx="9877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(eq. 2)</a:t>
              </a:r>
              <a:endParaRPr lang="en-US" sz="2800" dirty="0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704295" y="2965608"/>
              <a:ext cx="21948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g(z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)(1-g(z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)) </a:t>
              </a:r>
              <a:endParaRPr lang="en-US" sz="2800" dirty="0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7632474" y="2930437"/>
              <a:ext cx="25715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g(z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)(1-g(z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))a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800" dirty="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135064" y="5646579"/>
            <a:ext cx="10648871" cy="948685"/>
            <a:chOff x="1924574" y="5950733"/>
            <a:chExt cx="10648871" cy="948685"/>
          </a:xfrm>
        </p:grpSpPr>
        <p:grpSp>
          <p:nvGrpSpPr>
            <p:cNvPr id="377" name="Group 376"/>
            <p:cNvGrpSpPr/>
            <p:nvPr/>
          </p:nvGrpSpPr>
          <p:grpSpPr>
            <a:xfrm>
              <a:off x="1924574" y="5950733"/>
              <a:ext cx="10648871" cy="948685"/>
              <a:chOff x="2585298" y="2820740"/>
              <a:chExt cx="10648871" cy="948685"/>
            </a:xfrm>
          </p:grpSpPr>
          <p:sp>
            <p:nvSpPr>
              <p:cNvPr id="378" name="Rectangle 377"/>
              <p:cNvSpPr/>
              <p:nvPr/>
            </p:nvSpPr>
            <p:spPr>
              <a:xfrm>
                <a:off x="2676183" y="3171005"/>
                <a:ext cx="8002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[k]</a:t>
                </a:r>
                <a:endParaRPr lang="en-US" sz="2800" dirty="0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2585298" y="2820740"/>
                <a:ext cx="8563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y</a:t>
                </a:r>
                <a:r>
                  <a:rPr lang="en-US" sz="24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pred</a:t>
                </a:r>
                <a:endParaRPr lang="en-US" sz="2800" dirty="0"/>
              </a:p>
            </p:txBody>
          </p:sp>
          <p:cxnSp>
            <p:nvCxnSpPr>
              <p:cNvPr id="380" name="Straight Connector 379"/>
              <p:cNvCxnSpPr/>
              <p:nvPr/>
            </p:nvCxnSpPr>
            <p:spPr>
              <a:xfrm flipV="1">
                <a:off x="2697827" y="3224955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1" name="Rectangle 380"/>
              <p:cNvSpPr/>
              <p:nvPr/>
            </p:nvSpPr>
            <p:spPr>
              <a:xfrm>
                <a:off x="3494393" y="3009137"/>
                <a:ext cx="25346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 g(z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[N]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)(1-g(z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[N]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)) </a:t>
                </a:r>
                <a:endParaRPr lang="en-US" sz="2800" dirty="0"/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3013460" y="3400093"/>
                <a:ext cx="261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endParaRPr lang="en-US" sz="2000" dirty="0"/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12246398" y="3020334"/>
                <a:ext cx="9877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(eq. 3)</a:t>
                </a:r>
                <a:endParaRPr lang="en-US" sz="2800" dirty="0"/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5773601" y="2980945"/>
                <a:ext cx="3089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g(z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[N-1]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)(1-g(z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[N-1]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))….. </a:t>
                </a:r>
                <a:endParaRPr lang="en-US" sz="2800" dirty="0"/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8790181" y="2952258"/>
                <a:ext cx="27430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g(a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[k]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)(1-g(a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[k]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))a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[k-1]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9674860" y="3174683"/>
                <a:ext cx="2359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dirty="0"/>
              </a:p>
            </p:txBody>
          </p:sp>
        </p:grpSp>
        <p:sp>
          <p:nvSpPr>
            <p:cNvPr id="387" name="Rectangle 386"/>
            <p:cNvSpPr/>
            <p:nvPr/>
          </p:nvSpPr>
          <p:spPr>
            <a:xfrm>
              <a:off x="10176500" y="6341770"/>
              <a:ext cx="3048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dirty="0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2364093" y="603371"/>
            <a:ext cx="432682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=: w –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-y)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42384" y="1090009"/>
            <a:ext cx="3253661" cy="380417"/>
            <a:chOff x="3742384" y="1090009"/>
            <a:chExt cx="3253661" cy="380417"/>
          </a:xfrm>
        </p:grpSpPr>
        <p:sp>
          <p:nvSpPr>
            <p:cNvPr id="102" name="Rectangle 101"/>
            <p:cNvSpPr/>
            <p:nvPr/>
          </p:nvSpPr>
          <p:spPr>
            <a:xfrm>
              <a:off x="3742384" y="1131872"/>
              <a:ext cx="4347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[3]</a:t>
              </a:r>
              <a:endParaRPr lang="en-US" sz="1600" dirty="0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5195817" y="1128123"/>
              <a:ext cx="4347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1600" dirty="0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561311" y="1090009"/>
              <a:ext cx="43473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1600" dirty="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9213940" y="6211669"/>
            <a:ext cx="2202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field</a:t>
            </a:r>
          </a:p>
          <a:p>
            <a:r>
              <a:rPr lang="en-US" dirty="0"/>
              <a:t>propagated to k node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9128015" y="5622869"/>
            <a:ext cx="2445886" cy="1206126"/>
          </a:xfrm>
          <a:custGeom>
            <a:avLst/>
            <a:gdLst>
              <a:gd name="connsiteX0" fmla="*/ 398531 w 2445886"/>
              <a:gd name="connsiteY0" fmla="*/ 0 h 1206126"/>
              <a:gd name="connsiteX1" fmla="*/ 1255781 w 2445886"/>
              <a:gd name="connsiteY1" fmla="*/ 228600 h 1206126"/>
              <a:gd name="connsiteX2" fmla="*/ 1732031 w 2445886"/>
              <a:gd name="connsiteY2" fmla="*/ 647700 h 1206126"/>
              <a:gd name="connsiteX3" fmla="*/ 2436881 w 2445886"/>
              <a:gd name="connsiteY3" fmla="*/ 971550 h 1206126"/>
              <a:gd name="connsiteX4" fmla="*/ 2036831 w 2445886"/>
              <a:gd name="connsiteY4" fmla="*/ 1181100 h 1206126"/>
              <a:gd name="connsiteX5" fmla="*/ 741431 w 2445886"/>
              <a:gd name="connsiteY5" fmla="*/ 1200150 h 1206126"/>
              <a:gd name="connsiteX6" fmla="*/ 93731 w 2445886"/>
              <a:gd name="connsiteY6" fmla="*/ 1162050 h 1206126"/>
              <a:gd name="connsiteX7" fmla="*/ 17531 w 2445886"/>
              <a:gd name="connsiteY7" fmla="*/ 876300 h 1206126"/>
              <a:gd name="connsiteX8" fmla="*/ 227081 w 2445886"/>
              <a:gd name="connsiteY8" fmla="*/ 609600 h 1206126"/>
              <a:gd name="connsiteX9" fmla="*/ 208031 w 2445886"/>
              <a:gd name="connsiteY9" fmla="*/ 152400 h 1206126"/>
              <a:gd name="connsiteX10" fmla="*/ 341381 w 2445886"/>
              <a:gd name="connsiteY10" fmla="*/ 19050 h 12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5886" h="1206126">
                <a:moveTo>
                  <a:pt x="398531" y="0"/>
                </a:moveTo>
                <a:cubicBezTo>
                  <a:pt x="716031" y="60325"/>
                  <a:pt x="1033531" y="120650"/>
                  <a:pt x="1255781" y="228600"/>
                </a:cubicBezTo>
                <a:cubicBezTo>
                  <a:pt x="1478031" y="336550"/>
                  <a:pt x="1535181" y="523875"/>
                  <a:pt x="1732031" y="647700"/>
                </a:cubicBezTo>
                <a:cubicBezTo>
                  <a:pt x="1928881" y="771525"/>
                  <a:pt x="2386081" y="882650"/>
                  <a:pt x="2436881" y="971550"/>
                </a:cubicBezTo>
                <a:cubicBezTo>
                  <a:pt x="2487681" y="1060450"/>
                  <a:pt x="2319406" y="1143000"/>
                  <a:pt x="2036831" y="1181100"/>
                </a:cubicBezTo>
                <a:cubicBezTo>
                  <a:pt x="1754256" y="1219200"/>
                  <a:pt x="1065281" y="1203325"/>
                  <a:pt x="741431" y="1200150"/>
                </a:cubicBezTo>
                <a:cubicBezTo>
                  <a:pt x="417581" y="1196975"/>
                  <a:pt x="214381" y="1216025"/>
                  <a:pt x="93731" y="1162050"/>
                </a:cubicBezTo>
                <a:cubicBezTo>
                  <a:pt x="-26919" y="1108075"/>
                  <a:pt x="-4694" y="968375"/>
                  <a:pt x="17531" y="876300"/>
                </a:cubicBezTo>
                <a:cubicBezTo>
                  <a:pt x="39756" y="784225"/>
                  <a:pt x="195331" y="730250"/>
                  <a:pt x="227081" y="609600"/>
                </a:cubicBezTo>
                <a:cubicBezTo>
                  <a:pt x="258831" y="488950"/>
                  <a:pt x="188981" y="250825"/>
                  <a:pt x="208031" y="152400"/>
                </a:cubicBezTo>
                <a:cubicBezTo>
                  <a:pt x="227081" y="53975"/>
                  <a:pt x="284231" y="36512"/>
                  <a:pt x="341381" y="19050"/>
                </a:cubicBezTo>
              </a:path>
            </a:pathLst>
          </a:custGeom>
          <a:solidFill>
            <a:srgbClr val="FFFF00">
              <a:alpha val="18000"/>
            </a:srgbClr>
          </a:solidFill>
          <a:ln>
            <a:solidFill>
              <a:srgbClr val="FF0000">
                <a:alpha val="5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TextBox 389"/>
          <p:cNvSpPr txBox="1"/>
          <p:nvPr/>
        </p:nvSpPr>
        <p:spPr>
          <a:xfrm>
            <a:off x="2328703" y="5548847"/>
            <a:ext cx="6764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Back-propagation operator that Back-propagates residual (</a:t>
            </a:r>
            <a:r>
              <a:rPr lang="en-US" sz="1600" dirty="0" err="1"/>
              <a:t>y</a:t>
            </a:r>
            <a:r>
              <a:rPr lang="en-US" sz="1600" baseline="30000" dirty="0" err="1"/>
              <a:t>pred</a:t>
            </a:r>
            <a:r>
              <a:rPr lang="en-US" sz="1600" dirty="0"/>
              <a:t> –y)  to kth node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6233399" y="3152965"/>
            <a:ext cx="2358550" cy="2243394"/>
            <a:chOff x="6217001" y="3176101"/>
            <a:chExt cx="2358550" cy="2243394"/>
          </a:xfrm>
        </p:grpSpPr>
        <p:sp>
          <p:nvSpPr>
            <p:cNvPr id="109" name="Rectangle 108"/>
            <p:cNvSpPr/>
            <p:nvPr/>
          </p:nvSpPr>
          <p:spPr>
            <a:xfrm>
              <a:off x="6217001" y="4943774"/>
              <a:ext cx="2358550" cy="475721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594353" y="3176101"/>
              <a:ext cx="818321" cy="768035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Rectangle 136"/>
          <p:cNvSpPr/>
          <p:nvPr/>
        </p:nvSpPr>
        <p:spPr>
          <a:xfrm>
            <a:off x="2307799" y="5553362"/>
            <a:ext cx="6913936" cy="743279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677194" y="1166335"/>
            <a:ext cx="585388" cy="456052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150204" y="1183057"/>
            <a:ext cx="585388" cy="456052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657080" y="1165913"/>
            <a:ext cx="585388" cy="456052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2382746" y="3191369"/>
            <a:ext cx="2931704" cy="2222912"/>
            <a:chOff x="4480970" y="3159168"/>
            <a:chExt cx="2931704" cy="2222912"/>
          </a:xfrm>
        </p:grpSpPr>
        <p:sp>
          <p:nvSpPr>
            <p:cNvPr id="118" name="Rectangle 117"/>
            <p:cNvSpPr/>
            <p:nvPr/>
          </p:nvSpPr>
          <p:spPr>
            <a:xfrm>
              <a:off x="4480970" y="4906359"/>
              <a:ext cx="1879836" cy="475721"/>
            </a:xfrm>
            <a:prstGeom prst="rect">
              <a:avLst/>
            </a:prstGeom>
            <a:solidFill>
              <a:srgbClr val="00B05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594353" y="3159168"/>
              <a:ext cx="818321" cy="768035"/>
            </a:xfrm>
            <a:prstGeom prst="rect">
              <a:avLst/>
            </a:prstGeom>
            <a:solidFill>
              <a:srgbClr val="00B05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301391" y="3191369"/>
            <a:ext cx="1961087" cy="2223115"/>
            <a:chOff x="5451587" y="3159168"/>
            <a:chExt cx="1961087" cy="2223115"/>
          </a:xfrm>
        </p:grpSpPr>
        <p:sp>
          <p:nvSpPr>
            <p:cNvPr id="121" name="Rectangle 120"/>
            <p:cNvSpPr/>
            <p:nvPr/>
          </p:nvSpPr>
          <p:spPr>
            <a:xfrm>
              <a:off x="5451587" y="4906562"/>
              <a:ext cx="1879836" cy="475721"/>
            </a:xfrm>
            <a:prstGeom prst="rect">
              <a:avLst/>
            </a:prstGeom>
            <a:solidFill>
              <a:schemeClr val="accent2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594353" y="3159168"/>
              <a:ext cx="818321" cy="768035"/>
            </a:xfrm>
            <a:prstGeom prst="rect">
              <a:avLst/>
            </a:prstGeom>
            <a:solidFill>
              <a:schemeClr val="accent2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389608" y="1421222"/>
            <a:ext cx="5895090" cy="3150989"/>
            <a:chOff x="6594354" y="961058"/>
            <a:chExt cx="5895090" cy="3150989"/>
          </a:xfrm>
        </p:grpSpPr>
        <p:sp>
          <p:nvSpPr>
            <p:cNvPr id="124" name="Rectangle 123"/>
            <p:cNvSpPr/>
            <p:nvPr/>
          </p:nvSpPr>
          <p:spPr>
            <a:xfrm>
              <a:off x="11243339" y="961058"/>
              <a:ext cx="1246105" cy="224384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594354" y="3693606"/>
              <a:ext cx="315552" cy="233597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294798" y="3727354"/>
              <a:ext cx="527342" cy="384693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756561" y="4113672"/>
            <a:ext cx="1573571" cy="575350"/>
            <a:chOff x="-1756561" y="4124823"/>
            <a:chExt cx="1573571" cy="575350"/>
          </a:xfrm>
        </p:grpSpPr>
        <p:sp>
          <p:nvSpPr>
            <p:cNvPr id="128" name="Rectangle 127"/>
            <p:cNvSpPr/>
            <p:nvPr/>
          </p:nvSpPr>
          <p:spPr>
            <a:xfrm>
              <a:off x="-1756561" y="4361619"/>
              <a:ext cx="6495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[k-1]</a:t>
              </a:r>
              <a:endParaRPr lang="en-US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-1740161" y="4124823"/>
              <a:ext cx="5357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[k]</a:t>
              </a:r>
              <a:endParaRPr lang="en-US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-1667200" y="4401110"/>
              <a:ext cx="416920" cy="69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-959165" y="4124823"/>
              <a:ext cx="7761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g(z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[k]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-949275" y="4361619"/>
              <a:ext cx="6495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[k-1]</a:t>
              </a:r>
              <a:endParaRPr lang="en-US" dirty="0"/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-868031" y="4408547"/>
              <a:ext cx="416920" cy="69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>
              <a:off x="-1174585" y="4249558"/>
              <a:ext cx="3000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8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47513 -7.40741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02553 0.8354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/>
      <p:bldP spid="333" grpId="0"/>
      <p:bldP spid="333" grpId="1"/>
      <p:bldP spid="101" grpId="0" animBg="1"/>
      <p:bldP spid="101" grpId="1" animBg="1"/>
      <p:bldP spid="104" grpId="0"/>
      <p:bldP spid="105" grpId="0" animBg="1"/>
      <p:bldP spid="390" grpId="0"/>
      <p:bldP spid="137" grpId="0" animBg="1"/>
      <p:bldP spid="114" grpId="0" animBg="1"/>
      <p:bldP spid="115" grpId="0" animBg="1"/>
      <p:bldP spid="116" grpId="0" animBg="1"/>
      <p:bldP spid="11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9673999" y="153896"/>
            <a:ext cx="2590800" cy="3075416"/>
            <a:chOff x="9673999" y="153896"/>
            <a:chExt cx="2590800" cy="3075416"/>
          </a:xfrm>
        </p:grpSpPr>
        <p:grpSp>
          <p:nvGrpSpPr>
            <p:cNvPr id="15" name="Group 14"/>
            <p:cNvGrpSpPr/>
            <p:nvPr/>
          </p:nvGrpSpPr>
          <p:grpSpPr>
            <a:xfrm>
              <a:off x="9673999" y="153896"/>
              <a:ext cx="2590800" cy="3075416"/>
              <a:chOff x="9653960" y="160915"/>
              <a:chExt cx="2590800" cy="307541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9653960" y="160915"/>
                <a:ext cx="2538040" cy="3075416"/>
                <a:chOff x="8788690" y="1260862"/>
                <a:chExt cx="2538040" cy="3075416"/>
              </a:xfrm>
            </p:grpSpPr>
            <p:pic>
              <p:nvPicPr>
                <p:cNvPr id="1026" name="Picture 2" descr="Cartoon of a Little Boy Tossing a Basketball Through a Hoop - Royalty Free  Vector Clipart by Johnny Sajem #1169619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88690" y="1260862"/>
                  <a:ext cx="2172913" cy="22694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" name="Group 9"/>
                <p:cNvGrpSpPr/>
                <p:nvPr/>
              </p:nvGrpSpPr>
              <p:grpSpPr>
                <a:xfrm>
                  <a:off x="9048275" y="3631053"/>
                  <a:ext cx="2278455" cy="705225"/>
                  <a:chOff x="8077727" y="3848242"/>
                  <a:chExt cx="2278455" cy="705225"/>
                </a:xfrm>
              </p:grpSpPr>
              <p:cxnSp>
                <p:nvCxnSpPr>
                  <p:cNvPr id="8" name="Straight Arrow Connector 7"/>
                  <p:cNvCxnSpPr/>
                  <p:nvPr/>
                </p:nvCxnSpPr>
                <p:spPr>
                  <a:xfrm flipV="1">
                    <a:off x="8077727" y="3848242"/>
                    <a:ext cx="2278455" cy="4208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" name="TextBox 2"/>
                  <p:cNvSpPr txBox="1"/>
                  <p:nvPr/>
                </p:nvSpPr>
                <p:spPr>
                  <a:xfrm>
                    <a:off x="9485640" y="3968692"/>
                    <a:ext cx="36260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dirty="0"/>
                      <a:t>x</a:t>
                    </a:r>
                  </a:p>
                </p:txBody>
              </p:sp>
            </p:grpSp>
          </p:grpSp>
          <p:sp>
            <p:nvSpPr>
              <p:cNvPr id="4" name="TextBox 3"/>
              <p:cNvSpPr txBox="1"/>
              <p:nvPr/>
            </p:nvSpPr>
            <p:spPr>
              <a:xfrm>
                <a:off x="11158131" y="24967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0148211" y="2509913"/>
                <a:ext cx="417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+5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1872542" y="2457737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-5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11321458" y="2455241"/>
                <a:ext cx="0" cy="1366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10042490" y="2318300"/>
                <a:ext cx="1417327" cy="11210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1172085" y="705678"/>
              <a:ext cx="16024" cy="17373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490913" y="-317817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Entropy: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Bball</a:t>
            </a:r>
            <a:endParaRPr lang="en-US" altLang="zh-C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890" y="1963186"/>
            <a:ext cx="487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 I make a basket ~  x distance from pole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230511" y="1006410"/>
            <a:ext cx="3133675" cy="1585461"/>
            <a:chOff x="-48889" y="201866"/>
            <a:chExt cx="1186324" cy="989529"/>
          </a:xfrm>
        </p:grpSpPr>
        <p:grpSp>
          <p:nvGrpSpPr>
            <p:cNvPr id="30" name="Group 29"/>
            <p:cNvGrpSpPr/>
            <p:nvPr/>
          </p:nvGrpSpPr>
          <p:grpSpPr>
            <a:xfrm>
              <a:off x="320211" y="306307"/>
              <a:ext cx="817224" cy="568527"/>
              <a:chOff x="228334" y="347316"/>
              <a:chExt cx="817224" cy="568527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237756" y="382249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8334" y="347316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-48889" y="480579"/>
              <a:ext cx="373336" cy="211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Times New Roman" panose="02020603050405020304" pitchFamily="18" charset="0"/>
                </a:rPr>
                <a:t>P(x</a:t>
              </a:r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)=s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(x)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6986" y="999303"/>
              <a:ext cx="103893" cy="192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1354" y="201866"/>
              <a:ext cx="142732" cy="288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0.9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6823" y="876583"/>
              <a:ext cx="794492" cy="144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-5                                0                           5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439212" y="-923271"/>
            <a:ext cx="606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 of making basket when x~ 2 close basket </a:t>
            </a:r>
            <a:r>
              <a:rPr lang="en-US" dirty="0" err="1"/>
              <a:t>P</a:t>
            </a:r>
            <a:r>
              <a:rPr lang="en-US" baseline="30000" dirty="0" err="1"/>
              <a:t>pred</a:t>
            </a:r>
            <a:r>
              <a:rPr lang="en-US" dirty="0"/>
              <a:t> =</a:t>
            </a:r>
            <a:r>
              <a:rPr lang="en-US" dirty="0">
                <a:solidFill>
                  <a:srgbClr val="FF0000"/>
                </a:solidFill>
              </a:rPr>
              <a:t>0.75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37491" y="-414438"/>
            <a:ext cx="603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 of making basket when x~ 5 near basket </a:t>
            </a:r>
            <a:r>
              <a:rPr lang="en-US" dirty="0" err="1"/>
              <a:t>P</a:t>
            </a:r>
            <a:r>
              <a:rPr lang="en-US" baseline="30000" dirty="0" err="1"/>
              <a:t>pred</a:t>
            </a:r>
            <a:r>
              <a:rPr lang="en-US" dirty="0"/>
              <a:t> =</a:t>
            </a:r>
            <a:r>
              <a:rPr lang="en-US" b="1" dirty="0">
                <a:solidFill>
                  <a:srgbClr val="00B050"/>
                </a:solidFill>
              </a:rPr>
              <a:t>0.98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196540" y="1331495"/>
            <a:ext cx="1345403" cy="1405626"/>
            <a:chOff x="6196540" y="1331495"/>
            <a:chExt cx="1345403" cy="1405626"/>
          </a:xfrm>
        </p:grpSpPr>
        <p:sp>
          <p:nvSpPr>
            <p:cNvPr id="16" name="Arc 15"/>
            <p:cNvSpPr/>
            <p:nvPr/>
          </p:nvSpPr>
          <p:spPr>
            <a:xfrm flipH="1">
              <a:off x="7496224" y="1345961"/>
              <a:ext cx="45719" cy="1391160"/>
            </a:xfrm>
            <a:prstGeom prst="arc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38" idx="2"/>
            </p:cNvCxnSpPr>
            <p:nvPr/>
          </p:nvCxnSpPr>
          <p:spPr>
            <a:xfrm flipH="1" flipV="1">
              <a:off x="6196540" y="1331495"/>
              <a:ext cx="1297269" cy="14466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143681" y="1215262"/>
            <a:ext cx="1916086" cy="1568253"/>
            <a:chOff x="6196541" y="1331496"/>
            <a:chExt cx="1215665" cy="1624487"/>
          </a:xfrm>
        </p:grpSpPr>
        <p:sp>
          <p:nvSpPr>
            <p:cNvPr id="47" name="Arc 46"/>
            <p:cNvSpPr/>
            <p:nvPr/>
          </p:nvSpPr>
          <p:spPr>
            <a:xfrm flipH="1">
              <a:off x="7382911" y="1393245"/>
              <a:ext cx="29295" cy="1562738"/>
            </a:xfrm>
            <a:prstGeom prst="arc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 flipV="1">
              <a:off x="6196541" y="1331496"/>
              <a:ext cx="1186371" cy="5558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561252" y="6065879"/>
            <a:ext cx="4774515" cy="492443"/>
            <a:chOff x="7299995" y="6064149"/>
            <a:chExt cx="4774515" cy="492443"/>
          </a:xfrm>
        </p:grpSpPr>
        <p:sp>
          <p:nvSpPr>
            <p:cNvPr id="51" name="TextBox 50"/>
            <p:cNvSpPr txBox="1"/>
            <p:nvPr/>
          </p:nvSpPr>
          <p:spPr>
            <a:xfrm>
              <a:off x="7299995" y="6064149"/>
              <a:ext cx="20249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P(y=1|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,x)  =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165823" y="6064149"/>
              <a:ext cx="290868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1/(1+e</a:t>
              </a:r>
              <a:r>
                <a:rPr lang="en-US" sz="2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600" b="1" baseline="30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</a:t>
              </a:r>
              <a:r>
                <a:rPr lang="en-US" sz="2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wx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346483" y="-931324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w=1 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US" dirty="0">
                <a:sym typeface="Wingdings" panose="05000000000000000000" pitchFamily="2" charset="2"/>
              </a:rPr>
              <a:t>=min-(P(y=1|x=2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,w</a:t>
            </a:r>
            <a:r>
              <a:rPr lang="en-US" dirty="0">
                <a:sym typeface="Wingdings" panose="05000000000000000000" pitchFamily="2" charset="2"/>
              </a:rPr>
              <a:t>)-0.75)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3432947" y="-44449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w=3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98447" y="2872226"/>
            <a:ext cx="9101722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Wait, what is best w  that makes best predictions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P(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y|x,w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that agree with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observed data?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449577" y="3362274"/>
            <a:ext cx="1862680" cy="2097712"/>
            <a:chOff x="2174909" y="4681133"/>
            <a:chExt cx="1862680" cy="2097712"/>
          </a:xfrm>
        </p:grpSpPr>
        <p:grpSp>
          <p:nvGrpSpPr>
            <p:cNvPr id="91" name="Group 90"/>
            <p:cNvGrpSpPr/>
            <p:nvPr/>
          </p:nvGrpSpPr>
          <p:grpSpPr>
            <a:xfrm>
              <a:off x="2174909" y="4978665"/>
              <a:ext cx="1862680" cy="1800180"/>
              <a:chOff x="2251109" y="4814324"/>
              <a:chExt cx="1862680" cy="1800180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251109" y="4871230"/>
                <a:ext cx="454173" cy="165524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705282" y="4871230"/>
                <a:ext cx="454173" cy="165524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59455" y="4871230"/>
                <a:ext cx="454173" cy="165524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613628" y="4871230"/>
                <a:ext cx="454173" cy="165524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flipV="1">
                <a:off x="2251109" y="5144154"/>
                <a:ext cx="1816692" cy="60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V="1">
                <a:off x="2251109" y="5423135"/>
                <a:ext cx="1816692" cy="60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2251109" y="5702116"/>
                <a:ext cx="1816692" cy="60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251109" y="5981097"/>
                <a:ext cx="1816692" cy="60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V="1">
                <a:off x="2251109" y="6260078"/>
                <a:ext cx="1816692" cy="60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2653335" y="4823267"/>
                <a:ext cx="425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 x</a:t>
                </a:r>
                <a:r>
                  <a:rPr lang="en-US" baseline="-25000" dirty="0"/>
                  <a:t>i</a:t>
                </a:r>
                <a:endParaRPr lang="en-US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253774" y="4814324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y</a:t>
                </a:r>
                <a:r>
                  <a:rPr lang="en-US" baseline="-25000" dirty="0" err="1"/>
                  <a:t>i</a:t>
                </a:r>
                <a:endParaRPr lang="en-US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265186" y="5099000"/>
                <a:ext cx="417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#1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276683" y="5402269"/>
                <a:ext cx="417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#2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288180" y="5705538"/>
                <a:ext cx="417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#3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307049" y="5981097"/>
                <a:ext cx="417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#4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304407" y="6245172"/>
                <a:ext cx="417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#5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778251" y="509004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784800" y="538776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791349" y="568547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797898" y="598319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804447" y="620218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227309" y="51187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217780" y="538776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208251" y="565679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198722" y="592582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189193" y="61948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602110" y="4817705"/>
                <a:ext cx="5116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1-y</a:t>
                </a:r>
                <a:r>
                  <a:rPr lang="en-US" baseline="-25000" dirty="0"/>
                  <a:t>i</a:t>
                </a:r>
                <a:endParaRPr lang="en-US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670174" y="5112941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677194" y="538135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684214" y="564976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691234" y="591818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698254" y="618659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336133" y="4830040"/>
                <a:ext cx="237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i</a:t>
                </a:r>
                <a:endParaRPr lang="en-US" dirty="0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2845947" y="4681133"/>
              <a:ext cx="62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2425477" y="3875299"/>
            <a:ext cx="644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  =+ </a:t>
            </a:r>
            <a:r>
              <a:rPr lang="en-US" dirty="0">
                <a:sym typeface="Wingdings" panose="05000000000000000000" pitchFamily="2" charset="2"/>
              </a:rPr>
              <a:t>P(1|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,w</a:t>
            </a:r>
            <a:r>
              <a:rPr lang="en-US" dirty="0">
                <a:sym typeface="Wingdings" panose="05000000000000000000" pitchFamily="2" charset="2"/>
              </a:rPr>
              <a:t>)</a:t>
            </a:r>
            <a:r>
              <a:rPr lang="en-US" baseline="30000" dirty="0">
                <a:sym typeface="Wingdings" panose="05000000000000000000" pitchFamily="2" charset="2"/>
              </a:rPr>
              <a:t>y1</a:t>
            </a:r>
            <a:r>
              <a:rPr lang="en-US" dirty="0">
                <a:sym typeface="Wingdings" panose="05000000000000000000" pitchFamily="2" charset="2"/>
              </a:rPr>
              <a:t> P(1|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,w</a:t>
            </a:r>
            <a:r>
              <a:rPr lang="en-US" dirty="0">
                <a:sym typeface="Wingdings" panose="05000000000000000000" pitchFamily="2" charset="2"/>
              </a:rPr>
              <a:t>)</a:t>
            </a:r>
            <a:r>
              <a:rPr lang="en-US" baseline="30000" dirty="0">
                <a:sym typeface="Wingdings" panose="05000000000000000000" pitchFamily="2" charset="2"/>
              </a:rPr>
              <a:t>y2</a:t>
            </a:r>
            <a:r>
              <a:rPr lang="en-US" dirty="0">
                <a:sym typeface="Wingdings" panose="05000000000000000000" pitchFamily="2" charset="2"/>
              </a:rPr>
              <a:t>P(1|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9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,w</a:t>
            </a:r>
            <a:r>
              <a:rPr lang="en-US" dirty="0">
                <a:sym typeface="Wingdings" panose="05000000000000000000" pitchFamily="2" charset="2"/>
              </a:rPr>
              <a:t>)</a:t>
            </a:r>
            <a:r>
              <a:rPr lang="en-US" baseline="30000" dirty="0">
                <a:sym typeface="Wingdings" panose="05000000000000000000" pitchFamily="2" charset="2"/>
              </a:rPr>
              <a:t>y3</a:t>
            </a:r>
            <a:r>
              <a:rPr lang="en-US" dirty="0">
                <a:sym typeface="Wingdings" panose="05000000000000000000" pitchFamily="2" charset="2"/>
              </a:rPr>
              <a:t> P(1|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,w</a:t>
            </a:r>
            <a:r>
              <a:rPr lang="en-US" dirty="0">
                <a:sym typeface="Wingdings" panose="05000000000000000000" pitchFamily="2" charset="2"/>
              </a:rPr>
              <a:t>)</a:t>
            </a:r>
            <a:r>
              <a:rPr lang="en-US" baseline="30000" dirty="0">
                <a:sym typeface="Wingdings" panose="05000000000000000000" pitchFamily="2" charset="2"/>
              </a:rPr>
              <a:t>y4  </a:t>
            </a:r>
            <a:r>
              <a:rPr lang="en-US" dirty="0">
                <a:sym typeface="Wingdings" panose="05000000000000000000" pitchFamily="2" charset="2"/>
              </a:rPr>
              <a:t> P(0|1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,w</a:t>
            </a:r>
            <a:r>
              <a:rPr lang="en-US" dirty="0">
                <a:sym typeface="Wingdings" panose="05000000000000000000" pitchFamily="2" charset="2"/>
              </a:rPr>
              <a:t>)</a:t>
            </a:r>
            <a:r>
              <a:rPr lang="en-US" baseline="30000" dirty="0">
                <a:sym typeface="Wingdings" panose="05000000000000000000" pitchFamily="2" charset="2"/>
              </a:rPr>
              <a:t>y5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2581" y="3224129"/>
            <a:ext cx="5469451" cy="259805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0919" y="920221"/>
            <a:ext cx="1490552" cy="14827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936289" y="2342984"/>
            <a:ext cx="1656260" cy="114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9943676" y="938198"/>
            <a:ext cx="1165710" cy="1427011"/>
            <a:chOff x="9936289" y="915973"/>
            <a:chExt cx="1165710" cy="1427011"/>
          </a:xfrm>
        </p:grpSpPr>
        <p:sp>
          <p:nvSpPr>
            <p:cNvPr id="22" name="Rectangle 21"/>
            <p:cNvSpPr/>
            <p:nvPr/>
          </p:nvSpPr>
          <p:spPr>
            <a:xfrm>
              <a:off x="9936289" y="1338728"/>
              <a:ext cx="828130" cy="10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0273869" y="915973"/>
              <a:ext cx="828130" cy="1004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4799" y="1378773"/>
            <a:ext cx="635859" cy="842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7640" y="1693328"/>
            <a:ext cx="337615" cy="45953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0783314" y="2443021"/>
            <a:ext cx="196221" cy="2445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281257" y="1550504"/>
            <a:ext cx="1060240" cy="814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039" y="1347304"/>
            <a:ext cx="635859" cy="84270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-14033" y="1027525"/>
            <a:ext cx="5468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want P(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y|w,x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be my  probability predictor</a:t>
            </a:r>
          </a:p>
        </p:txBody>
      </p:sp>
      <p:sp>
        <p:nvSpPr>
          <p:cNvPr id="35" name="Oval 34"/>
          <p:cNvSpPr/>
          <p:nvPr/>
        </p:nvSpPr>
        <p:spPr>
          <a:xfrm>
            <a:off x="10421352" y="2299137"/>
            <a:ext cx="164791" cy="25584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36326" y="4284919"/>
            <a:ext cx="1948157" cy="263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043235" y="3686705"/>
            <a:ext cx="1038827" cy="713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5050509" y="3882696"/>
            <a:ext cx="932981" cy="42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361387" y="4566258"/>
            <a:ext cx="2050110" cy="285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74954" y="4786415"/>
            <a:ext cx="1948157" cy="323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044480" y="3828230"/>
            <a:ext cx="1000808" cy="388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336326" y="5099320"/>
            <a:ext cx="1948157" cy="323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7010831" y="3860189"/>
            <a:ext cx="1118297" cy="305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659035" y="3856982"/>
            <a:ext cx="20891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(1-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w1</a:t>
            </a:r>
            <a:r>
              <a:rPr lang="en-US" dirty="0">
                <a:sym typeface="Wingdings" panose="05000000000000000000" pitchFamily="2" charset="2"/>
              </a:rPr>
              <a:t>)) </a:t>
            </a:r>
            <a:r>
              <a:rPr lang="en-US" baseline="30000" dirty="0">
                <a:sym typeface="Wingdings" panose="05000000000000000000" pitchFamily="2" charset="2"/>
              </a:rPr>
              <a:t>1-y5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119" name="Rectangle 118"/>
          <p:cNvSpPr/>
          <p:nvPr/>
        </p:nvSpPr>
        <p:spPr>
          <a:xfrm>
            <a:off x="2634030" y="4359670"/>
            <a:ext cx="3972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= +</a:t>
            </a:r>
            <a:r>
              <a:rPr lang="en-US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w)</a:t>
            </a:r>
            <a:r>
              <a:rPr lang="en-US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dirty="0">
                <a:sym typeface="Wingdings" panose="05000000000000000000" pitchFamily="2" charset="2"/>
              </a:rPr>
              <a:t>w)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9</a:t>
            </a:r>
            <a:r>
              <a:rPr lang="en-US" dirty="0">
                <a:sym typeface="Wingdings" panose="05000000000000000000" pitchFamily="2" charset="2"/>
              </a:rPr>
              <a:t>w)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 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4</a:t>
            </a:r>
            <a:r>
              <a:rPr lang="en-US" dirty="0">
                <a:sym typeface="Wingdings" panose="05000000000000000000" pitchFamily="2" charset="2"/>
              </a:rPr>
              <a:t>w)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 (1-s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en-US" dirty="0">
                <a:sym typeface="Wingdings" panose="05000000000000000000" pitchFamily="2" charset="2"/>
              </a:rPr>
              <a:t>w))   </a:t>
            </a:r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361387" y="290707"/>
            <a:ext cx="3471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Bucket: P(y=1|w,x)=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 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w</a:t>
            </a:r>
            <a:r>
              <a:rPr lang="en-US" dirty="0" err="1">
                <a:sym typeface="Wingdings" panose="05000000000000000000" pitchFamily="2" charset="2"/>
              </a:rPr>
              <a:t>x</a:t>
            </a:r>
            <a:r>
              <a:rPr lang="en-US" dirty="0">
                <a:sym typeface="Wingdings" panose="05000000000000000000" pitchFamily="2" charset="2"/>
              </a:rPr>
              <a:t>)</a:t>
            </a:r>
            <a:r>
              <a:rPr lang="en-US" baseline="30000" dirty="0">
                <a:sym typeface="Wingdings" panose="05000000000000000000" pitchFamily="2" charset="2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Missed:P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y=0|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)=(1-</a:t>
            </a:r>
            <a:r>
              <a:rPr lang="en-US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 s</a:t>
            </a: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w</a:t>
            </a:r>
            <a:r>
              <a:rPr lang="en-US" dirty="0" err="1">
                <a:solidFill>
                  <a:srgbClr val="00B0F0"/>
                </a:solidFill>
                <a:sym typeface="Wingdings" panose="05000000000000000000" pitchFamily="2" charset="2"/>
              </a:rPr>
              <a:t>x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))</a:t>
            </a:r>
            <a:r>
              <a:rPr lang="en-US" baseline="30000" dirty="0">
                <a:solidFill>
                  <a:srgbClr val="00B0F0"/>
                </a:solidFill>
                <a:sym typeface="Wingdings" panose="05000000000000000000" pitchFamily="2" charset="2"/>
              </a:rPr>
              <a:t>(1-y)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604446" y="4428151"/>
            <a:ext cx="642500" cy="230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142125" y="4354267"/>
            <a:ext cx="629348" cy="33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4728057" y="4377924"/>
            <a:ext cx="629348" cy="33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24015" y="4394952"/>
            <a:ext cx="1575966" cy="405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2525402" y="3303877"/>
            <a:ext cx="319189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Goal: Find w that maximizes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" name="Freeform 4"/>
          <p:cNvSpPr/>
          <p:nvPr/>
        </p:nvSpPr>
        <p:spPr>
          <a:xfrm>
            <a:off x="6235262" y="1196960"/>
            <a:ext cx="1671145" cy="884088"/>
          </a:xfrm>
          <a:custGeom>
            <a:avLst/>
            <a:gdLst>
              <a:gd name="connsiteX0" fmla="*/ 0 w 1671145"/>
              <a:gd name="connsiteY0" fmla="*/ 9102 h 884088"/>
              <a:gd name="connsiteX1" fmla="*/ 338959 w 1671145"/>
              <a:gd name="connsiteY1" fmla="*/ 9102 h 884088"/>
              <a:gd name="connsiteX2" fmla="*/ 740979 w 1671145"/>
              <a:gd name="connsiteY2" fmla="*/ 103695 h 884088"/>
              <a:gd name="connsiteX3" fmla="*/ 1032641 w 1671145"/>
              <a:gd name="connsiteY3" fmla="*/ 553012 h 884088"/>
              <a:gd name="connsiteX4" fmla="*/ 1269124 w 1671145"/>
              <a:gd name="connsiteY4" fmla="*/ 797378 h 884088"/>
              <a:gd name="connsiteX5" fmla="*/ 1671145 w 1671145"/>
              <a:gd name="connsiteY5" fmla="*/ 884088 h 88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1145" h="884088">
                <a:moveTo>
                  <a:pt x="0" y="9102"/>
                </a:moveTo>
                <a:cubicBezTo>
                  <a:pt x="107731" y="1219"/>
                  <a:pt x="215463" y="-6664"/>
                  <a:pt x="338959" y="9102"/>
                </a:cubicBezTo>
                <a:cubicBezTo>
                  <a:pt x="462456" y="24868"/>
                  <a:pt x="625365" y="13043"/>
                  <a:pt x="740979" y="103695"/>
                </a:cubicBezTo>
                <a:cubicBezTo>
                  <a:pt x="856593" y="194347"/>
                  <a:pt x="944617" y="437398"/>
                  <a:pt x="1032641" y="553012"/>
                </a:cubicBezTo>
                <a:cubicBezTo>
                  <a:pt x="1120665" y="668626"/>
                  <a:pt x="1162707" y="742199"/>
                  <a:pt x="1269124" y="797378"/>
                </a:cubicBezTo>
                <a:cubicBezTo>
                  <a:pt x="1375541" y="852557"/>
                  <a:pt x="1523343" y="868322"/>
                  <a:pt x="1671145" y="884088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2875" y="628902"/>
            <a:ext cx="3343911" cy="353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/>
          <p:cNvGrpSpPr/>
          <p:nvPr/>
        </p:nvGrpSpPr>
        <p:grpSpPr>
          <a:xfrm>
            <a:off x="2288406" y="4911770"/>
            <a:ext cx="3553952" cy="1585461"/>
            <a:chOff x="168589" y="201866"/>
            <a:chExt cx="968846" cy="989529"/>
          </a:xfrm>
        </p:grpSpPr>
        <p:grpSp>
          <p:nvGrpSpPr>
            <p:cNvPr id="126" name="Group 125"/>
            <p:cNvGrpSpPr/>
            <p:nvPr/>
          </p:nvGrpSpPr>
          <p:grpSpPr>
            <a:xfrm>
              <a:off x="320211" y="306307"/>
              <a:ext cx="817224" cy="568527"/>
              <a:chOff x="228334" y="347316"/>
              <a:chExt cx="817224" cy="568527"/>
            </a:xfrm>
          </p:grpSpPr>
          <p:sp>
            <p:nvSpPr>
              <p:cNvPr id="132" name="Freeform 131"/>
              <p:cNvSpPr/>
              <p:nvPr/>
            </p:nvSpPr>
            <p:spPr>
              <a:xfrm>
                <a:off x="237756" y="382249"/>
                <a:ext cx="787790" cy="530222"/>
              </a:xfrm>
              <a:custGeom>
                <a:avLst/>
                <a:gdLst>
                  <a:gd name="connsiteX0" fmla="*/ 0 w 787790"/>
                  <a:gd name="connsiteY0" fmla="*/ 508647 h 530222"/>
                  <a:gd name="connsiteX1" fmla="*/ 281353 w 787790"/>
                  <a:gd name="connsiteY1" fmla="*/ 480512 h 530222"/>
                  <a:gd name="connsiteX2" fmla="*/ 478301 w 787790"/>
                  <a:gd name="connsiteY2" fmla="*/ 72549 h 530222"/>
                  <a:gd name="connsiteX3" fmla="*/ 787790 w 787790"/>
                  <a:gd name="connsiteY3" fmla="*/ 2210 h 530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7790" h="530222">
                    <a:moveTo>
                      <a:pt x="0" y="508647"/>
                    </a:moveTo>
                    <a:cubicBezTo>
                      <a:pt x="100818" y="530921"/>
                      <a:pt x="201636" y="553195"/>
                      <a:pt x="281353" y="480512"/>
                    </a:cubicBezTo>
                    <a:cubicBezTo>
                      <a:pt x="361070" y="407829"/>
                      <a:pt x="393895" y="152266"/>
                      <a:pt x="478301" y="72549"/>
                    </a:cubicBezTo>
                    <a:cubicBezTo>
                      <a:pt x="562707" y="-7168"/>
                      <a:pt x="675248" y="-2479"/>
                      <a:pt x="787790" y="22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28334" y="347316"/>
                <a:ext cx="817224" cy="568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168589" y="499608"/>
              <a:ext cx="152599" cy="211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(w)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56986" y="999303"/>
              <a:ext cx="85739" cy="192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191354" y="73512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91354" y="201866"/>
              <a:ext cx="142732" cy="288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0.9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16823" y="876583"/>
              <a:ext cx="794492" cy="144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-5                                0                           5</a:t>
              </a:r>
            </a:p>
          </p:txBody>
        </p:sp>
      </p:grpSp>
      <p:sp>
        <p:nvSpPr>
          <p:cNvPr id="11" name="Freeform 10"/>
          <p:cNvSpPr/>
          <p:nvPr/>
        </p:nvSpPr>
        <p:spPr>
          <a:xfrm>
            <a:off x="2944289" y="5097564"/>
            <a:ext cx="2971506" cy="874006"/>
          </a:xfrm>
          <a:custGeom>
            <a:avLst/>
            <a:gdLst>
              <a:gd name="connsiteX0" fmla="*/ 0 w 1844565"/>
              <a:gd name="connsiteY0" fmla="*/ 859221 h 874006"/>
              <a:gd name="connsiteX1" fmla="*/ 441434 w 1844565"/>
              <a:gd name="connsiteY1" fmla="*/ 859221 h 874006"/>
              <a:gd name="connsiteX2" fmla="*/ 693682 w 1844565"/>
              <a:gd name="connsiteY2" fmla="*/ 835572 h 874006"/>
              <a:gd name="connsiteX3" fmla="*/ 867103 w 1844565"/>
              <a:gd name="connsiteY3" fmla="*/ 425669 h 874006"/>
              <a:gd name="connsiteX4" fmla="*/ 993227 w 1844565"/>
              <a:gd name="connsiteY4" fmla="*/ 86710 h 874006"/>
              <a:gd name="connsiteX5" fmla="*/ 1844565 w 1844565"/>
              <a:gd name="connsiteY5" fmla="*/ 0 h 87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565" h="874006">
                <a:moveTo>
                  <a:pt x="0" y="859221"/>
                </a:moveTo>
                <a:cubicBezTo>
                  <a:pt x="162910" y="861191"/>
                  <a:pt x="325820" y="863162"/>
                  <a:pt x="441434" y="859221"/>
                </a:cubicBezTo>
                <a:cubicBezTo>
                  <a:pt x="557048" y="855280"/>
                  <a:pt x="622737" y="907831"/>
                  <a:pt x="693682" y="835572"/>
                </a:cubicBezTo>
                <a:cubicBezTo>
                  <a:pt x="764627" y="763313"/>
                  <a:pt x="817179" y="550479"/>
                  <a:pt x="867103" y="425669"/>
                </a:cubicBezTo>
                <a:cubicBezTo>
                  <a:pt x="917027" y="300859"/>
                  <a:pt x="830317" y="157655"/>
                  <a:pt x="993227" y="86710"/>
                </a:cubicBezTo>
                <a:cubicBezTo>
                  <a:pt x="1156137" y="15765"/>
                  <a:pt x="1500351" y="7882"/>
                  <a:pt x="1844565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>
            <a:off x="3835315" y="5129677"/>
            <a:ext cx="943697" cy="874006"/>
          </a:xfrm>
          <a:custGeom>
            <a:avLst/>
            <a:gdLst>
              <a:gd name="connsiteX0" fmla="*/ 0 w 1844565"/>
              <a:gd name="connsiteY0" fmla="*/ 859221 h 874006"/>
              <a:gd name="connsiteX1" fmla="*/ 441434 w 1844565"/>
              <a:gd name="connsiteY1" fmla="*/ 859221 h 874006"/>
              <a:gd name="connsiteX2" fmla="*/ 693682 w 1844565"/>
              <a:gd name="connsiteY2" fmla="*/ 835572 h 874006"/>
              <a:gd name="connsiteX3" fmla="*/ 867103 w 1844565"/>
              <a:gd name="connsiteY3" fmla="*/ 425669 h 874006"/>
              <a:gd name="connsiteX4" fmla="*/ 993227 w 1844565"/>
              <a:gd name="connsiteY4" fmla="*/ 86710 h 874006"/>
              <a:gd name="connsiteX5" fmla="*/ 1844565 w 1844565"/>
              <a:gd name="connsiteY5" fmla="*/ 0 h 87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565" h="874006">
                <a:moveTo>
                  <a:pt x="0" y="859221"/>
                </a:moveTo>
                <a:cubicBezTo>
                  <a:pt x="162910" y="861191"/>
                  <a:pt x="325820" y="863162"/>
                  <a:pt x="441434" y="859221"/>
                </a:cubicBezTo>
                <a:cubicBezTo>
                  <a:pt x="557048" y="855280"/>
                  <a:pt x="622737" y="907831"/>
                  <a:pt x="693682" y="835572"/>
                </a:cubicBezTo>
                <a:cubicBezTo>
                  <a:pt x="764627" y="763313"/>
                  <a:pt x="817179" y="550479"/>
                  <a:pt x="867103" y="425669"/>
                </a:cubicBezTo>
                <a:cubicBezTo>
                  <a:pt x="917027" y="300859"/>
                  <a:pt x="830317" y="157655"/>
                  <a:pt x="993227" y="86710"/>
                </a:cubicBezTo>
                <a:cubicBezTo>
                  <a:pt x="1156137" y="15765"/>
                  <a:pt x="1500351" y="7882"/>
                  <a:pt x="1844565" y="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671" y="5127025"/>
            <a:ext cx="1953598" cy="311258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88891" y="628041"/>
            <a:ext cx="3154176" cy="343366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6659035" y="3882696"/>
            <a:ext cx="1389090" cy="311700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3331222" y="5132443"/>
            <a:ext cx="1671145" cy="884088"/>
          </a:xfrm>
          <a:custGeom>
            <a:avLst/>
            <a:gdLst>
              <a:gd name="connsiteX0" fmla="*/ 0 w 1671145"/>
              <a:gd name="connsiteY0" fmla="*/ 9102 h 884088"/>
              <a:gd name="connsiteX1" fmla="*/ 338959 w 1671145"/>
              <a:gd name="connsiteY1" fmla="*/ 9102 h 884088"/>
              <a:gd name="connsiteX2" fmla="*/ 740979 w 1671145"/>
              <a:gd name="connsiteY2" fmla="*/ 103695 h 884088"/>
              <a:gd name="connsiteX3" fmla="*/ 1032641 w 1671145"/>
              <a:gd name="connsiteY3" fmla="*/ 553012 h 884088"/>
              <a:gd name="connsiteX4" fmla="*/ 1269124 w 1671145"/>
              <a:gd name="connsiteY4" fmla="*/ 797378 h 884088"/>
              <a:gd name="connsiteX5" fmla="*/ 1671145 w 1671145"/>
              <a:gd name="connsiteY5" fmla="*/ 884088 h 88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1145" h="884088">
                <a:moveTo>
                  <a:pt x="0" y="9102"/>
                </a:moveTo>
                <a:cubicBezTo>
                  <a:pt x="107731" y="1219"/>
                  <a:pt x="215463" y="-6664"/>
                  <a:pt x="338959" y="9102"/>
                </a:cubicBezTo>
                <a:cubicBezTo>
                  <a:pt x="462456" y="24868"/>
                  <a:pt x="625365" y="13043"/>
                  <a:pt x="740979" y="103695"/>
                </a:cubicBezTo>
                <a:cubicBezTo>
                  <a:pt x="856593" y="194347"/>
                  <a:pt x="944617" y="437398"/>
                  <a:pt x="1032641" y="553012"/>
                </a:cubicBezTo>
                <a:cubicBezTo>
                  <a:pt x="1120665" y="668626"/>
                  <a:pt x="1162707" y="742199"/>
                  <a:pt x="1269124" y="797378"/>
                </a:cubicBezTo>
                <a:cubicBezTo>
                  <a:pt x="1375541" y="852557"/>
                  <a:pt x="1523343" y="868322"/>
                  <a:pt x="1671145" y="884088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8666" y="5040336"/>
            <a:ext cx="3381239" cy="1096191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5287925" y="4421176"/>
            <a:ext cx="1103531" cy="270875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/>
          <p:cNvSpPr txBox="1"/>
          <p:nvPr/>
        </p:nvSpPr>
        <p:spPr>
          <a:xfrm>
            <a:off x="4166794" y="569165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78442" y="5213588"/>
            <a:ext cx="10230" cy="74968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4121351" y="5946171"/>
            <a:ext cx="125595" cy="136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3208283" y="31778"/>
            <a:ext cx="3250542" cy="646331"/>
            <a:chOff x="3208283" y="31778"/>
            <a:chExt cx="3250542" cy="646331"/>
          </a:xfrm>
        </p:grpSpPr>
        <p:sp>
          <p:nvSpPr>
            <p:cNvPr id="37" name="TextBox 36"/>
            <p:cNvSpPr txBox="1"/>
            <p:nvPr/>
          </p:nvSpPr>
          <p:spPr>
            <a:xfrm>
              <a:off x="3925696" y="31778"/>
              <a:ext cx="2533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 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Variable=distance to pole</a:t>
              </a:r>
            </a:p>
          </p:txBody>
        </p:sp>
        <p:sp>
          <p:nvSpPr>
            <p:cNvPr id="95" name="Freeform 94"/>
            <p:cNvSpPr/>
            <p:nvPr/>
          </p:nvSpPr>
          <p:spPr>
            <a:xfrm>
              <a:off x="3208283" y="111532"/>
              <a:ext cx="740979" cy="290489"/>
            </a:xfrm>
            <a:custGeom>
              <a:avLst/>
              <a:gdLst>
                <a:gd name="connsiteX0" fmla="*/ 740979 w 740979"/>
                <a:gd name="connsiteY0" fmla="*/ 117068 h 290489"/>
                <a:gd name="connsiteX1" fmla="*/ 228600 w 740979"/>
                <a:gd name="connsiteY1" fmla="*/ 6709 h 290489"/>
                <a:gd name="connsiteX2" fmla="*/ 0 w 740979"/>
                <a:gd name="connsiteY2" fmla="*/ 290489 h 29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979" h="290489">
                  <a:moveTo>
                    <a:pt x="740979" y="117068"/>
                  </a:moveTo>
                  <a:cubicBezTo>
                    <a:pt x="546537" y="47437"/>
                    <a:pt x="352096" y="-22194"/>
                    <a:pt x="228600" y="6709"/>
                  </a:cubicBezTo>
                  <a:cubicBezTo>
                    <a:pt x="105104" y="35612"/>
                    <a:pt x="52552" y="163050"/>
                    <a:pt x="0" y="29048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-27200" y="-30240"/>
            <a:ext cx="1779123" cy="472258"/>
            <a:chOff x="2826690" y="220203"/>
            <a:chExt cx="1779123" cy="472258"/>
          </a:xfrm>
        </p:grpSpPr>
        <p:sp>
          <p:nvSpPr>
            <p:cNvPr id="141" name="TextBox 140"/>
            <p:cNvSpPr txBox="1"/>
            <p:nvPr/>
          </p:nvSpPr>
          <p:spPr>
            <a:xfrm>
              <a:off x="2826690" y="220203"/>
              <a:ext cx="1614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Binary variable</a:t>
              </a:r>
            </a:p>
          </p:txBody>
        </p:sp>
        <p:sp>
          <p:nvSpPr>
            <p:cNvPr id="142" name="Freeform 141"/>
            <p:cNvSpPr/>
            <p:nvPr/>
          </p:nvSpPr>
          <p:spPr>
            <a:xfrm flipH="1">
              <a:off x="4383144" y="289093"/>
              <a:ext cx="222669" cy="403368"/>
            </a:xfrm>
            <a:custGeom>
              <a:avLst/>
              <a:gdLst>
                <a:gd name="connsiteX0" fmla="*/ 740979 w 740979"/>
                <a:gd name="connsiteY0" fmla="*/ 117068 h 290489"/>
                <a:gd name="connsiteX1" fmla="*/ 228600 w 740979"/>
                <a:gd name="connsiteY1" fmla="*/ 6709 h 290489"/>
                <a:gd name="connsiteX2" fmla="*/ 0 w 740979"/>
                <a:gd name="connsiteY2" fmla="*/ 290489 h 290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979" h="290489">
                  <a:moveTo>
                    <a:pt x="740979" y="117068"/>
                  </a:moveTo>
                  <a:cubicBezTo>
                    <a:pt x="546537" y="47437"/>
                    <a:pt x="352096" y="-22194"/>
                    <a:pt x="228600" y="6709"/>
                  </a:cubicBezTo>
                  <a:cubicBezTo>
                    <a:pt x="105104" y="35612"/>
                    <a:pt x="52552" y="163050"/>
                    <a:pt x="0" y="29048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0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60756 -0.7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8" y="-3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13359 0.0166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00023 C -0.00117 0.00347 -0.00196 0.00671 -0.00274 0.01018 C -0.00313 0.01134 -0.00313 0.01296 -0.00378 0.01412 C -0.00495 0.01667 -0.00677 0.01805 -0.00808 0.0206 C -0.01133 0.02662 -0.00938 0.025 -0.01328 0.02685 C -0.01511 0.03079 -0.01537 0.03241 -0.01862 0.03472 C -0.01966 0.03565 -0.02097 0.03565 -0.02214 0.03611 C -0.02292 0.03634 -0.02383 0.0368 -0.02461 0.03727 C -0.02565 0.03819 -0.0263 0.03981 -0.02735 0.04004 C -0.03685 0.04051 -0.04284 0.03842 -0.05183 0.03611 C -0.05313 0.03472 -0.05469 0.03287 -0.05612 0.03217 C -0.06042 0.03032 -0.06927 0.02847 -0.06927 0.0287 C -0.07344 0.0243 -0.07344 0.02338 -0.08073 0.02315 L -0.15417 0.01921 C -0.15508 0.01852 -0.15573 0.01736 -0.15664 0.01667 C -0.1586 0.01528 -0.16211 0.01458 -0.16367 0.01412 C -0.16498 0.01296 -0.16589 0.01134 -0.16719 0.01018 C -0.1681 0.00949 -0.16901 0.00949 -0.16979 0.00903 C -0.17513 0.00417 -0.16745 0.0081 -0.17409 0.0037 C -0.17696 0.00185 -0.18008 0.00092 -0.18308 1.48148E-6 C -0.18386 -0.00093 -0.18464 -0.00208 -0.18568 -0.00278 C -0.18646 -0.00324 -0.1875 -0.00324 -0.18828 -0.00394 C -0.19727 -0.01273 -0.19011 -0.0088 -0.1961 -0.01158 C -0.19675 -0.0132 -0.19714 -0.01458 -0.19779 -0.01551 C -0.19844 -0.01621 -0.20391 -0.01806 -0.20404 -0.01829 C -0.20547 -0.01991 -0.20834 -0.02315 -0.21003 -0.02477 C -0.2112 -0.02546 -0.2125 -0.02639 -0.21354 -0.02708 C -0.21537 -0.02871 -0.21888 -0.03241 -0.21888 -0.03218 C -0.2194 -0.0338 -0.21966 -0.03542 -0.22058 -0.03634 C -0.22162 -0.03727 -0.22292 -0.03704 -0.22396 -0.0375 C -0.22513 -0.03796 -0.22591 -0.03843 -0.2267 -0.03889 C -0.22748 -0.04259 -0.22748 -0.04421 -0.23021 -0.04653 C -0.23125 -0.04746 -0.23268 -0.04746 -0.23373 -0.04769 C -0.2349 -0.04931 -0.23594 -0.0507 -0.23724 -0.05162 C -0.24219 -0.05533 -0.23933 -0.05023 -0.24336 -0.05556 C -0.24518 -0.0581 -0.24636 -0.06227 -0.24857 -0.0632 L -0.25391 -0.06597 C -0.25469 -0.06644 -0.2556 -0.06667 -0.25638 -0.06713 C -0.25768 -0.06806 -0.25886 -0.06875 -0.2599 -0.06991 C -0.26094 -0.0706 -0.26185 -0.0713 -0.26263 -0.07246 C -0.2638 -0.07408 -0.26446 -0.07685 -0.26615 -0.07755 L -0.26953 -0.07871 C -0.27344 -0.08287 -0.27071 -0.08056 -0.27578 -0.08264 C -0.27656 -0.0831 -0.27813 -0.0838 -0.27813 -0.08357 L -0.27813 -0.0838 " pathEditMode="relative" rAng="0" ptsTypes="AAAAAAAAAAAAAAAAAAAAAAAAAAAAAAAAAAAAAAAAAAAAAA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18281 -0.0053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1.66667E-6 0.00024 C -0.00039 0.0044 1.66667E-6 0.00903 -0.00091 0.0132 C -0.00117 0.01482 -0.00261 0.01482 -0.00339 0.01598 C -0.00873 0.0257 -0.00091 0.01551 -0.00742 0.02315 C -0.00964 0.03496 -0.00625 0.0213 -0.01068 0.02917 C -0.01498 0.03681 -0.00742 0.03102 -0.01393 0.03496 C -0.01445 0.03635 -0.01458 0.03843 -0.0155 0.03912 C -0.02123 0.04352 -0.02748 0.04399 -0.03347 0.04514 L -0.09948 0.04213 C -0.10143 0.0419 -0.10339 0.04167 -0.10521 0.04074 C -0.1237 0.03172 -0.09128 0.04399 -0.1125 0.03635 C -0.11432 0.03311 -0.11511 0.03102 -0.11745 0.02917 C -0.11823 0.02848 -0.11901 0.02824 -0.11979 0.02755 C -0.12123 0.02662 -0.12253 0.0257 -0.12396 0.02477 C -0.1263 0.02315 -0.12708 0.02292 -0.12969 0.02176 C -0.13073 0.02037 -0.13177 0.01875 -0.13294 0.01736 C -0.1336 0.01667 -0.13477 0.01713 -0.13529 0.01598 C -0.13972 0.00834 -0.13203 0.01412 -0.13854 0.01019 C -0.1388 0.0088 -0.1388 0.00695 -0.13945 0.00579 C -0.14128 0.00255 -0.14362 0.00301 -0.14597 0.00139 C -0.14766 0.00024 -0.14922 -0.00115 -0.15078 -0.00277 C -0.15169 -0.0037 -0.15235 -0.00509 -0.15326 -0.00578 C -0.1569 -0.00856 -0.15573 -0.00578 -0.15899 -0.00856 C -0.16524 -0.01435 -0.15768 -0.00926 -0.1638 -0.01296 C -0.16498 -0.01435 -0.16589 -0.0162 -0.16706 -0.01736 C -0.16784 -0.01805 -0.16875 -0.01828 -0.16953 -0.01875 C -0.17552 -0.02338 -0.17005 -0.02037 -0.17604 -0.02314 C -0.17695 -0.02453 -0.17761 -0.02639 -0.17852 -0.02754 C -0.1793 -0.02847 -0.18021 -0.02824 -0.18099 -0.02893 C -0.1819 -0.02963 -0.18255 -0.03078 -0.18347 -0.03194 C -0.18373 -0.03333 -0.18399 -0.03472 -0.18425 -0.03611 C -0.18451 -0.03819 -0.18451 -0.04027 -0.18503 -0.04213 C -0.18542 -0.04328 -0.18607 -0.04398 -0.18672 -0.0449 C -0.18867 -0.05532 -0.18568 -0.04351 -0.19076 -0.05069 C -0.19141 -0.05162 -0.19128 -0.0537 -0.19154 -0.05509 C -0.19193 -0.05694 -0.1918 -0.05926 -0.19232 -0.06088 C -0.19297 -0.06226 -0.19401 -0.06273 -0.19479 -0.06389 C -0.19675 -0.06898 -0.19544 -0.06805 -0.19805 -0.06805 L -0.19883 -0.06805 " pathEditMode="relative" rAng="0" ptsTypes="AAAAAAAAAAAAAAAAAAAAAAAAAAAAAAAAAAAAAAAA">
                                      <p:cBhvr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94" grpId="0"/>
      <p:bldP spid="27" grpId="0" animBg="1"/>
      <p:bldP spid="27" grpId="1" animBg="1"/>
      <p:bldP spid="36" grpId="0" animBg="1"/>
      <p:bldP spid="45" grpId="0"/>
      <p:bldP spid="35" grpId="0" animBg="1"/>
      <p:bldP spid="35" grpId="1" animBg="1"/>
      <p:bldP spid="60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68" grpId="0" animBg="1"/>
      <p:bldP spid="119" grpId="0"/>
      <p:bldP spid="71" grpId="0"/>
      <p:bldP spid="120" grpId="0" animBg="1"/>
      <p:bldP spid="122" grpId="0" animBg="1"/>
      <p:bldP spid="123" grpId="0" animBg="1"/>
      <p:bldP spid="124" grpId="0" animBg="1"/>
      <p:bldP spid="121" grpId="0" animBg="1"/>
      <p:bldP spid="5" grpId="0" animBg="1"/>
      <p:bldP spid="5" grpId="1" animBg="1"/>
      <p:bldP spid="6" grpId="0" animBg="1"/>
      <p:bldP spid="11" grpId="0" animBg="1"/>
      <p:bldP spid="134" grpId="0" animBg="1"/>
      <p:bldP spid="12" grpId="0" animBg="1"/>
      <p:bldP spid="135" grpId="0" animBg="1"/>
      <p:bldP spid="136" grpId="0" animBg="1"/>
      <p:bldP spid="137" grpId="0" animBg="1"/>
      <p:bldP spid="138" grpId="0" animBg="1"/>
      <p:bldP spid="139" grpId="0"/>
      <p:bldP spid="2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0" y="15672"/>
            <a:ext cx="11414234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Entropy: Objective function </a:t>
            </a:r>
          </a:p>
          <a:p>
            <a:pPr algn="ctr">
              <a:defRPr/>
            </a:pPr>
            <a:r>
              <a:rPr lang="en-US" altLang="zh-CN" sz="32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zh-CN" sz="3200" dirty="0"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en-US" altLang="zh-C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P(y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,x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en-US" altLang="zh-CN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(1-P(y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,x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(1-y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8021" y="1283711"/>
            <a:ext cx="1004314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We seek a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predictor, i.e. w,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that makes a correct prediction all the time (if possible). The best we can predict to be right all the time, which maximizes this product. A product value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less than this maximum means we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mispredicted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at least one of the predictions. So, find w that maximizes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86702" y="4911226"/>
            <a:ext cx="736637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Multiple-Layer Neural </a:t>
            </a:r>
          </a:p>
          <a:p>
            <a:pPr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64" y="4046319"/>
            <a:ext cx="3645325" cy="2520482"/>
          </a:xfrm>
          <a:prstGeom prst="rect">
            <a:avLst/>
          </a:prstGeom>
        </p:spPr>
      </p:pic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648307" y="222859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-1351466" y="3340875"/>
            <a:ext cx="1127224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Neural Network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9142" y="2519900"/>
            <a:ext cx="12192000" cy="43193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346" y="1260964"/>
            <a:ext cx="2764160" cy="1611446"/>
          </a:xfrm>
          <a:prstGeom prst="rect">
            <a:avLst/>
          </a:prstGeom>
        </p:spPr>
      </p:pic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-648307" y="1357032"/>
            <a:ext cx="9372600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Function: Sigmoid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6746" y="1357032"/>
            <a:ext cx="9372600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Function: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Activaton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Fcn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432528"/>
            <a:ext cx="2157339" cy="624263"/>
            <a:chOff x="584422" y="6273542"/>
            <a:chExt cx="2157339" cy="624263"/>
          </a:xfrm>
        </p:grpSpPr>
        <p:grpSp>
          <p:nvGrpSpPr>
            <p:cNvPr id="14" name="Group 13"/>
            <p:cNvGrpSpPr/>
            <p:nvPr/>
          </p:nvGrpSpPr>
          <p:grpSpPr>
            <a:xfrm>
              <a:off x="584422" y="6273542"/>
              <a:ext cx="1079142" cy="624263"/>
              <a:chOff x="3304465" y="5834143"/>
              <a:chExt cx="1079142" cy="62426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304465" y="5834143"/>
                <a:ext cx="1079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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558732" y="6089074"/>
                <a:ext cx="580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492896" y="6166042"/>
                <a:ext cx="6629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430183" y="6447991"/>
              <a:ext cx="1311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(1-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3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9183586" y="5439385"/>
            <a:ext cx="2142177" cy="1608791"/>
            <a:chOff x="9141911" y="5362586"/>
            <a:chExt cx="2142177" cy="1608791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97085" y="5362586"/>
              <a:ext cx="1887003" cy="1608791"/>
            </a:xfrm>
            <a:prstGeom prst="rect">
              <a:avLst/>
            </a:prstGeom>
          </p:spPr>
        </p:pic>
        <p:sp>
          <p:nvSpPr>
            <p:cNvPr id="55" name="Freeform 54"/>
            <p:cNvSpPr/>
            <p:nvPr/>
          </p:nvSpPr>
          <p:spPr>
            <a:xfrm>
              <a:off x="9141911" y="5787454"/>
              <a:ext cx="432926" cy="648537"/>
            </a:xfrm>
            <a:custGeom>
              <a:avLst/>
              <a:gdLst>
                <a:gd name="connsiteX0" fmla="*/ 96218 w 432926"/>
                <a:gd name="connsiteY0" fmla="*/ 35122 h 648537"/>
                <a:gd name="connsiteX1" fmla="*/ 284477 w 432926"/>
                <a:gd name="connsiteY1" fmla="*/ 142699 h 648537"/>
                <a:gd name="connsiteX2" fmla="*/ 432395 w 432926"/>
                <a:gd name="connsiteY2" fmla="*/ 344405 h 648537"/>
                <a:gd name="connsiteX3" fmla="*/ 324818 w 432926"/>
                <a:gd name="connsiteY3" fmla="*/ 640240 h 648537"/>
                <a:gd name="connsiteX4" fmla="*/ 96218 w 432926"/>
                <a:gd name="connsiteY4" fmla="*/ 519217 h 648537"/>
                <a:gd name="connsiteX5" fmla="*/ 2089 w 432926"/>
                <a:gd name="connsiteY5" fmla="*/ 35122 h 648537"/>
                <a:gd name="connsiteX6" fmla="*/ 176901 w 432926"/>
                <a:gd name="connsiteY6" fmla="*/ 75464 h 64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926" h="648537">
                  <a:moveTo>
                    <a:pt x="96218" y="35122"/>
                  </a:moveTo>
                  <a:cubicBezTo>
                    <a:pt x="162333" y="63137"/>
                    <a:pt x="228448" y="91152"/>
                    <a:pt x="284477" y="142699"/>
                  </a:cubicBezTo>
                  <a:cubicBezTo>
                    <a:pt x="340506" y="194246"/>
                    <a:pt x="425672" y="261482"/>
                    <a:pt x="432395" y="344405"/>
                  </a:cubicBezTo>
                  <a:cubicBezTo>
                    <a:pt x="439118" y="427328"/>
                    <a:pt x="380847" y="611105"/>
                    <a:pt x="324818" y="640240"/>
                  </a:cubicBezTo>
                  <a:cubicBezTo>
                    <a:pt x="268789" y="669375"/>
                    <a:pt x="150006" y="620070"/>
                    <a:pt x="96218" y="519217"/>
                  </a:cubicBezTo>
                  <a:cubicBezTo>
                    <a:pt x="42430" y="418364"/>
                    <a:pt x="-11358" y="109081"/>
                    <a:pt x="2089" y="35122"/>
                  </a:cubicBezTo>
                  <a:cubicBezTo>
                    <a:pt x="15536" y="-38837"/>
                    <a:pt x="96218" y="18313"/>
                    <a:pt x="176901" y="75464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6581" y="91370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Problem by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 Perceptron Learning Algorithm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28791" y="3311580"/>
            <a:ext cx="609764" cy="1028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9098497" y="3780965"/>
            <a:ext cx="2148426" cy="1784765"/>
            <a:chOff x="9068882" y="3609096"/>
            <a:chExt cx="2148426" cy="178476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7085" y="3609096"/>
              <a:ext cx="1820223" cy="1784765"/>
            </a:xfrm>
            <a:prstGeom prst="rect">
              <a:avLst/>
            </a:prstGeom>
          </p:spPr>
        </p:pic>
        <p:sp>
          <p:nvSpPr>
            <p:cNvPr id="54" name="Freeform 53"/>
            <p:cNvSpPr/>
            <p:nvPr/>
          </p:nvSpPr>
          <p:spPr>
            <a:xfrm>
              <a:off x="9068882" y="4276165"/>
              <a:ext cx="512527" cy="324282"/>
            </a:xfrm>
            <a:custGeom>
              <a:avLst/>
              <a:gdLst>
                <a:gd name="connsiteX0" fmla="*/ 88565 w 512527"/>
                <a:gd name="connsiteY0" fmla="*/ 0 h 324282"/>
                <a:gd name="connsiteX1" fmla="*/ 438189 w 512527"/>
                <a:gd name="connsiteY1" fmla="*/ 107576 h 324282"/>
                <a:gd name="connsiteX2" fmla="*/ 478530 w 512527"/>
                <a:gd name="connsiteY2" fmla="*/ 322729 h 324282"/>
                <a:gd name="connsiteX3" fmla="*/ 34777 w 512527"/>
                <a:gd name="connsiteY3" fmla="*/ 201706 h 324282"/>
                <a:gd name="connsiteX4" fmla="*/ 61671 w 512527"/>
                <a:gd name="connsiteY4" fmla="*/ 147917 h 32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2527" h="324282">
                  <a:moveTo>
                    <a:pt x="88565" y="0"/>
                  </a:moveTo>
                  <a:cubicBezTo>
                    <a:pt x="230880" y="26894"/>
                    <a:pt x="373195" y="53788"/>
                    <a:pt x="438189" y="107576"/>
                  </a:cubicBezTo>
                  <a:cubicBezTo>
                    <a:pt x="503183" y="161364"/>
                    <a:pt x="545765" y="307041"/>
                    <a:pt x="478530" y="322729"/>
                  </a:cubicBezTo>
                  <a:cubicBezTo>
                    <a:pt x="411295" y="338417"/>
                    <a:pt x="104254" y="230841"/>
                    <a:pt x="34777" y="201706"/>
                  </a:cubicBezTo>
                  <a:cubicBezTo>
                    <a:pt x="-34700" y="172571"/>
                    <a:pt x="13485" y="160244"/>
                    <a:pt x="61671" y="147917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0542966" y="1463223"/>
            <a:ext cx="1649034" cy="472809"/>
            <a:chOff x="10542966" y="1463223"/>
            <a:chExt cx="1649034" cy="472809"/>
          </a:xfrm>
        </p:grpSpPr>
        <p:sp>
          <p:nvSpPr>
            <p:cNvPr id="58" name="TextBox 57"/>
            <p:cNvSpPr txBox="1"/>
            <p:nvPr/>
          </p:nvSpPr>
          <p:spPr>
            <a:xfrm>
              <a:off x="10542966" y="1463223"/>
              <a:ext cx="16490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dg(z)/</a:t>
              </a:r>
              <a:r>
                <a:rPr lang="en-US" sz="1200" dirty="0" err="1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r>
                <a:rPr lang="en-US" sz="120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g(z)[1-g(z)]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10824882" y="1751366"/>
              <a:ext cx="228600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0706640" y="3525355"/>
            <a:ext cx="1646605" cy="461312"/>
            <a:chOff x="10706640" y="3525355"/>
            <a:chExt cx="1646605" cy="461312"/>
          </a:xfrm>
        </p:grpSpPr>
        <p:sp>
          <p:nvSpPr>
            <p:cNvPr id="62" name="TextBox 61"/>
            <p:cNvSpPr txBox="1"/>
            <p:nvPr/>
          </p:nvSpPr>
          <p:spPr>
            <a:xfrm>
              <a:off x="10706640" y="3525355"/>
              <a:ext cx="1646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dg(z)/</a:t>
              </a:r>
              <a:r>
                <a:rPr lang="en-US" sz="1200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dz</a:t>
              </a:r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[1-tanh(z)]</a:t>
              </a:r>
              <a:r>
                <a:rPr lang="en-US" sz="12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V="1">
              <a:off x="11018323" y="3802001"/>
              <a:ext cx="228600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9771180" y="2212610"/>
            <a:ext cx="1034701" cy="1095053"/>
            <a:chOff x="6252882" y="4397188"/>
            <a:chExt cx="1837065" cy="914400"/>
          </a:xfrm>
        </p:grpSpPr>
        <p:sp>
          <p:nvSpPr>
            <p:cNvPr id="66" name="Freeform 65"/>
            <p:cNvSpPr/>
            <p:nvPr/>
          </p:nvSpPr>
          <p:spPr>
            <a:xfrm>
              <a:off x="6252882" y="4397188"/>
              <a:ext cx="1021977" cy="914400"/>
            </a:xfrm>
            <a:custGeom>
              <a:avLst/>
              <a:gdLst>
                <a:gd name="connsiteX0" fmla="*/ 0 w 1021977"/>
                <a:gd name="connsiteY0" fmla="*/ 914400 h 914400"/>
                <a:gd name="connsiteX1" fmla="*/ 578224 w 1021977"/>
                <a:gd name="connsiteY1" fmla="*/ 806824 h 914400"/>
                <a:gd name="connsiteX2" fmla="*/ 766483 w 1021977"/>
                <a:gd name="connsiteY2" fmla="*/ 685800 h 914400"/>
                <a:gd name="connsiteX3" fmla="*/ 941294 w 1021977"/>
                <a:gd name="connsiteY3" fmla="*/ 147918 h 914400"/>
                <a:gd name="connsiteX4" fmla="*/ 1021977 w 1021977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977" h="914400">
                  <a:moveTo>
                    <a:pt x="0" y="914400"/>
                  </a:moveTo>
                  <a:cubicBezTo>
                    <a:pt x="225238" y="879662"/>
                    <a:pt x="450477" y="844924"/>
                    <a:pt x="578224" y="806824"/>
                  </a:cubicBezTo>
                  <a:cubicBezTo>
                    <a:pt x="705971" y="768724"/>
                    <a:pt x="705971" y="795618"/>
                    <a:pt x="766483" y="685800"/>
                  </a:cubicBezTo>
                  <a:cubicBezTo>
                    <a:pt x="826995" y="575982"/>
                    <a:pt x="898712" y="262218"/>
                    <a:pt x="941294" y="147918"/>
                  </a:cubicBezTo>
                  <a:cubicBezTo>
                    <a:pt x="983876" y="33618"/>
                    <a:pt x="1002926" y="16809"/>
                    <a:pt x="1021977" y="0"/>
                  </a:cubicBezTo>
                </a:path>
              </a:pathLst>
            </a:custGeom>
            <a:noFill/>
            <a:ln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7320465" y="4427384"/>
              <a:ext cx="769482" cy="884204"/>
            </a:xfrm>
            <a:custGeom>
              <a:avLst/>
              <a:gdLst>
                <a:gd name="connsiteX0" fmla="*/ 0 w 1021977"/>
                <a:gd name="connsiteY0" fmla="*/ 914400 h 914400"/>
                <a:gd name="connsiteX1" fmla="*/ 578224 w 1021977"/>
                <a:gd name="connsiteY1" fmla="*/ 806824 h 914400"/>
                <a:gd name="connsiteX2" fmla="*/ 766483 w 1021977"/>
                <a:gd name="connsiteY2" fmla="*/ 685800 h 914400"/>
                <a:gd name="connsiteX3" fmla="*/ 941294 w 1021977"/>
                <a:gd name="connsiteY3" fmla="*/ 147918 h 914400"/>
                <a:gd name="connsiteX4" fmla="*/ 1021977 w 1021977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977" h="914400">
                  <a:moveTo>
                    <a:pt x="0" y="914400"/>
                  </a:moveTo>
                  <a:cubicBezTo>
                    <a:pt x="225238" y="879662"/>
                    <a:pt x="450477" y="844924"/>
                    <a:pt x="578224" y="806824"/>
                  </a:cubicBezTo>
                  <a:cubicBezTo>
                    <a:pt x="705971" y="768724"/>
                    <a:pt x="705971" y="795618"/>
                    <a:pt x="766483" y="685800"/>
                  </a:cubicBezTo>
                  <a:cubicBezTo>
                    <a:pt x="826995" y="575982"/>
                    <a:pt x="898712" y="262218"/>
                    <a:pt x="941294" y="147918"/>
                  </a:cubicBezTo>
                  <a:cubicBezTo>
                    <a:pt x="983876" y="33618"/>
                    <a:pt x="1002926" y="16809"/>
                    <a:pt x="1021977" y="0"/>
                  </a:cubicBezTo>
                </a:path>
              </a:pathLst>
            </a:custGeom>
            <a:noFill/>
            <a:ln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17586" y="4117011"/>
            <a:ext cx="1034701" cy="1095053"/>
            <a:chOff x="6252882" y="4397188"/>
            <a:chExt cx="1837065" cy="914400"/>
          </a:xfrm>
        </p:grpSpPr>
        <p:sp>
          <p:nvSpPr>
            <p:cNvPr id="70" name="Freeform 69"/>
            <p:cNvSpPr/>
            <p:nvPr/>
          </p:nvSpPr>
          <p:spPr>
            <a:xfrm>
              <a:off x="6252882" y="4397188"/>
              <a:ext cx="1021977" cy="914400"/>
            </a:xfrm>
            <a:custGeom>
              <a:avLst/>
              <a:gdLst>
                <a:gd name="connsiteX0" fmla="*/ 0 w 1021977"/>
                <a:gd name="connsiteY0" fmla="*/ 914400 h 914400"/>
                <a:gd name="connsiteX1" fmla="*/ 578224 w 1021977"/>
                <a:gd name="connsiteY1" fmla="*/ 806824 h 914400"/>
                <a:gd name="connsiteX2" fmla="*/ 766483 w 1021977"/>
                <a:gd name="connsiteY2" fmla="*/ 685800 h 914400"/>
                <a:gd name="connsiteX3" fmla="*/ 941294 w 1021977"/>
                <a:gd name="connsiteY3" fmla="*/ 147918 h 914400"/>
                <a:gd name="connsiteX4" fmla="*/ 1021977 w 1021977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977" h="914400">
                  <a:moveTo>
                    <a:pt x="0" y="914400"/>
                  </a:moveTo>
                  <a:cubicBezTo>
                    <a:pt x="225238" y="879662"/>
                    <a:pt x="450477" y="844924"/>
                    <a:pt x="578224" y="806824"/>
                  </a:cubicBezTo>
                  <a:cubicBezTo>
                    <a:pt x="705971" y="768724"/>
                    <a:pt x="705971" y="795618"/>
                    <a:pt x="766483" y="685800"/>
                  </a:cubicBezTo>
                  <a:cubicBezTo>
                    <a:pt x="826995" y="575982"/>
                    <a:pt x="898712" y="262218"/>
                    <a:pt x="941294" y="147918"/>
                  </a:cubicBezTo>
                  <a:cubicBezTo>
                    <a:pt x="983876" y="33618"/>
                    <a:pt x="1002926" y="16809"/>
                    <a:pt x="1021977" y="0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flipH="1">
              <a:off x="7320465" y="4427384"/>
              <a:ext cx="769482" cy="884204"/>
            </a:xfrm>
            <a:custGeom>
              <a:avLst/>
              <a:gdLst>
                <a:gd name="connsiteX0" fmla="*/ 0 w 1021977"/>
                <a:gd name="connsiteY0" fmla="*/ 914400 h 914400"/>
                <a:gd name="connsiteX1" fmla="*/ 578224 w 1021977"/>
                <a:gd name="connsiteY1" fmla="*/ 806824 h 914400"/>
                <a:gd name="connsiteX2" fmla="*/ 766483 w 1021977"/>
                <a:gd name="connsiteY2" fmla="*/ 685800 h 914400"/>
                <a:gd name="connsiteX3" fmla="*/ 941294 w 1021977"/>
                <a:gd name="connsiteY3" fmla="*/ 147918 h 914400"/>
                <a:gd name="connsiteX4" fmla="*/ 1021977 w 1021977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977" h="914400">
                  <a:moveTo>
                    <a:pt x="0" y="914400"/>
                  </a:moveTo>
                  <a:cubicBezTo>
                    <a:pt x="225238" y="879662"/>
                    <a:pt x="450477" y="844924"/>
                    <a:pt x="578224" y="806824"/>
                  </a:cubicBezTo>
                  <a:cubicBezTo>
                    <a:pt x="705971" y="768724"/>
                    <a:pt x="705971" y="795618"/>
                    <a:pt x="766483" y="685800"/>
                  </a:cubicBezTo>
                  <a:cubicBezTo>
                    <a:pt x="826995" y="575982"/>
                    <a:pt x="898712" y="262218"/>
                    <a:pt x="941294" y="147918"/>
                  </a:cubicBezTo>
                  <a:cubicBezTo>
                    <a:pt x="983876" y="33618"/>
                    <a:pt x="1002926" y="16809"/>
                    <a:pt x="1021977" y="0"/>
                  </a:cubicBezTo>
                </a:path>
              </a:pathLst>
            </a:cu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cxnSp>
        <p:nvCxnSpPr>
          <p:cNvPr id="73" name="Elbow Connector 72"/>
          <p:cNvCxnSpPr/>
          <p:nvPr/>
        </p:nvCxnSpPr>
        <p:spPr>
          <a:xfrm flipV="1">
            <a:off x="9767953" y="5940200"/>
            <a:ext cx="1191626" cy="762831"/>
          </a:xfrm>
          <a:prstGeom prst="bentConnector3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108158" y="2260729"/>
            <a:ext cx="4136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670212" y="2396531"/>
            <a:ext cx="559145" cy="646331"/>
            <a:chOff x="4359729" y="2977502"/>
            <a:chExt cx="559145" cy="646331"/>
          </a:xfrm>
        </p:grpSpPr>
        <p:sp>
          <p:nvSpPr>
            <p:cNvPr id="4" name="Rectangle 3"/>
            <p:cNvSpPr/>
            <p:nvPr/>
          </p:nvSpPr>
          <p:spPr>
            <a:xfrm>
              <a:off x="4359729" y="3068606"/>
              <a:ext cx="559145" cy="464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503376" y="297750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60023" y="1819821"/>
            <a:ext cx="2044807" cy="1819484"/>
            <a:chOff x="9144535" y="2043947"/>
            <a:chExt cx="2044807" cy="1819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597" y="2043947"/>
              <a:ext cx="1807745" cy="18194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3704" y="2084288"/>
              <a:ext cx="447675" cy="2571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535" y="2707177"/>
              <a:ext cx="449169" cy="395269"/>
            </a:xfrm>
            <a:prstGeom prst="rect">
              <a:avLst/>
            </a:prstGeom>
          </p:spPr>
        </p:pic>
      </p:grpSp>
      <p:sp>
        <p:nvSpPr>
          <p:cNvPr id="72" name="TextBox 71"/>
          <p:cNvSpPr txBox="1"/>
          <p:nvPr/>
        </p:nvSpPr>
        <p:spPr>
          <a:xfrm>
            <a:off x="1022989" y="2247875"/>
            <a:ext cx="43909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,t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=1,2...N and t=1,0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25855" y="3825997"/>
            <a:ext cx="7951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Gradient: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e/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½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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/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(1)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84009" y="3127368"/>
            <a:ext cx="6102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w*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minimizes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latin typeface="Symbol" panose="05050102010706020507" pitchFamily="18" charset="2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72350" y="5379306"/>
            <a:ext cx="2369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)(1-g(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))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2400" dirty="0"/>
          </a:p>
        </p:txBody>
      </p:sp>
      <p:grpSp>
        <p:nvGrpSpPr>
          <p:cNvPr id="98" name="Group 97"/>
          <p:cNvGrpSpPr/>
          <p:nvPr/>
        </p:nvGrpSpPr>
        <p:grpSpPr>
          <a:xfrm>
            <a:off x="1098636" y="4470108"/>
            <a:ext cx="6331093" cy="821968"/>
            <a:chOff x="1098636" y="4470108"/>
            <a:chExt cx="6331093" cy="821968"/>
          </a:xfrm>
        </p:grpSpPr>
        <p:grpSp>
          <p:nvGrpSpPr>
            <p:cNvPr id="87" name="Group 86"/>
            <p:cNvGrpSpPr/>
            <p:nvPr/>
          </p:nvGrpSpPr>
          <p:grpSpPr>
            <a:xfrm>
              <a:off x="1098636" y="4470108"/>
              <a:ext cx="6331093" cy="821968"/>
              <a:chOff x="946236" y="4317708"/>
              <a:chExt cx="6331093" cy="821968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946236" y="4513752"/>
                <a:ext cx="39917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2: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Frechet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4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/</a:t>
                </a:r>
                <a:r>
                  <a:rPr lang="en-US" sz="24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24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4528433" y="4317708"/>
                <a:ext cx="2748896" cy="821968"/>
                <a:chOff x="7004410" y="5199252"/>
                <a:chExt cx="2748896" cy="821968"/>
              </a:xfrm>
            </p:grpSpPr>
            <p:sp>
              <p:nvSpPr>
                <p:cNvPr id="90" name="TextBox 89"/>
                <p:cNvSpPr txBox="1"/>
                <p:nvPr/>
              </p:nvSpPr>
              <p:spPr>
                <a:xfrm>
                  <a:off x="7280196" y="5199252"/>
                  <a:ext cx="23583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     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400" baseline="300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 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400" baseline="300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8042121" y="5559555"/>
                  <a:ext cx="16081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400" baseline="300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 </a:t>
                  </a:r>
                  <a:r>
                    <a:rPr lang="en-US" sz="2400" dirty="0"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en-US" sz="2400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k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7744627" y="5639971"/>
                  <a:ext cx="1971058" cy="90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Freeform 92"/>
                <p:cNvSpPr/>
                <p:nvPr/>
              </p:nvSpPr>
              <p:spPr>
                <a:xfrm>
                  <a:off x="8768371" y="5584239"/>
                  <a:ext cx="264145" cy="138234"/>
                </a:xfrm>
                <a:custGeom>
                  <a:avLst/>
                  <a:gdLst>
                    <a:gd name="connsiteX0" fmla="*/ 323664 w 336956"/>
                    <a:gd name="connsiteY0" fmla="*/ 16199 h 157789"/>
                    <a:gd name="connsiteX1" fmla="*/ 258927 w 336956"/>
                    <a:gd name="connsiteY1" fmla="*/ 137580 h 157789"/>
                    <a:gd name="connsiteX2" fmla="*/ 56626 w 336956"/>
                    <a:gd name="connsiteY2" fmla="*/ 145672 h 157789"/>
                    <a:gd name="connsiteX3" fmla="*/ 16166 w 336956"/>
                    <a:gd name="connsiteY3" fmla="*/ 16199 h 157789"/>
                    <a:gd name="connsiteX4" fmla="*/ 323664 w 336956"/>
                    <a:gd name="connsiteY4" fmla="*/ 16199 h 157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6956" h="157789">
                      <a:moveTo>
                        <a:pt x="323664" y="16199"/>
                      </a:moveTo>
                      <a:cubicBezTo>
                        <a:pt x="364124" y="36429"/>
                        <a:pt x="303433" y="116001"/>
                        <a:pt x="258927" y="137580"/>
                      </a:cubicBezTo>
                      <a:cubicBezTo>
                        <a:pt x="214421" y="159159"/>
                        <a:pt x="97086" y="165902"/>
                        <a:pt x="56626" y="145672"/>
                      </a:cubicBezTo>
                      <a:cubicBezTo>
                        <a:pt x="16166" y="125442"/>
                        <a:pt x="-22945" y="39126"/>
                        <a:pt x="16166" y="16199"/>
                      </a:cubicBezTo>
                      <a:cubicBezTo>
                        <a:pt x="55277" y="-6728"/>
                        <a:pt x="283204" y="-4031"/>
                        <a:pt x="323664" y="161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7004410" y="5382640"/>
                  <a:ext cx="51167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 </a:t>
                  </a:r>
                  <a:endParaRPr lang="en-US" sz="2400" dirty="0"/>
                </a:p>
              </p:txBody>
            </p:sp>
            <p:sp>
              <p:nvSpPr>
                <p:cNvPr id="95" name="Freeform 94"/>
                <p:cNvSpPr/>
                <p:nvPr/>
              </p:nvSpPr>
              <p:spPr>
                <a:xfrm>
                  <a:off x="9339225" y="5597157"/>
                  <a:ext cx="414081" cy="203988"/>
                </a:xfrm>
                <a:custGeom>
                  <a:avLst/>
                  <a:gdLst>
                    <a:gd name="connsiteX0" fmla="*/ 323664 w 336956"/>
                    <a:gd name="connsiteY0" fmla="*/ 16199 h 157789"/>
                    <a:gd name="connsiteX1" fmla="*/ 258927 w 336956"/>
                    <a:gd name="connsiteY1" fmla="*/ 137580 h 157789"/>
                    <a:gd name="connsiteX2" fmla="*/ 56626 w 336956"/>
                    <a:gd name="connsiteY2" fmla="*/ 145672 h 157789"/>
                    <a:gd name="connsiteX3" fmla="*/ 16166 w 336956"/>
                    <a:gd name="connsiteY3" fmla="*/ 16199 h 157789"/>
                    <a:gd name="connsiteX4" fmla="*/ 323664 w 336956"/>
                    <a:gd name="connsiteY4" fmla="*/ 16199 h 157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6956" h="157789">
                      <a:moveTo>
                        <a:pt x="323664" y="16199"/>
                      </a:moveTo>
                      <a:cubicBezTo>
                        <a:pt x="364124" y="36429"/>
                        <a:pt x="303433" y="116001"/>
                        <a:pt x="258927" y="137580"/>
                      </a:cubicBezTo>
                      <a:cubicBezTo>
                        <a:pt x="214421" y="159159"/>
                        <a:pt x="97086" y="165902"/>
                        <a:pt x="56626" y="145672"/>
                      </a:cubicBezTo>
                      <a:cubicBezTo>
                        <a:pt x="16166" y="125442"/>
                        <a:pt x="-22945" y="39126"/>
                        <a:pt x="16166" y="16199"/>
                      </a:cubicBezTo>
                      <a:cubicBezTo>
                        <a:pt x="55277" y="-6728"/>
                        <a:pt x="283204" y="-4031"/>
                        <a:pt x="323664" y="161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cxnSp>
          <p:nvCxnSpPr>
            <p:cNvPr id="96" name="Straight Connector 95"/>
            <p:cNvCxnSpPr/>
            <p:nvPr/>
          </p:nvCxnSpPr>
          <p:spPr>
            <a:xfrm>
              <a:off x="6706368" y="4915008"/>
              <a:ext cx="379511" cy="33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485219" y="4444985"/>
            <a:ext cx="1127232" cy="461665"/>
            <a:chOff x="6452032" y="4476220"/>
            <a:chExt cx="1127232" cy="461665"/>
          </a:xfrm>
          <a:solidFill>
            <a:schemeClr val="bg1"/>
          </a:solidFill>
        </p:grpSpPr>
        <p:sp>
          <p:nvSpPr>
            <p:cNvPr id="43" name="Rectangle 42"/>
            <p:cNvSpPr/>
            <p:nvPr/>
          </p:nvSpPr>
          <p:spPr>
            <a:xfrm>
              <a:off x="6634710" y="4524626"/>
              <a:ext cx="519530" cy="3433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52032" y="4476220"/>
              <a:ext cx="1127232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543674" y="1419444"/>
            <a:ext cx="6645633" cy="3877511"/>
            <a:chOff x="5546367" y="1383144"/>
            <a:chExt cx="6645633" cy="3877511"/>
          </a:xfrm>
        </p:grpSpPr>
        <p:sp>
          <p:nvSpPr>
            <p:cNvPr id="7" name="Rectangle 6"/>
            <p:cNvSpPr/>
            <p:nvPr/>
          </p:nvSpPr>
          <p:spPr>
            <a:xfrm>
              <a:off x="10599762" y="1383144"/>
              <a:ext cx="1592238" cy="490832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546367" y="4479925"/>
              <a:ext cx="918639" cy="780730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175403" y="5957688"/>
            <a:ext cx="7855103" cy="487754"/>
            <a:chOff x="1175403" y="5957688"/>
            <a:chExt cx="7855103" cy="487754"/>
          </a:xfrm>
        </p:grpSpPr>
        <p:sp>
          <p:nvSpPr>
            <p:cNvPr id="100" name="TextBox 99"/>
            <p:cNvSpPr txBox="1"/>
            <p:nvPr/>
          </p:nvSpPr>
          <p:spPr>
            <a:xfrm>
              <a:off x="1175403" y="5983777"/>
              <a:ext cx="34211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3: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Stochastic update: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395904" y="5957688"/>
              <a:ext cx="4634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=: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a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t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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/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4812773" y="6370966"/>
            <a:ext cx="4458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Symbol" panose="05050102010706020507" pitchFamily="18" charset="2"/>
                <a:cs typeface="Times New Roman" panose="02020603050405020304" pitchFamily="18" charset="0"/>
              </a:rPr>
              <a:t>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)(1-g(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))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2000" dirty="0"/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546367" y="3542298"/>
            <a:ext cx="6645633" cy="1754443"/>
            <a:chOff x="5546367" y="3506212"/>
            <a:chExt cx="6645633" cy="1754443"/>
          </a:xfrm>
        </p:grpSpPr>
        <p:sp>
          <p:nvSpPr>
            <p:cNvPr id="105" name="Rectangle 104"/>
            <p:cNvSpPr/>
            <p:nvPr/>
          </p:nvSpPr>
          <p:spPr>
            <a:xfrm>
              <a:off x="10599762" y="3506212"/>
              <a:ext cx="1592238" cy="343643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546367" y="4479925"/>
              <a:ext cx="918639" cy="78073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572868" y="4454184"/>
            <a:ext cx="5716083" cy="2290424"/>
            <a:chOff x="5546367" y="4479925"/>
            <a:chExt cx="5716083" cy="2290424"/>
          </a:xfrm>
        </p:grpSpPr>
        <p:sp>
          <p:nvSpPr>
            <p:cNvPr id="108" name="Rectangle 107"/>
            <p:cNvSpPr/>
            <p:nvPr/>
          </p:nvSpPr>
          <p:spPr>
            <a:xfrm>
              <a:off x="9670212" y="5613331"/>
              <a:ext cx="1592238" cy="115701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546367" y="4479925"/>
              <a:ext cx="918639" cy="78073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576867" y="4471050"/>
            <a:ext cx="863408" cy="1352150"/>
            <a:chOff x="6576867" y="4471050"/>
            <a:chExt cx="863408" cy="1352150"/>
          </a:xfrm>
        </p:grpSpPr>
        <p:sp>
          <p:nvSpPr>
            <p:cNvPr id="110" name="Rectangle 109"/>
            <p:cNvSpPr/>
            <p:nvPr/>
          </p:nvSpPr>
          <p:spPr>
            <a:xfrm>
              <a:off x="6576867" y="4471050"/>
              <a:ext cx="863408" cy="82084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617131" y="5422940"/>
              <a:ext cx="398517" cy="400260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02525" y="1419444"/>
            <a:ext cx="7186782" cy="4444809"/>
            <a:chOff x="5002525" y="1419444"/>
            <a:chExt cx="7186782" cy="4444809"/>
          </a:xfrm>
        </p:grpSpPr>
        <p:sp>
          <p:nvSpPr>
            <p:cNvPr id="6" name="Rectangle 5"/>
            <p:cNvSpPr/>
            <p:nvPr/>
          </p:nvSpPr>
          <p:spPr>
            <a:xfrm>
              <a:off x="11288951" y="1419444"/>
              <a:ext cx="900356" cy="3661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02525" y="5411215"/>
              <a:ext cx="1614606" cy="4530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16581" y="2658255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4559" y="6427113"/>
            <a:ext cx="31197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If we chose g=1/(1+e</a:t>
            </a:r>
            <a:r>
              <a:rPr lang="en-US" sz="1100" baseline="30000" dirty="0"/>
              <a:t>-kz</a:t>
            </a:r>
            <a:r>
              <a:rPr lang="en-US" sz="1100" dirty="0"/>
              <a:t> ) where k&gt;&gt;0 then</a:t>
            </a:r>
          </a:p>
          <a:p>
            <a:r>
              <a:rPr lang="en-US" sz="1100" dirty="0"/>
              <a:t>gradient ~</a:t>
            </a:r>
            <a:r>
              <a:rPr lang="en-US" sz="1100" dirty="0" err="1"/>
              <a:t>w</a:t>
            </a:r>
            <a:r>
              <a:rPr lang="en-US" sz="1100" baseline="-25000" dirty="0" err="1"/>
              <a:t>k</a:t>
            </a:r>
            <a:r>
              <a:rPr lang="en-US" sz="1100" dirty="0"/>
              <a:t>  + </a:t>
            </a:r>
            <a:r>
              <a:rPr lang="en-US" sz="1100" dirty="0">
                <a:latin typeface="Symbol" panose="05050102010706020507" pitchFamily="18" charset="2"/>
              </a:rPr>
              <a:t>a </a:t>
            </a:r>
            <a:r>
              <a:rPr lang="en-US" sz="1100" dirty="0" err="1"/>
              <a:t>x</a:t>
            </a:r>
            <a:r>
              <a:rPr lang="en-US" sz="1100" baseline="-25000" dirty="0" err="1"/>
              <a:t>k</a:t>
            </a:r>
            <a:r>
              <a:rPr lang="en-US" sz="1100" dirty="0"/>
              <a:t>   for a </a:t>
            </a:r>
            <a:r>
              <a:rPr lang="en-US" sz="1100" dirty="0" err="1"/>
              <a:t>misprediction</a:t>
            </a:r>
            <a:r>
              <a:rPr lang="en-US" sz="1100" dirty="0"/>
              <a:t> (show this)</a:t>
            </a:r>
          </a:p>
        </p:txBody>
      </p:sp>
    </p:spTree>
    <p:extLst>
      <p:ext uri="{BB962C8B-B14F-4D97-AF65-F5344CB8AC3E}">
        <p14:creationId xmlns:p14="http://schemas.microsoft.com/office/powerpoint/2010/main" val="20163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95400" y="0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Result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77B50C-40A6-47D8-B41C-2DD9E0EAF75D}"/>
              </a:ext>
            </a:extLst>
          </p:cNvPr>
          <p:cNvGrpSpPr/>
          <p:nvPr/>
        </p:nvGrpSpPr>
        <p:grpSpPr>
          <a:xfrm>
            <a:off x="1524000" y="838201"/>
            <a:ext cx="5116844" cy="2782047"/>
            <a:chOff x="258745" y="3011704"/>
            <a:chExt cx="5116844" cy="27820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2D400C-D4DA-4B1D-977F-96E281D9E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2" t="7106" r="9737" b="11079"/>
            <a:stretch/>
          </p:blipFill>
          <p:spPr>
            <a:xfrm>
              <a:off x="871864" y="3457019"/>
              <a:ext cx="3681663" cy="221418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04AC26-1C0C-4068-87BD-316AF47BA2CF}"/>
                </a:ext>
              </a:extLst>
            </p:cNvPr>
            <p:cNvSpPr txBox="1"/>
            <p:nvPr/>
          </p:nvSpPr>
          <p:spPr>
            <a:xfrm>
              <a:off x="381000" y="3842355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DFC2DD-64D0-479B-84D4-E9A311D1B0D1}"/>
                </a:ext>
              </a:extLst>
            </p:cNvPr>
            <p:cNvSpPr txBox="1"/>
            <p:nvPr/>
          </p:nvSpPr>
          <p:spPr>
            <a:xfrm>
              <a:off x="258745" y="4375950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5BFA0B-CE67-4EB5-A72A-99FC7B5BB93D}"/>
                </a:ext>
              </a:extLst>
            </p:cNvPr>
            <p:cNvSpPr txBox="1"/>
            <p:nvPr/>
          </p:nvSpPr>
          <p:spPr>
            <a:xfrm>
              <a:off x="258745" y="4923461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BD489E-31FB-47AD-AA2B-D16115A9EED0}"/>
                </a:ext>
              </a:extLst>
            </p:cNvPr>
            <p:cNvSpPr txBox="1"/>
            <p:nvPr/>
          </p:nvSpPr>
          <p:spPr>
            <a:xfrm>
              <a:off x="258745" y="5455197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69E49E-7A28-48C2-8A8E-348AEE57D213}"/>
                </a:ext>
              </a:extLst>
            </p:cNvPr>
            <p:cNvSpPr txBox="1"/>
            <p:nvPr/>
          </p:nvSpPr>
          <p:spPr>
            <a:xfrm>
              <a:off x="1693926" y="3011704"/>
              <a:ext cx="36816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Migration Image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287408-34BB-44B0-AA44-9C1D17B3E05D}"/>
              </a:ext>
            </a:extLst>
          </p:cNvPr>
          <p:cNvGrpSpPr/>
          <p:nvPr/>
        </p:nvGrpSpPr>
        <p:grpSpPr>
          <a:xfrm>
            <a:off x="6316663" y="856673"/>
            <a:ext cx="4569216" cy="2750069"/>
            <a:chOff x="4616970" y="1295399"/>
            <a:chExt cx="4569216" cy="27500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265D4ED-DFDC-4CC2-8434-F2A00C9F2C70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1" t="7562" r="9685" b="10701"/>
            <a:stretch/>
          </p:blipFill>
          <p:spPr>
            <a:xfrm>
              <a:off x="4616970" y="1726287"/>
              <a:ext cx="3682800" cy="2214000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6F1BAE-1243-442F-8964-401A78688578}"/>
                </a:ext>
              </a:extLst>
            </p:cNvPr>
            <p:cNvSpPr txBox="1"/>
            <p:nvPr/>
          </p:nvSpPr>
          <p:spPr>
            <a:xfrm>
              <a:off x="5559207" y="1295399"/>
              <a:ext cx="2590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Dipping Feature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A08ECE-06D7-4C7E-899C-D1F0ADF9EB83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4" t="7393" r="13091" b="11025"/>
            <a:stretch/>
          </p:blipFill>
          <p:spPr>
            <a:xfrm>
              <a:off x="8462878" y="1738928"/>
              <a:ext cx="150660" cy="2214001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AEF5CB-3419-4C10-A80D-4BDA274A0144}"/>
                </a:ext>
              </a:extLst>
            </p:cNvPr>
            <p:cNvSpPr txBox="1"/>
            <p:nvPr/>
          </p:nvSpPr>
          <p:spPr>
            <a:xfrm>
              <a:off x="8596435" y="3645358"/>
              <a:ext cx="589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D6FA0E-054B-4D4D-AEC8-C386B21A8572}"/>
                </a:ext>
              </a:extLst>
            </p:cNvPr>
            <p:cNvSpPr txBox="1"/>
            <p:nvPr/>
          </p:nvSpPr>
          <p:spPr>
            <a:xfrm>
              <a:off x="8596434" y="1575432"/>
              <a:ext cx="589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B8F77D-DB41-4E8C-89BD-40D2A38C5A66}"/>
              </a:ext>
            </a:extLst>
          </p:cNvPr>
          <p:cNvGrpSpPr/>
          <p:nvPr/>
        </p:nvGrpSpPr>
        <p:grpSpPr>
          <a:xfrm>
            <a:off x="1480116" y="3622675"/>
            <a:ext cx="5173529" cy="3215110"/>
            <a:chOff x="-43885" y="3622675"/>
            <a:chExt cx="5173529" cy="32151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1414A3-9899-4757-9F75-F414A03D6175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61" t="7630" r="9772" b="11410"/>
            <a:stretch/>
          </p:blipFill>
          <p:spPr>
            <a:xfrm>
              <a:off x="552450" y="4054403"/>
              <a:ext cx="3682800" cy="221400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0A6AD5-0C31-455C-83B1-8DBF8326EECE}"/>
                </a:ext>
              </a:extLst>
            </p:cNvPr>
            <p:cNvSpPr txBox="1"/>
            <p:nvPr/>
          </p:nvSpPr>
          <p:spPr>
            <a:xfrm>
              <a:off x="336030" y="6253010"/>
              <a:ext cx="38571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0             1000          2000          3000</a:t>
              </a:r>
            </a:p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X (m)  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7C3A78-9C56-4FF7-952E-1DE29B8712EB}"/>
                </a:ext>
              </a:extLst>
            </p:cNvPr>
            <p:cNvSpPr txBox="1"/>
            <p:nvPr/>
          </p:nvSpPr>
          <p:spPr>
            <a:xfrm>
              <a:off x="1282669" y="3622675"/>
              <a:ext cx="2590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Coherency Feature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D8CF26-56EB-4511-B474-A72A31E6D846}"/>
                </a:ext>
              </a:extLst>
            </p:cNvPr>
            <p:cNvSpPr txBox="1"/>
            <p:nvPr/>
          </p:nvSpPr>
          <p:spPr>
            <a:xfrm>
              <a:off x="78370" y="4438072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E2F464-FF14-46F4-92FC-9A097CD10A8F}"/>
                </a:ext>
              </a:extLst>
            </p:cNvPr>
            <p:cNvSpPr txBox="1"/>
            <p:nvPr/>
          </p:nvSpPr>
          <p:spPr>
            <a:xfrm>
              <a:off x="-43885" y="4971667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194EBE-9BB1-468E-BF52-A8017E95AF27}"/>
                </a:ext>
              </a:extLst>
            </p:cNvPr>
            <p:cNvSpPr txBox="1"/>
            <p:nvPr/>
          </p:nvSpPr>
          <p:spPr>
            <a:xfrm>
              <a:off x="-43885" y="5519178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EDFCA8-0829-4CA5-849F-9746C87F801F}"/>
                </a:ext>
              </a:extLst>
            </p:cNvPr>
            <p:cNvSpPr txBox="1"/>
            <p:nvPr/>
          </p:nvSpPr>
          <p:spPr>
            <a:xfrm>
              <a:off x="-43885" y="6050914"/>
              <a:ext cx="759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2000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F49828-AA95-4779-8C43-E5A8A65D6D61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04" t="7393" r="13091" b="11025"/>
            <a:stretch/>
          </p:blipFill>
          <p:spPr>
            <a:xfrm>
              <a:off x="4380896" y="4054402"/>
              <a:ext cx="150660" cy="2214001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E8794-11F6-4226-B0EA-F9C2C5A0A3E1}"/>
                </a:ext>
              </a:extLst>
            </p:cNvPr>
            <p:cNvSpPr txBox="1"/>
            <p:nvPr/>
          </p:nvSpPr>
          <p:spPr>
            <a:xfrm>
              <a:off x="4525521" y="6016969"/>
              <a:ext cx="589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211BF8-973B-4F61-8F58-0665734F9D41}"/>
                </a:ext>
              </a:extLst>
            </p:cNvPr>
            <p:cNvSpPr txBox="1"/>
            <p:nvPr/>
          </p:nvSpPr>
          <p:spPr>
            <a:xfrm>
              <a:off x="4539893" y="3896086"/>
              <a:ext cx="589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E20A64-F731-4054-BD9A-90776C974F35}"/>
              </a:ext>
            </a:extLst>
          </p:cNvPr>
          <p:cNvGrpSpPr/>
          <p:nvPr/>
        </p:nvGrpSpPr>
        <p:grpSpPr>
          <a:xfrm>
            <a:off x="6285673" y="3663109"/>
            <a:ext cx="4408878" cy="2644887"/>
            <a:chOff x="4756945" y="3601773"/>
            <a:chExt cx="4408878" cy="264488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DF0B03E-F4F7-4176-8C1A-78E8F6C37E3E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277" y="4032660"/>
              <a:ext cx="3682800" cy="2214000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41E79A-2886-4153-88C0-6A6F11C7FCAE}"/>
                </a:ext>
              </a:extLst>
            </p:cNvPr>
            <p:cNvSpPr txBox="1"/>
            <p:nvPr/>
          </p:nvSpPr>
          <p:spPr>
            <a:xfrm>
              <a:off x="4756945" y="3601773"/>
              <a:ext cx="4408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Feature Map and Decision Boundary </a:t>
              </a:r>
              <a:endPara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DF2B146D-AF65-4314-B536-939D2A49ADF2}"/>
              </a:ext>
            </a:extLst>
          </p:cNvPr>
          <p:cNvSpPr/>
          <p:nvPr/>
        </p:nvSpPr>
        <p:spPr bwMode="auto">
          <a:xfrm>
            <a:off x="5895219" y="2253503"/>
            <a:ext cx="345006" cy="236441"/>
          </a:xfrm>
          <a:prstGeom prst="stripedRightArrow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row: Striped Right 34">
            <a:extLst>
              <a:ext uri="{FF2B5EF4-FFF2-40B4-BE49-F238E27FC236}">
                <a16:creationId xmlns:a16="http://schemas.microsoft.com/office/drawing/2014/main" id="{D1BB665C-E936-4E3E-8D23-977DF16CBFF1}"/>
              </a:ext>
            </a:extLst>
          </p:cNvPr>
          <p:cNvSpPr/>
          <p:nvPr/>
        </p:nvSpPr>
        <p:spPr bwMode="auto">
          <a:xfrm rot="5400000">
            <a:off x="2313262" y="3671614"/>
            <a:ext cx="345006" cy="236441"/>
          </a:xfrm>
          <a:prstGeom prst="stripedRightArrow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Arrow: Striped Right 37">
            <a:extLst>
              <a:ext uri="{FF2B5EF4-FFF2-40B4-BE49-F238E27FC236}">
                <a16:creationId xmlns:a16="http://schemas.microsoft.com/office/drawing/2014/main" id="{E2D402E1-4EA5-4168-B543-32CE3280757D}"/>
              </a:ext>
            </a:extLst>
          </p:cNvPr>
          <p:cNvSpPr/>
          <p:nvPr/>
        </p:nvSpPr>
        <p:spPr bwMode="auto">
          <a:xfrm rot="5400000">
            <a:off x="8132655" y="3604101"/>
            <a:ext cx="345006" cy="236441"/>
          </a:xfrm>
          <a:prstGeom prst="stripedRightArrow">
            <a:avLst/>
          </a:prstGeom>
          <a:solidFill>
            <a:srgbClr val="FF0000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Arrow: Striped Right 38">
            <a:extLst>
              <a:ext uri="{FF2B5EF4-FFF2-40B4-BE49-F238E27FC236}">
                <a16:creationId xmlns:a16="http://schemas.microsoft.com/office/drawing/2014/main" id="{6A32325E-CD0F-476A-84AD-EB706B64A819}"/>
              </a:ext>
            </a:extLst>
          </p:cNvPr>
          <p:cNvSpPr/>
          <p:nvPr/>
        </p:nvSpPr>
        <p:spPr bwMode="auto">
          <a:xfrm>
            <a:off x="6113170" y="4947435"/>
            <a:ext cx="345006" cy="236441"/>
          </a:xfrm>
          <a:prstGeom prst="stripedRightArrow">
            <a:avLst/>
          </a:prstGeom>
          <a:solidFill>
            <a:srgbClr val="FF0000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F67B8E-A222-4DD9-8901-55CF419DB85B}"/>
              </a:ext>
            </a:extLst>
          </p:cNvPr>
          <p:cNvGrpSpPr/>
          <p:nvPr/>
        </p:nvGrpSpPr>
        <p:grpSpPr>
          <a:xfrm>
            <a:off x="2135984" y="858572"/>
            <a:ext cx="3682817" cy="2640629"/>
            <a:chOff x="611983" y="858571"/>
            <a:chExt cx="3682817" cy="26406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486BC04-D4AC-47E5-8A96-FA6A265DD636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1" t="7284" r="9627" b="11153"/>
            <a:stretch/>
          </p:blipFill>
          <p:spPr>
            <a:xfrm>
              <a:off x="612000" y="1285200"/>
              <a:ext cx="3682800" cy="2214000"/>
            </a:xfrm>
            <a:prstGeom prst="rect">
              <a:avLst/>
            </a:prstGeom>
            <a:ln w="31750">
              <a:solidFill>
                <a:srgbClr val="FFFF00"/>
              </a:solidFill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C8EB430-4C63-4E95-8BF4-AE4D57A2FEF9}"/>
                </a:ext>
              </a:extLst>
            </p:cNvPr>
            <p:cNvSpPr/>
            <p:nvPr/>
          </p:nvSpPr>
          <p:spPr bwMode="auto">
            <a:xfrm>
              <a:off x="611983" y="869702"/>
              <a:ext cx="3682799" cy="352075"/>
            </a:xfrm>
            <a:prstGeom prst="rect">
              <a:avLst/>
            </a:prstGeom>
            <a:solidFill>
              <a:srgbClr val="000082"/>
            </a:solidFill>
            <a:ln w="12700" cap="flat" cmpd="sng" algn="ctr">
              <a:solidFill>
                <a:srgbClr val="000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94C4216-6697-4F00-A008-2B003C62F741}"/>
                </a:ext>
              </a:extLst>
            </p:cNvPr>
            <p:cNvSpPr txBox="1"/>
            <p:nvPr/>
          </p:nvSpPr>
          <p:spPr>
            <a:xfrm>
              <a:off x="882085" y="858571"/>
              <a:ext cx="34126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Cleaned Migration Image</a:t>
              </a:r>
              <a:endParaRPr lang="zh-C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245221" y="847338"/>
            <a:ext cx="2009086" cy="383577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864828" y="3663109"/>
            <a:ext cx="2218616" cy="383577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71139" y="4012107"/>
            <a:ext cx="3111308" cy="2646925"/>
            <a:chOff x="6571139" y="4012107"/>
            <a:chExt cx="3111308" cy="2646925"/>
          </a:xfrm>
        </p:grpSpPr>
        <p:sp>
          <p:nvSpPr>
            <p:cNvPr id="45" name="Rectangle 2"/>
            <p:cNvSpPr>
              <a:spLocks noChangeArrowheads="1"/>
            </p:cNvSpPr>
            <p:nvPr/>
          </p:nvSpPr>
          <p:spPr bwMode="auto">
            <a:xfrm rot="16200000">
              <a:off x="5637273" y="4945973"/>
              <a:ext cx="2256295" cy="3885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>
                <a:defRPr/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Dip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2"/>
            <p:cNvSpPr>
              <a:spLocks noChangeArrowheads="1"/>
            </p:cNvSpPr>
            <p:nvPr/>
          </p:nvSpPr>
          <p:spPr bwMode="auto">
            <a:xfrm>
              <a:off x="7426152" y="6270468"/>
              <a:ext cx="2256295" cy="3885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>
                <a:defRPr/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Coherency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1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2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00921" y="1034742"/>
            <a:ext cx="5531736" cy="5310563"/>
            <a:chOff x="362857" y="1547437"/>
            <a:chExt cx="5531736" cy="53105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109" y="1547437"/>
              <a:ext cx="4227084" cy="478079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2857" y="4093029"/>
              <a:ext cx="5531736" cy="276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3x1 vector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6103" y="3743110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Find: y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070299" y="2216396"/>
            <a:ext cx="1422184" cy="2898900"/>
            <a:chOff x="2064962" y="2708134"/>
            <a:chExt cx="1422184" cy="2898900"/>
          </a:xfrm>
        </p:grpSpPr>
        <p:sp>
          <p:nvSpPr>
            <p:cNvPr id="76" name="TextBox 75"/>
            <p:cNvSpPr txBox="1"/>
            <p:nvPr/>
          </p:nvSpPr>
          <p:spPr>
            <a:xfrm>
              <a:off x="2064962" y="5237702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95435" y="2708134"/>
              <a:ext cx="362856" cy="203201"/>
            </a:xfrm>
            <a:custGeom>
              <a:avLst/>
              <a:gdLst>
                <a:gd name="connsiteX0" fmla="*/ 0 w 1872343"/>
                <a:gd name="connsiteY0" fmla="*/ 949439 h 1008735"/>
                <a:gd name="connsiteX1" fmla="*/ 711200 w 1872343"/>
                <a:gd name="connsiteY1" fmla="*/ 920411 h 1008735"/>
                <a:gd name="connsiteX2" fmla="*/ 1190171 w 1872343"/>
                <a:gd name="connsiteY2" fmla="*/ 107611 h 1008735"/>
                <a:gd name="connsiteX3" fmla="*/ 1611086 w 1872343"/>
                <a:gd name="connsiteY3" fmla="*/ 6011 h 1008735"/>
                <a:gd name="connsiteX4" fmla="*/ 1872343 w 1872343"/>
                <a:gd name="connsiteY4" fmla="*/ 20525 h 100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343" h="1008735">
                  <a:moveTo>
                    <a:pt x="0" y="949439"/>
                  </a:moveTo>
                  <a:cubicBezTo>
                    <a:pt x="256419" y="1005077"/>
                    <a:pt x="512838" y="1060716"/>
                    <a:pt x="711200" y="920411"/>
                  </a:cubicBezTo>
                  <a:cubicBezTo>
                    <a:pt x="909562" y="780106"/>
                    <a:pt x="1040190" y="260011"/>
                    <a:pt x="1190171" y="107611"/>
                  </a:cubicBezTo>
                  <a:cubicBezTo>
                    <a:pt x="1340152" y="-44789"/>
                    <a:pt x="1497391" y="20525"/>
                    <a:pt x="1611086" y="6011"/>
                  </a:cubicBezTo>
                  <a:cubicBezTo>
                    <a:pt x="1724781" y="-8503"/>
                    <a:pt x="1798562" y="6011"/>
                    <a:pt x="1872343" y="20525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>
            <a:off x="2124836" y="2707385"/>
            <a:ext cx="362856" cy="203201"/>
          </a:xfrm>
          <a:custGeom>
            <a:avLst/>
            <a:gdLst>
              <a:gd name="connsiteX0" fmla="*/ 0 w 1872343"/>
              <a:gd name="connsiteY0" fmla="*/ 949439 h 1008735"/>
              <a:gd name="connsiteX1" fmla="*/ 711200 w 1872343"/>
              <a:gd name="connsiteY1" fmla="*/ 920411 h 1008735"/>
              <a:gd name="connsiteX2" fmla="*/ 1190171 w 1872343"/>
              <a:gd name="connsiteY2" fmla="*/ 107611 h 1008735"/>
              <a:gd name="connsiteX3" fmla="*/ 1611086 w 1872343"/>
              <a:gd name="connsiteY3" fmla="*/ 6011 h 1008735"/>
              <a:gd name="connsiteX4" fmla="*/ 1872343 w 1872343"/>
              <a:gd name="connsiteY4" fmla="*/ 20525 h 10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1008735">
                <a:moveTo>
                  <a:pt x="0" y="949439"/>
                </a:moveTo>
                <a:cubicBezTo>
                  <a:pt x="256419" y="1005077"/>
                  <a:pt x="512838" y="1060716"/>
                  <a:pt x="711200" y="920411"/>
                </a:cubicBezTo>
                <a:cubicBezTo>
                  <a:pt x="909562" y="780106"/>
                  <a:pt x="1040190" y="260011"/>
                  <a:pt x="1190171" y="107611"/>
                </a:cubicBezTo>
                <a:cubicBezTo>
                  <a:pt x="1340152" y="-44789"/>
                  <a:pt x="1497391" y="20525"/>
                  <a:pt x="1611086" y="6011"/>
                </a:cubicBezTo>
                <a:cubicBezTo>
                  <a:pt x="1724781" y="-8503"/>
                  <a:pt x="1798562" y="6011"/>
                  <a:pt x="1872343" y="205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2146610" y="3222644"/>
            <a:ext cx="362856" cy="203201"/>
          </a:xfrm>
          <a:custGeom>
            <a:avLst/>
            <a:gdLst>
              <a:gd name="connsiteX0" fmla="*/ 0 w 1872343"/>
              <a:gd name="connsiteY0" fmla="*/ 949439 h 1008735"/>
              <a:gd name="connsiteX1" fmla="*/ 711200 w 1872343"/>
              <a:gd name="connsiteY1" fmla="*/ 920411 h 1008735"/>
              <a:gd name="connsiteX2" fmla="*/ 1190171 w 1872343"/>
              <a:gd name="connsiteY2" fmla="*/ 107611 h 1008735"/>
              <a:gd name="connsiteX3" fmla="*/ 1611086 w 1872343"/>
              <a:gd name="connsiteY3" fmla="*/ 6011 h 1008735"/>
              <a:gd name="connsiteX4" fmla="*/ 1872343 w 1872343"/>
              <a:gd name="connsiteY4" fmla="*/ 20525 h 10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1008735">
                <a:moveTo>
                  <a:pt x="0" y="949439"/>
                </a:moveTo>
                <a:cubicBezTo>
                  <a:pt x="256419" y="1005077"/>
                  <a:pt x="512838" y="1060716"/>
                  <a:pt x="711200" y="920411"/>
                </a:cubicBezTo>
                <a:cubicBezTo>
                  <a:pt x="909562" y="780106"/>
                  <a:pt x="1040190" y="260011"/>
                  <a:pt x="1190171" y="107611"/>
                </a:cubicBezTo>
                <a:cubicBezTo>
                  <a:pt x="1340152" y="-44789"/>
                  <a:pt x="1497391" y="20525"/>
                  <a:pt x="1611086" y="6011"/>
                </a:cubicBezTo>
                <a:cubicBezTo>
                  <a:pt x="1724781" y="-8503"/>
                  <a:pt x="1798562" y="6011"/>
                  <a:pt x="1872343" y="205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430141" y="1829756"/>
            <a:ext cx="2538515" cy="2839060"/>
            <a:chOff x="1467737" y="2318422"/>
            <a:chExt cx="2538515" cy="2839060"/>
          </a:xfrm>
        </p:grpSpPr>
        <p:sp>
          <p:nvSpPr>
            <p:cNvPr id="80" name="TextBox 79"/>
            <p:cNvSpPr txBox="1"/>
            <p:nvPr/>
          </p:nvSpPr>
          <p:spPr>
            <a:xfrm>
              <a:off x="1467737" y="4788150"/>
              <a:ext cx="253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Soln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="1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1] 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1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1]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30305" y="2318422"/>
              <a:ext cx="4683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600" b="1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850265" y="2684620"/>
              <a:ext cx="2744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05837" y="2311553"/>
            <a:ext cx="597225" cy="969612"/>
            <a:chOff x="1467737" y="2838509"/>
            <a:chExt cx="597225" cy="96961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582057" y="2838509"/>
              <a:ext cx="48290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1467737" y="2875239"/>
              <a:ext cx="597225" cy="460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1582057" y="2873044"/>
              <a:ext cx="482905" cy="9350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454850" y="2096514"/>
            <a:ext cx="381836" cy="341410"/>
            <a:chOff x="7160851" y="2718297"/>
            <a:chExt cx="381836" cy="341410"/>
          </a:xfrm>
        </p:grpSpPr>
        <p:sp>
          <p:nvSpPr>
            <p:cNvPr id="24" name="Rectangle 23"/>
            <p:cNvSpPr/>
            <p:nvPr/>
          </p:nvSpPr>
          <p:spPr>
            <a:xfrm>
              <a:off x="7160851" y="2718297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1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1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227376" y="2813486"/>
              <a:ext cx="248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endParaRPr lang="en-US" sz="1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14824" y="2299496"/>
            <a:ext cx="328184" cy="993640"/>
            <a:chOff x="2476724" y="2826452"/>
            <a:chExt cx="328184" cy="99364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2490361" y="2826452"/>
              <a:ext cx="314547" cy="407889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V="1">
              <a:off x="2516176" y="3312653"/>
              <a:ext cx="250196" cy="4714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V="1">
              <a:off x="2476724" y="3383993"/>
              <a:ext cx="299330" cy="436099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2485864" y="3175429"/>
            <a:ext cx="381836" cy="331515"/>
            <a:chOff x="7160897" y="2699910"/>
            <a:chExt cx="381836" cy="331515"/>
          </a:xfrm>
        </p:grpSpPr>
        <p:sp>
          <p:nvSpPr>
            <p:cNvPr id="136" name="Rectangle 135"/>
            <p:cNvSpPr/>
            <p:nvPr/>
          </p:nvSpPr>
          <p:spPr>
            <a:xfrm>
              <a:off x="7160897" y="2699910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1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100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7220462" y="2815981"/>
              <a:ext cx="23596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endParaRPr lang="en-US" sz="800" dirty="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432318" y="2580694"/>
            <a:ext cx="381836" cy="272230"/>
            <a:chOff x="7160851" y="2718297"/>
            <a:chExt cx="381836" cy="272230"/>
          </a:xfrm>
        </p:grpSpPr>
        <p:sp>
          <p:nvSpPr>
            <p:cNvPr id="139" name="Rectangle 138"/>
            <p:cNvSpPr/>
            <p:nvPr/>
          </p:nvSpPr>
          <p:spPr>
            <a:xfrm>
              <a:off x="7160851" y="2718297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5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05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224650" y="2821250"/>
              <a:ext cx="21672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endParaRPr lang="en-US" sz="5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83260" y="2680213"/>
            <a:ext cx="1422184" cy="3531293"/>
            <a:chOff x="2064962" y="3214319"/>
            <a:chExt cx="1422184" cy="3531293"/>
          </a:xfrm>
        </p:grpSpPr>
        <p:sp>
          <p:nvSpPr>
            <p:cNvPr id="78" name="TextBox 77"/>
            <p:cNvSpPr txBox="1"/>
            <p:nvPr/>
          </p:nvSpPr>
          <p:spPr>
            <a:xfrm>
              <a:off x="2064962" y="637628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  <a:r>
                <a:rPr lang="en-US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845539" y="3214319"/>
              <a:ext cx="362856" cy="203201"/>
            </a:xfrm>
            <a:custGeom>
              <a:avLst/>
              <a:gdLst>
                <a:gd name="connsiteX0" fmla="*/ 0 w 1872343"/>
                <a:gd name="connsiteY0" fmla="*/ 949439 h 1008735"/>
                <a:gd name="connsiteX1" fmla="*/ 711200 w 1872343"/>
                <a:gd name="connsiteY1" fmla="*/ 920411 h 1008735"/>
                <a:gd name="connsiteX2" fmla="*/ 1190171 w 1872343"/>
                <a:gd name="connsiteY2" fmla="*/ 107611 h 1008735"/>
                <a:gd name="connsiteX3" fmla="*/ 1611086 w 1872343"/>
                <a:gd name="connsiteY3" fmla="*/ 6011 h 1008735"/>
                <a:gd name="connsiteX4" fmla="*/ 1872343 w 1872343"/>
                <a:gd name="connsiteY4" fmla="*/ 20525 h 100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343" h="1008735">
                  <a:moveTo>
                    <a:pt x="0" y="949439"/>
                  </a:moveTo>
                  <a:cubicBezTo>
                    <a:pt x="256419" y="1005077"/>
                    <a:pt x="512838" y="1060716"/>
                    <a:pt x="711200" y="920411"/>
                  </a:cubicBezTo>
                  <a:cubicBezTo>
                    <a:pt x="909562" y="780106"/>
                    <a:pt x="1040190" y="260011"/>
                    <a:pt x="1190171" y="107611"/>
                  </a:cubicBezTo>
                  <a:cubicBezTo>
                    <a:pt x="1340152" y="-44789"/>
                    <a:pt x="1497391" y="20525"/>
                    <a:pt x="1611086" y="6011"/>
                  </a:cubicBezTo>
                  <a:cubicBezTo>
                    <a:pt x="1724781" y="-8503"/>
                    <a:pt x="1798562" y="6011"/>
                    <a:pt x="1872343" y="20525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94145" y="1613026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886295" y="160370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772700" y="1606822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2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103062" y="2512443"/>
            <a:ext cx="2128147" cy="3144273"/>
            <a:chOff x="2064962" y="3039399"/>
            <a:chExt cx="2128147" cy="3144273"/>
          </a:xfrm>
        </p:grpSpPr>
        <p:sp>
          <p:nvSpPr>
            <p:cNvPr id="75" name="TextBox 74"/>
            <p:cNvSpPr txBox="1"/>
            <p:nvPr/>
          </p:nvSpPr>
          <p:spPr>
            <a:xfrm>
              <a:off x="2064962" y="5814340"/>
              <a:ext cx="2128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= W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sz="11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2747804" y="3039399"/>
              <a:ext cx="361066" cy="381120"/>
              <a:chOff x="7227376" y="2813486"/>
              <a:chExt cx="361066" cy="381120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7227376" y="2813486"/>
                <a:ext cx="20550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262712" y="2979162"/>
                <a:ext cx="32573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8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 </a:t>
                </a:r>
                <a:endParaRPr lang="en-US" sz="8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1014665" y="4555241"/>
            <a:ext cx="2637492" cy="380903"/>
            <a:chOff x="997473" y="5054610"/>
            <a:chExt cx="2637492" cy="380903"/>
          </a:xfrm>
        </p:grpSpPr>
        <p:sp>
          <p:nvSpPr>
            <p:cNvPr id="39" name="TextBox 38"/>
            <p:cNvSpPr txBox="1"/>
            <p:nvPr/>
          </p:nvSpPr>
          <p:spPr>
            <a:xfrm>
              <a:off x="997473" y="5141722"/>
              <a:ext cx="78258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3x1 vector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708112" y="5054610"/>
              <a:ext cx="1926853" cy="380903"/>
              <a:chOff x="1708112" y="5054610"/>
              <a:chExt cx="1926853" cy="380903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 flipV="1">
                <a:off x="1723513" y="5074968"/>
                <a:ext cx="375200" cy="2183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>
                <a:off x="1708112" y="5305148"/>
                <a:ext cx="399532" cy="1303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V="1">
                <a:off x="1720552" y="5054610"/>
                <a:ext cx="1521191" cy="2527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1708112" y="5075820"/>
                <a:ext cx="1926853" cy="2378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2920107" y="3754823"/>
            <a:ext cx="1586549" cy="593112"/>
            <a:chOff x="2882007" y="4281779"/>
            <a:chExt cx="1586549" cy="593112"/>
          </a:xfrm>
        </p:grpSpPr>
        <p:sp>
          <p:nvSpPr>
            <p:cNvPr id="156" name="TextBox 155"/>
            <p:cNvSpPr txBox="1"/>
            <p:nvPr/>
          </p:nvSpPr>
          <p:spPr>
            <a:xfrm>
              <a:off x="3051180" y="4281779"/>
              <a:ext cx="1417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3x3 matrix for layer 1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 flipH="1">
              <a:off x="2882007" y="4493781"/>
              <a:ext cx="604791" cy="381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3131064" y="4923882"/>
            <a:ext cx="1758319" cy="401101"/>
            <a:chOff x="2320730" y="4497870"/>
            <a:chExt cx="1758319" cy="401101"/>
          </a:xfrm>
        </p:grpSpPr>
        <p:sp>
          <p:nvSpPr>
            <p:cNvPr id="159" name="TextBox 158"/>
            <p:cNvSpPr txBox="1"/>
            <p:nvPr/>
          </p:nvSpPr>
          <p:spPr>
            <a:xfrm>
              <a:off x="2661673" y="4497870"/>
              <a:ext cx="1417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1x3 matrix for layer 2</a:t>
              </a:r>
            </a:p>
          </p:txBody>
        </p:sp>
        <p:cxnSp>
          <p:nvCxnSpPr>
            <p:cNvPr id="160" name="Straight Arrow Connector 159"/>
            <p:cNvCxnSpPr/>
            <p:nvPr/>
          </p:nvCxnSpPr>
          <p:spPr>
            <a:xfrm flipH="1">
              <a:off x="2320730" y="4697230"/>
              <a:ext cx="393834" cy="2017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/>
          <p:cNvGrpSpPr/>
          <p:nvPr/>
        </p:nvGrpSpPr>
        <p:grpSpPr>
          <a:xfrm>
            <a:off x="1254546" y="5623077"/>
            <a:ext cx="908253" cy="521991"/>
            <a:chOff x="997473" y="4881341"/>
            <a:chExt cx="908253" cy="521991"/>
          </a:xfrm>
        </p:grpSpPr>
        <p:sp>
          <p:nvSpPr>
            <p:cNvPr id="162" name="TextBox 161"/>
            <p:cNvSpPr txBox="1"/>
            <p:nvPr/>
          </p:nvSpPr>
          <p:spPr>
            <a:xfrm>
              <a:off x="997473" y="5141722"/>
              <a:ext cx="51167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scalar</a:t>
              </a:r>
            </a:p>
          </p:txBody>
        </p:sp>
        <p:cxnSp>
          <p:nvCxnSpPr>
            <p:cNvPr id="164" name="Straight Arrow Connector 163"/>
            <p:cNvCxnSpPr/>
            <p:nvPr/>
          </p:nvCxnSpPr>
          <p:spPr>
            <a:xfrm flipV="1">
              <a:off x="1498961" y="5267697"/>
              <a:ext cx="320348" cy="115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>
              <a:stCxn id="162" idx="3"/>
            </p:cNvCxnSpPr>
            <p:nvPr/>
          </p:nvCxnSpPr>
          <p:spPr>
            <a:xfrm flipV="1">
              <a:off x="1509152" y="4881341"/>
              <a:ext cx="396574" cy="3911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3277564" y="2578634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72984" y="1041644"/>
            <a:ext cx="391703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2-Layer Network     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97746" y="4969401"/>
            <a:ext cx="1863622" cy="616008"/>
            <a:chOff x="859646" y="5496357"/>
            <a:chExt cx="1863622" cy="616008"/>
          </a:xfrm>
        </p:grpSpPr>
        <p:sp>
          <p:nvSpPr>
            <p:cNvPr id="63" name="TextBox 62"/>
            <p:cNvSpPr txBox="1"/>
            <p:nvPr/>
          </p:nvSpPr>
          <p:spPr>
            <a:xfrm>
              <a:off x="859646" y="5650700"/>
              <a:ext cx="798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70C0"/>
                  </a:solidFill>
                </a:rPr>
                <a:t>activation</a:t>
              </a:r>
            </a:p>
            <a:p>
              <a:pPr algn="ctr"/>
              <a:r>
                <a:rPr lang="en-US" sz="1200" dirty="0">
                  <a:solidFill>
                    <a:srgbClr val="0070C0"/>
                  </a:solidFill>
                </a:rPr>
                <a:t>function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1546025" y="5496357"/>
              <a:ext cx="1177243" cy="414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0" name="Straight Arrow Connector 179"/>
          <p:cNvCxnSpPr/>
          <p:nvPr/>
        </p:nvCxnSpPr>
        <p:spPr>
          <a:xfrm>
            <a:off x="1574177" y="5383655"/>
            <a:ext cx="1182500" cy="591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Subtitle 2"/>
          <p:cNvSpPr txBox="1">
            <a:spLocks/>
          </p:cNvSpPr>
          <p:nvPr/>
        </p:nvSpPr>
        <p:spPr>
          <a:xfrm>
            <a:off x="1711536" y="202458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Activation Functions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787044" y="1302304"/>
            <a:ext cx="1672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Sigmoid     function</a:t>
            </a:r>
            <a:endParaRPr lang="en-US" sz="1400" dirty="0"/>
          </a:p>
        </p:txBody>
      </p:sp>
      <p:sp>
        <p:nvSpPr>
          <p:cNvPr id="201" name="Rectangle 200"/>
          <p:cNvSpPr/>
          <p:nvPr/>
        </p:nvSpPr>
        <p:spPr>
          <a:xfrm>
            <a:off x="9742365" y="3550280"/>
            <a:ext cx="163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(z)     function</a:t>
            </a:r>
            <a:endParaRPr lang="en-US" sz="1400" dirty="0">
              <a:solidFill>
                <a:srgbClr val="00B050"/>
              </a:solidFill>
            </a:endParaRPr>
          </a:p>
        </p:txBody>
      </p:sp>
      <p:grpSp>
        <p:nvGrpSpPr>
          <p:cNvPr id="225" name="Group 224"/>
          <p:cNvGrpSpPr/>
          <p:nvPr/>
        </p:nvGrpSpPr>
        <p:grpSpPr>
          <a:xfrm>
            <a:off x="8115684" y="4884961"/>
            <a:ext cx="3686251" cy="2467840"/>
            <a:chOff x="8115684" y="4884961"/>
            <a:chExt cx="3686251" cy="2467840"/>
          </a:xfrm>
        </p:grpSpPr>
        <p:grpSp>
          <p:nvGrpSpPr>
            <p:cNvPr id="202" name="Group 201"/>
            <p:cNvGrpSpPr/>
            <p:nvPr/>
          </p:nvGrpSpPr>
          <p:grpSpPr>
            <a:xfrm>
              <a:off x="8115684" y="4884961"/>
              <a:ext cx="3686251" cy="2467840"/>
              <a:chOff x="7972620" y="2647954"/>
              <a:chExt cx="3686251" cy="2467840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7972620" y="2647954"/>
                <a:ext cx="3686251" cy="2124568"/>
                <a:chOff x="6627948" y="1011650"/>
                <a:chExt cx="3686251" cy="2124568"/>
              </a:xfrm>
            </p:grpSpPr>
            <p:sp>
              <p:nvSpPr>
                <p:cNvPr id="207" name="TextBox 206"/>
                <p:cNvSpPr txBox="1"/>
                <p:nvPr/>
              </p:nvSpPr>
              <p:spPr>
                <a:xfrm>
                  <a:off x="6627948" y="1902425"/>
                  <a:ext cx="16562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8057950" y="2492029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8057950" y="133415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8202724" y="2766886"/>
                  <a:ext cx="211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z           +5 </a:t>
                  </a:r>
                  <a:endPara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>
                <a:xfrm>
                  <a:off x="6686503" y="2018965"/>
                  <a:ext cx="16562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>
                <a:xfrm>
                  <a:off x="8695009" y="1011650"/>
                  <a:ext cx="103746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max(0,z</a:t>
                  </a:r>
                  <a:r>
                    <a:rPr lang="en-US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</p:txBody>
            </p:sp>
          </p:grpSp>
          <p:sp>
            <p:nvSpPr>
              <p:cNvPr id="205" name="Rectangle 204"/>
              <p:cNvSpPr/>
              <p:nvPr/>
            </p:nvSpPr>
            <p:spPr>
              <a:xfrm>
                <a:off x="10433183" y="4654129"/>
                <a:ext cx="320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sz="2400" dirty="0"/>
              </a:p>
            </p:txBody>
          </p:sp>
        </p:grpSp>
        <p:sp>
          <p:nvSpPr>
            <p:cNvPr id="81" name="Rectangle 80"/>
            <p:cNvSpPr/>
            <p:nvPr/>
          </p:nvSpPr>
          <p:spPr>
            <a:xfrm>
              <a:off x="9895338" y="5288254"/>
              <a:ext cx="1732725" cy="13276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9886950" y="5353050"/>
              <a:ext cx="1733550" cy="1219200"/>
            </a:xfrm>
            <a:custGeom>
              <a:avLst/>
              <a:gdLst>
                <a:gd name="connsiteX0" fmla="*/ 0 w 1733550"/>
                <a:gd name="connsiteY0" fmla="*/ 1219200 h 1219200"/>
                <a:gd name="connsiteX1" fmla="*/ 800100 w 1733550"/>
                <a:gd name="connsiteY1" fmla="*/ 1219200 h 1219200"/>
                <a:gd name="connsiteX2" fmla="*/ 1733550 w 1733550"/>
                <a:gd name="connsiteY2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3550" h="1219200">
                  <a:moveTo>
                    <a:pt x="0" y="1219200"/>
                  </a:moveTo>
                  <a:lnTo>
                    <a:pt x="800100" y="1219200"/>
                  </a:lnTo>
                  <a:lnTo>
                    <a:pt x="173355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7360045" y="2393519"/>
            <a:ext cx="4298826" cy="2379003"/>
            <a:chOff x="7360045" y="2393519"/>
            <a:chExt cx="4298826" cy="2379003"/>
          </a:xfrm>
        </p:grpSpPr>
        <p:grpSp>
          <p:nvGrpSpPr>
            <p:cNvPr id="73" name="Group 72"/>
            <p:cNvGrpSpPr/>
            <p:nvPr/>
          </p:nvGrpSpPr>
          <p:grpSpPr>
            <a:xfrm>
              <a:off x="7360045" y="2393519"/>
              <a:ext cx="4298826" cy="2379003"/>
              <a:chOff x="7360045" y="2393519"/>
              <a:chExt cx="4298826" cy="2379003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7360045" y="2393519"/>
                <a:ext cx="4298826" cy="2379003"/>
                <a:chOff x="6015373" y="757215"/>
                <a:chExt cx="4298826" cy="2379003"/>
              </a:xfrm>
            </p:grpSpPr>
            <p:sp>
              <p:nvSpPr>
                <p:cNvPr id="199" name="Freeform 198"/>
                <p:cNvSpPr/>
                <p:nvPr/>
              </p:nvSpPr>
              <p:spPr>
                <a:xfrm>
                  <a:off x="7213508" y="757215"/>
                  <a:ext cx="1197895" cy="2265619"/>
                </a:xfrm>
                <a:custGeom>
                  <a:avLst/>
                  <a:gdLst>
                    <a:gd name="connsiteX0" fmla="*/ 980836 w 1197895"/>
                    <a:gd name="connsiteY0" fmla="*/ 1636903 h 2265619"/>
                    <a:gd name="connsiteX1" fmla="*/ 734651 w 1197895"/>
                    <a:gd name="connsiteY1" fmla="*/ 2252364 h 2265619"/>
                    <a:gd name="connsiteX2" fmla="*/ 48851 w 1197895"/>
                    <a:gd name="connsiteY2" fmla="*/ 2041349 h 2265619"/>
                    <a:gd name="connsiteX3" fmla="*/ 119190 w 1197895"/>
                    <a:gd name="connsiteY3" fmla="*/ 1830333 h 2265619"/>
                    <a:gd name="connsiteX4" fmla="*/ 629144 w 1197895"/>
                    <a:gd name="connsiteY4" fmla="*/ 1496226 h 2265619"/>
                    <a:gd name="connsiteX5" fmla="*/ 998421 w 1197895"/>
                    <a:gd name="connsiteY5" fmla="*/ 1584149 h 2265619"/>
                    <a:gd name="connsiteX6" fmla="*/ 1086344 w 1197895"/>
                    <a:gd name="connsiteY6" fmla="*/ 986272 h 2265619"/>
                    <a:gd name="connsiteX7" fmla="*/ 787405 w 1197895"/>
                    <a:gd name="connsiteY7" fmla="*/ 1039026 h 2265619"/>
                    <a:gd name="connsiteX8" fmla="*/ 611559 w 1197895"/>
                    <a:gd name="connsiteY8" fmla="*/ 704918 h 2265619"/>
                    <a:gd name="connsiteX9" fmla="*/ 1103928 w 1197895"/>
                    <a:gd name="connsiteY9" fmla="*/ 19118 h 2265619"/>
                    <a:gd name="connsiteX10" fmla="*/ 1191851 w 1197895"/>
                    <a:gd name="connsiteY10" fmla="*/ 247718 h 2265619"/>
                    <a:gd name="connsiteX11" fmla="*/ 1016005 w 1197895"/>
                    <a:gd name="connsiteY11" fmla="*/ 845595 h 2265619"/>
                    <a:gd name="connsiteX12" fmla="*/ 1121513 w 1197895"/>
                    <a:gd name="connsiteY12" fmla="*/ 933518 h 2265619"/>
                    <a:gd name="connsiteX13" fmla="*/ 1068759 w 1197895"/>
                    <a:gd name="connsiteY13" fmla="*/ 1812749 h 2265619"/>
                    <a:gd name="connsiteX14" fmla="*/ 1016005 w 1197895"/>
                    <a:gd name="connsiteY14" fmla="*/ 1689657 h 2265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97895" h="2265619">
                      <a:moveTo>
                        <a:pt x="980836" y="1636903"/>
                      </a:moveTo>
                      <a:cubicBezTo>
                        <a:pt x="935409" y="1910929"/>
                        <a:pt x="889982" y="2184956"/>
                        <a:pt x="734651" y="2252364"/>
                      </a:cubicBezTo>
                      <a:cubicBezTo>
                        <a:pt x="579320" y="2319772"/>
                        <a:pt x="151428" y="2111687"/>
                        <a:pt x="48851" y="2041349"/>
                      </a:cubicBezTo>
                      <a:cubicBezTo>
                        <a:pt x="-53726" y="1971011"/>
                        <a:pt x="22475" y="1921187"/>
                        <a:pt x="119190" y="1830333"/>
                      </a:cubicBezTo>
                      <a:cubicBezTo>
                        <a:pt x="215905" y="1739479"/>
                        <a:pt x="482606" y="1537257"/>
                        <a:pt x="629144" y="1496226"/>
                      </a:cubicBezTo>
                      <a:cubicBezTo>
                        <a:pt x="775682" y="1455195"/>
                        <a:pt x="922221" y="1669141"/>
                        <a:pt x="998421" y="1584149"/>
                      </a:cubicBezTo>
                      <a:cubicBezTo>
                        <a:pt x="1074621" y="1499157"/>
                        <a:pt x="1121513" y="1077126"/>
                        <a:pt x="1086344" y="986272"/>
                      </a:cubicBezTo>
                      <a:cubicBezTo>
                        <a:pt x="1051175" y="895418"/>
                        <a:pt x="866536" y="1085918"/>
                        <a:pt x="787405" y="1039026"/>
                      </a:cubicBezTo>
                      <a:cubicBezTo>
                        <a:pt x="708274" y="992134"/>
                        <a:pt x="558805" y="874903"/>
                        <a:pt x="611559" y="704918"/>
                      </a:cubicBezTo>
                      <a:cubicBezTo>
                        <a:pt x="664313" y="534933"/>
                        <a:pt x="1007213" y="95318"/>
                        <a:pt x="1103928" y="19118"/>
                      </a:cubicBezTo>
                      <a:cubicBezTo>
                        <a:pt x="1200643" y="-57082"/>
                        <a:pt x="1206505" y="109972"/>
                        <a:pt x="1191851" y="247718"/>
                      </a:cubicBezTo>
                      <a:cubicBezTo>
                        <a:pt x="1177197" y="385464"/>
                        <a:pt x="1027728" y="731295"/>
                        <a:pt x="1016005" y="845595"/>
                      </a:cubicBezTo>
                      <a:cubicBezTo>
                        <a:pt x="1004282" y="959895"/>
                        <a:pt x="1112721" y="772326"/>
                        <a:pt x="1121513" y="933518"/>
                      </a:cubicBezTo>
                      <a:cubicBezTo>
                        <a:pt x="1130305" y="1094710"/>
                        <a:pt x="1086344" y="1686726"/>
                        <a:pt x="1068759" y="1812749"/>
                      </a:cubicBezTo>
                      <a:cubicBezTo>
                        <a:pt x="1051174" y="1938772"/>
                        <a:pt x="1033589" y="1814214"/>
                        <a:pt x="1016005" y="1689657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6015373" y="1845237"/>
                  <a:ext cx="231185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 -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 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)/(</a:t>
                  </a:r>
                  <a:r>
                    <a:rPr lang="en-US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baseline="30000" dirty="0" err="1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+e</a:t>
                  </a:r>
                  <a:r>
                    <a:rPr lang="en-US" baseline="30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7962700" y="2493542"/>
                  <a:ext cx="37702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8057950" y="1334150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8202724" y="2766886"/>
                  <a:ext cx="211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z           +5 </a:t>
                  </a:r>
                  <a:endPara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0" name="TextBox 199"/>
              <p:cNvSpPr txBox="1"/>
              <p:nvPr/>
            </p:nvSpPr>
            <p:spPr>
              <a:xfrm>
                <a:off x="9675986" y="2656818"/>
                <a:ext cx="1750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-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 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)/(</a:t>
                </a:r>
                <a:r>
                  <a:rPr lang="en-US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aseline="300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+e</a:t>
                </a:r>
                <a:r>
                  <a:rPr lang="en-US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-z</a:t>
                </a:r>
                <a:r>
                  <a:rPr lang="en-US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</a:p>
            </p:txBody>
          </p:sp>
        </p:grpSp>
        <p:sp>
          <p:nvSpPr>
            <p:cNvPr id="218" name="Freeform 217"/>
            <p:cNvSpPr/>
            <p:nvPr/>
          </p:nvSpPr>
          <p:spPr>
            <a:xfrm>
              <a:off x="9734550" y="3067050"/>
              <a:ext cx="1619250" cy="1276350"/>
            </a:xfrm>
            <a:custGeom>
              <a:avLst/>
              <a:gdLst>
                <a:gd name="connsiteX0" fmla="*/ 0 w 1619250"/>
                <a:gd name="connsiteY0" fmla="*/ 1276350 h 1276350"/>
                <a:gd name="connsiteX1" fmla="*/ 361950 w 1619250"/>
                <a:gd name="connsiteY1" fmla="*/ 1238250 h 1276350"/>
                <a:gd name="connsiteX2" fmla="*/ 514350 w 1619250"/>
                <a:gd name="connsiteY2" fmla="*/ 1181100 h 1276350"/>
                <a:gd name="connsiteX3" fmla="*/ 800100 w 1619250"/>
                <a:gd name="connsiteY3" fmla="*/ 685800 h 1276350"/>
                <a:gd name="connsiteX4" fmla="*/ 1104900 w 1619250"/>
                <a:gd name="connsiteY4" fmla="*/ 114300 h 1276350"/>
                <a:gd name="connsiteX5" fmla="*/ 1619250 w 1619250"/>
                <a:gd name="connsiteY5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0" h="1276350">
                  <a:moveTo>
                    <a:pt x="0" y="1276350"/>
                  </a:moveTo>
                  <a:cubicBezTo>
                    <a:pt x="138112" y="1265237"/>
                    <a:pt x="276225" y="1254125"/>
                    <a:pt x="361950" y="1238250"/>
                  </a:cubicBezTo>
                  <a:cubicBezTo>
                    <a:pt x="447675" y="1222375"/>
                    <a:pt x="441325" y="1273175"/>
                    <a:pt x="514350" y="1181100"/>
                  </a:cubicBezTo>
                  <a:cubicBezTo>
                    <a:pt x="587375" y="1089025"/>
                    <a:pt x="701675" y="863600"/>
                    <a:pt x="800100" y="685800"/>
                  </a:cubicBezTo>
                  <a:cubicBezTo>
                    <a:pt x="898525" y="508000"/>
                    <a:pt x="968375" y="228600"/>
                    <a:pt x="1104900" y="114300"/>
                  </a:cubicBezTo>
                  <a:cubicBezTo>
                    <a:pt x="1241425" y="0"/>
                    <a:pt x="1430337" y="0"/>
                    <a:pt x="1619250" y="0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9744213" y="3040339"/>
              <a:ext cx="1732725" cy="132765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7310214" y="220407"/>
            <a:ext cx="4317849" cy="2379003"/>
            <a:chOff x="7310214" y="220407"/>
            <a:chExt cx="4317849" cy="2379003"/>
          </a:xfrm>
        </p:grpSpPr>
        <p:sp>
          <p:nvSpPr>
            <p:cNvPr id="220" name="Freeform 219"/>
            <p:cNvSpPr/>
            <p:nvPr/>
          </p:nvSpPr>
          <p:spPr>
            <a:xfrm>
              <a:off x="9714299" y="893938"/>
              <a:ext cx="1619250" cy="1276350"/>
            </a:xfrm>
            <a:custGeom>
              <a:avLst/>
              <a:gdLst>
                <a:gd name="connsiteX0" fmla="*/ 0 w 1619250"/>
                <a:gd name="connsiteY0" fmla="*/ 1276350 h 1276350"/>
                <a:gd name="connsiteX1" fmla="*/ 361950 w 1619250"/>
                <a:gd name="connsiteY1" fmla="*/ 1238250 h 1276350"/>
                <a:gd name="connsiteX2" fmla="*/ 514350 w 1619250"/>
                <a:gd name="connsiteY2" fmla="*/ 1181100 h 1276350"/>
                <a:gd name="connsiteX3" fmla="*/ 800100 w 1619250"/>
                <a:gd name="connsiteY3" fmla="*/ 685800 h 1276350"/>
                <a:gd name="connsiteX4" fmla="*/ 1104900 w 1619250"/>
                <a:gd name="connsiteY4" fmla="*/ 114300 h 1276350"/>
                <a:gd name="connsiteX5" fmla="*/ 1619250 w 1619250"/>
                <a:gd name="connsiteY5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0" h="1276350">
                  <a:moveTo>
                    <a:pt x="0" y="1276350"/>
                  </a:moveTo>
                  <a:cubicBezTo>
                    <a:pt x="138112" y="1265237"/>
                    <a:pt x="276225" y="1254125"/>
                    <a:pt x="361950" y="1238250"/>
                  </a:cubicBezTo>
                  <a:cubicBezTo>
                    <a:pt x="447675" y="1222375"/>
                    <a:pt x="441325" y="1273175"/>
                    <a:pt x="514350" y="1181100"/>
                  </a:cubicBezTo>
                  <a:cubicBezTo>
                    <a:pt x="587375" y="1089025"/>
                    <a:pt x="701675" y="863600"/>
                    <a:pt x="800100" y="685800"/>
                  </a:cubicBezTo>
                  <a:cubicBezTo>
                    <a:pt x="898525" y="508000"/>
                    <a:pt x="968375" y="228600"/>
                    <a:pt x="1104900" y="114300"/>
                  </a:cubicBezTo>
                  <a:cubicBezTo>
                    <a:pt x="1241425" y="0"/>
                    <a:pt x="1430337" y="0"/>
                    <a:pt x="1619250" y="0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7310214" y="220407"/>
              <a:ext cx="4317849" cy="2379003"/>
              <a:chOff x="7310214" y="220407"/>
              <a:chExt cx="4317849" cy="2379003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7310214" y="220407"/>
                <a:ext cx="4317849" cy="2379003"/>
                <a:chOff x="5996350" y="757215"/>
                <a:chExt cx="4317849" cy="2379003"/>
              </a:xfrm>
            </p:grpSpPr>
            <p:sp>
              <p:nvSpPr>
                <p:cNvPr id="183" name="Freeform 182"/>
                <p:cNvSpPr/>
                <p:nvPr/>
              </p:nvSpPr>
              <p:spPr>
                <a:xfrm>
                  <a:off x="7213508" y="757215"/>
                  <a:ext cx="1197895" cy="2265619"/>
                </a:xfrm>
                <a:custGeom>
                  <a:avLst/>
                  <a:gdLst>
                    <a:gd name="connsiteX0" fmla="*/ 980836 w 1197895"/>
                    <a:gd name="connsiteY0" fmla="*/ 1636903 h 2265619"/>
                    <a:gd name="connsiteX1" fmla="*/ 734651 w 1197895"/>
                    <a:gd name="connsiteY1" fmla="*/ 2252364 h 2265619"/>
                    <a:gd name="connsiteX2" fmla="*/ 48851 w 1197895"/>
                    <a:gd name="connsiteY2" fmla="*/ 2041349 h 2265619"/>
                    <a:gd name="connsiteX3" fmla="*/ 119190 w 1197895"/>
                    <a:gd name="connsiteY3" fmla="*/ 1830333 h 2265619"/>
                    <a:gd name="connsiteX4" fmla="*/ 629144 w 1197895"/>
                    <a:gd name="connsiteY4" fmla="*/ 1496226 h 2265619"/>
                    <a:gd name="connsiteX5" fmla="*/ 998421 w 1197895"/>
                    <a:gd name="connsiteY5" fmla="*/ 1584149 h 2265619"/>
                    <a:gd name="connsiteX6" fmla="*/ 1086344 w 1197895"/>
                    <a:gd name="connsiteY6" fmla="*/ 986272 h 2265619"/>
                    <a:gd name="connsiteX7" fmla="*/ 787405 w 1197895"/>
                    <a:gd name="connsiteY7" fmla="*/ 1039026 h 2265619"/>
                    <a:gd name="connsiteX8" fmla="*/ 611559 w 1197895"/>
                    <a:gd name="connsiteY8" fmla="*/ 704918 h 2265619"/>
                    <a:gd name="connsiteX9" fmla="*/ 1103928 w 1197895"/>
                    <a:gd name="connsiteY9" fmla="*/ 19118 h 2265619"/>
                    <a:gd name="connsiteX10" fmla="*/ 1191851 w 1197895"/>
                    <a:gd name="connsiteY10" fmla="*/ 247718 h 2265619"/>
                    <a:gd name="connsiteX11" fmla="*/ 1016005 w 1197895"/>
                    <a:gd name="connsiteY11" fmla="*/ 845595 h 2265619"/>
                    <a:gd name="connsiteX12" fmla="*/ 1121513 w 1197895"/>
                    <a:gd name="connsiteY12" fmla="*/ 933518 h 2265619"/>
                    <a:gd name="connsiteX13" fmla="*/ 1068759 w 1197895"/>
                    <a:gd name="connsiteY13" fmla="*/ 1812749 h 2265619"/>
                    <a:gd name="connsiteX14" fmla="*/ 1016005 w 1197895"/>
                    <a:gd name="connsiteY14" fmla="*/ 1689657 h 2265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97895" h="2265619">
                      <a:moveTo>
                        <a:pt x="980836" y="1636903"/>
                      </a:moveTo>
                      <a:cubicBezTo>
                        <a:pt x="935409" y="1910929"/>
                        <a:pt x="889982" y="2184956"/>
                        <a:pt x="734651" y="2252364"/>
                      </a:cubicBezTo>
                      <a:cubicBezTo>
                        <a:pt x="579320" y="2319772"/>
                        <a:pt x="151428" y="2111687"/>
                        <a:pt x="48851" y="2041349"/>
                      </a:cubicBezTo>
                      <a:cubicBezTo>
                        <a:pt x="-53726" y="1971011"/>
                        <a:pt x="22475" y="1921187"/>
                        <a:pt x="119190" y="1830333"/>
                      </a:cubicBezTo>
                      <a:cubicBezTo>
                        <a:pt x="215905" y="1739479"/>
                        <a:pt x="482606" y="1537257"/>
                        <a:pt x="629144" y="1496226"/>
                      </a:cubicBezTo>
                      <a:cubicBezTo>
                        <a:pt x="775682" y="1455195"/>
                        <a:pt x="922221" y="1669141"/>
                        <a:pt x="998421" y="1584149"/>
                      </a:cubicBezTo>
                      <a:cubicBezTo>
                        <a:pt x="1074621" y="1499157"/>
                        <a:pt x="1121513" y="1077126"/>
                        <a:pt x="1086344" y="986272"/>
                      </a:cubicBezTo>
                      <a:cubicBezTo>
                        <a:pt x="1051175" y="895418"/>
                        <a:pt x="866536" y="1085918"/>
                        <a:pt x="787405" y="1039026"/>
                      </a:cubicBezTo>
                      <a:cubicBezTo>
                        <a:pt x="708274" y="992134"/>
                        <a:pt x="558805" y="874903"/>
                        <a:pt x="611559" y="704918"/>
                      </a:cubicBezTo>
                      <a:cubicBezTo>
                        <a:pt x="664313" y="534933"/>
                        <a:pt x="1007213" y="95318"/>
                        <a:pt x="1103928" y="19118"/>
                      </a:cubicBezTo>
                      <a:cubicBezTo>
                        <a:pt x="1200643" y="-57082"/>
                        <a:pt x="1206505" y="109972"/>
                        <a:pt x="1191851" y="247718"/>
                      </a:cubicBezTo>
                      <a:cubicBezTo>
                        <a:pt x="1177197" y="385464"/>
                        <a:pt x="1027728" y="731295"/>
                        <a:pt x="1016005" y="845595"/>
                      </a:cubicBezTo>
                      <a:cubicBezTo>
                        <a:pt x="1004282" y="959895"/>
                        <a:pt x="1112721" y="772326"/>
                        <a:pt x="1121513" y="933518"/>
                      </a:cubicBezTo>
                      <a:cubicBezTo>
                        <a:pt x="1130305" y="1094710"/>
                        <a:pt x="1086344" y="1686726"/>
                        <a:pt x="1068759" y="1812749"/>
                      </a:cubicBezTo>
                      <a:cubicBezTo>
                        <a:pt x="1051174" y="1938772"/>
                        <a:pt x="1033589" y="1814214"/>
                        <a:pt x="1016005" y="1689657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5996350" y="1808335"/>
                  <a:ext cx="23423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g(z) = </a:t>
                  </a:r>
                  <a:r>
                    <a:rPr lang="en-US" dirty="0">
                      <a:solidFill>
                        <a:srgbClr val="0070C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s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= 1/(1+e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8822445" y="964699"/>
                  <a:ext cx="104387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1/(1+e</a:t>
                  </a:r>
                  <a:r>
                    <a:rPr lang="en-US" baseline="30000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-z</a:t>
                  </a:r>
                  <a:r>
                    <a:rPr lang="en-US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)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>
                  <a:off x="9200754" y="2725920"/>
                  <a:ext cx="2872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8057950" y="2493542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8057950" y="1202218"/>
                  <a:ext cx="30008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8202724" y="2766886"/>
                  <a:ext cx="211147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-5            z           +5 </a:t>
                  </a:r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1" name="Rectangle 220"/>
              <p:cNvSpPr/>
              <p:nvPr/>
            </p:nvSpPr>
            <p:spPr>
              <a:xfrm>
                <a:off x="9686497" y="887356"/>
                <a:ext cx="1732725" cy="132765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6" name="TextBox 225"/>
          <p:cNvSpPr txBox="1"/>
          <p:nvPr/>
        </p:nvSpPr>
        <p:spPr>
          <a:xfrm>
            <a:off x="10162411" y="5449338"/>
            <a:ext cx="66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ReLU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10182745" y="5813205"/>
            <a:ext cx="8114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Rectified</a:t>
            </a:r>
          </a:p>
          <a:p>
            <a:r>
              <a:rPr lang="en-US" sz="1050" b="1" dirty="0">
                <a:solidFill>
                  <a:srgbClr val="FF0000"/>
                </a:solidFill>
              </a:rPr>
              <a:t>Linear unit</a:t>
            </a:r>
          </a:p>
        </p:txBody>
      </p:sp>
      <p:sp>
        <p:nvSpPr>
          <p:cNvPr id="228" name="TextBox 227"/>
          <p:cNvSpPr txBox="1"/>
          <p:nvPr/>
        </p:nvSpPr>
        <p:spPr>
          <a:xfrm>
            <a:off x="5021246" y="5214370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Andrew Ng says most people use </a:t>
            </a:r>
            <a:r>
              <a:rPr lang="en-US" dirty="0" err="1">
                <a:solidFill>
                  <a:srgbClr val="FF0000"/>
                </a:solidFill>
              </a:rPr>
              <a:t>ReLU</a:t>
            </a:r>
            <a:r>
              <a:rPr lang="en-US" dirty="0">
                <a:solidFill>
                  <a:srgbClr val="FF0000"/>
                </a:solidFill>
              </a:rPr>
              <a:t> cause</a:t>
            </a:r>
          </a:p>
        </p:txBody>
      </p:sp>
      <p:grpSp>
        <p:nvGrpSpPr>
          <p:cNvPr id="231" name="Group 230"/>
          <p:cNvGrpSpPr/>
          <p:nvPr/>
        </p:nvGrpSpPr>
        <p:grpSpPr>
          <a:xfrm>
            <a:off x="6228392" y="5295900"/>
            <a:ext cx="5277808" cy="1409700"/>
            <a:chOff x="6228392" y="5295900"/>
            <a:chExt cx="5277808" cy="1409700"/>
          </a:xfrm>
        </p:grpSpPr>
        <p:sp>
          <p:nvSpPr>
            <p:cNvPr id="229" name="TextBox 228"/>
            <p:cNvSpPr txBox="1"/>
            <p:nvPr/>
          </p:nvSpPr>
          <p:spPr>
            <a:xfrm>
              <a:off x="6228392" y="6330112"/>
              <a:ext cx="1246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Leaky </a:t>
              </a:r>
              <a:r>
                <a:rPr lang="en-US" dirty="0" err="1"/>
                <a:t>ReLU</a:t>
              </a: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9925050" y="5295900"/>
              <a:ext cx="1581150" cy="1409700"/>
            </a:xfrm>
            <a:custGeom>
              <a:avLst/>
              <a:gdLst>
                <a:gd name="connsiteX0" fmla="*/ 0 w 1581150"/>
                <a:gd name="connsiteY0" fmla="*/ 1409700 h 1409700"/>
                <a:gd name="connsiteX1" fmla="*/ 781050 w 1581150"/>
                <a:gd name="connsiteY1" fmla="*/ 1257300 h 1409700"/>
                <a:gd name="connsiteX2" fmla="*/ 1581150 w 1581150"/>
                <a:gd name="connsiteY2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1150" h="1409700">
                  <a:moveTo>
                    <a:pt x="0" y="1409700"/>
                  </a:moveTo>
                  <a:lnTo>
                    <a:pt x="781050" y="1257300"/>
                  </a:lnTo>
                  <a:lnTo>
                    <a:pt x="158115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5060091" y="5480511"/>
            <a:ext cx="4656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ReLU</a:t>
            </a:r>
            <a:r>
              <a:rPr lang="en-US" dirty="0">
                <a:solidFill>
                  <a:srgbClr val="FF0000"/>
                </a:solidFill>
              </a:rPr>
              <a:t> much faster than </a:t>
            </a:r>
            <a:r>
              <a:rPr lang="en-US" dirty="0" err="1">
                <a:solidFill>
                  <a:srgbClr val="FF0000"/>
                </a:solidFill>
              </a:rPr>
              <a:t>tanh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or sigmoid </a:t>
            </a:r>
            <a:r>
              <a:rPr lang="en-US" dirty="0">
                <a:solidFill>
                  <a:srgbClr val="FF0000"/>
                </a:solidFill>
              </a:rPr>
              <a:t>because</a:t>
            </a:r>
          </a:p>
          <a:p>
            <a:r>
              <a:rPr lang="en-US" dirty="0">
                <a:solidFill>
                  <a:srgbClr val="FF0000"/>
                </a:solidFill>
              </a:rPr>
              <a:t>slope is no-zero for large z</a:t>
            </a:r>
          </a:p>
        </p:txBody>
      </p:sp>
      <p:sp>
        <p:nvSpPr>
          <p:cNvPr id="233" name="TextBox 232"/>
          <p:cNvSpPr txBox="1"/>
          <p:nvPr/>
        </p:nvSpPr>
        <p:spPr>
          <a:xfrm>
            <a:off x="10064427" y="4667708"/>
            <a:ext cx="177965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BEST!!!!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356319" y="1000912"/>
            <a:ext cx="262924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1/(1+e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 is a scalar that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Heavyside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as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large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717038" y="2036509"/>
            <a:ext cx="36915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 Ng always uses </a:t>
            </a:r>
            <a:r>
              <a:rPr lang="en-US" dirty="0" err="1">
                <a:solidFill>
                  <a:srgbClr val="00B050"/>
                </a:solidFill>
              </a:rPr>
              <a:t>tanh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because it tends to demean the</a:t>
            </a:r>
          </a:p>
          <a:p>
            <a:r>
              <a:rPr lang="en-US" dirty="0"/>
              <a:t>Data…eliminates bias. </a:t>
            </a:r>
            <a:r>
              <a:rPr lang="en-US" dirty="0">
                <a:solidFill>
                  <a:srgbClr val="0070C0"/>
                </a:solidFill>
              </a:rPr>
              <a:t>Sigmoid</a:t>
            </a:r>
            <a:r>
              <a:rPr lang="en-US" dirty="0"/>
              <a:t> is </a:t>
            </a:r>
          </a:p>
          <a:p>
            <a:r>
              <a:rPr lang="en-US" dirty="0"/>
              <a:t>ok in last layer if binary output 0 or 1 </a:t>
            </a:r>
          </a:p>
          <a:p>
            <a:r>
              <a:rPr lang="en-US" dirty="0"/>
              <a:t>is wanted.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63607" y="2529682"/>
            <a:ext cx="535733" cy="472017"/>
            <a:chOff x="1837960" y="412526"/>
            <a:chExt cx="514885" cy="474830"/>
          </a:xfrm>
        </p:grpSpPr>
        <p:sp>
          <p:nvSpPr>
            <p:cNvPr id="3" name="Oval 2"/>
            <p:cNvSpPr/>
            <p:nvPr/>
          </p:nvSpPr>
          <p:spPr>
            <a:xfrm>
              <a:off x="1861609" y="490993"/>
              <a:ext cx="420591" cy="39636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37960" y="412526"/>
              <a:ext cx="5148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S</a:t>
              </a:r>
              <a:r>
                <a:rPr lang="en-US" sz="2400" dirty="0">
                  <a:latin typeface="Symbol" panose="05050102010706020507" pitchFamily="18" charset="2"/>
                </a:rPr>
                <a:t>| </a:t>
              </a:r>
              <a:r>
                <a:rPr lang="en-US" sz="1600" dirty="0">
                  <a:latin typeface="Symbol" panose="05050102010706020507" pitchFamily="18" charset="2"/>
                  <a:sym typeface="Symbol" panose="05050102010706020507" pitchFamily="18" charset="2"/>
                </a:rPr>
                <a:t></a:t>
              </a:r>
              <a:endParaRPr lang="en-US" sz="16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28397" y="2027197"/>
            <a:ext cx="535733" cy="458930"/>
            <a:chOff x="2463628" y="497868"/>
            <a:chExt cx="535733" cy="458930"/>
          </a:xfrm>
        </p:grpSpPr>
        <p:sp>
          <p:nvSpPr>
            <p:cNvPr id="121" name="Oval 120"/>
            <p:cNvSpPr/>
            <p:nvPr/>
          </p:nvSpPr>
          <p:spPr>
            <a:xfrm>
              <a:off x="2523119" y="561585"/>
              <a:ext cx="437621" cy="39401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463628" y="497868"/>
              <a:ext cx="535733" cy="458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S</a:t>
              </a:r>
              <a:r>
                <a:rPr lang="en-US" sz="2400" dirty="0">
                  <a:latin typeface="Symbol" panose="05050102010706020507" pitchFamily="18" charset="2"/>
                </a:rPr>
                <a:t>| </a:t>
              </a:r>
              <a:r>
                <a:rPr lang="en-US" sz="1600" dirty="0">
                  <a:latin typeface="Symbol" panose="05050102010706020507" pitchFamily="18" charset="2"/>
                  <a:sym typeface="Symbol" panose="05050102010706020507" pitchFamily="18" charset="2"/>
                </a:rPr>
                <a:t></a:t>
              </a:r>
              <a:endParaRPr lang="en-US" sz="1600" dirty="0">
                <a:latin typeface="Symbol" panose="05050102010706020507" pitchFamily="18" charset="2"/>
              </a:endParaRPr>
            </a:p>
          </p:txBody>
        </p:sp>
      </p:grpSp>
      <p:sp>
        <p:nvSpPr>
          <p:cNvPr id="123" name="Oval 122"/>
          <p:cNvSpPr/>
          <p:nvPr/>
        </p:nvSpPr>
        <p:spPr>
          <a:xfrm>
            <a:off x="2086375" y="3111167"/>
            <a:ext cx="437621" cy="39401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051701" y="3051501"/>
            <a:ext cx="535733" cy="458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sz="2400" dirty="0">
                <a:latin typeface="Symbol" panose="05050102010706020507" pitchFamily="18" charset="2"/>
              </a:rPr>
              <a:t>| </a:t>
            </a:r>
            <a:r>
              <a:rPr lang="en-US" sz="1600" dirty="0">
                <a:latin typeface="Symbol" panose="05050102010706020507" pitchFamily="18" charset="2"/>
                <a:sym typeface="Symbol" panose="05050102010706020507" pitchFamily="18" charset="2"/>
              </a:rPr>
              <a:t></a:t>
            </a:r>
            <a:endParaRPr lang="en-US" sz="1600" dirty="0">
              <a:latin typeface="Symbol" panose="05050102010706020507" pitchFamily="18" charset="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89174" y="2536584"/>
            <a:ext cx="535733" cy="651466"/>
            <a:chOff x="4312224" y="3137963"/>
            <a:chExt cx="535733" cy="651466"/>
          </a:xfrm>
        </p:grpSpPr>
        <p:grpSp>
          <p:nvGrpSpPr>
            <p:cNvPr id="11" name="Group 10"/>
            <p:cNvGrpSpPr/>
            <p:nvPr/>
          </p:nvGrpSpPr>
          <p:grpSpPr>
            <a:xfrm>
              <a:off x="4312224" y="3137963"/>
              <a:ext cx="535733" cy="458930"/>
              <a:chOff x="4312224" y="3137963"/>
              <a:chExt cx="535733" cy="458930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336437" y="3201225"/>
                <a:ext cx="437621" cy="39401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4312224" y="3137963"/>
                <a:ext cx="535733" cy="458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anose="05050102010706020507" pitchFamily="18" charset="2"/>
                  </a:rPr>
                  <a:t>S</a:t>
                </a:r>
                <a:r>
                  <a:rPr lang="en-US" sz="2400" dirty="0">
                    <a:latin typeface="Symbol" panose="05050102010706020507" pitchFamily="18" charset="2"/>
                  </a:rPr>
                  <a:t>| </a:t>
                </a:r>
                <a:r>
                  <a:rPr lang="en-US" sz="1600" dirty="0">
                    <a:latin typeface="Symbol" panose="05050102010706020507" pitchFamily="18" charset="2"/>
                    <a:sym typeface="Symbol" panose="05050102010706020507" pitchFamily="18" charset="2"/>
                  </a:rPr>
                  <a:t></a:t>
                </a:r>
                <a:endParaRPr lang="en-US" sz="1600" dirty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131" name="Rectangle 130"/>
            <p:cNvSpPr/>
            <p:nvPr/>
          </p:nvSpPr>
          <p:spPr>
            <a:xfrm>
              <a:off x="4427153" y="3573985"/>
              <a:ext cx="32573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8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95296" y="175807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0" y="432528"/>
            <a:ext cx="2157339" cy="624263"/>
            <a:chOff x="584422" y="6273542"/>
            <a:chExt cx="2157339" cy="624263"/>
          </a:xfrm>
        </p:grpSpPr>
        <p:grpSp>
          <p:nvGrpSpPr>
            <p:cNvPr id="152" name="Group 151"/>
            <p:cNvGrpSpPr/>
            <p:nvPr/>
          </p:nvGrpSpPr>
          <p:grpSpPr>
            <a:xfrm>
              <a:off x="584422" y="6273542"/>
              <a:ext cx="1079142" cy="624263"/>
              <a:chOff x="3304465" y="5834143"/>
              <a:chExt cx="1079142" cy="624263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3304465" y="5834143"/>
                <a:ext cx="1079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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558732" y="6089074"/>
                <a:ext cx="580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>
                <a:off x="3492896" y="6166042"/>
                <a:ext cx="6629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tangle 153"/>
            <p:cNvSpPr/>
            <p:nvPr/>
          </p:nvSpPr>
          <p:spPr>
            <a:xfrm>
              <a:off x="1430183" y="6447991"/>
              <a:ext cx="1311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(1-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702F05-F412-A157-44FA-98B43890CA05}"/>
              </a:ext>
            </a:extLst>
          </p:cNvPr>
          <p:cNvGrpSpPr/>
          <p:nvPr/>
        </p:nvGrpSpPr>
        <p:grpSpPr>
          <a:xfrm>
            <a:off x="4635388" y="3646754"/>
            <a:ext cx="2804393" cy="839283"/>
            <a:chOff x="4635388" y="3646754"/>
            <a:chExt cx="2804393" cy="8392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8D55A9-2253-4EBC-F4CC-428A25EBA080}"/>
                </a:ext>
              </a:extLst>
            </p:cNvPr>
            <p:cNvSpPr txBox="1"/>
            <p:nvPr/>
          </p:nvSpPr>
          <p:spPr>
            <a:xfrm>
              <a:off x="4635388" y="3668693"/>
              <a:ext cx="2726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2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  </a:t>
              </a:r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AAD575-AAB0-002F-CF29-C3F609A87D6A}"/>
                </a:ext>
              </a:extLst>
            </p:cNvPr>
            <p:cNvSpPr txBox="1"/>
            <p:nvPr/>
          </p:nvSpPr>
          <p:spPr>
            <a:xfrm>
              <a:off x="4651838" y="3911115"/>
              <a:ext cx="2787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2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=     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  </a:t>
              </a:r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+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1B7474-B1E8-2B66-0622-0CFD9D0A329F}"/>
                </a:ext>
              </a:extLst>
            </p:cNvPr>
            <p:cNvSpPr txBox="1"/>
            <p:nvPr/>
          </p:nvSpPr>
          <p:spPr>
            <a:xfrm>
              <a:off x="4651838" y="4176000"/>
              <a:ext cx="2730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2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200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  </a:t>
              </a:r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2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1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Double Bracket 21">
              <a:extLst>
                <a:ext uri="{FF2B5EF4-FFF2-40B4-BE49-F238E27FC236}">
                  <a16:creationId xmlns:a16="http://schemas.microsoft.com/office/drawing/2014/main" id="{E1A0E6C6-632E-539A-59F7-BD7EDD0F587B}"/>
                </a:ext>
              </a:extLst>
            </p:cNvPr>
            <p:cNvSpPr/>
            <p:nvPr/>
          </p:nvSpPr>
          <p:spPr>
            <a:xfrm>
              <a:off x="5438555" y="3654096"/>
              <a:ext cx="1132139" cy="815672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uble Brace 24">
              <a:extLst>
                <a:ext uri="{FF2B5EF4-FFF2-40B4-BE49-F238E27FC236}">
                  <a16:creationId xmlns:a16="http://schemas.microsoft.com/office/drawing/2014/main" id="{BBE3789D-EBF8-C6D5-78E5-79F9C3AE88B6}"/>
                </a:ext>
              </a:extLst>
            </p:cNvPr>
            <p:cNvSpPr/>
            <p:nvPr/>
          </p:nvSpPr>
          <p:spPr>
            <a:xfrm>
              <a:off x="6950312" y="3677813"/>
              <a:ext cx="344170" cy="802300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uble Brace 26">
              <a:extLst>
                <a:ext uri="{FF2B5EF4-FFF2-40B4-BE49-F238E27FC236}">
                  <a16:creationId xmlns:a16="http://schemas.microsoft.com/office/drawing/2014/main" id="{AC9A376A-72D8-A7D5-4F53-AB10DB08B2C4}"/>
                </a:ext>
              </a:extLst>
            </p:cNvPr>
            <p:cNvSpPr/>
            <p:nvPr/>
          </p:nvSpPr>
          <p:spPr>
            <a:xfrm>
              <a:off x="4684211" y="3683737"/>
              <a:ext cx="344170" cy="802300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Brace 41">
              <a:extLst>
                <a:ext uri="{FF2B5EF4-FFF2-40B4-BE49-F238E27FC236}">
                  <a16:creationId xmlns:a16="http://schemas.microsoft.com/office/drawing/2014/main" id="{F51F0C62-DBA8-A0B4-2B52-361770F2F87B}"/>
                </a:ext>
              </a:extLst>
            </p:cNvPr>
            <p:cNvSpPr/>
            <p:nvPr/>
          </p:nvSpPr>
          <p:spPr>
            <a:xfrm>
              <a:off x="6561097" y="3646754"/>
              <a:ext cx="194807" cy="802300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78F401C-C824-98C2-220F-F0EF4D9EAA1A}"/>
              </a:ext>
            </a:extLst>
          </p:cNvPr>
          <p:cNvGrpSpPr/>
          <p:nvPr/>
        </p:nvGrpSpPr>
        <p:grpSpPr>
          <a:xfrm>
            <a:off x="4455175" y="3904499"/>
            <a:ext cx="3542416" cy="312603"/>
            <a:chOff x="4455175" y="3880802"/>
            <a:chExt cx="3542416" cy="31260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83C074-42D5-D52A-7A71-4DBFC64379F1}"/>
                </a:ext>
              </a:extLst>
            </p:cNvPr>
            <p:cNvSpPr txBox="1"/>
            <p:nvPr/>
          </p:nvSpPr>
          <p:spPr>
            <a:xfrm>
              <a:off x="4455175" y="3880802"/>
              <a:ext cx="7981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  )</a:t>
              </a:r>
              <a:endParaRPr lang="en-US" sz="1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E6C15C-C763-38DF-3559-F21100B2B054}"/>
                </a:ext>
              </a:extLst>
            </p:cNvPr>
            <p:cNvSpPr txBox="1"/>
            <p:nvPr/>
          </p:nvSpPr>
          <p:spPr>
            <a:xfrm>
              <a:off x="5188338" y="3885628"/>
              <a:ext cx="28092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                                          )</a:t>
              </a:r>
              <a:endParaRPr lang="en-US" sz="1400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1ED9252-E40E-6890-C74D-F0F94E97AA25}"/>
              </a:ext>
            </a:extLst>
          </p:cNvPr>
          <p:cNvSpPr txBox="1"/>
          <p:nvPr/>
        </p:nvSpPr>
        <p:spPr>
          <a:xfrm>
            <a:off x="4073368" y="3932318"/>
            <a:ext cx="5606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en-US" sz="12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61DCDD-43EC-B93D-9790-E8BFDE63952B}"/>
              </a:ext>
            </a:extLst>
          </p:cNvPr>
          <p:cNvGrpSpPr/>
          <p:nvPr/>
        </p:nvGrpSpPr>
        <p:grpSpPr>
          <a:xfrm>
            <a:off x="1460289" y="1700303"/>
            <a:ext cx="670575" cy="468353"/>
            <a:chOff x="1460289" y="1700303"/>
            <a:chExt cx="670575" cy="46835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537622A-E5AD-1981-A08E-25FC61E6F4CE}"/>
                </a:ext>
              </a:extLst>
            </p:cNvPr>
            <p:cNvCxnSpPr/>
            <p:nvPr/>
          </p:nvCxnSpPr>
          <p:spPr>
            <a:xfrm>
              <a:off x="1711536" y="1941131"/>
              <a:ext cx="419328" cy="227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113F5C4-8259-7B03-B597-1CE52CACACAA}"/>
                </a:ext>
              </a:extLst>
            </p:cNvPr>
            <p:cNvSpPr txBox="1"/>
            <p:nvPr/>
          </p:nvSpPr>
          <p:spPr>
            <a:xfrm>
              <a:off x="1460289" y="1700303"/>
              <a:ext cx="518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1]</a:t>
              </a:r>
              <a:endParaRPr lang="en-US" sz="1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5C11B0E-C5DE-8798-0B00-885B525FE3CE}"/>
              </a:ext>
            </a:extLst>
          </p:cNvPr>
          <p:cNvGrpSpPr/>
          <p:nvPr/>
        </p:nvGrpSpPr>
        <p:grpSpPr>
          <a:xfrm>
            <a:off x="2063475" y="3528186"/>
            <a:ext cx="410690" cy="338554"/>
            <a:chOff x="3495557" y="6284942"/>
            <a:chExt cx="589962" cy="41372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2F2164-2CE9-E97F-0218-6132B9846024}"/>
                </a:ext>
              </a:extLst>
            </p:cNvPr>
            <p:cNvSpPr/>
            <p:nvPr/>
          </p:nvSpPr>
          <p:spPr>
            <a:xfrm>
              <a:off x="3569886" y="6296770"/>
              <a:ext cx="437621" cy="394015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D402D3-B2B8-B351-B101-58F37C8685BD}"/>
                </a:ext>
              </a:extLst>
            </p:cNvPr>
            <p:cNvSpPr txBox="1"/>
            <p:nvPr/>
          </p:nvSpPr>
          <p:spPr>
            <a:xfrm>
              <a:off x="3495557" y="6284942"/>
              <a:ext cx="589962" cy="41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S</a:t>
              </a:r>
              <a:r>
                <a:rPr lang="en-US" sz="1600" dirty="0">
                  <a:latin typeface="Symbol" panose="05050102010706020507" pitchFamily="18" charset="2"/>
                </a:rPr>
                <a:t>| </a:t>
              </a:r>
              <a:r>
                <a:rPr lang="en-US" sz="1100" dirty="0">
                  <a:latin typeface="Symbol" panose="05050102010706020507" pitchFamily="18" charset="2"/>
                  <a:sym typeface="Symbol" panose="05050102010706020507" pitchFamily="18" charset="2"/>
                </a:rPr>
                <a:t>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9FBF8BC-7EBC-0FF1-2D52-C1BF715B06E7}"/>
              </a:ext>
            </a:extLst>
          </p:cNvPr>
          <p:cNvSpPr txBox="1"/>
          <p:nvPr/>
        </p:nvSpPr>
        <p:spPr>
          <a:xfrm>
            <a:off x="144999" y="3435098"/>
            <a:ext cx="152157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What are dimensions of W if</a:t>
            </a:r>
          </a:p>
          <a:p>
            <a:pPr algn="ctr"/>
            <a:r>
              <a:rPr lang="en-US" sz="900" dirty="0"/>
              <a:t>We add another node?</a:t>
            </a:r>
          </a:p>
        </p:txBody>
      </p:sp>
    </p:spTree>
    <p:extLst>
      <p:ext uri="{BB962C8B-B14F-4D97-AF65-F5344CB8AC3E}">
        <p14:creationId xmlns:p14="http://schemas.microsoft.com/office/powerpoint/2010/main" val="19847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6" dur="37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  <p:bldP spid="74" grpId="0"/>
      <p:bldP spid="201" grpId="0"/>
      <p:bldP spid="226" grpId="0"/>
      <p:bldP spid="227" grpId="0"/>
      <p:bldP spid="228" grpId="0"/>
      <p:bldP spid="232" grpId="0"/>
      <p:bldP spid="233" grpId="0" animBg="1"/>
      <p:bldP spid="233" grpId="1" animBg="1"/>
      <p:bldP spid="115" grpId="0" animBg="1"/>
      <p:bldP spid="72" grpId="0"/>
      <p:bldP spid="18" grpId="0"/>
      <p:bldP spid="40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1102" y="1016793"/>
            <a:ext cx="5531736" cy="5310563"/>
            <a:chOff x="362857" y="1547437"/>
            <a:chExt cx="5531736" cy="53105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109" y="1547437"/>
              <a:ext cx="4227084" cy="478079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2857" y="4093029"/>
              <a:ext cx="5531736" cy="2764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3x1 vector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21955" y="3602803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Find: y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070299" y="2216396"/>
            <a:ext cx="1422184" cy="2898900"/>
            <a:chOff x="2064962" y="2708134"/>
            <a:chExt cx="1422184" cy="2898900"/>
          </a:xfrm>
        </p:grpSpPr>
        <p:sp>
          <p:nvSpPr>
            <p:cNvPr id="76" name="TextBox 75"/>
            <p:cNvSpPr txBox="1"/>
            <p:nvPr/>
          </p:nvSpPr>
          <p:spPr>
            <a:xfrm>
              <a:off x="2064962" y="5237702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095435" y="2708134"/>
              <a:ext cx="362856" cy="203201"/>
            </a:xfrm>
            <a:custGeom>
              <a:avLst/>
              <a:gdLst>
                <a:gd name="connsiteX0" fmla="*/ 0 w 1872343"/>
                <a:gd name="connsiteY0" fmla="*/ 949439 h 1008735"/>
                <a:gd name="connsiteX1" fmla="*/ 711200 w 1872343"/>
                <a:gd name="connsiteY1" fmla="*/ 920411 h 1008735"/>
                <a:gd name="connsiteX2" fmla="*/ 1190171 w 1872343"/>
                <a:gd name="connsiteY2" fmla="*/ 107611 h 1008735"/>
                <a:gd name="connsiteX3" fmla="*/ 1611086 w 1872343"/>
                <a:gd name="connsiteY3" fmla="*/ 6011 h 1008735"/>
                <a:gd name="connsiteX4" fmla="*/ 1872343 w 1872343"/>
                <a:gd name="connsiteY4" fmla="*/ 20525 h 100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343" h="1008735">
                  <a:moveTo>
                    <a:pt x="0" y="949439"/>
                  </a:moveTo>
                  <a:cubicBezTo>
                    <a:pt x="256419" y="1005077"/>
                    <a:pt x="512838" y="1060716"/>
                    <a:pt x="711200" y="920411"/>
                  </a:cubicBezTo>
                  <a:cubicBezTo>
                    <a:pt x="909562" y="780106"/>
                    <a:pt x="1040190" y="260011"/>
                    <a:pt x="1190171" y="107611"/>
                  </a:cubicBezTo>
                  <a:cubicBezTo>
                    <a:pt x="1340152" y="-44789"/>
                    <a:pt x="1497391" y="20525"/>
                    <a:pt x="1611086" y="6011"/>
                  </a:cubicBezTo>
                  <a:cubicBezTo>
                    <a:pt x="1724781" y="-8503"/>
                    <a:pt x="1798562" y="6011"/>
                    <a:pt x="1872343" y="20525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Freeform 85"/>
          <p:cNvSpPr/>
          <p:nvPr/>
        </p:nvSpPr>
        <p:spPr>
          <a:xfrm>
            <a:off x="2124836" y="2707385"/>
            <a:ext cx="362856" cy="203201"/>
          </a:xfrm>
          <a:custGeom>
            <a:avLst/>
            <a:gdLst>
              <a:gd name="connsiteX0" fmla="*/ 0 w 1872343"/>
              <a:gd name="connsiteY0" fmla="*/ 949439 h 1008735"/>
              <a:gd name="connsiteX1" fmla="*/ 711200 w 1872343"/>
              <a:gd name="connsiteY1" fmla="*/ 920411 h 1008735"/>
              <a:gd name="connsiteX2" fmla="*/ 1190171 w 1872343"/>
              <a:gd name="connsiteY2" fmla="*/ 107611 h 1008735"/>
              <a:gd name="connsiteX3" fmla="*/ 1611086 w 1872343"/>
              <a:gd name="connsiteY3" fmla="*/ 6011 h 1008735"/>
              <a:gd name="connsiteX4" fmla="*/ 1872343 w 1872343"/>
              <a:gd name="connsiteY4" fmla="*/ 20525 h 10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1008735">
                <a:moveTo>
                  <a:pt x="0" y="949439"/>
                </a:moveTo>
                <a:cubicBezTo>
                  <a:pt x="256419" y="1005077"/>
                  <a:pt x="512838" y="1060716"/>
                  <a:pt x="711200" y="920411"/>
                </a:cubicBezTo>
                <a:cubicBezTo>
                  <a:pt x="909562" y="780106"/>
                  <a:pt x="1040190" y="260011"/>
                  <a:pt x="1190171" y="107611"/>
                </a:cubicBezTo>
                <a:cubicBezTo>
                  <a:pt x="1340152" y="-44789"/>
                  <a:pt x="1497391" y="20525"/>
                  <a:pt x="1611086" y="6011"/>
                </a:cubicBezTo>
                <a:cubicBezTo>
                  <a:pt x="1724781" y="-8503"/>
                  <a:pt x="1798562" y="6011"/>
                  <a:pt x="1872343" y="205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2146610" y="3222644"/>
            <a:ext cx="362856" cy="203201"/>
          </a:xfrm>
          <a:custGeom>
            <a:avLst/>
            <a:gdLst>
              <a:gd name="connsiteX0" fmla="*/ 0 w 1872343"/>
              <a:gd name="connsiteY0" fmla="*/ 949439 h 1008735"/>
              <a:gd name="connsiteX1" fmla="*/ 711200 w 1872343"/>
              <a:gd name="connsiteY1" fmla="*/ 920411 h 1008735"/>
              <a:gd name="connsiteX2" fmla="*/ 1190171 w 1872343"/>
              <a:gd name="connsiteY2" fmla="*/ 107611 h 1008735"/>
              <a:gd name="connsiteX3" fmla="*/ 1611086 w 1872343"/>
              <a:gd name="connsiteY3" fmla="*/ 6011 h 1008735"/>
              <a:gd name="connsiteX4" fmla="*/ 1872343 w 1872343"/>
              <a:gd name="connsiteY4" fmla="*/ 20525 h 10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1008735">
                <a:moveTo>
                  <a:pt x="0" y="949439"/>
                </a:moveTo>
                <a:cubicBezTo>
                  <a:pt x="256419" y="1005077"/>
                  <a:pt x="512838" y="1060716"/>
                  <a:pt x="711200" y="920411"/>
                </a:cubicBezTo>
                <a:cubicBezTo>
                  <a:pt x="909562" y="780106"/>
                  <a:pt x="1040190" y="260011"/>
                  <a:pt x="1190171" y="107611"/>
                </a:cubicBezTo>
                <a:cubicBezTo>
                  <a:pt x="1340152" y="-44789"/>
                  <a:pt x="1497391" y="20525"/>
                  <a:pt x="1611086" y="6011"/>
                </a:cubicBezTo>
                <a:cubicBezTo>
                  <a:pt x="1724781" y="-8503"/>
                  <a:pt x="1798562" y="6011"/>
                  <a:pt x="1872343" y="2052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505837" y="2006978"/>
            <a:ext cx="2538515" cy="2623548"/>
            <a:chOff x="1467737" y="2533934"/>
            <a:chExt cx="2538515" cy="2623548"/>
          </a:xfrm>
        </p:grpSpPr>
        <p:sp>
          <p:nvSpPr>
            <p:cNvPr id="80" name="TextBox 79"/>
            <p:cNvSpPr txBox="1"/>
            <p:nvPr/>
          </p:nvSpPr>
          <p:spPr>
            <a:xfrm>
              <a:off x="1467737" y="4788150"/>
              <a:ext cx="253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Soln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="1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1] 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11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1]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70115" y="2533934"/>
              <a:ext cx="4347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400" b="1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lang="en-US" sz="14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1] 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850265" y="2684620"/>
              <a:ext cx="2744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endParaRPr lang="en-US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05837" y="2311553"/>
            <a:ext cx="597225" cy="969612"/>
            <a:chOff x="1467737" y="2838509"/>
            <a:chExt cx="597225" cy="96961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582057" y="2838509"/>
              <a:ext cx="48290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1467737" y="2875239"/>
              <a:ext cx="597225" cy="46070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1582057" y="2873044"/>
              <a:ext cx="482905" cy="9350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454850" y="2096514"/>
            <a:ext cx="381836" cy="341410"/>
            <a:chOff x="7160851" y="2718297"/>
            <a:chExt cx="381836" cy="341410"/>
          </a:xfrm>
        </p:grpSpPr>
        <p:sp>
          <p:nvSpPr>
            <p:cNvPr id="24" name="Rectangle 23"/>
            <p:cNvSpPr/>
            <p:nvPr/>
          </p:nvSpPr>
          <p:spPr>
            <a:xfrm>
              <a:off x="7160851" y="2718297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1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10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227376" y="2813486"/>
              <a:ext cx="248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endParaRPr lang="en-US" sz="10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14824" y="2299496"/>
            <a:ext cx="328184" cy="993640"/>
            <a:chOff x="2476724" y="2826452"/>
            <a:chExt cx="328184" cy="99364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2490361" y="2826452"/>
              <a:ext cx="314547" cy="407889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flipV="1">
              <a:off x="2516176" y="3312653"/>
              <a:ext cx="250196" cy="4714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V="1">
              <a:off x="2476724" y="3383993"/>
              <a:ext cx="299330" cy="436099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2485864" y="3175429"/>
            <a:ext cx="381836" cy="331515"/>
            <a:chOff x="7160897" y="2699910"/>
            <a:chExt cx="381836" cy="331515"/>
          </a:xfrm>
        </p:grpSpPr>
        <p:sp>
          <p:nvSpPr>
            <p:cNvPr id="136" name="Rectangle 135"/>
            <p:cNvSpPr/>
            <p:nvPr/>
          </p:nvSpPr>
          <p:spPr>
            <a:xfrm>
              <a:off x="7160897" y="2699910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1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100" dirty="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7220462" y="2815981"/>
              <a:ext cx="23596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endParaRPr lang="en-US" sz="800" dirty="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432318" y="2580694"/>
            <a:ext cx="381836" cy="272230"/>
            <a:chOff x="7160851" y="2718297"/>
            <a:chExt cx="381836" cy="272230"/>
          </a:xfrm>
        </p:grpSpPr>
        <p:sp>
          <p:nvSpPr>
            <p:cNvPr id="139" name="Rectangle 138"/>
            <p:cNvSpPr/>
            <p:nvPr/>
          </p:nvSpPr>
          <p:spPr>
            <a:xfrm>
              <a:off x="7160851" y="2718297"/>
              <a:ext cx="3818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105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endParaRPr lang="en-US" sz="105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224650" y="2821250"/>
              <a:ext cx="21672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endParaRPr lang="en-US" sz="5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83260" y="2680213"/>
            <a:ext cx="1422184" cy="3531293"/>
            <a:chOff x="2064962" y="3214319"/>
            <a:chExt cx="1422184" cy="3531293"/>
          </a:xfrm>
        </p:grpSpPr>
        <p:sp>
          <p:nvSpPr>
            <p:cNvPr id="78" name="TextBox 77"/>
            <p:cNvSpPr txBox="1"/>
            <p:nvPr/>
          </p:nvSpPr>
          <p:spPr>
            <a:xfrm>
              <a:off x="2064962" y="6376280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 </a:t>
              </a:r>
              <a:r>
                <a:rPr lang="en-US" dirty="0">
                  <a:solidFill>
                    <a:srgbClr val="0070C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2845539" y="3214319"/>
              <a:ext cx="362856" cy="203201"/>
            </a:xfrm>
            <a:custGeom>
              <a:avLst/>
              <a:gdLst>
                <a:gd name="connsiteX0" fmla="*/ 0 w 1872343"/>
                <a:gd name="connsiteY0" fmla="*/ 949439 h 1008735"/>
                <a:gd name="connsiteX1" fmla="*/ 711200 w 1872343"/>
                <a:gd name="connsiteY1" fmla="*/ 920411 h 1008735"/>
                <a:gd name="connsiteX2" fmla="*/ 1190171 w 1872343"/>
                <a:gd name="connsiteY2" fmla="*/ 107611 h 1008735"/>
                <a:gd name="connsiteX3" fmla="*/ 1611086 w 1872343"/>
                <a:gd name="connsiteY3" fmla="*/ 6011 h 1008735"/>
                <a:gd name="connsiteX4" fmla="*/ 1872343 w 1872343"/>
                <a:gd name="connsiteY4" fmla="*/ 20525 h 100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343" h="1008735">
                  <a:moveTo>
                    <a:pt x="0" y="949439"/>
                  </a:moveTo>
                  <a:cubicBezTo>
                    <a:pt x="256419" y="1005077"/>
                    <a:pt x="512838" y="1060716"/>
                    <a:pt x="711200" y="920411"/>
                  </a:cubicBezTo>
                  <a:cubicBezTo>
                    <a:pt x="909562" y="780106"/>
                    <a:pt x="1040190" y="260011"/>
                    <a:pt x="1190171" y="107611"/>
                  </a:cubicBezTo>
                  <a:cubicBezTo>
                    <a:pt x="1340152" y="-44789"/>
                    <a:pt x="1497391" y="20525"/>
                    <a:pt x="1611086" y="6011"/>
                  </a:cubicBezTo>
                  <a:cubicBezTo>
                    <a:pt x="1724781" y="-8503"/>
                    <a:pt x="1798562" y="6011"/>
                    <a:pt x="1872343" y="20525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94145" y="1613026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0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1886295" y="160370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772700" y="1606822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2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103062" y="2512443"/>
            <a:ext cx="2128147" cy="3144273"/>
            <a:chOff x="2064962" y="3039399"/>
            <a:chExt cx="2128147" cy="3144273"/>
          </a:xfrm>
        </p:grpSpPr>
        <p:sp>
          <p:nvSpPr>
            <p:cNvPr id="75" name="TextBox 74"/>
            <p:cNvSpPr txBox="1"/>
            <p:nvPr/>
          </p:nvSpPr>
          <p:spPr>
            <a:xfrm>
              <a:off x="2064962" y="5814340"/>
              <a:ext cx="2128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baseline="30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= W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sz="11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2747804" y="3039399"/>
              <a:ext cx="361066" cy="381120"/>
              <a:chOff x="7227376" y="2813486"/>
              <a:chExt cx="361066" cy="381120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7262712" y="2979162"/>
                <a:ext cx="32573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8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 </a:t>
                </a:r>
                <a:endParaRPr lang="en-US" sz="8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227376" y="2813486"/>
                <a:ext cx="20550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000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2920107" y="3754823"/>
            <a:ext cx="1586549" cy="593112"/>
            <a:chOff x="2882007" y="4281779"/>
            <a:chExt cx="1586549" cy="593112"/>
          </a:xfrm>
        </p:grpSpPr>
        <p:sp>
          <p:nvSpPr>
            <p:cNvPr id="156" name="TextBox 155"/>
            <p:cNvSpPr txBox="1"/>
            <p:nvPr/>
          </p:nvSpPr>
          <p:spPr>
            <a:xfrm>
              <a:off x="3051180" y="4281779"/>
              <a:ext cx="1417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3x3 matrix for layer 1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 flipH="1">
              <a:off x="2882007" y="4493781"/>
              <a:ext cx="604791" cy="381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/>
          <p:cNvGrpSpPr/>
          <p:nvPr/>
        </p:nvGrpSpPr>
        <p:grpSpPr>
          <a:xfrm>
            <a:off x="3131064" y="4923882"/>
            <a:ext cx="1758319" cy="401101"/>
            <a:chOff x="2320730" y="4497870"/>
            <a:chExt cx="1758319" cy="401101"/>
          </a:xfrm>
        </p:grpSpPr>
        <p:sp>
          <p:nvSpPr>
            <p:cNvPr id="159" name="TextBox 158"/>
            <p:cNvSpPr txBox="1"/>
            <p:nvPr/>
          </p:nvSpPr>
          <p:spPr>
            <a:xfrm>
              <a:off x="2661673" y="4497870"/>
              <a:ext cx="1417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1x3 matrix for layer 2</a:t>
              </a:r>
            </a:p>
          </p:txBody>
        </p:sp>
        <p:cxnSp>
          <p:nvCxnSpPr>
            <p:cNvPr id="160" name="Straight Arrow Connector 159"/>
            <p:cNvCxnSpPr/>
            <p:nvPr/>
          </p:nvCxnSpPr>
          <p:spPr>
            <a:xfrm flipH="1">
              <a:off x="2320730" y="4697230"/>
              <a:ext cx="393834" cy="2017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3277564" y="2578634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72984" y="1041644"/>
            <a:ext cx="391703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2-Layer Network      </a:t>
            </a:r>
          </a:p>
        </p:txBody>
      </p:sp>
      <p:sp>
        <p:nvSpPr>
          <p:cNvPr id="61" name="Subtitle 2"/>
          <p:cNvSpPr txBox="1">
            <a:spLocks/>
          </p:cNvSpPr>
          <p:nvPr/>
        </p:nvSpPr>
        <p:spPr>
          <a:xfrm>
            <a:off x="1711536" y="202458"/>
            <a:ext cx="9144000" cy="814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Activation Functions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4270" y="1110097"/>
            <a:ext cx="4759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Answer: Assume </a:t>
            </a:r>
            <a:r>
              <a:rPr lang="en-US" sz="4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(z)=z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319881" y="2250832"/>
            <a:ext cx="2828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4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16828" y="2985382"/>
            <a:ext cx="36968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4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[i-1]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[i-1]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082011" y="3876473"/>
            <a:ext cx="3613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4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4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6708" y="3937122"/>
            <a:ext cx="2705392" cy="693404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6161551" y="4839391"/>
            <a:ext cx="13548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9515" y="5690789"/>
            <a:ext cx="5641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Hence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explained by a single matrix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linear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 input vector (x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. This is not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powerful compared to non-linear activation functions.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6606291" y="5005146"/>
            <a:ext cx="541492" cy="481254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89077" y="5039445"/>
            <a:ext cx="343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NN is just linear regression!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691776" y="1694234"/>
            <a:ext cx="550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Linearity ~ Low Complexity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43" y="1619929"/>
            <a:ext cx="3370635" cy="198018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51038" y="93462"/>
            <a:ext cx="17155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latin typeface="Symbol" panose="05050102010706020507" pitchFamily="18" charset="2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(z)/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(z)(1-</a:t>
            </a:r>
            <a:r>
              <a:rPr lang="en-US" sz="1200" dirty="0">
                <a:latin typeface="Symbol" panose="05050102010706020507" pitchFamily="18" charset="2"/>
              </a:rPr>
              <a:t>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(z))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0" y="432528"/>
            <a:ext cx="2157339" cy="624263"/>
            <a:chOff x="584422" y="6273542"/>
            <a:chExt cx="2157339" cy="624263"/>
          </a:xfrm>
        </p:grpSpPr>
        <p:grpSp>
          <p:nvGrpSpPr>
            <p:cNvPr id="72" name="Group 71"/>
            <p:cNvGrpSpPr/>
            <p:nvPr/>
          </p:nvGrpSpPr>
          <p:grpSpPr>
            <a:xfrm>
              <a:off x="584422" y="6273542"/>
              <a:ext cx="1079142" cy="624263"/>
              <a:chOff x="3304465" y="5834143"/>
              <a:chExt cx="1079142" cy="624263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3304465" y="5834143"/>
                <a:ext cx="10791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</a:t>
                </a:r>
                <a:r>
                  <a:rPr lang="en-US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558732" y="6089074"/>
                <a:ext cx="5806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3492896" y="6166042"/>
                <a:ext cx="6629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/>
            <p:cNvSpPr/>
            <p:nvPr/>
          </p:nvSpPr>
          <p:spPr>
            <a:xfrm>
              <a:off x="1430183" y="6447991"/>
              <a:ext cx="1311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 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(1-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3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6" grpId="0"/>
      <p:bldP spid="117" grpId="0"/>
      <p:bldP spid="118" grpId="0"/>
      <p:bldP spid="3" grpId="0" animBg="1"/>
      <p:bldP spid="120" grpId="0"/>
      <p:bldP spid="7" grpId="0"/>
      <p:bldP spid="122" grpId="0" animBg="1"/>
      <p:bldP spid="8" grpId="0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7|1.9|0.4|0.5|0.4|12.9|3.2|22.9|2.1|5.7|9.4|0.8|25.3|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|9.1|25.2|2.1|8|5.5|6|1.1|11.5|4.6|0.4|0.6|0.6|86.9|14.8|1.3|0.3|8.2|0.6|22.7|97.6|33.6|11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4|1.9|0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8.2|3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7|1.9|0.4|0.5|0.4|12.9|3.2|22.9|2.1|5.7|9.4|0.8|25.3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7|1.9|0.4|0.5|0.4|12.9|3.2|22.9|2.1|5.7|9.4|0.8|25.3|1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46071</TotalTime>
  <Words>12841</Words>
  <Application>Microsoft Office PowerPoint</Application>
  <PresentationFormat>Widescreen</PresentationFormat>
  <Paragraphs>2453</Paragraphs>
  <Slides>71</Slides>
  <Notes>0</Notes>
  <HiddenSlides>12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CMR10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T. Schuster</dc:creator>
  <cp:lastModifiedBy>gerard schuster</cp:lastModifiedBy>
  <cp:revision>639</cp:revision>
  <dcterms:created xsi:type="dcterms:W3CDTF">2017-12-16T11:24:58Z</dcterms:created>
  <dcterms:modified xsi:type="dcterms:W3CDTF">2023-02-23T22:07:28Z</dcterms:modified>
</cp:coreProperties>
</file>