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03" r:id="rId3"/>
    <p:sldId id="306" r:id="rId4"/>
    <p:sldId id="307" r:id="rId5"/>
    <p:sldId id="308" r:id="rId6"/>
    <p:sldId id="302" r:id="rId7"/>
    <p:sldId id="296" r:id="rId8"/>
    <p:sldId id="291" r:id="rId9"/>
    <p:sldId id="297" r:id="rId10"/>
    <p:sldId id="279" r:id="rId11"/>
    <p:sldId id="298" r:id="rId12"/>
    <p:sldId id="292" r:id="rId13"/>
    <p:sldId id="299" r:id="rId14"/>
    <p:sldId id="289" r:id="rId15"/>
    <p:sldId id="300" r:id="rId16"/>
    <p:sldId id="288" r:id="rId17"/>
    <p:sldId id="301" r:id="rId18"/>
    <p:sldId id="293" r:id="rId19"/>
    <p:sldId id="295" r:id="rId20"/>
    <p:sldId id="287" r:id="rId21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122" autoAdjust="0"/>
    <p:restoredTop sz="94674"/>
  </p:normalViewPr>
  <p:slideViewPr>
    <p:cSldViewPr snapToGrid="0" snapToObjects="1">
      <p:cViewPr>
        <p:scale>
          <a:sx n="92" d="100"/>
          <a:sy n="92" d="100"/>
        </p:scale>
        <p:origin x="29" y="-10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C977F-B428-DC4F-8742-656E184580DB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B28B1-5610-814F-8BFF-09D1AB15E1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870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150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094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573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130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708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5240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4419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063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760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284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996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E46B5-9AE5-334C-955A-236A42F29A91}" type="datetimeFigureOut">
              <a:rPr kumimoji="1" lang="zh-CN" altLang="en-US" smtClean="0"/>
              <a:t>2020/10/25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375DB-107E-A24E-876B-77D8E2DBCF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32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9s_FpMpdYW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9s_FpMpdYW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13339" y="2296869"/>
            <a:ext cx="6400800" cy="1752600"/>
          </a:xfrm>
        </p:spPr>
        <p:txBody>
          <a:bodyPr/>
          <a:lstStyle/>
          <a:p>
            <a:r>
              <a:rPr kumimoji="1" lang="en-US" altLang="zh-CN" dirty="0" err="1">
                <a:solidFill>
                  <a:schemeClr val="tx1"/>
                </a:solidFill>
              </a:rPr>
              <a:t>Shihang</a:t>
            </a:r>
            <a:r>
              <a:rPr kumimoji="1" lang="en-US" altLang="zh-CN" dirty="0">
                <a:solidFill>
                  <a:schemeClr val="tx1"/>
                </a:solidFill>
              </a:rPr>
              <a:t> </a:t>
            </a:r>
            <a:r>
              <a:rPr kumimoji="1" lang="en-US" altLang="zh-CN" dirty="0" smtClean="0">
                <a:solidFill>
                  <a:schemeClr val="tx1"/>
                </a:solidFill>
              </a:rPr>
              <a:t>Feng + GTS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580292" y="11538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/>
              <a:t>You Only Look Once (YOLO)</a:t>
            </a:r>
            <a:endParaRPr kumimoji="1" lang="zh-CN" altLang="en-US" dirty="0"/>
          </a:p>
        </p:txBody>
      </p:sp>
      <p:pic>
        <p:nvPicPr>
          <p:cNvPr id="6" name="图片 5" descr="DampPartialAfghanhound-size_restri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06" y="3173169"/>
            <a:ext cx="5670820" cy="31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0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You Only Look Once (YOLO)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07" y="2854971"/>
            <a:ext cx="3619693" cy="361395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44096" y="2334876"/>
            <a:ext cx="176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S</a:t>
            </a:r>
            <a:r>
              <a:rPr kumimoji="1" lang="zh-CN" altLang="en-US" sz="2400" dirty="0"/>
              <a:t>*</a:t>
            </a:r>
            <a:r>
              <a:rPr kumimoji="1" lang="en-US" altLang="zh-CN" sz="2400" dirty="0"/>
              <a:t>S cells</a:t>
            </a:r>
            <a:endParaRPr kumimoji="1" lang="zh-CN" altLang="en-US" sz="2400" dirty="0"/>
          </a:p>
        </p:txBody>
      </p:sp>
      <p:sp>
        <p:nvSpPr>
          <p:cNvPr id="10" name="椭圆 9"/>
          <p:cNvSpPr/>
          <p:nvPr/>
        </p:nvSpPr>
        <p:spPr>
          <a:xfrm>
            <a:off x="1669133" y="5186855"/>
            <a:ext cx="120953" cy="1088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-84667" y="4932857"/>
            <a:ext cx="1197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Dog </a:t>
            </a:r>
            <a:r>
              <a:rPr kumimoji="1" lang="en-US" altLang="zh-CN" dirty="0" smtClean="0"/>
              <a:t>Center</a:t>
            </a:r>
          </a:p>
          <a:p>
            <a:pPr algn="ctr"/>
            <a:r>
              <a:rPr kumimoji="1" lang="en-US" altLang="zh-CN" dirty="0" smtClean="0"/>
              <a:t>(ground</a:t>
            </a:r>
          </a:p>
          <a:p>
            <a:pPr algn="ctr"/>
            <a:r>
              <a:rPr kumimoji="1" lang="en-US" altLang="zh-CN" dirty="0"/>
              <a:t>t</a:t>
            </a:r>
            <a:r>
              <a:rPr kumimoji="1" lang="en-US" altLang="zh-CN" dirty="0" smtClean="0"/>
              <a:t>ruth)</a:t>
            </a:r>
            <a:endParaRPr kumimoji="1" lang="zh-CN" altLang="en-US" dirty="0"/>
          </a:p>
        </p:txBody>
      </p:sp>
      <p:pic>
        <p:nvPicPr>
          <p:cNvPr id="12" name="图片 11" descr="Screen Shot 2019-06-18 at 17.02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31" y="2854971"/>
            <a:ext cx="3763063" cy="373894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3647" y="1169760"/>
            <a:ext cx="880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Yolo:  Propose possible boxes </a:t>
            </a:r>
            <a:r>
              <a:rPr kumimoji="1" lang="en-US" altLang="zh-CN" sz="2400" dirty="0">
                <a:sym typeface="Wingdings"/>
              </a:rPr>
              <a:t>+ Classification +</a:t>
            </a:r>
            <a:r>
              <a:rPr kumimoji="1" lang="en-US" altLang="zh-CN" sz="2400" dirty="0"/>
              <a:t>Localization </a:t>
            </a:r>
          </a:p>
          <a:p>
            <a:endParaRPr kumimoji="1" lang="zh-CN" alt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4161" y="2116695"/>
            <a:ext cx="1909369" cy="1125132"/>
            <a:chOff x="364161" y="2196207"/>
            <a:chExt cx="1909369" cy="1125132"/>
          </a:xfrm>
        </p:grpSpPr>
        <p:sp>
          <p:nvSpPr>
            <p:cNvPr id="3" name="TextBox 2"/>
            <p:cNvSpPr txBox="1"/>
            <p:nvPr/>
          </p:nvSpPr>
          <p:spPr>
            <a:xfrm>
              <a:off x="364161" y="2196207"/>
              <a:ext cx="19093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Starting Proposed </a:t>
              </a:r>
            </a:p>
            <a:p>
              <a:pPr algn="ctr"/>
              <a:r>
                <a:rPr lang="en-US" dirty="0" smtClean="0"/>
                <a:t>ROIs</a:t>
              </a: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1338724" y="2796343"/>
              <a:ext cx="0" cy="46656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358602" y="2796343"/>
              <a:ext cx="595845" cy="52499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0"/>
          <p:cNvSpPr txBox="1"/>
          <p:nvPr/>
        </p:nvSpPr>
        <p:spPr>
          <a:xfrm>
            <a:off x="6428758" y="6110278"/>
            <a:ext cx="205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Ground truth BBs</a:t>
            </a:r>
            <a:endParaRPr kumimoji="1"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14053" y="2222722"/>
            <a:ext cx="3660617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We no longer need to use “selective”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earch for proposed ROIs!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43497" y="5648613"/>
            <a:ext cx="3428503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Hopefully all excess proposed ROIs</a:t>
            </a:r>
          </a:p>
          <a:p>
            <a:pPr algn="ctr"/>
            <a:r>
              <a:rPr lang="en-US" dirty="0" smtClean="0"/>
              <a:t>Merge to become </a:t>
            </a:r>
            <a:r>
              <a:rPr lang="en-US" dirty="0" err="1" smtClean="0"/>
              <a:t>groundtruth</a:t>
            </a:r>
            <a:r>
              <a:rPr lang="en-US" dirty="0" smtClean="0"/>
              <a:t> BBs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37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8" grpId="0"/>
      <p:bldP spid="14" grpId="0"/>
      <p:bldP spid="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Motivation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kumimoji="1" lang="en-US" altLang="zh-CN" sz="120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Key Idea of Yolo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endParaRPr kumimoji="1" lang="en-US" altLang="zh-CN" sz="135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Ugly Details: Anchor </a:t>
            </a:r>
            <a:r>
              <a:rPr kumimoji="1" lang="en-US" altLang="zh-CN" dirty="0" err="1" smtClean="0">
                <a:solidFill>
                  <a:srgbClr val="000000"/>
                </a:solidFill>
              </a:rPr>
              <a:t>Boxes+Target</a:t>
            </a:r>
            <a:r>
              <a:rPr kumimoji="1" lang="en-US" altLang="zh-CN" dirty="0" smtClean="0">
                <a:solidFill>
                  <a:srgbClr val="000000"/>
                </a:solidFill>
              </a:rPr>
              <a:t> Vector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Intersection-of-Union (IOU)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Loss Function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 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1348063"/>
            <a:ext cx="8229600" cy="3899797"/>
            <a:chOff x="457200" y="1348063"/>
            <a:chExt cx="8229600" cy="3899797"/>
          </a:xfrm>
        </p:grpSpPr>
        <p:sp>
          <p:nvSpPr>
            <p:cNvPr id="4" name="Rectangle 3"/>
            <p:cNvSpPr/>
            <p:nvPr/>
          </p:nvSpPr>
          <p:spPr>
            <a:xfrm>
              <a:off x="457200" y="4432852"/>
              <a:ext cx="8229600" cy="815008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7200" y="1348063"/>
              <a:ext cx="8229600" cy="2587833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061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7930" y="1465036"/>
            <a:ext cx="2030591" cy="48701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2100" dirty="0"/>
              <a:t>Bounding Box</a:t>
            </a:r>
            <a:endParaRPr kumimoji="1" lang="zh-CN" altLang="en-US" sz="2100" dirty="0"/>
          </a:p>
        </p:txBody>
      </p:sp>
      <p:pic>
        <p:nvPicPr>
          <p:cNvPr id="5" name="图片 4" descr="Screen Shot 2019-06-13 at 14.1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95" y="2128198"/>
            <a:ext cx="1609725" cy="1428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3606475"/>
            <a:ext cx="4740768" cy="239281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82733" y="1924831"/>
            <a:ext cx="9868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dirty="0"/>
              <a:t>(</a:t>
            </a:r>
            <a:r>
              <a:rPr kumimoji="1" lang="en-US" altLang="zh-CN" sz="1350" dirty="0" err="1"/>
              <a:t>x,y</a:t>
            </a:r>
            <a:r>
              <a:rPr kumimoji="1" lang="en-US" altLang="zh-CN" sz="1350" dirty="0"/>
              <a:t>)</a:t>
            </a:r>
            <a:endParaRPr kumimoji="1" lang="zh-CN" altLang="en-US" sz="1350" dirty="0"/>
          </a:p>
        </p:txBody>
      </p:sp>
      <p:sp>
        <p:nvSpPr>
          <p:cNvPr id="8" name="文本框 7"/>
          <p:cNvSpPr txBox="1"/>
          <p:nvPr/>
        </p:nvSpPr>
        <p:spPr>
          <a:xfrm>
            <a:off x="2323385" y="3452871"/>
            <a:ext cx="9868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dirty="0"/>
              <a:t>w—width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08520" y="2695099"/>
            <a:ext cx="9868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dirty="0"/>
              <a:t>h—height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388908" y="2660475"/>
            <a:ext cx="205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(</a:t>
            </a:r>
            <a:r>
              <a:rPr kumimoji="1" lang="en-US" altLang="zh-CN" dirty="0" err="1"/>
              <a:t>x,y,w,h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cxnSp>
        <p:nvCxnSpPr>
          <p:cNvPr id="12" name="直线箭头连接符 11"/>
          <p:cNvCxnSpPr>
            <a:stCxn id="9" idx="3"/>
            <a:endCxn id="10" idx="1"/>
          </p:cNvCxnSpPr>
          <p:nvPr/>
        </p:nvCxnSpPr>
        <p:spPr>
          <a:xfrm>
            <a:off x="4495407" y="2833599"/>
            <a:ext cx="8935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227976" y="3898026"/>
            <a:ext cx="17730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350" dirty="0" err="1"/>
              <a:t>IoU</a:t>
            </a:r>
            <a:r>
              <a:rPr kumimoji="1" lang="en-US" altLang="zh-CN" sz="1350" dirty="0"/>
              <a:t>&gt;0.7 positive</a:t>
            </a:r>
          </a:p>
          <a:p>
            <a:pPr algn="ctr"/>
            <a:r>
              <a:rPr kumimoji="1" lang="en-US" altLang="zh-CN" sz="1350" dirty="0" err="1"/>
              <a:t>IoU</a:t>
            </a:r>
            <a:r>
              <a:rPr kumimoji="1" lang="en-US" altLang="zh-CN" sz="1350" dirty="0"/>
              <a:t>&lt;0.3 negative</a:t>
            </a:r>
          </a:p>
          <a:p>
            <a:pPr algn="ctr"/>
            <a:r>
              <a:rPr kumimoji="1" lang="en-US" altLang="zh-CN" sz="1350" dirty="0"/>
              <a:t>0.3&lt;</a:t>
            </a:r>
            <a:r>
              <a:rPr kumimoji="1" lang="en-US" altLang="zh-CN" sz="1350" dirty="0" err="1"/>
              <a:t>IoU</a:t>
            </a:r>
            <a:r>
              <a:rPr kumimoji="1" lang="en-US" altLang="zh-CN" sz="1350" dirty="0"/>
              <a:t>&lt;0.7</a:t>
            </a:r>
          </a:p>
          <a:p>
            <a:pPr algn="ctr"/>
            <a:r>
              <a:rPr kumimoji="1" lang="en-US" altLang="zh-CN" sz="1350" dirty="0"/>
              <a:t> Number used in training</a:t>
            </a:r>
          </a:p>
          <a:p>
            <a:pPr algn="ctr"/>
            <a:endParaRPr kumimoji="1" lang="zh-CN" altLang="en-US" sz="1350" dirty="0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1477930" y="362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dirty="0" err="1"/>
              <a:t>Classification+Localization</a:t>
            </a:r>
            <a:r>
              <a:rPr kumimoji="1" lang="en-US" altLang="zh-CN" sz="4000" dirty="0"/>
              <a:t>: </a:t>
            </a:r>
            <a:r>
              <a:rPr kumimoji="1" lang="en-US" altLang="zh-CN" sz="4000" dirty="0" smtClean="0"/>
              <a:t>Intersection of Union (</a:t>
            </a:r>
            <a:r>
              <a:rPr kumimoji="1" lang="en-US" altLang="zh-CN" sz="4000" dirty="0" smtClean="0">
                <a:solidFill>
                  <a:srgbClr val="FF0000"/>
                </a:solidFill>
              </a:rPr>
              <a:t>IOU)</a:t>
            </a:r>
            <a:r>
              <a:rPr kumimoji="1" lang="en-US" altLang="zh-CN" sz="4000" dirty="0" smtClean="0"/>
              <a:t> </a:t>
            </a:r>
            <a:endParaRPr kumimoji="1" lang="en-US" altLang="zh-CN" sz="4000" dirty="0"/>
          </a:p>
        </p:txBody>
      </p:sp>
      <p:pic>
        <p:nvPicPr>
          <p:cNvPr id="1028" name="Picture 4" descr="Image result for green light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6" y="1030245"/>
            <a:ext cx="807113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9028" y="4555897"/>
            <a:ext cx="1672253" cy="3000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Intersection of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93225" y="2088095"/>
            <a:ext cx="911713" cy="126859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3763121" y="1887804"/>
            <a:ext cx="38139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How close is intersection of two overlapping boxes?</a:t>
            </a:r>
          </a:p>
        </p:txBody>
      </p:sp>
      <p:pic>
        <p:nvPicPr>
          <p:cNvPr id="18" name="图片 3" descr="Screen Shot 2019-06-18 at 16.57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3" y="5354474"/>
            <a:ext cx="2738818" cy="1571309"/>
          </a:xfrm>
          <a:prstGeom prst="rect">
            <a:avLst/>
          </a:prstGeom>
        </p:spPr>
      </p:pic>
      <p:sp>
        <p:nvSpPr>
          <p:cNvPr id="19" name="文本框 9"/>
          <p:cNvSpPr txBox="1"/>
          <p:nvPr/>
        </p:nvSpPr>
        <p:spPr>
          <a:xfrm>
            <a:off x="3939849" y="5857369"/>
            <a:ext cx="495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Confidence=</a:t>
            </a:r>
            <a:r>
              <a:rPr kumimoji="1" lang="en-US" altLang="zh-CN" dirty="0" err="1"/>
              <a:t>Pr</a:t>
            </a:r>
            <a:r>
              <a:rPr kumimoji="1" lang="en-US" altLang="zh-CN" dirty="0"/>
              <a:t>(Object)*IOU If cell contains objects</a:t>
            </a:r>
          </a:p>
          <a:p>
            <a:r>
              <a:rPr kumimoji="1" lang="en-US" altLang="zh-CN" dirty="0"/>
              <a:t>Confidence=0 If cell </a:t>
            </a:r>
            <a:r>
              <a:rPr kumimoji="1" lang="en-US" altLang="zh-CN" dirty="0" smtClean="0"/>
              <a:t>doesn’t contain </a:t>
            </a:r>
            <a:r>
              <a:rPr kumimoji="1" lang="en-US" altLang="zh-CN" dirty="0"/>
              <a:t>objects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057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6" grpId="0"/>
      <p:bldP spid="4" grpId="0" animBg="1"/>
      <p:bldP spid="11" grpId="0" animBg="1"/>
      <p:bldP spid="1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Motivation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kumimoji="1" lang="en-US" altLang="zh-CN" sz="120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Key Idea of Yolo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endParaRPr kumimoji="1" lang="en-US" altLang="zh-CN" sz="135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Ugly Details: Anchor </a:t>
            </a:r>
            <a:r>
              <a:rPr kumimoji="1" lang="en-US" altLang="zh-CN" dirty="0" err="1" smtClean="0">
                <a:solidFill>
                  <a:srgbClr val="000000"/>
                </a:solidFill>
              </a:rPr>
              <a:t>Boxes+Target</a:t>
            </a:r>
            <a:r>
              <a:rPr kumimoji="1" lang="en-US" altLang="zh-CN" dirty="0" smtClean="0">
                <a:solidFill>
                  <a:srgbClr val="000000"/>
                </a:solidFill>
              </a:rPr>
              <a:t> Vector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Intersection-of-Union (IOU)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Loss Function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 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1348064"/>
            <a:ext cx="8229600" cy="3899796"/>
            <a:chOff x="457200" y="1348064"/>
            <a:chExt cx="8229600" cy="3899796"/>
          </a:xfrm>
        </p:grpSpPr>
        <p:sp>
          <p:nvSpPr>
            <p:cNvPr id="4" name="Rectangle 3"/>
            <p:cNvSpPr/>
            <p:nvPr/>
          </p:nvSpPr>
          <p:spPr>
            <a:xfrm>
              <a:off x="457200" y="4432852"/>
              <a:ext cx="8229600" cy="815008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7200" y="1348064"/>
              <a:ext cx="8229600" cy="1892094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592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creen Shot 2019-06-18 at 16.57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36" y="2122411"/>
            <a:ext cx="4742440" cy="27208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11" y="1937733"/>
            <a:ext cx="3619693" cy="36139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92094" y="4871798"/>
            <a:ext cx="140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20 </a:t>
            </a:r>
          </a:p>
          <a:p>
            <a:pPr algn="ctr"/>
            <a:r>
              <a:rPr kumimoji="1" lang="en-US" altLang="zh-CN" sz="1400" dirty="0"/>
              <a:t>Class Probability </a:t>
            </a:r>
            <a:endParaRPr kumimoji="1" lang="zh-CN" altLang="en-US"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6175828" y="4871798"/>
            <a:ext cx="140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2 </a:t>
            </a:r>
          </a:p>
          <a:p>
            <a:pPr algn="ctr"/>
            <a:r>
              <a:rPr kumimoji="1" lang="en-US" altLang="zh-CN" sz="1400" dirty="0"/>
              <a:t>Confidence</a:t>
            </a:r>
            <a:endParaRPr kumimoji="1"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7061199" y="4876472"/>
            <a:ext cx="140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8</a:t>
            </a:r>
          </a:p>
          <a:p>
            <a:pPr algn="ctr"/>
            <a:r>
              <a:rPr kumimoji="1" lang="en-US" altLang="zh-CN" sz="1400" dirty="0"/>
              <a:t>2*(</a:t>
            </a:r>
            <a:r>
              <a:rPr kumimoji="1" lang="en-US" altLang="zh-CN" sz="1400" dirty="0" err="1"/>
              <a:t>x,y,h,w</a:t>
            </a:r>
            <a:r>
              <a:rPr kumimoji="1" lang="en-US" altLang="zh-CN" sz="1400" dirty="0"/>
              <a:t>)</a:t>
            </a:r>
            <a:endParaRPr kumimoji="1"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4049059" y="5767294"/>
            <a:ext cx="495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Confidence=</a:t>
            </a:r>
            <a:r>
              <a:rPr kumimoji="1" lang="en-US" altLang="zh-CN" dirty="0" err="1"/>
              <a:t>Pr</a:t>
            </a:r>
            <a:r>
              <a:rPr kumimoji="1" lang="en-US" altLang="zh-CN" dirty="0"/>
              <a:t>(Object)*IOU If cell contains objects</a:t>
            </a:r>
          </a:p>
          <a:p>
            <a:r>
              <a:rPr kumimoji="1" lang="en-US" altLang="zh-CN" dirty="0"/>
              <a:t>Confidence=0 If cell </a:t>
            </a:r>
            <a:r>
              <a:rPr kumimoji="1" lang="en-US" altLang="zh-CN" dirty="0" smtClean="0"/>
              <a:t>doesn’t contain </a:t>
            </a:r>
            <a:r>
              <a:rPr kumimoji="1" lang="en-US" altLang="zh-CN" dirty="0"/>
              <a:t>objects</a:t>
            </a:r>
          </a:p>
          <a:p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43647" y="1169760"/>
            <a:ext cx="880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Yolo:  Propose possible boxes </a:t>
            </a:r>
            <a:r>
              <a:rPr kumimoji="1" lang="en-US" altLang="zh-CN" sz="2400" dirty="0">
                <a:sym typeface="Wingdings"/>
              </a:rPr>
              <a:t>+ Classification +</a:t>
            </a:r>
            <a:r>
              <a:rPr kumimoji="1" lang="en-US" altLang="zh-CN" sz="2400" dirty="0"/>
              <a:t>Localization </a:t>
            </a:r>
          </a:p>
          <a:p>
            <a:endParaRPr kumimoji="1" lang="zh-CN" altLang="en-US" sz="2400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537708" y="-97794"/>
            <a:ext cx="8229600" cy="1143000"/>
          </a:xfrm>
        </p:spPr>
        <p:txBody>
          <a:bodyPr/>
          <a:lstStyle/>
          <a:p>
            <a:r>
              <a:rPr kumimoji="1" lang="en-US" altLang="zh-CN" dirty="0"/>
              <a:t>YOLO</a:t>
            </a:r>
            <a:endParaRPr kumimoji="1" lang="zh-CN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73496" y="4245894"/>
            <a:ext cx="1049656" cy="990600"/>
            <a:chOff x="1973496" y="4245894"/>
            <a:chExt cx="1049656" cy="990600"/>
          </a:xfrm>
        </p:grpSpPr>
        <p:sp>
          <p:nvSpPr>
            <p:cNvPr id="2" name="Rectangle 1"/>
            <p:cNvSpPr/>
            <p:nvPr/>
          </p:nvSpPr>
          <p:spPr>
            <a:xfrm>
              <a:off x="1973496" y="4596278"/>
              <a:ext cx="1049656" cy="2898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40512" y="4245894"/>
              <a:ext cx="176589" cy="990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58793" y="4871798"/>
            <a:ext cx="2652970" cy="1264828"/>
            <a:chOff x="958793" y="4871798"/>
            <a:chExt cx="2652970" cy="1264828"/>
          </a:xfrm>
        </p:grpSpPr>
        <p:sp>
          <p:nvSpPr>
            <p:cNvPr id="13" name="TextBox 12"/>
            <p:cNvSpPr txBox="1"/>
            <p:nvPr/>
          </p:nvSpPr>
          <p:spPr>
            <a:xfrm>
              <a:off x="958793" y="5767294"/>
              <a:ext cx="2652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Assign 2 anchor boxes/cell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769165" y="5227020"/>
              <a:ext cx="671347" cy="5402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807009" y="4871798"/>
              <a:ext cx="297829" cy="8954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563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Motivation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kumimoji="1" lang="en-US" altLang="zh-CN" sz="120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Key Idea of Yolo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endParaRPr kumimoji="1" lang="en-US" altLang="zh-CN" sz="135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Ugly Details: Anchor </a:t>
            </a:r>
            <a:r>
              <a:rPr kumimoji="1" lang="en-US" altLang="zh-CN" dirty="0" err="1" smtClean="0">
                <a:solidFill>
                  <a:srgbClr val="000000"/>
                </a:solidFill>
              </a:rPr>
              <a:t>Boxes+Target</a:t>
            </a:r>
            <a:r>
              <a:rPr kumimoji="1" lang="en-US" altLang="zh-CN" dirty="0" smtClean="0">
                <a:solidFill>
                  <a:srgbClr val="000000"/>
                </a:solidFill>
              </a:rPr>
              <a:t> Vector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Intersection-of-Union (IOU)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Loss Function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 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348063"/>
            <a:ext cx="8229600" cy="312454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5" y="2299078"/>
            <a:ext cx="4606973" cy="3770562"/>
          </a:xfrm>
          <a:prstGeom prst="rect">
            <a:avLst/>
          </a:prstGeom>
        </p:spPr>
      </p:pic>
      <p:pic>
        <p:nvPicPr>
          <p:cNvPr id="6" name="图片 5" descr="Screen Shot 2019-06-18 at 16.57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25" y="2122411"/>
            <a:ext cx="4742440" cy="272082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69683" y="4871798"/>
            <a:ext cx="140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20 </a:t>
            </a:r>
          </a:p>
          <a:p>
            <a:pPr algn="ctr"/>
            <a:r>
              <a:rPr kumimoji="1" lang="en-US" altLang="zh-CN" sz="1400" dirty="0"/>
              <a:t>Class Probability </a:t>
            </a:r>
            <a:endParaRPr kumimoji="1"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6453417" y="4871798"/>
            <a:ext cx="140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2 </a:t>
            </a:r>
          </a:p>
          <a:p>
            <a:pPr algn="ctr"/>
            <a:r>
              <a:rPr kumimoji="1" lang="en-US" altLang="zh-CN" sz="1400" dirty="0"/>
              <a:t>Confidence</a:t>
            </a:r>
            <a:endParaRPr kumimoji="1" lang="zh-CN" altLang="en-US" sz="1400" dirty="0"/>
          </a:p>
        </p:txBody>
      </p:sp>
      <p:sp>
        <p:nvSpPr>
          <p:cNvPr id="9" name="文本框 8"/>
          <p:cNvSpPr txBox="1"/>
          <p:nvPr/>
        </p:nvSpPr>
        <p:spPr>
          <a:xfrm>
            <a:off x="7338788" y="4876472"/>
            <a:ext cx="140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8</a:t>
            </a:r>
          </a:p>
          <a:p>
            <a:pPr algn="ctr"/>
            <a:r>
              <a:rPr kumimoji="1" lang="en-US" altLang="zh-CN" sz="1400" dirty="0"/>
              <a:t>2*(</a:t>
            </a:r>
            <a:r>
              <a:rPr kumimoji="1" lang="en-US" altLang="zh-CN" sz="1400" dirty="0" err="1"/>
              <a:t>x,y,h,w</a:t>
            </a:r>
            <a:r>
              <a:rPr kumimoji="1" lang="en-US" altLang="zh-CN" sz="1400" dirty="0"/>
              <a:t>)</a:t>
            </a:r>
            <a:endParaRPr kumimoji="1" lang="zh-CN" altLang="en-US" sz="1400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37708" y="-97794"/>
            <a:ext cx="8229600" cy="1143000"/>
          </a:xfrm>
        </p:spPr>
        <p:txBody>
          <a:bodyPr/>
          <a:lstStyle/>
          <a:p>
            <a:r>
              <a:rPr kumimoji="1" lang="en-US" altLang="zh-CN" dirty="0"/>
              <a:t>YOLO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75410" y="1406526"/>
            <a:ext cx="478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Loss function</a:t>
            </a:r>
            <a:endParaRPr kumimoji="1" lang="zh-CN" altLang="en-US" sz="2800" dirty="0"/>
          </a:p>
        </p:txBody>
      </p:sp>
      <p:sp>
        <p:nvSpPr>
          <p:cNvPr id="12" name="进程 11"/>
          <p:cNvSpPr/>
          <p:nvPr/>
        </p:nvSpPr>
        <p:spPr>
          <a:xfrm>
            <a:off x="0" y="2299078"/>
            <a:ext cx="4652508" cy="143194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13" name="进程 12"/>
          <p:cNvSpPr/>
          <p:nvPr/>
        </p:nvSpPr>
        <p:spPr>
          <a:xfrm>
            <a:off x="1185333" y="3817258"/>
            <a:ext cx="2594785" cy="1563412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14" name="进程 13"/>
          <p:cNvSpPr/>
          <p:nvPr/>
        </p:nvSpPr>
        <p:spPr>
          <a:xfrm>
            <a:off x="1983619" y="5380670"/>
            <a:ext cx="2890762" cy="660779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54476" y="1929746"/>
            <a:ext cx="179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Coordinate Loss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-319316" y="4225467"/>
            <a:ext cx="179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Confidence </a:t>
            </a:r>
          </a:p>
          <a:p>
            <a:pPr algn="ctr"/>
            <a:r>
              <a:rPr kumimoji="1" lang="en-US" altLang="zh-CN" dirty="0"/>
              <a:t>Loss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2131179" y="6041449"/>
            <a:ext cx="313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Classification Loss</a:t>
            </a:r>
          </a:p>
        </p:txBody>
      </p:sp>
      <p:sp>
        <p:nvSpPr>
          <p:cNvPr id="19" name="文本框 9"/>
          <p:cNvSpPr txBox="1"/>
          <p:nvPr/>
        </p:nvSpPr>
        <p:spPr>
          <a:xfrm>
            <a:off x="2326254" y="768207"/>
            <a:ext cx="4952218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Confidence=</a:t>
            </a:r>
            <a:r>
              <a:rPr kumimoji="1" lang="en-US" altLang="zh-CN" dirty="0" err="1"/>
              <a:t>Pr</a:t>
            </a:r>
            <a:r>
              <a:rPr kumimoji="1" lang="en-US" altLang="zh-CN" dirty="0"/>
              <a:t>(Object)*IOU If cell contains objects</a:t>
            </a:r>
          </a:p>
          <a:p>
            <a:r>
              <a:rPr kumimoji="1" lang="en-US" altLang="zh-CN" dirty="0"/>
              <a:t>Confidence=0 If cell </a:t>
            </a:r>
            <a:r>
              <a:rPr kumimoji="1" lang="en-US" altLang="zh-CN" dirty="0" err="1"/>
              <a:t>doesn’tcontain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objects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413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4" grpId="0" animBg="1"/>
      <p:bldP spid="15" grpId="0"/>
      <p:bldP spid="16" grpId="0"/>
      <p:bldP spid="17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Motivation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kumimoji="1" lang="en-US" altLang="zh-CN" sz="120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Key Idea of Yolo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endParaRPr kumimoji="1" lang="en-US" altLang="zh-CN" sz="135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Ugly Details: Anchor </a:t>
            </a:r>
            <a:r>
              <a:rPr kumimoji="1" lang="en-US" altLang="zh-CN" dirty="0" err="1" smtClean="0">
                <a:solidFill>
                  <a:srgbClr val="000000"/>
                </a:solidFill>
              </a:rPr>
              <a:t>Boxes+Target</a:t>
            </a:r>
            <a:r>
              <a:rPr kumimoji="1" lang="en-US" altLang="zh-CN" dirty="0" smtClean="0">
                <a:solidFill>
                  <a:srgbClr val="000000"/>
                </a:solidFill>
              </a:rPr>
              <a:t> Vector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Intersection-of-Union (IOU)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Loss Function &amp; </a:t>
            </a:r>
            <a:r>
              <a:rPr kumimoji="1" lang="en-US" altLang="zh-CN" dirty="0" smtClean="0">
                <a:solidFill>
                  <a:srgbClr val="FF0000"/>
                </a:solidFill>
              </a:rPr>
              <a:t>Confidence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 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348063"/>
            <a:ext cx="8229600" cy="312454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1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Confidence Metric</a:t>
            </a:r>
            <a:endParaRPr kumimoji="1" lang="zh-CN" altLang="en-US" dirty="0"/>
          </a:p>
        </p:txBody>
      </p:sp>
      <p:pic>
        <p:nvPicPr>
          <p:cNvPr id="4" name="图片 3" descr="Screen Shot 2019-06-18 at 16.57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36" y="2122411"/>
            <a:ext cx="4742440" cy="27208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11" y="1937733"/>
            <a:ext cx="3619693" cy="36139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92094" y="4871798"/>
            <a:ext cx="140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20 </a:t>
            </a:r>
          </a:p>
          <a:p>
            <a:pPr algn="ctr"/>
            <a:r>
              <a:rPr kumimoji="1" lang="en-US" altLang="zh-CN" sz="1400" dirty="0"/>
              <a:t>Class Probability </a:t>
            </a:r>
            <a:endParaRPr kumimoji="1" lang="zh-CN" altLang="en-US"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6175828" y="4871798"/>
            <a:ext cx="140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2 </a:t>
            </a:r>
          </a:p>
          <a:p>
            <a:pPr algn="ctr"/>
            <a:r>
              <a:rPr kumimoji="1" lang="en-US" altLang="zh-CN" sz="1400" dirty="0"/>
              <a:t>Confidence</a:t>
            </a:r>
            <a:endParaRPr kumimoji="1"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7061199" y="4876472"/>
            <a:ext cx="140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8</a:t>
            </a:r>
          </a:p>
          <a:p>
            <a:pPr algn="ctr"/>
            <a:r>
              <a:rPr kumimoji="1" lang="en-US" altLang="zh-CN" sz="1400" dirty="0"/>
              <a:t>2*(</a:t>
            </a:r>
            <a:r>
              <a:rPr kumimoji="1" lang="en-US" altLang="zh-CN" sz="1400" dirty="0" err="1"/>
              <a:t>x,y,h,w</a:t>
            </a:r>
            <a:r>
              <a:rPr kumimoji="1" lang="en-US" altLang="zh-CN" sz="1400" dirty="0"/>
              <a:t>)</a:t>
            </a:r>
            <a:endParaRPr kumimoji="1"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710515" y="5563657"/>
            <a:ext cx="562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Confidence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C=</a:t>
            </a:r>
            <a:r>
              <a:rPr kumimoji="1" lang="en-US" altLang="zh-CN" dirty="0" err="1">
                <a:solidFill>
                  <a:srgbClr val="FF0000"/>
                </a:solidFill>
              </a:rPr>
              <a:t>Pr</a:t>
            </a:r>
            <a:r>
              <a:rPr kumimoji="1" lang="en-US" altLang="zh-CN" dirty="0">
                <a:solidFill>
                  <a:srgbClr val="FF0000"/>
                </a:solidFill>
              </a:rPr>
              <a:t>(object)*IOU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43647" y="1169760"/>
            <a:ext cx="880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Yolo:  Propose possible boxes </a:t>
            </a:r>
            <a:r>
              <a:rPr kumimoji="1" lang="en-US" altLang="zh-CN" sz="2400" dirty="0">
                <a:sym typeface="Wingdings"/>
              </a:rPr>
              <a:t>+ Classification +</a:t>
            </a:r>
            <a:r>
              <a:rPr kumimoji="1" lang="en-US" altLang="zh-CN" sz="2400" dirty="0"/>
              <a:t>Localization </a:t>
            </a:r>
          </a:p>
          <a:p>
            <a:endParaRPr kumimoji="1" lang="zh-CN" altLang="en-US" sz="2400" dirty="0"/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48188F2A-191A-0244-956F-341C3311FF1C}"/>
              </a:ext>
            </a:extLst>
          </p:cNvPr>
          <p:cNvSpPr txBox="1"/>
          <p:nvPr/>
        </p:nvSpPr>
        <p:spPr>
          <a:xfrm>
            <a:off x="0" y="58602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1600" dirty="0" err="1"/>
              <a:t>Pr</a:t>
            </a:r>
            <a:r>
              <a:rPr kumimoji="1" lang="en-US" altLang="zh-CN" sz="1600" dirty="0"/>
              <a:t>(Object)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is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probability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box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contains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object.</a:t>
            </a:r>
          </a:p>
          <a:p>
            <a:pPr algn="just"/>
            <a:r>
              <a:rPr kumimoji="1" lang="en-US" altLang="zh-CN" sz="1600" dirty="0"/>
              <a:t>In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training,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if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box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contains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object,</a:t>
            </a:r>
            <a:r>
              <a:rPr kumimoji="1" lang="zh-CN" altLang="en-US" sz="1600" dirty="0"/>
              <a:t> </a:t>
            </a:r>
            <a:r>
              <a:rPr kumimoji="1" lang="en-US" altLang="zh-CN" sz="1600" dirty="0" err="1"/>
              <a:t>Pr</a:t>
            </a:r>
            <a:r>
              <a:rPr kumimoji="1" lang="en-US" altLang="zh-CN" sz="1600" dirty="0"/>
              <a:t>(object)=1,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Confidence=IOU,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otherwise</a:t>
            </a:r>
            <a:r>
              <a:rPr kumimoji="1" lang="zh-CN" altLang="en-US" sz="1600" dirty="0"/>
              <a:t> </a:t>
            </a:r>
            <a:r>
              <a:rPr kumimoji="1" lang="en-US" altLang="zh-CN" sz="1600" dirty="0" err="1"/>
              <a:t>Pr</a:t>
            </a:r>
            <a:r>
              <a:rPr kumimoji="1" lang="en-US" altLang="zh-CN" sz="1600" dirty="0"/>
              <a:t>(object)=Confidence=0</a:t>
            </a:r>
          </a:p>
          <a:p>
            <a:pPr algn="just"/>
            <a:r>
              <a:rPr kumimoji="1" lang="en-US" altLang="zh-CN" sz="1600" dirty="0"/>
              <a:t>In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test,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only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confidence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score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will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output,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high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score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means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window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contain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object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and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location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is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correct</a:t>
            </a:r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087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14" y="259076"/>
            <a:ext cx="1933670" cy="177058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AEC8AFF-921B-8D4A-BD89-79675CC4F8DE}"/>
                  </a:ext>
                </a:extLst>
              </p:cNvPr>
              <p:cNvSpPr/>
              <p:nvPr/>
            </p:nvSpPr>
            <p:spPr>
              <a:xfrm>
                <a:off x="4181184" y="2604245"/>
                <a:ext cx="5507704" cy="1701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𝑐𝑜𝑜𝑟𝑑</m:t>
                        </m:r>
                      </m:sub>
                    </m:sSub>
                    <m:nary>
                      <m:naryPr>
                        <m:chr m:val="∑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  <m:e>
                        <m:nary>
                          <m:naryPr>
                            <m:chr m:val="∑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p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altLang="zh-CN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altLang="zh-CN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altLang="zh-CN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altLang="zh-CN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altLang="zh-CN" sz="1600" dirty="0">
                  <a:solidFill>
                    <a:schemeClr val="tx1"/>
                  </a:solidFill>
                </a:endParaRPr>
              </a:p>
              <a:p>
                <a:r>
                  <a:rPr lang="en-US" altLang="zh-CN" sz="1600" dirty="0">
                    <a:solidFill>
                      <a:schemeClr val="tx1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𝑐𝑜𝑜𝑟𝑑</m:t>
                        </m:r>
                      </m:sub>
                    </m:sSub>
                    <m:nary>
                      <m:naryPr>
                        <m:chr m:val="∑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  <m:e>
                        <m:nary>
                          <m:naryPr>
                            <m:chr m:val="∑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p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rad>
                                        <m: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̂"/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altLang="zh-CN" sz="1600" i="1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rad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rad>
                                        <m: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̂"/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altLang="zh-CN" sz="1600" i="1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h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rad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altLang="zh-CN" sz="16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zh-CN" alt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</a:rPr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  <m:e>
                        <m:nary>
                          <m:naryPr>
                            <m:chr m:val="∑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altLang="zh-CN" sz="16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zh-CN" alt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</a:rPr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𝑐𝑙𝑎𝑠𝑠𝑒𝑠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)−</m:t>
                                    </m:r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altLang="zh-CN" sz="16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AEC8AFF-921B-8D4A-BD89-79675CC4F8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184" y="2604245"/>
                <a:ext cx="5507704" cy="1701620"/>
              </a:xfrm>
              <a:prstGeom prst="rect">
                <a:avLst/>
              </a:prstGeom>
              <a:blipFill>
                <a:blip r:embed="rId3"/>
                <a:stretch>
                  <a:fillRect l="-2529" t="-19259" b="-3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zh-CN" dirty="0"/>
              <a:t>YOLO</a:t>
            </a:r>
            <a:endParaRPr kumimoji="1" lang="zh-CN" alt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620A25-22EA-EF41-BAA1-47F66C168E5A}"/>
              </a:ext>
            </a:extLst>
          </p:cNvPr>
          <p:cNvGrpSpPr/>
          <p:nvPr/>
        </p:nvGrpSpPr>
        <p:grpSpPr>
          <a:xfrm>
            <a:off x="-219889" y="2968417"/>
            <a:ext cx="4219942" cy="3207078"/>
            <a:chOff x="-275739" y="2895879"/>
            <a:chExt cx="4708267" cy="3613957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772EA516-FBBF-CE4F-92F8-DA788C2FA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835" y="2895879"/>
              <a:ext cx="3619693" cy="3613957"/>
            </a:xfrm>
            <a:prstGeom prst="rect">
              <a:avLst/>
            </a:prstGeom>
          </p:spPr>
        </p:pic>
        <p:sp>
          <p:nvSpPr>
            <p:cNvPr id="17" name="椭圆 9">
              <a:extLst>
                <a:ext uri="{FF2B5EF4-FFF2-40B4-BE49-F238E27FC236}">
                  <a16:creationId xmlns:a16="http://schemas.microsoft.com/office/drawing/2014/main" id="{F2B11F6D-8E47-CD40-AE52-1102599FA669}"/>
                </a:ext>
              </a:extLst>
            </p:cNvPr>
            <p:cNvSpPr/>
            <p:nvPr/>
          </p:nvSpPr>
          <p:spPr>
            <a:xfrm>
              <a:off x="1486405" y="5171475"/>
              <a:ext cx="120953" cy="1088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文本框 10">
              <a:extLst>
                <a:ext uri="{FF2B5EF4-FFF2-40B4-BE49-F238E27FC236}">
                  <a16:creationId xmlns:a16="http://schemas.microsoft.com/office/drawing/2014/main" id="{71747FCC-5362-2740-9B64-92DCA5F58751}"/>
                </a:ext>
              </a:extLst>
            </p:cNvPr>
            <p:cNvSpPr txBox="1"/>
            <p:nvPr/>
          </p:nvSpPr>
          <p:spPr>
            <a:xfrm>
              <a:off x="-275739" y="4932857"/>
              <a:ext cx="11974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/>
                <a:t>Dog Center</a:t>
              </a:r>
              <a:endParaRPr kumimoji="1" lang="zh-CN" altLang="en-US" dirty="0"/>
            </a:p>
          </p:txBody>
        </p: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E629F740-797A-7340-BE76-8BF4A135A515}"/>
              </a:ext>
            </a:extLst>
          </p:cNvPr>
          <p:cNvSpPr txBox="1"/>
          <p:nvPr/>
        </p:nvSpPr>
        <p:spPr>
          <a:xfrm>
            <a:off x="1413077" y="2599085"/>
            <a:ext cx="176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S</a:t>
            </a:r>
            <a:r>
              <a:rPr kumimoji="1" lang="zh-CN" altLang="en-US" dirty="0"/>
              <a:t>*</a:t>
            </a:r>
            <a:r>
              <a:rPr kumimoji="1" lang="en-US" altLang="zh-CN" dirty="0"/>
              <a:t>S cells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7">
                <a:extLst>
                  <a:ext uri="{FF2B5EF4-FFF2-40B4-BE49-F238E27FC236}">
                    <a16:creationId xmlns:a16="http://schemas.microsoft.com/office/drawing/2014/main" id="{BC4D8528-019C-8847-8937-D9884E36300E}"/>
                  </a:ext>
                </a:extLst>
              </p:cNvPr>
              <p:cNvSpPr txBox="1"/>
              <p:nvPr/>
            </p:nvSpPr>
            <p:spPr>
              <a:xfrm>
                <a:off x="57531" y="1832499"/>
                <a:ext cx="5353710" cy="467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solidFill>
                      <a:schemeClr val="tx1"/>
                    </a:solidFill>
                  </a:rPr>
                  <a:t>Red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/>
                  <a:t>box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in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left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image,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𝑜𝑏𝑗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=1,</a:t>
                </a:r>
                <a:r>
                  <a:rPr lang="zh-CN" alt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𝑛𝑜𝑜𝑏𝑗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=0 </a:t>
                </a:r>
                <a:endParaRPr kumimoji="1"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文本框 7">
                <a:extLst>
                  <a:ext uri="{FF2B5EF4-FFF2-40B4-BE49-F238E27FC236}">
                    <a16:creationId xmlns:a16="http://schemas.microsoft.com/office/drawing/2014/main" id="{BC4D8528-019C-8847-8937-D9884E363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1" y="1832499"/>
                <a:ext cx="5353710" cy="467116"/>
              </a:xfrm>
              <a:prstGeom prst="rect">
                <a:avLst/>
              </a:prstGeom>
              <a:blipFill>
                <a:blip r:embed="rId5"/>
                <a:stretch>
                  <a:fillRect l="-683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7">
                <a:extLst>
                  <a:ext uri="{FF2B5EF4-FFF2-40B4-BE49-F238E27FC236}">
                    <a16:creationId xmlns:a16="http://schemas.microsoft.com/office/drawing/2014/main" id="{E5AA4321-435B-3344-841C-B4199EDA4F33}"/>
                  </a:ext>
                </a:extLst>
              </p:cNvPr>
              <p:cNvSpPr txBox="1"/>
              <p:nvPr/>
            </p:nvSpPr>
            <p:spPr>
              <a:xfrm>
                <a:off x="4000053" y="5191352"/>
                <a:ext cx="4739562" cy="467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solidFill>
                      <a:schemeClr val="tx1"/>
                    </a:solidFill>
                  </a:rPr>
                  <a:t>Black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/>
                  <a:t>box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in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left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image,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𝑜𝑏𝑗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=0,</a:t>
                </a:r>
                <a:r>
                  <a:rPr lang="zh-CN" alt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𝑛𝑜𝑜𝑏𝑗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=1</a:t>
                </a:r>
              </a:p>
            </p:txBody>
          </p:sp>
        </mc:Choice>
        <mc:Fallback xmlns="">
          <p:sp>
            <p:nvSpPr>
              <p:cNvPr id="22" name="文本框 7">
                <a:extLst>
                  <a:ext uri="{FF2B5EF4-FFF2-40B4-BE49-F238E27FC236}">
                    <a16:creationId xmlns:a16="http://schemas.microsoft.com/office/drawing/2014/main" id="{E5AA4321-435B-3344-841C-B4199EDA4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053" y="5191352"/>
                <a:ext cx="4739562" cy="467116"/>
              </a:xfrm>
              <a:prstGeom prst="rect">
                <a:avLst/>
              </a:prstGeom>
              <a:blipFill>
                <a:blip r:embed="rId6"/>
                <a:stretch>
                  <a:fillRect l="-535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进程 11">
            <a:extLst>
              <a:ext uri="{FF2B5EF4-FFF2-40B4-BE49-F238E27FC236}">
                <a16:creationId xmlns:a16="http://schemas.microsoft.com/office/drawing/2014/main" id="{55403B47-B4B6-C243-800E-FA5C04E0CED4}"/>
              </a:ext>
            </a:extLst>
          </p:cNvPr>
          <p:cNvSpPr/>
          <p:nvPr/>
        </p:nvSpPr>
        <p:spPr>
          <a:xfrm>
            <a:off x="4315070" y="5923523"/>
            <a:ext cx="2406493" cy="3644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F2B05AE-F2AF-2F4D-9AD9-D63C8E578E22}"/>
                  </a:ext>
                </a:extLst>
              </p:cNvPr>
              <p:cNvSpPr txBox="1"/>
              <p:nvPr/>
            </p:nvSpPr>
            <p:spPr>
              <a:xfrm>
                <a:off x="4315070" y="5947478"/>
                <a:ext cx="2406493" cy="3405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zh-CN" alt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𝑛𝑜𝑜𝑏𝑗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  <m:e>
                        <m:nary>
                          <m:naryPr>
                            <m:chr m:val="∑"/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altLang="zh-CN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altLang="zh-CN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F2B05AE-F2AF-2F4D-9AD9-D63C8E578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070" y="5947478"/>
                <a:ext cx="2406493" cy="340542"/>
              </a:xfrm>
              <a:prstGeom prst="rect">
                <a:avLst/>
              </a:prstGeom>
              <a:blipFill>
                <a:blip r:embed="rId7"/>
                <a:stretch>
                  <a:fillRect l="-1053" t="-107407" r="-526" b="-18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7">
            <a:extLst>
              <a:ext uri="{FF2B5EF4-FFF2-40B4-BE49-F238E27FC236}">
                <a16:creationId xmlns:a16="http://schemas.microsoft.com/office/drawing/2014/main" id="{CF3FF0B9-F305-1E4E-B90F-0A73B9F4ABB9}"/>
              </a:ext>
            </a:extLst>
          </p:cNvPr>
          <p:cNvSpPr txBox="1"/>
          <p:nvPr/>
        </p:nvSpPr>
        <p:spPr>
          <a:xfrm>
            <a:off x="4258181" y="2228192"/>
            <a:ext cx="5353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Loss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Function</a:t>
            </a:r>
            <a:endParaRPr kumimoji="1" lang="zh-CN" altLang="en-US" sz="1600" dirty="0"/>
          </a:p>
        </p:txBody>
      </p:sp>
      <p:sp>
        <p:nvSpPr>
          <p:cNvPr id="27" name="文本框 7">
            <a:extLst>
              <a:ext uri="{FF2B5EF4-FFF2-40B4-BE49-F238E27FC236}">
                <a16:creationId xmlns:a16="http://schemas.microsoft.com/office/drawing/2014/main" id="{DF6A26ED-AE56-A446-812D-2156757071D8}"/>
              </a:ext>
            </a:extLst>
          </p:cNvPr>
          <p:cNvSpPr txBox="1"/>
          <p:nvPr/>
        </p:nvSpPr>
        <p:spPr>
          <a:xfrm>
            <a:off x="4230885" y="5579104"/>
            <a:ext cx="5353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Loss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Function</a:t>
            </a:r>
            <a:endParaRPr kumimoji="1" lang="zh-CN" alt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86312-28E2-1C4C-AFAD-E5C1D6F1C793}"/>
              </a:ext>
            </a:extLst>
          </p:cNvPr>
          <p:cNvSpPr txBox="1"/>
          <p:nvPr/>
        </p:nvSpPr>
        <p:spPr>
          <a:xfrm>
            <a:off x="4306858" y="6469041"/>
            <a:ext cx="4432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Only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confidence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loss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are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calculated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8" name="进程 11">
            <a:extLst>
              <a:ext uri="{FF2B5EF4-FFF2-40B4-BE49-F238E27FC236}">
                <a16:creationId xmlns:a16="http://schemas.microsoft.com/office/drawing/2014/main" id="{5B2D9180-2E00-9F42-AACB-C8FEEDF7C0F8}"/>
              </a:ext>
            </a:extLst>
          </p:cNvPr>
          <p:cNvSpPr/>
          <p:nvPr/>
        </p:nvSpPr>
        <p:spPr>
          <a:xfrm>
            <a:off x="4208686" y="2619810"/>
            <a:ext cx="4530929" cy="98707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29" name="进程 11">
            <a:extLst>
              <a:ext uri="{FF2B5EF4-FFF2-40B4-BE49-F238E27FC236}">
                <a16:creationId xmlns:a16="http://schemas.microsoft.com/office/drawing/2014/main" id="{7396E6F1-5C31-0B4C-8CB9-7B5E32A17EFB}"/>
              </a:ext>
            </a:extLst>
          </p:cNvPr>
          <p:cNvSpPr/>
          <p:nvPr/>
        </p:nvSpPr>
        <p:spPr>
          <a:xfrm>
            <a:off x="4208686" y="3644490"/>
            <a:ext cx="2028342" cy="321845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30" name="进程 11">
            <a:extLst>
              <a:ext uri="{FF2B5EF4-FFF2-40B4-BE49-F238E27FC236}">
                <a16:creationId xmlns:a16="http://schemas.microsoft.com/office/drawing/2014/main" id="{C4CD0EC7-BA1B-7040-9F65-2D764BF5558F}"/>
              </a:ext>
            </a:extLst>
          </p:cNvPr>
          <p:cNvSpPr/>
          <p:nvPr/>
        </p:nvSpPr>
        <p:spPr>
          <a:xfrm>
            <a:off x="4208479" y="3966335"/>
            <a:ext cx="3024835" cy="33068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5DA2E1-A379-4142-9B10-CE42261FBD5E}"/>
              </a:ext>
            </a:extLst>
          </p:cNvPr>
          <p:cNvSpPr txBox="1"/>
          <p:nvPr/>
        </p:nvSpPr>
        <p:spPr>
          <a:xfrm>
            <a:off x="4208479" y="4343363"/>
            <a:ext cx="4432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Confidence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loss,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coordinate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loss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and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classification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loss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are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calculated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200" y="320455"/>
            <a:ext cx="840295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dirty="0" smtClean="0"/>
              <a:t>=cell #</a:t>
            </a:r>
          </a:p>
          <a:p>
            <a:r>
              <a:rPr lang="en-US" dirty="0" smtClean="0"/>
              <a:t>j=BB </a:t>
            </a:r>
            <a:r>
              <a:rPr lang="en-US" dirty="0" smtClean="0"/>
              <a:t>#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2CD0C95-D06B-3A4C-974C-1BC0431699B9}"/>
                  </a:ext>
                </a:extLst>
              </p:cNvPr>
              <p:cNvSpPr/>
              <p:nvPr/>
            </p:nvSpPr>
            <p:spPr>
              <a:xfrm>
                <a:off x="0" y="1148977"/>
                <a:ext cx="8911987" cy="7586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𝑜𝑏𝑗</m:t>
                        </m:r>
                      </m:sup>
                    </m:sSubSup>
                  </m:oMath>
                </a14:m>
                <a:r>
                  <a:rPr lang="en-US" altLang="zh-CN" sz="1600" dirty="0">
                    <a:ea typeface="Cambria Math" panose="02040503050406030204" pitchFamily="18" charset="0"/>
                  </a:rPr>
                  <a:t>=1,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𝑛𝑜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𝑜𝑏𝑗</m:t>
                        </m:r>
                      </m:sup>
                    </m:sSubSup>
                  </m:oMath>
                </a14:m>
                <a:r>
                  <a:rPr lang="en-US" altLang="zh-CN" sz="1600" dirty="0">
                    <a:ea typeface="Cambria Math" panose="02040503050406030204" pitchFamily="18" charset="0"/>
                  </a:rPr>
                  <a:t>=0 if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 err="1">
                    <a:ea typeface="Cambria Math" panose="02040503050406030204" pitchFamily="18" charset="0"/>
                  </a:rPr>
                  <a:t>i</a:t>
                </a:r>
                <a:r>
                  <a:rPr lang="en-US" altLang="zh-CN" sz="1600" baseline="-25000" dirty="0" err="1">
                    <a:ea typeface="Cambria Math" panose="02040503050406030204" pitchFamily="18" charset="0"/>
                  </a:rPr>
                  <a:t>th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cell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has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a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object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center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in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it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the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 err="1">
                    <a:ea typeface="Cambria Math" panose="02040503050406030204" pitchFamily="18" charset="0"/>
                  </a:rPr>
                  <a:t>j</a:t>
                </a:r>
                <a:r>
                  <a:rPr lang="en-US" altLang="zh-CN" sz="1600" baseline="-25000" dirty="0" err="1">
                    <a:ea typeface="Cambria Math" panose="02040503050406030204" pitchFamily="18" charset="0"/>
                  </a:rPr>
                  <a:t>th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bounding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box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has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the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endParaRPr lang="en-US" altLang="zh-CN" sz="1600" dirty="0" smtClean="0">
                  <a:ea typeface="Cambria Math" panose="02040503050406030204" pitchFamily="18" charset="0"/>
                </a:endParaRPr>
              </a:p>
              <a:p>
                <a:r>
                  <a:rPr lang="en-US" altLang="zh-CN" sz="1600" dirty="0" smtClean="0">
                    <a:ea typeface="Cambria Math" panose="02040503050406030204" pitchFamily="18" charset="0"/>
                  </a:rPr>
                  <a:t>highest</a:t>
                </a:r>
                <a:r>
                  <a:rPr lang="zh-CN" altLang="en-US" sz="1600" dirty="0" smtClean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 err="1">
                    <a:ea typeface="Cambria Math" panose="02040503050406030204" pitchFamily="18" charset="0"/>
                  </a:rPr>
                  <a:t>IoU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among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all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the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B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bounding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boxes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with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this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cell,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1600" dirty="0">
                    <a:ea typeface="Cambria Math" panose="02040503050406030204" pitchFamily="18" charset="0"/>
                  </a:rPr>
                  <a:t>otherwise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𝑜𝑏𝑗</m:t>
                        </m:r>
                      </m:sup>
                    </m:sSubSup>
                  </m:oMath>
                </a14:m>
                <a:r>
                  <a:rPr lang="en-US" altLang="zh-CN" sz="1600" dirty="0">
                    <a:ea typeface="Cambria Math" panose="02040503050406030204" pitchFamily="18" charset="0"/>
                  </a:rPr>
                  <a:t>=0,</a:t>
                </a:r>
                <a:r>
                  <a:rPr lang="zh-CN" alt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𝑛𝑜𝑜𝑏𝑗</m:t>
                        </m:r>
                      </m:sup>
                    </m:sSubSup>
                  </m:oMath>
                </a14:m>
                <a:r>
                  <a:rPr lang="en-US" altLang="zh-CN" sz="1600" dirty="0">
                    <a:ea typeface="Cambria Math" panose="02040503050406030204" pitchFamily="18" charset="0"/>
                  </a:rPr>
                  <a:t>=</a:t>
                </a:r>
                <a:r>
                  <a:rPr lang="en-US" altLang="zh-CN" sz="1600" dirty="0" smtClean="0">
                    <a:ea typeface="Cambria Math" panose="02040503050406030204" pitchFamily="18" charset="0"/>
                  </a:rPr>
                  <a:t>1</a:t>
                </a:r>
                <a:endParaRPr lang="en-US" altLang="zh-CN" sz="16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2CD0C95-D06B-3A4C-974C-1BC0431699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8977"/>
                <a:ext cx="8911987" cy="758669"/>
              </a:xfrm>
              <a:prstGeom prst="rect">
                <a:avLst/>
              </a:prstGeom>
              <a:blipFill>
                <a:blip r:embed="rId8"/>
                <a:stretch>
                  <a:fillRect l="-342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982397" y="2188162"/>
            <a:ext cx="1337674" cy="525360"/>
            <a:chOff x="5982397" y="2188162"/>
            <a:chExt cx="1337674" cy="525360"/>
          </a:xfrm>
        </p:grpSpPr>
        <p:sp>
          <p:nvSpPr>
            <p:cNvPr id="7" name="TextBox 6"/>
            <p:cNvSpPr txBox="1"/>
            <p:nvPr/>
          </p:nvSpPr>
          <p:spPr>
            <a:xfrm>
              <a:off x="5982397" y="2188162"/>
              <a:ext cx="1337674" cy="30777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j BB index silent</a:t>
              </a:r>
              <a:endParaRPr lang="en-US" sz="1400" dirty="0"/>
            </a:p>
          </p:txBody>
        </p: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 flipH="1">
              <a:off x="6424857" y="2495939"/>
              <a:ext cx="226377" cy="2020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7" idx="2"/>
            </p:cNvCxnSpPr>
            <p:nvPr/>
          </p:nvCxnSpPr>
          <p:spPr>
            <a:xfrm>
              <a:off x="6651234" y="2495939"/>
              <a:ext cx="361448" cy="2175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238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 animBg="1"/>
      <p:bldP spid="25" grpId="0"/>
      <p:bldP spid="26" grpId="0"/>
      <p:bldP spid="27" grpId="0"/>
      <p:bldP spid="3" grpId="0"/>
      <p:bldP spid="28" grpId="0" animBg="1"/>
      <p:bldP spid="29" grpId="0" animBg="1"/>
      <p:bldP spid="30" grpId="0" animBg="1"/>
      <p:bldP spid="32" grpId="0"/>
      <p:bldP spid="4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708416" y="-2574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/>
              <a:t>You Only Look Once (YOLO)</a:t>
            </a:r>
            <a:endParaRPr kumimoji="1" lang="zh-CN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736" y="1340259"/>
            <a:ext cx="2700959" cy="3442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89274" y="1630017"/>
            <a:ext cx="15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3x3 cells (ROIs)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256082" y="1709516"/>
            <a:ext cx="200116" cy="1511533"/>
          </a:xfrm>
          <a:prstGeom prst="rect">
            <a:avLst/>
          </a:prstGeom>
          <a:solidFill>
            <a:srgbClr val="FF00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95385" y="3254795"/>
            <a:ext cx="200116" cy="1231084"/>
          </a:xfrm>
          <a:prstGeom prst="rect">
            <a:avLst/>
          </a:prstGeom>
          <a:solidFill>
            <a:srgbClr val="00B05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2126" y="4531927"/>
            <a:ext cx="4620888" cy="494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182624" y="1011270"/>
            <a:ext cx="5403633" cy="3409009"/>
            <a:chOff x="1182624" y="1011270"/>
            <a:chExt cx="5403633" cy="340900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8686" y="1760612"/>
              <a:ext cx="647571" cy="2659667"/>
            </a:xfrm>
            <a:prstGeom prst="rect">
              <a:avLst/>
            </a:prstGeom>
          </p:spPr>
        </p:pic>
        <p:sp>
          <p:nvSpPr>
            <p:cNvPr id="25" name="Freeform 24"/>
            <p:cNvSpPr/>
            <p:nvPr/>
          </p:nvSpPr>
          <p:spPr>
            <a:xfrm>
              <a:off x="1182624" y="1011270"/>
              <a:ext cx="5168124" cy="1134522"/>
            </a:xfrm>
            <a:custGeom>
              <a:avLst/>
              <a:gdLst>
                <a:gd name="connsiteX0" fmla="*/ 0 w 5168124"/>
                <a:gd name="connsiteY0" fmla="*/ 1134522 h 1134522"/>
                <a:gd name="connsiteX1" fmla="*/ 292608 w 5168124"/>
                <a:gd name="connsiteY1" fmla="*/ 646842 h 1134522"/>
                <a:gd name="connsiteX2" fmla="*/ 1292352 w 5168124"/>
                <a:gd name="connsiteY2" fmla="*/ 646842 h 1134522"/>
                <a:gd name="connsiteX3" fmla="*/ 2279904 w 5168124"/>
                <a:gd name="connsiteY3" fmla="*/ 12858 h 1134522"/>
                <a:gd name="connsiteX4" fmla="*/ 4767072 w 5168124"/>
                <a:gd name="connsiteY4" fmla="*/ 256698 h 1134522"/>
                <a:gd name="connsiteX5" fmla="*/ 5132832 w 5168124"/>
                <a:gd name="connsiteY5" fmla="*/ 683418 h 113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8124" h="1134522">
                  <a:moveTo>
                    <a:pt x="0" y="1134522"/>
                  </a:moveTo>
                  <a:cubicBezTo>
                    <a:pt x="38608" y="931322"/>
                    <a:pt x="77216" y="728122"/>
                    <a:pt x="292608" y="646842"/>
                  </a:cubicBezTo>
                  <a:cubicBezTo>
                    <a:pt x="508000" y="565562"/>
                    <a:pt x="961136" y="752506"/>
                    <a:pt x="1292352" y="646842"/>
                  </a:cubicBezTo>
                  <a:cubicBezTo>
                    <a:pt x="1623568" y="541178"/>
                    <a:pt x="1700784" y="77882"/>
                    <a:pt x="2279904" y="12858"/>
                  </a:cubicBezTo>
                  <a:cubicBezTo>
                    <a:pt x="2859024" y="-52166"/>
                    <a:pt x="4291584" y="144938"/>
                    <a:pt x="4767072" y="256698"/>
                  </a:cubicBezTo>
                  <a:cubicBezTo>
                    <a:pt x="5242560" y="368458"/>
                    <a:pt x="5187696" y="525938"/>
                    <a:pt x="5132832" y="683418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6136348" y="1805235"/>
            <a:ext cx="251747" cy="2512446"/>
          </a:xfrm>
          <a:prstGeom prst="rect">
            <a:avLst/>
          </a:prstGeom>
          <a:solidFill>
            <a:srgbClr val="00B0F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4104" y="1735888"/>
            <a:ext cx="4956473" cy="3262462"/>
            <a:chOff x="2340864" y="1760931"/>
            <a:chExt cx="4956473" cy="326246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3795" y="1760931"/>
              <a:ext cx="343542" cy="2548860"/>
            </a:xfrm>
            <a:prstGeom prst="rect">
              <a:avLst/>
            </a:prstGeom>
          </p:spPr>
        </p:pic>
        <p:sp>
          <p:nvSpPr>
            <p:cNvPr id="34" name="Freeform 33"/>
            <p:cNvSpPr/>
            <p:nvPr/>
          </p:nvSpPr>
          <p:spPr>
            <a:xfrm>
              <a:off x="2340864" y="4133088"/>
              <a:ext cx="4498848" cy="890305"/>
            </a:xfrm>
            <a:custGeom>
              <a:avLst/>
              <a:gdLst>
                <a:gd name="connsiteX0" fmla="*/ 0 w 4498848"/>
                <a:gd name="connsiteY0" fmla="*/ 0 h 890305"/>
                <a:gd name="connsiteX1" fmla="*/ 938784 w 4498848"/>
                <a:gd name="connsiteY1" fmla="*/ 377952 h 890305"/>
                <a:gd name="connsiteX2" fmla="*/ 3255264 w 4498848"/>
                <a:gd name="connsiteY2" fmla="*/ 890016 h 890305"/>
                <a:gd name="connsiteX3" fmla="*/ 4498848 w 4498848"/>
                <a:gd name="connsiteY3" fmla="*/ 304800 h 89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8848" h="890305">
                  <a:moveTo>
                    <a:pt x="0" y="0"/>
                  </a:moveTo>
                  <a:cubicBezTo>
                    <a:pt x="198120" y="114808"/>
                    <a:pt x="396240" y="229616"/>
                    <a:pt x="938784" y="377952"/>
                  </a:cubicBezTo>
                  <a:cubicBezTo>
                    <a:pt x="1481328" y="526288"/>
                    <a:pt x="2661920" y="902208"/>
                    <a:pt x="3255264" y="890016"/>
                  </a:cubicBezTo>
                  <a:cubicBezTo>
                    <a:pt x="3848608" y="877824"/>
                    <a:pt x="4173728" y="591312"/>
                    <a:pt x="4498848" y="304800"/>
                  </a:cubicBezTo>
                </a:path>
              </a:pathLst>
            </a:custGeom>
            <a:noFill/>
            <a:ln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7029443" y="3179960"/>
            <a:ext cx="187770" cy="1111624"/>
          </a:xfrm>
          <a:prstGeom prst="rect">
            <a:avLst/>
          </a:prstGeom>
          <a:solidFill>
            <a:srgbClr val="7030A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871044" y="1409806"/>
            <a:ext cx="47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car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88351" y="1400543"/>
            <a:ext cx="79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No car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5234" y="1289021"/>
            <a:ext cx="92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380051" y="4652420"/>
            <a:ext cx="554683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 </a:t>
            </a:r>
          </a:p>
          <a:p>
            <a:pPr algn="just"/>
            <a:r>
              <a:rPr lang="en-US" sz="2400" dirty="0" smtClean="0"/>
              <a:t>     </a:t>
            </a:r>
            <a:r>
              <a:rPr lang="en-US" sz="2000" dirty="0" smtClean="0"/>
              <a:t>For one picture </a:t>
            </a:r>
            <a:r>
              <a:rPr lang="en-US" sz="2000" b="1" dirty="0" smtClean="0"/>
              <a:t>y</a:t>
            </a:r>
            <a:r>
              <a:rPr lang="en-US" sz="2000" dirty="0" smtClean="0"/>
              <a:t> is </a:t>
            </a:r>
            <a:r>
              <a:rPr lang="en-US" sz="2400" dirty="0" smtClean="0">
                <a:solidFill>
                  <a:srgbClr val="7030A0"/>
                </a:solidFill>
              </a:rPr>
              <a:t>3x3</a:t>
            </a:r>
            <a:r>
              <a:rPr lang="en-US" sz="2400" dirty="0" smtClean="0"/>
              <a:t>x</a:t>
            </a:r>
            <a:r>
              <a:rPr lang="en-US" sz="2400" dirty="0" smtClean="0">
                <a:solidFill>
                  <a:srgbClr val="00B050"/>
                </a:solidFill>
              </a:rPr>
              <a:t>2</a:t>
            </a:r>
            <a:r>
              <a:rPr lang="en-US" sz="2400" dirty="0" smtClean="0"/>
              <a:t>x</a:t>
            </a:r>
            <a:r>
              <a:rPr lang="en-US" sz="2400" dirty="0" smtClean="0">
                <a:solidFill>
                  <a:srgbClr val="FF0000"/>
                </a:solidFill>
              </a:rPr>
              <a:t>8</a:t>
            </a:r>
            <a:r>
              <a:rPr lang="en-US" sz="2000" dirty="0" smtClean="0"/>
              <a:t> flattened vector    </a:t>
            </a:r>
            <a:endParaRPr lang="en-US" sz="24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1679502" y="5450034"/>
            <a:ext cx="1618841" cy="674610"/>
            <a:chOff x="1679502" y="5450034"/>
            <a:chExt cx="1618841" cy="674610"/>
          </a:xfrm>
        </p:grpSpPr>
        <p:sp>
          <p:nvSpPr>
            <p:cNvPr id="49" name="TextBox 48"/>
            <p:cNvSpPr txBox="1"/>
            <p:nvPr/>
          </p:nvSpPr>
          <p:spPr>
            <a:xfrm>
              <a:off x="1679502" y="5755312"/>
              <a:ext cx="16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anchor boxes</a:t>
              </a:r>
              <a:endPara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2304104" y="5450034"/>
              <a:ext cx="214060" cy="3771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008244" y="5450035"/>
            <a:ext cx="2827383" cy="464728"/>
            <a:chOff x="3008244" y="5450035"/>
            <a:chExt cx="2827383" cy="464728"/>
          </a:xfrm>
        </p:grpSpPr>
        <p:sp>
          <p:nvSpPr>
            <p:cNvPr id="3" name="TextBox 2"/>
            <p:cNvSpPr txBox="1"/>
            <p:nvPr/>
          </p:nvSpPr>
          <p:spPr>
            <a:xfrm>
              <a:off x="3472736" y="5545431"/>
              <a:ext cx="2362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(4 coord.+4 classes)/BB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51" name="Straight Arrow Connector 50"/>
            <p:cNvCxnSpPr>
              <a:stCxn id="3" idx="1"/>
            </p:cNvCxnSpPr>
            <p:nvPr/>
          </p:nvCxnSpPr>
          <p:spPr>
            <a:xfrm flipH="1" flipV="1">
              <a:off x="3008244" y="5450035"/>
              <a:ext cx="464492" cy="2800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3991" y="5401485"/>
            <a:ext cx="1978619" cy="538254"/>
            <a:chOff x="1679502" y="5586390"/>
            <a:chExt cx="1978619" cy="538254"/>
          </a:xfrm>
        </p:grpSpPr>
        <p:sp>
          <p:nvSpPr>
            <p:cNvPr id="56" name="TextBox 55"/>
            <p:cNvSpPr txBox="1"/>
            <p:nvPr/>
          </p:nvSpPr>
          <p:spPr>
            <a:xfrm>
              <a:off x="1679502" y="5755312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9 cells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57" name="Straight Arrow Connector 56"/>
            <p:cNvCxnSpPr>
              <a:stCxn id="56" idx="3"/>
            </p:cNvCxnSpPr>
            <p:nvPr/>
          </p:nvCxnSpPr>
          <p:spPr>
            <a:xfrm flipV="1">
              <a:off x="2442853" y="5586390"/>
              <a:ext cx="1215268" cy="353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5789698" y="4939356"/>
            <a:ext cx="1987382" cy="1918644"/>
            <a:chOff x="5789698" y="4939356"/>
            <a:chExt cx="1987382" cy="1918644"/>
          </a:xfrm>
        </p:grpSpPr>
        <p:sp>
          <p:nvSpPr>
            <p:cNvPr id="60" name="TextBox 59"/>
            <p:cNvSpPr txBox="1"/>
            <p:nvPr/>
          </p:nvSpPr>
          <p:spPr>
            <a:xfrm>
              <a:off x="6141396" y="508070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16</a:t>
              </a:r>
              <a:endParaRPr lang="en-US" dirty="0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6195367" y="4939356"/>
              <a:ext cx="1581713" cy="1581481"/>
              <a:chOff x="6202169" y="4609692"/>
              <a:chExt cx="1581713" cy="1581481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208971" y="5086056"/>
                <a:ext cx="1574911" cy="1105117"/>
                <a:chOff x="6251926" y="5019526"/>
                <a:chExt cx="1574911" cy="1105117"/>
              </a:xfrm>
            </p:grpSpPr>
            <p:sp>
              <p:nvSpPr>
                <p:cNvPr id="59" name="Cube 58"/>
                <p:cNvSpPr/>
                <p:nvPr/>
              </p:nvSpPr>
              <p:spPr>
                <a:xfrm>
                  <a:off x="6251926" y="5026152"/>
                  <a:ext cx="1090401" cy="1098491"/>
                </a:xfrm>
                <a:prstGeom prst="cube">
                  <a:avLst>
                    <a:gd name="adj" fmla="val 7613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/>
                <p:cNvSpPr/>
                <p:nvPr/>
              </p:nvSpPr>
              <p:spPr>
                <a:xfrm>
                  <a:off x="6484242" y="5026152"/>
                  <a:ext cx="1090401" cy="1098491"/>
                </a:xfrm>
                <a:prstGeom prst="cube">
                  <a:avLst>
                    <a:gd name="adj" fmla="val 7613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6736436" y="5019526"/>
                  <a:ext cx="1090401" cy="1098491"/>
                </a:xfrm>
                <a:prstGeom prst="cube">
                  <a:avLst>
                    <a:gd name="adj" fmla="val 7613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6202169" y="4834622"/>
                <a:ext cx="1574911" cy="1105117"/>
                <a:chOff x="6251926" y="5019526"/>
                <a:chExt cx="1574911" cy="1105117"/>
              </a:xfrm>
            </p:grpSpPr>
            <p:sp>
              <p:nvSpPr>
                <p:cNvPr id="65" name="Cube 64"/>
                <p:cNvSpPr/>
                <p:nvPr/>
              </p:nvSpPr>
              <p:spPr>
                <a:xfrm>
                  <a:off x="6251926" y="5026152"/>
                  <a:ext cx="1090401" cy="1098491"/>
                </a:xfrm>
                <a:prstGeom prst="cube">
                  <a:avLst>
                    <a:gd name="adj" fmla="val 7613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/>
                <p:cNvSpPr/>
                <p:nvPr/>
              </p:nvSpPr>
              <p:spPr>
                <a:xfrm>
                  <a:off x="6484242" y="5026152"/>
                  <a:ext cx="1090401" cy="1098491"/>
                </a:xfrm>
                <a:prstGeom prst="cube">
                  <a:avLst>
                    <a:gd name="adj" fmla="val 7613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/>
                <p:cNvSpPr/>
                <p:nvPr/>
              </p:nvSpPr>
              <p:spPr>
                <a:xfrm>
                  <a:off x="6736436" y="5019526"/>
                  <a:ext cx="1090401" cy="1098491"/>
                </a:xfrm>
                <a:prstGeom prst="cube">
                  <a:avLst>
                    <a:gd name="adj" fmla="val 7613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6208619" y="4609692"/>
                <a:ext cx="1574911" cy="1105117"/>
                <a:chOff x="6251926" y="5019526"/>
                <a:chExt cx="1574911" cy="1105117"/>
              </a:xfrm>
            </p:grpSpPr>
            <p:sp>
              <p:nvSpPr>
                <p:cNvPr id="69" name="Cube 68"/>
                <p:cNvSpPr/>
                <p:nvPr/>
              </p:nvSpPr>
              <p:spPr>
                <a:xfrm>
                  <a:off x="6251926" y="5026152"/>
                  <a:ext cx="1090401" cy="1098491"/>
                </a:xfrm>
                <a:prstGeom prst="cube">
                  <a:avLst>
                    <a:gd name="adj" fmla="val 7613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/>
                <p:cNvSpPr/>
                <p:nvPr/>
              </p:nvSpPr>
              <p:spPr>
                <a:xfrm>
                  <a:off x="6484242" y="5026152"/>
                  <a:ext cx="1090401" cy="1098491"/>
                </a:xfrm>
                <a:prstGeom prst="cube">
                  <a:avLst>
                    <a:gd name="adj" fmla="val 7613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/>
                <p:cNvSpPr/>
                <p:nvPr/>
              </p:nvSpPr>
              <p:spPr>
                <a:xfrm>
                  <a:off x="6736436" y="5019526"/>
                  <a:ext cx="1090401" cy="1098491"/>
                </a:xfrm>
                <a:prstGeom prst="cube">
                  <a:avLst>
                    <a:gd name="adj" fmla="val 7613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3" name="TextBox 72"/>
            <p:cNvSpPr txBox="1"/>
            <p:nvPr/>
          </p:nvSpPr>
          <p:spPr>
            <a:xfrm>
              <a:off x="5789698" y="592138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99564" y="64886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25" y="1968050"/>
            <a:ext cx="2446728" cy="223835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769586" y="3389250"/>
            <a:ext cx="748578" cy="704271"/>
          </a:xfrm>
          <a:prstGeom prst="rect">
            <a:avLst/>
          </a:prstGeom>
          <a:solidFill>
            <a:srgbClr val="7030A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1744512" y="3179960"/>
            <a:ext cx="670777" cy="837616"/>
            <a:chOff x="1744512" y="3179960"/>
            <a:chExt cx="670777" cy="837616"/>
          </a:xfrm>
        </p:grpSpPr>
        <p:sp>
          <p:nvSpPr>
            <p:cNvPr id="38" name="Rectangle 37"/>
            <p:cNvSpPr/>
            <p:nvPr/>
          </p:nvSpPr>
          <p:spPr>
            <a:xfrm>
              <a:off x="2020301" y="3179960"/>
              <a:ext cx="155335" cy="837616"/>
            </a:xfrm>
            <a:prstGeom prst="rect">
              <a:avLst/>
            </a:prstGeom>
            <a:solidFill>
              <a:srgbClr val="002060">
                <a:alpha val="34000"/>
              </a:srgbClr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744512" y="3494983"/>
              <a:ext cx="670777" cy="369961"/>
            </a:xfrm>
            <a:prstGeom prst="rect">
              <a:avLst/>
            </a:prstGeom>
            <a:solidFill>
              <a:srgbClr val="002060">
                <a:alpha val="34000"/>
              </a:srgbClr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958302" y="2013174"/>
            <a:ext cx="748578" cy="704271"/>
          </a:xfrm>
          <a:prstGeom prst="rect">
            <a:avLst/>
          </a:prstGeom>
          <a:solidFill>
            <a:srgbClr val="00B0F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9600" y="2595146"/>
            <a:ext cx="2652970" cy="1902988"/>
            <a:chOff x="49600" y="2595146"/>
            <a:chExt cx="2652970" cy="1902988"/>
          </a:xfrm>
        </p:grpSpPr>
        <p:grpSp>
          <p:nvGrpSpPr>
            <p:cNvPr id="12" name="Group 11"/>
            <p:cNvGrpSpPr/>
            <p:nvPr/>
          </p:nvGrpSpPr>
          <p:grpSpPr>
            <a:xfrm>
              <a:off x="839525" y="2595146"/>
              <a:ext cx="1049656" cy="990600"/>
              <a:chOff x="1973496" y="4245894"/>
              <a:chExt cx="1049656" cy="9906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973496" y="4596278"/>
                <a:ext cx="1049656" cy="289832"/>
              </a:xfrm>
              <a:prstGeom prst="rect">
                <a:avLst/>
              </a:prstGeom>
              <a:solidFill>
                <a:srgbClr val="FF0000">
                  <a:alpha val="34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40512" y="4245894"/>
                <a:ext cx="176589" cy="990600"/>
              </a:xfrm>
              <a:prstGeom prst="rect">
                <a:avLst/>
              </a:prstGeom>
              <a:solidFill>
                <a:srgbClr val="00B050">
                  <a:alpha val="34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9600" y="3221050"/>
              <a:ext cx="2652970" cy="1277084"/>
              <a:chOff x="1183571" y="4871798"/>
              <a:chExt cx="2652970" cy="127708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183571" y="5779550"/>
                <a:ext cx="2652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Assign 2 anchor boxes/cell</a:t>
                </a:r>
                <a:endParaRPr lang="en-US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1769165" y="5227020"/>
                <a:ext cx="671347" cy="5402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1769165" y="4871798"/>
                <a:ext cx="335673" cy="9024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Rectangle 76"/>
          <p:cNvSpPr/>
          <p:nvPr/>
        </p:nvSpPr>
        <p:spPr>
          <a:xfrm>
            <a:off x="2154600" y="4627540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3x3x16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3358895" y="1346926"/>
            <a:ext cx="2777453" cy="3559985"/>
            <a:chOff x="3358895" y="1346926"/>
            <a:chExt cx="2777453" cy="3559985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895" y="2296412"/>
              <a:ext cx="2402738" cy="1680086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>
              <a:off x="3400627" y="1346926"/>
              <a:ext cx="2494695" cy="949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541239" y="3957425"/>
              <a:ext cx="2595109" cy="949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75" y="1999348"/>
            <a:ext cx="2496002" cy="22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8" grpId="0" animBg="1"/>
      <p:bldP spid="32" grpId="0" animBg="1"/>
      <p:bldP spid="36" grpId="0"/>
      <p:bldP spid="37" grpId="0"/>
      <p:bldP spid="41" grpId="0"/>
      <p:bldP spid="2" grpId="0" animBg="1"/>
      <p:bldP spid="31" grpId="0" animBg="1"/>
      <p:bldP spid="27" grpId="0" animBg="1"/>
      <p:bldP spid="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ampPartialAfghanhound-size_restri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570"/>
            <a:ext cx="4656667" cy="2621531"/>
          </a:xfrm>
          <a:prstGeom prst="rect">
            <a:avLst/>
          </a:prstGeom>
        </p:spPr>
      </p:pic>
      <p:pic>
        <p:nvPicPr>
          <p:cNvPr id="8" name="图片 7" descr="OrderlyInfamousAndalusianhorse-size_restrict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37" y="2308570"/>
            <a:ext cx="4561463" cy="2621531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Conclusions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75410" y="1406526"/>
            <a:ext cx="478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YOLO=Real-time </a:t>
            </a:r>
            <a:r>
              <a:rPr kumimoji="1" lang="en-US" altLang="zh-CN" sz="2800" dirty="0"/>
              <a:t>Detection</a:t>
            </a:r>
            <a:endParaRPr kumimoji="1"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368409" y="5247369"/>
            <a:ext cx="613063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Advantage: Fast</a:t>
            </a:r>
          </a:p>
          <a:p>
            <a:r>
              <a:rPr kumimoji="1" lang="en-US" altLang="zh-CN" sz="2400" dirty="0"/>
              <a:t>Disadvantage: Small Object</a:t>
            </a:r>
          </a:p>
          <a:p>
            <a:r>
              <a:rPr kumimoji="1" lang="en-US" altLang="zh-CN" sz="2400" dirty="0"/>
              <a:t>                          Multi objects in same cell</a:t>
            </a:r>
            <a:endParaRPr kumimoji="1" lang="zh-CN" alt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75410" y="1806636"/>
            <a:ext cx="5759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https://www.youtube.com/watch?v=9s_FpMpdYW8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708416" y="-2574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/>
              <a:t>You Only Look Once (YOLO)</a:t>
            </a:r>
            <a:endParaRPr kumimoji="1" lang="zh-CN" altLang="en-US" dirty="0"/>
          </a:p>
        </p:txBody>
      </p:sp>
      <p:sp>
        <p:nvSpPr>
          <p:cNvPr id="47" name="标题 1"/>
          <p:cNvSpPr txBox="1">
            <a:spLocks/>
          </p:cNvSpPr>
          <p:nvPr/>
        </p:nvSpPr>
        <p:spPr>
          <a:xfrm>
            <a:off x="432809" y="655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/>
              <a:t>YOLO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Predicting</a:t>
            </a:r>
            <a:endParaRPr kumimoji="1"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09" y="1798392"/>
            <a:ext cx="7997074" cy="35711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600" y="3583945"/>
            <a:ext cx="4232787" cy="501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016477" y="4173793"/>
            <a:ext cx="4232787" cy="824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15" y="2941392"/>
            <a:ext cx="2248839" cy="223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500"/>
            <a:ext cx="9144000" cy="41870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20190" y="1753810"/>
            <a:ext cx="30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Frame per second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096380" y="1753810"/>
            <a:ext cx="30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Mean Average Precision</a:t>
            </a:r>
            <a:endParaRPr kumimoji="1"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zh-CN" dirty="0"/>
              <a:t>Comparison</a:t>
            </a:r>
            <a:endParaRPr kumimoji="1" lang="zh-CN" altLang="en-US" dirty="0"/>
          </a:p>
        </p:txBody>
      </p:sp>
      <p:pic>
        <p:nvPicPr>
          <p:cNvPr id="8" name="图片 5" descr="DampPartialAfghanhound-size_restrict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90" y="1"/>
            <a:ext cx="3193144" cy="17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1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ampPartialAfghanhound-size_restri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570"/>
            <a:ext cx="4656667" cy="2621531"/>
          </a:xfrm>
          <a:prstGeom prst="rect">
            <a:avLst/>
          </a:prstGeom>
        </p:spPr>
      </p:pic>
      <p:pic>
        <p:nvPicPr>
          <p:cNvPr id="8" name="图片 7" descr="OrderlyInfamousAndalusianhorse-size_restrict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37" y="2308570"/>
            <a:ext cx="4561463" cy="2621531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Conclusions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75410" y="1406526"/>
            <a:ext cx="478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YOLO=Real-time </a:t>
            </a:r>
            <a:r>
              <a:rPr kumimoji="1" lang="en-US" altLang="zh-CN" sz="2800" dirty="0"/>
              <a:t>Detection</a:t>
            </a:r>
            <a:endParaRPr kumimoji="1"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368409" y="5247369"/>
            <a:ext cx="613063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Advantage: Fast</a:t>
            </a:r>
          </a:p>
          <a:p>
            <a:r>
              <a:rPr kumimoji="1" lang="en-US" altLang="zh-CN" sz="2400" dirty="0"/>
              <a:t>Disadvantage: Small Object</a:t>
            </a:r>
          </a:p>
          <a:p>
            <a:r>
              <a:rPr kumimoji="1" lang="en-US" altLang="zh-CN" sz="2400" dirty="0"/>
              <a:t>                          Multi objects in same cell</a:t>
            </a:r>
            <a:endParaRPr kumimoji="1" lang="zh-CN" alt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75410" y="1806636"/>
            <a:ext cx="5759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https://www.youtube.com/watch?v=9s_FpMpdYW8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13339" y="2296869"/>
            <a:ext cx="6400800" cy="1752600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chemeClr val="tx1"/>
                </a:solidFill>
              </a:rPr>
              <a:t>Andrew Ng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580292" y="11538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/>
              <a:t>You Only Look Once (YOLO)</a:t>
            </a:r>
            <a:endParaRPr kumimoji="1" lang="zh-CN" altLang="en-US" dirty="0"/>
          </a:p>
        </p:txBody>
      </p:sp>
      <p:pic>
        <p:nvPicPr>
          <p:cNvPr id="6" name="图片 5" descr="DampPartialAfghanhound-size_restri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06" y="3173169"/>
            <a:ext cx="5670820" cy="31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Motivation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kumimoji="1" lang="en-US" altLang="zh-CN" sz="120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Key Idea of Yolo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endParaRPr kumimoji="1" lang="en-US" altLang="zh-CN" sz="135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Ugly Details: Anchor </a:t>
            </a:r>
            <a:r>
              <a:rPr kumimoji="1" lang="en-US" altLang="zh-CN" dirty="0" err="1" smtClean="0">
                <a:solidFill>
                  <a:srgbClr val="000000"/>
                </a:solidFill>
              </a:rPr>
              <a:t>Boxes+Target</a:t>
            </a:r>
            <a:r>
              <a:rPr kumimoji="1" lang="en-US" altLang="zh-CN" dirty="0" smtClean="0">
                <a:solidFill>
                  <a:srgbClr val="000000"/>
                </a:solidFill>
              </a:rPr>
              <a:t> Vector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Intersection-of-Union (IOU)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Loss Function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 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325757"/>
            <a:ext cx="8229600" cy="2922104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500"/>
            <a:ext cx="9144000" cy="41870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20190" y="1753810"/>
            <a:ext cx="30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Frame per second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096380" y="1753810"/>
            <a:ext cx="30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Mean Average Precision</a:t>
            </a:r>
            <a:endParaRPr kumimoji="1"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zh-CN" dirty="0"/>
              <a:t>Comparison</a:t>
            </a:r>
            <a:endParaRPr kumimoji="1" lang="zh-CN" altLang="en-US" dirty="0"/>
          </a:p>
        </p:txBody>
      </p:sp>
      <p:pic>
        <p:nvPicPr>
          <p:cNvPr id="8" name="图片 5" descr="DampPartialAfghanhound-size_restrict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90" y="1"/>
            <a:ext cx="3193144" cy="17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9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Motivation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kumimoji="1" lang="en-US" altLang="zh-CN" sz="120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Key Idea of Yolo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endParaRPr kumimoji="1" lang="en-US" altLang="zh-CN" sz="1350" dirty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Ugly Details: Anchor </a:t>
            </a:r>
            <a:r>
              <a:rPr kumimoji="1" lang="en-US" altLang="zh-CN" dirty="0" err="1" smtClean="0">
                <a:solidFill>
                  <a:srgbClr val="000000"/>
                </a:solidFill>
              </a:rPr>
              <a:t>Boxes+Target</a:t>
            </a:r>
            <a:r>
              <a:rPr kumimoji="1" lang="en-US" altLang="zh-CN" dirty="0" smtClean="0">
                <a:solidFill>
                  <a:srgbClr val="000000"/>
                </a:solidFill>
              </a:rPr>
              <a:t> Vector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Intersection-of-Union (IOU)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Loss Function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                           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1348064"/>
            <a:ext cx="8229600" cy="3899796"/>
            <a:chOff x="457200" y="1348064"/>
            <a:chExt cx="8229600" cy="3899796"/>
          </a:xfrm>
        </p:grpSpPr>
        <p:sp>
          <p:nvSpPr>
            <p:cNvPr id="4" name="Rectangle 3"/>
            <p:cNvSpPr/>
            <p:nvPr/>
          </p:nvSpPr>
          <p:spPr>
            <a:xfrm>
              <a:off x="457200" y="3359425"/>
              <a:ext cx="8229600" cy="18884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7200" y="1348064"/>
              <a:ext cx="8229600" cy="821636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45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13151</TotalTime>
  <Words>945</Words>
  <Application>Microsoft Office PowerPoint</Application>
  <PresentationFormat>On-screen Show (4:3)</PresentationFormat>
  <Paragraphs>176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SimSun</vt:lpstr>
      <vt:lpstr>Arial</vt:lpstr>
      <vt:lpstr>Calibri</vt:lpstr>
      <vt:lpstr>Cambria Math</vt:lpstr>
      <vt:lpstr>Wingdings</vt:lpstr>
      <vt:lpstr>Office 主题</vt:lpstr>
      <vt:lpstr>PowerPoint Presentation</vt:lpstr>
      <vt:lpstr>PowerPoint Presentation</vt:lpstr>
      <vt:lpstr>PowerPoint Presentation</vt:lpstr>
      <vt:lpstr>Comparison</vt:lpstr>
      <vt:lpstr>Conclusions</vt:lpstr>
      <vt:lpstr>PowerPoint Presentation</vt:lpstr>
      <vt:lpstr>Outline</vt:lpstr>
      <vt:lpstr>Comparison</vt:lpstr>
      <vt:lpstr>Outline</vt:lpstr>
      <vt:lpstr>You Only Look Once (YOLO)</vt:lpstr>
      <vt:lpstr>Outline</vt:lpstr>
      <vt:lpstr>Bounding Box</vt:lpstr>
      <vt:lpstr>Outline</vt:lpstr>
      <vt:lpstr>YOLO</vt:lpstr>
      <vt:lpstr>Outline</vt:lpstr>
      <vt:lpstr>YOLO</vt:lpstr>
      <vt:lpstr>Outline</vt:lpstr>
      <vt:lpstr>Confidence Metric</vt:lpstr>
      <vt:lpstr>YOLO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Detection Using Neural Network</dc:title>
  <dc:creator>Shihang feng</dc:creator>
  <cp:lastModifiedBy>KITS</cp:lastModifiedBy>
  <cp:revision>118</cp:revision>
  <dcterms:created xsi:type="dcterms:W3CDTF">2019-06-13T09:56:32Z</dcterms:created>
  <dcterms:modified xsi:type="dcterms:W3CDTF">2020-10-25T13:20:19Z</dcterms:modified>
</cp:coreProperties>
</file>