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93" r:id="rId3"/>
    <p:sldId id="277" r:id="rId4"/>
    <p:sldId id="278" r:id="rId5"/>
    <p:sldId id="279" r:id="rId6"/>
    <p:sldId id="280" r:id="rId7"/>
    <p:sldId id="295" r:id="rId8"/>
    <p:sldId id="281" r:id="rId9"/>
    <p:sldId id="282" r:id="rId10"/>
    <p:sldId id="283" r:id="rId11"/>
    <p:sldId id="276" r:id="rId12"/>
    <p:sldId id="287" r:id="rId13"/>
    <p:sldId id="257" r:id="rId14"/>
    <p:sldId id="286" r:id="rId15"/>
    <p:sldId id="258" r:id="rId16"/>
    <p:sldId id="259" r:id="rId17"/>
    <p:sldId id="291" r:id="rId18"/>
    <p:sldId id="292" r:id="rId19"/>
    <p:sldId id="300" r:id="rId20"/>
    <p:sldId id="296" r:id="rId21"/>
    <p:sldId id="297" r:id="rId22"/>
    <p:sldId id="298" r:id="rId23"/>
    <p:sldId id="299" r:id="rId24"/>
    <p:sldId id="289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868"/>
    <a:srgbClr val="BCBCBC"/>
    <a:srgbClr val="575757"/>
    <a:srgbClr val="505050"/>
    <a:srgbClr val="131313"/>
    <a:srgbClr val="C0C0C0"/>
    <a:srgbClr val="353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774" autoAdjust="0"/>
    <p:restoredTop sz="94660"/>
  </p:normalViewPr>
  <p:slideViewPr>
    <p:cSldViewPr snapToGrid="0">
      <p:cViewPr varScale="1">
        <p:scale>
          <a:sx n="37" d="100"/>
          <a:sy n="37" d="100"/>
        </p:scale>
        <p:origin x="62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CD69B-CE11-444F-92E1-6D04D49AEA33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30A4C-1BA2-4F00-9A9B-7181F3635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13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B28B1-5610-814F-8BFF-09D1AB15E1A8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0464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3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48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0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3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8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83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0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2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0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6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6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A409F-2502-4F65-8D2B-5E8B68200122}" type="datetimeFigureOut">
              <a:rPr lang="en-US" smtClean="0"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14CD7-2FF4-4390-B2D5-ECC60441B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9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G"/><Relationship Id="rId3" Type="http://schemas.openxmlformats.org/officeDocument/2006/relationships/hyperlink" Target="https://www.koen.me/research/pub/vandesande-iccv2011.pdf" TargetMode="Externa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hyperlink" Target="http://www.huppelen.nl/publications/selectiveSearchDraft.pdf" TargetMode="Externa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hyperlink" Target="https://www.koen.me/research/pub/vandesande-iccv2011.pdf" TargetMode="External"/><Relationship Id="rId21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8.gif"/><Relationship Id="rId16" Type="http://schemas.openxmlformats.org/officeDocument/2006/relationships/image" Target="../media/image4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30.png"/><Relationship Id="rId4" Type="http://schemas.openxmlformats.org/officeDocument/2006/relationships/hyperlink" Target="http://www.huppelen.nl/publications/selectiveSearchDraft.pdf" TargetMode="Externa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ampPartialAfghanhound-size_restri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308571"/>
            <a:ext cx="4656667" cy="2621531"/>
          </a:xfrm>
          <a:prstGeom prst="rect">
            <a:avLst/>
          </a:prstGeom>
        </p:spPr>
      </p:pic>
      <p:pic>
        <p:nvPicPr>
          <p:cNvPr id="8" name="图片 7" descr="OrderlyInfamousAndalusianhorse-size_restrict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38" y="2308571"/>
            <a:ext cx="4561463" cy="2621531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3962400" y="5337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7200" dirty="0" smtClean="0"/>
              <a:t>Region-CNN</a:t>
            </a:r>
            <a:endParaRPr kumimoji="1" lang="zh-CN" altLang="en-US" sz="7200" dirty="0"/>
          </a:p>
        </p:txBody>
      </p:sp>
      <p:sp>
        <p:nvSpPr>
          <p:cNvPr id="10" name="文本框 9"/>
          <p:cNvSpPr txBox="1"/>
          <p:nvPr/>
        </p:nvSpPr>
        <p:spPr>
          <a:xfrm>
            <a:off x="3692380" y="1490862"/>
            <a:ext cx="598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Real-time </a:t>
            </a:r>
            <a:r>
              <a:rPr kumimoji="1" lang="en-US" altLang="zh-CN" sz="2800" dirty="0" err="1" smtClean="0"/>
              <a:t>Detection+Localization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478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0" indent="0">
              <a:buNone/>
            </a:pPr>
            <a:endParaRPr kumimoji="1" lang="en-US" altLang="zh-CN" sz="1600" dirty="0"/>
          </a:p>
          <a:p>
            <a:r>
              <a:rPr kumimoji="1" lang="en-US" altLang="zh-CN" dirty="0" err="1">
                <a:solidFill>
                  <a:srgbClr val="A6A6A6"/>
                </a:solidFill>
              </a:rPr>
              <a:t>Classification+Localization</a:t>
            </a:r>
            <a:r>
              <a:rPr kumimoji="1" lang="en-US" altLang="zh-CN" dirty="0">
                <a:solidFill>
                  <a:srgbClr val="A6A6A6"/>
                </a:solidFill>
              </a:rPr>
              <a:t> </a:t>
            </a:r>
          </a:p>
          <a:p>
            <a:endParaRPr kumimoji="1" lang="en-US" altLang="zh-CN" sz="1800" dirty="0"/>
          </a:p>
          <a:p>
            <a:r>
              <a:rPr kumimoji="1" lang="en-US" altLang="zh-CN" dirty="0"/>
              <a:t>Object Detection</a:t>
            </a:r>
          </a:p>
          <a:p>
            <a:pPr lvl="1"/>
            <a:r>
              <a:rPr kumimoji="1" lang="en-US" altLang="zh-CN" dirty="0"/>
              <a:t>Region-CNN (R-CNN)</a:t>
            </a:r>
          </a:p>
        </p:txBody>
      </p:sp>
    </p:spTree>
    <p:extLst>
      <p:ext uri="{BB962C8B-B14F-4D97-AF65-F5344CB8AC3E}">
        <p14:creationId xmlns:p14="http://schemas.microsoft.com/office/powerpoint/2010/main" val="15478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-ap-south-1.amazonaws.com/av-blog-media/wp-content/uploads/2018/10/rc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9" y="526009"/>
            <a:ext cx="570547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358640" y="3736824"/>
            <a:ext cx="6857371" cy="2699693"/>
            <a:chOff x="3181600" y="3736824"/>
            <a:chExt cx="6857371" cy="2699693"/>
          </a:xfrm>
        </p:grpSpPr>
        <p:sp>
          <p:nvSpPr>
            <p:cNvPr id="5" name="TextBox 4"/>
            <p:cNvSpPr txBox="1"/>
            <p:nvPr/>
          </p:nvSpPr>
          <p:spPr>
            <a:xfrm>
              <a:off x="3629781" y="5236188"/>
              <a:ext cx="6409190" cy="1200329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Q1: How are ROIs selected? How many selected?</a:t>
              </a:r>
            </a:p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 they selected by edge detectors? What</a:t>
              </a:r>
            </a:p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 different methods for selective search?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3181600" y="3736824"/>
              <a:ext cx="1254933" cy="13431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369166" y="-15892"/>
            <a:ext cx="5802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R-CNN &amp; Regions of Interest (ROI)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204373" y="3736824"/>
            <a:ext cx="2792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1: </a:t>
            </a:r>
            <a:r>
              <a:rPr lang="en-US" sz="2400" dirty="0"/>
              <a:t>ROIs selected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4373" y="2708090"/>
            <a:ext cx="4544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2: </a:t>
            </a:r>
            <a:r>
              <a:rPr lang="en-US" sz="2400" dirty="0"/>
              <a:t>Warped to Smaller Images?</a:t>
            </a:r>
          </a:p>
          <a:p>
            <a:r>
              <a:rPr lang="en-US" sz="2400" dirty="0"/>
              <a:t> Why? Cost?</a:t>
            </a:r>
          </a:p>
        </p:txBody>
      </p:sp>
      <p:sp>
        <p:nvSpPr>
          <p:cNvPr id="11" name="Freeform 10"/>
          <p:cNvSpPr/>
          <p:nvPr/>
        </p:nvSpPr>
        <p:spPr>
          <a:xfrm>
            <a:off x="125307" y="541867"/>
            <a:ext cx="5757333" cy="3810000"/>
          </a:xfrm>
          <a:custGeom>
            <a:avLst/>
            <a:gdLst>
              <a:gd name="connsiteX0" fmla="*/ 2929466 w 5757333"/>
              <a:gd name="connsiteY0" fmla="*/ 3776133 h 3810000"/>
              <a:gd name="connsiteX1" fmla="*/ 3826933 w 5757333"/>
              <a:gd name="connsiteY1" fmla="*/ 2675466 h 3810000"/>
              <a:gd name="connsiteX2" fmla="*/ 1574800 w 5757333"/>
              <a:gd name="connsiteY2" fmla="*/ 2692400 h 3810000"/>
              <a:gd name="connsiteX3" fmla="*/ 626533 w 5757333"/>
              <a:gd name="connsiteY3" fmla="*/ 3810000 h 3810000"/>
              <a:gd name="connsiteX4" fmla="*/ 0 w 5757333"/>
              <a:gd name="connsiteY4" fmla="*/ 3810000 h 3810000"/>
              <a:gd name="connsiteX5" fmla="*/ 33866 w 5757333"/>
              <a:gd name="connsiteY5" fmla="*/ 2641600 h 3810000"/>
              <a:gd name="connsiteX6" fmla="*/ 762000 w 5757333"/>
              <a:gd name="connsiteY6" fmla="*/ 2489200 h 3810000"/>
              <a:gd name="connsiteX7" fmla="*/ 575733 w 5757333"/>
              <a:gd name="connsiteY7" fmla="*/ 2540000 h 3810000"/>
              <a:gd name="connsiteX8" fmla="*/ 304800 w 5757333"/>
              <a:gd name="connsiteY8" fmla="*/ 2810933 h 3810000"/>
              <a:gd name="connsiteX9" fmla="*/ 33866 w 5757333"/>
              <a:gd name="connsiteY9" fmla="*/ 2573866 h 3810000"/>
              <a:gd name="connsiteX10" fmla="*/ 84666 w 5757333"/>
              <a:gd name="connsiteY10" fmla="*/ 16933 h 3810000"/>
              <a:gd name="connsiteX11" fmla="*/ 5757333 w 5757333"/>
              <a:gd name="connsiteY11" fmla="*/ 0 h 3810000"/>
              <a:gd name="connsiteX12" fmla="*/ 5740400 w 5757333"/>
              <a:gd name="connsiteY12" fmla="*/ 3793066 h 3810000"/>
              <a:gd name="connsiteX13" fmla="*/ 3420533 w 5757333"/>
              <a:gd name="connsiteY13" fmla="*/ 3810000 h 3810000"/>
              <a:gd name="connsiteX14" fmla="*/ 2810933 w 5757333"/>
              <a:gd name="connsiteY14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57333" h="3810000">
                <a:moveTo>
                  <a:pt x="2929466" y="3776133"/>
                </a:moveTo>
                <a:lnTo>
                  <a:pt x="3826933" y="2675466"/>
                </a:lnTo>
                <a:lnTo>
                  <a:pt x="1574800" y="2692400"/>
                </a:lnTo>
                <a:lnTo>
                  <a:pt x="626533" y="3810000"/>
                </a:lnTo>
                <a:lnTo>
                  <a:pt x="0" y="3810000"/>
                </a:lnTo>
                <a:lnTo>
                  <a:pt x="33866" y="2641600"/>
                </a:lnTo>
                <a:lnTo>
                  <a:pt x="762000" y="2489200"/>
                </a:lnTo>
                <a:lnTo>
                  <a:pt x="575733" y="2540000"/>
                </a:lnTo>
                <a:lnTo>
                  <a:pt x="304800" y="2810933"/>
                </a:lnTo>
                <a:lnTo>
                  <a:pt x="33866" y="2573866"/>
                </a:lnTo>
                <a:lnTo>
                  <a:pt x="84666" y="16933"/>
                </a:lnTo>
                <a:lnTo>
                  <a:pt x="5757333" y="0"/>
                </a:lnTo>
                <a:cubicBezTo>
                  <a:pt x="5751689" y="1264355"/>
                  <a:pt x="5746044" y="2528711"/>
                  <a:pt x="5740400" y="3793066"/>
                </a:cubicBezTo>
                <a:lnTo>
                  <a:pt x="3420533" y="3810000"/>
                </a:lnTo>
                <a:lnTo>
                  <a:pt x="2810933" y="3810000"/>
                </a:lnTo>
              </a:path>
            </a:pathLst>
          </a:custGeom>
          <a:solidFill>
            <a:schemeClr val="tx1">
              <a:alpha val="57000"/>
            </a:schemeClr>
          </a:solidFill>
          <a:ln>
            <a:solidFill>
              <a:schemeClr val="accent1">
                <a:shade val="50000"/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0020" y="525780"/>
            <a:ext cx="5715000" cy="3817620"/>
          </a:xfrm>
          <a:custGeom>
            <a:avLst/>
            <a:gdLst>
              <a:gd name="connsiteX0" fmla="*/ 2880360 w 5715000"/>
              <a:gd name="connsiteY0" fmla="*/ 3817620 h 3817620"/>
              <a:gd name="connsiteX1" fmla="*/ 3771900 w 5715000"/>
              <a:gd name="connsiteY1" fmla="*/ 2697480 h 3817620"/>
              <a:gd name="connsiteX2" fmla="*/ 3337560 w 5715000"/>
              <a:gd name="connsiteY2" fmla="*/ 2674620 h 3817620"/>
              <a:gd name="connsiteX3" fmla="*/ 3497580 w 5715000"/>
              <a:gd name="connsiteY3" fmla="*/ 1920240 h 3817620"/>
              <a:gd name="connsiteX4" fmla="*/ 2811780 w 5715000"/>
              <a:gd name="connsiteY4" fmla="*/ 1965960 h 3817620"/>
              <a:gd name="connsiteX5" fmla="*/ 2537460 w 5715000"/>
              <a:gd name="connsiteY5" fmla="*/ 2217420 h 3817620"/>
              <a:gd name="connsiteX6" fmla="*/ 1783080 w 5715000"/>
              <a:gd name="connsiteY6" fmla="*/ 2217420 h 3817620"/>
              <a:gd name="connsiteX7" fmla="*/ 1485900 w 5715000"/>
              <a:gd name="connsiteY7" fmla="*/ 2560320 h 3817620"/>
              <a:gd name="connsiteX8" fmla="*/ 1074420 w 5715000"/>
              <a:gd name="connsiteY8" fmla="*/ 2560320 h 3817620"/>
              <a:gd name="connsiteX9" fmla="*/ 594360 w 5715000"/>
              <a:gd name="connsiteY9" fmla="*/ 2583180 h 3817620"/>
              <a:gd name="connsiteX10" fmla="*/ 594360 w 5715000"/>
              <a:gd name="connsiteY10" fmla="*/ 2583180 h 3817620"/>
              <a:gd name="connsiteX11" fmla="*/ 594360 w 5715000"/>
              <a:gd name="connsiteY11" fmla="*/ 3794760 h 3817620"/>
              <a:gd name="connsiteX12" fmla="*/ 0 w 5715000"/>
              <a:gd name="connsiteY12" fmla="*/ 3771900 h 3817620"/>
              <a:gd name="connsiteX13" fmla="*/ 45720 w 5715000"/>
              <a:gd name="connsiteY13" fmla="*/ 0 h 3817620"/>
              <a:gd name="connsiteX14" fmla="*/ 5715000 w 5715000"/>
              <a:gd name="connsiteY14" fmla="*/ 22860 h 3817620"/>
              <a:gd name="connsiteX15" fmla="*/ 5646420 w 5715000"/>
              <a:gd name="connsiteY15" fmla="*/ 3749040 h 3817620"/>
              <a:gd name="connsiteX16" fmla="*/ 2903220 w 5715000"/>
              <a:gd name="connsiteY16" fmla="*/ 377190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15000" h="3817620">
                <a:moveTo>
                  <a:pt x="2880360" y="3817620"/>
                </a:moveTo>
                <a:lnTo>
                  <a:pt x="3771900" y="2697480"/>
                </a:lnTo>
                <a:lnTo>
                  <a:pt x="3337560" y="2674620"/>
                </a:lnTo>
                <a:lnTo>
                  <a:pt x="3497580" y="1920240"/>
                </a:lnTo>
                <a:lnTo>
                  <a:pt x="2811780" y="1965960"/>
                </a:lnTo>
                <a:lnTo>
                  <a:pt x="2537460" y="2217420"/>
                </a:lnTo>
                <a:lnTo>
                  <a:pt x="1783080" y="2217420"/>
                </a:lnTo>
                <a:lnTo>
                  <a:pt x="1485900" y="2560320"/>
                </a:lnTo>
                <a:lnTo>
                  <a:pt x="1074420" y="2560320"/>
                </a:lnTo>
                <a:lnTo>
                  <a:pt x="594360" y="2583180"/>
                </a:lnTo>
                <a:lnTo>
                  <a:pt x="594360" y="2583180"/>
                </a:lnTo>
                <a:lnTo>
                  <a:pt x="594360" y="3794760"/>
                </a:lnTo>
                <a:lnTo>
                  <a:pt x="0" y="3771900"/>
                </a:lnTo>
                <a:lnTo>
                  <a:pt x="45720" y="0"/>
                </a:lnTo>
                <a:lnTo>
                  <a:pt x="5715000" y="22860"/>
                </a:lnTo>
                <a:lnTo>
                  <a:pt x="5646420" y="3749040"/>
                </a:lnTo>
                <a:lnTo>
                  <a:pt x="2903220" y="3771900"/>
                </a:lnTo>
              </a:path>
            </a:pathLst>
          </a:custGeom>
          <a:solidFill>
            <a:schemeClr val="tx1"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936064" y="233621"/>
            <a:ext cx="1076151" cy="1808786"/>
            <a:chOff x="10936064" y="233621"/>
            <a:chExt cx="1076151" cy="1808786"/>
          </a:xfrm>
        </p:grpSpPr>
        <p:pic>
          <p:nvPicPr>
            <p:cNvPr id="15" name="Picture 14" descr="Image result for green light symb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1293643" y="641684"/>
              <a:ext cx="352926" cy="3368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698598" y="4161287"/>
            <a:ext cx="3570849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Specify more than needed!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071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 animBg="1"/>
      <p:bldP spid="11" grpId="1" animBg="1"/>
      <p:bldP spid="13" grpId="0" animBg="1"/>
      <p:bldP spid="13" grpId="1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-ap-south-1.amazonaws.com/av-blog-media/wp-content/uploads/2018/10/rc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79" y="526009"/>
            <a:ext cx="570547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358640" y="3736824"/>
            <a:ext cx="6857371" cy="2699693"/>
            <a:chOff x="3181600" y="3736824"/>
            <a:chExt cx="6857371" cy="2699693"/>
          </a:xfrm>
        </p:grpSpPr>
        <p:sp>
          <p:nvSpPr>
            <p:cNvPr id="5" name="TextBox 4"/>
            <p:cNvSpPr txBox="1"/>
            <p:nvPr/>
          </p:nvSpPr>
          <p:spPr>
            <a:xfrm>
              <a:off x="3629781" y="5236188"/>
              <a:ext cx="6409190" cy="1200329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Q1: How are ROIs selected? How many selected?</a:t>
              </a:r>
            </a:p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 they selected by edge detectors? What</a:t>
              </a:r>
            </a:p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Are different methods for selective search?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3181600" y="3736824"/>
              <a:ext cx="1254933" cy="13431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997550" y="-58766"/>
            <a:ext cx="1281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R-CNN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4373" y="3736824"/>
            <a:ext cx="2792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1: </a:t>
            </a:r>
            <a:r>
              <a:rPr lang="en-US" sz="2400" dirty="0"/>
              <a:t>ROIs selected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4373" y="2708090"/>
            <a:ext cx="4544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2: </a:t>
            </a:r>
            <a:r>
              <a:rPr lang="en-US" sz="2400" dirty="0"/>
              <a:t>Warped to Smaller Images?</a:t>
            </a:r>
          </a:p>
          <a:p>
            <a:r>
              <a:rPr lang="en-US" sz="2400" dirty="0"/>
              <a:t> Why? Cost?</a:t>
            </a:r>
          </a:p>
        </p:txBody>
      </p:sp>
      <p:sp>
        <p:nvSpPr>
          <p:cNvPr id="11" name="Freeform 10"/>
          <p:cNvSpPr/>
          <p:nvPr/>
        </p:nvSpPr>
        <p:spPr>
          <a:xfrm>
            <a:off x="125307" y="541867"/>
            <a:ext cx="5757333" cy="3810000"/>
          </a:xfrm>
          <a:custGeom>
            <a:avLst/>
            <a:gdLst>
              <a:gd name="connsiteX0" fmla="*/ 2929466 w 5757333"/>
              <a:gd name="connsiteY0" fmla="*/ 3776133 h 3810000"/>
              <a:gd name="connsiteX1" fmla="*/ 3826933 w 5757333"/>
              <a:gd name="connsiteY1" fmla="*/ 2675466 h 3810000"/>
              <a:gd name="connsiteX2" fmla="*/ 1574800 w 5757333"/>
              <a:gd name="connsiteY2" fmla="*/ 2692400 h 3810000"/>
              <a:gd name="connsiteX3" fmla="*/ 626533 w 5757333"/>
              <a:gd name="connsiteY3" fmla="*/ 3810000 h 3810000"/>
              <a:gd name="connsiteX4" fmla="*/ 0 w 5757333"/>
              <a:gd name="connsiteY4" fmla="*/ 3810000 h 3810000"/>
              <a:gd name="connsiteX5" fmla="*/ 33866 w 5757333"/>
              <a:gd name="connsiteY5" fmla="*/ 2641600 h 3810000"/>
              <a:gd name="connsiteX6" fmla="*/ 762000 w 5757333"/>
              <a:gd name="connsiteY6" fmla="*/ 2489200 h 3810000"/>
              <a:gd name="connsiteX7" fmla="*/ 575733 w 5757333"/>
              <a:gd name="connsiteY7" fmla="*/ 2540000 h 3810000"/>
              <a:gd name="connsiteX8" fmla="*/ 304800 w 5757333"/>
              <a:gd name="connsiteY8" fmla="*/ 2810933 h 3810000"/>
              <a:gd name="connsiteX9" fmla="*/ 33866 w 5757333"/>
              <a:gd name="connsiteY9" fmla="*/ 2573866 h 3810000"/>
              <a:gd name="connsiteX10" fmla="*/ 84666 w 5757333"/>
              <a:gd name="connsiteY10" fmla="*/ 16933 h 3810000"/>
              <a:gd name="connsiteX11" fmla="*/ 5757333 w 5757333"/>
              <a:gd name="connsiteY11" fmla="*/ 0 h 3810000"/>
              <a:gd name="connsiteX12" fmla="*/ 5740400 w 5757333"/>
              <a:gd name="connsiteY12" fmla="*/ 3793066 h 3810000"/>
              <a:gd name="connsiteX13" fmla="*/ 3420533 w 5757333"/>
              <a:gd name="connsiteY13" fmla="*/ 3810000 h 3810000"/>
              <a:gd name="connsiteX14" fmla="*/ 2810933 w 5757333"/>
              <a:gd name="connsiteY14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57333" h="3810000">
                <a:moveTo>
                  <a:pt x="2929466" y="3776133"/>
                </a:moveTo>
                <a:lnTo>
                  <a:pt x="3826933" y="2675466"/>
                </a:lnTo>
                <a:lnTo>
                  <a:pt x="1574800" y="2692400"/>
                </a:lnTo>
                <a:lnTo>
                  <a:pt x="626533" y="3810000"/>
                </a:lnTo>
                <a:lnTo>
                  <a:pt x="0" y="3810000"/>
                </a:lnTo>
                <a:lnTo>
                  <a:pt x="33866" y="2641600"/>
                </a:lnTo>
                <a:lnTo>
                  <a:pt x="762000" y="2489200"/>
                </a:lnTo>
                <a:lnTo>
                  <a:pt x="575733" y="2540000"/>
                </a:lnTo>
                <a:lnTo>
                  <a:pt x="304800" y="2810933"/>
                </a:lnTo>
                <a:lnTo>
                  <a:pt x="33866" y="2573866"/>
                </a:lnTo>
                <a:lnTo>
                  <a:pt x="84666" y="16933"/>
                </a:lnTo>
                <a:lnTo>
                  <a:pt x="5757333" y="0"/>
                </a:lnTo>
                <a:cubicBezTo>
                  <a:pt x="5751689" y="1264355"/>
                  <a:pt x="5746044" y="2528711"/>
                  <a:pt x="5740400" y="3793066"/>
                </a:cubicBezTo>
                <a:lnTo>
                  <a:pt x="3420533" y="3810000"/>
                </a:lnTo>
                <a:lnTo>
                  <a:pt x="2810933" y="3810000"/>
                </a:lnTo>
              </a:path>
            </a:pathLst>
          </a:custGeom>
          <a:solidFill>
            <a:schemeClr val="tx1">
              <a:alpha val="57000"/>
            </a:schemeClr>
          </a:solidFill>
          <a:ln>
            <a:solidFill>
              <a:schemeClr val="accent1">
                <a:shade val="50000"/>
                <a:alpha val="6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0020" y="525780"/>
            <a:ext cx="5715000" cy="3817620"/>
          </a:xfrm>
          <a:custGeom>
            <a:avLst/>
            <a:gdLst>
              <a:gd name="connsiteX0" fmla="*/ 2880360 w 5715000"/>
              <a:gd name="connsiteY0" fmla="*/ 3817620 h 3817620"/>
              <a:gd name="connsiteX1" fmla="*/ 3771900 w 5715000"/>
              <a:gd name="connsiteY1" fmla="*/ 2697480 h 3817620"/>
              <a:gd name="connsiteX2" fmla="*/ 3337560 w 5715000"/>
              <a:gd name="connsiteY2" fmla="*/ 2674620 h 3817620"/>
              <a:gd name="connsiteX3" fmla="*/ 3497580 w 5715000"/>
              <a:gd name="connsiteY3" fmla="*/ 1920240 h 3817620"/>
              <a:gd name="connsiteX4" fmla="*/ 2811780 w 5715000"/>
              <a:gd name="connsiteY4" fmla="*/ 1965960 h 3817620"/>
              <a:gd name="connsiteX5" fmla="*/ 2537460 w 5715000"/>
              <a:gd name="connsiteY5" fmla="*/ 2217420 h 3817620"/>
              <a:gd name="connsiteX6" fmla="*/ 1783080 w 5715000"/>
              <a:gd name="connsiteY6" fmla="*/ 2217420 h 3817620"/>
              <a:gd name="connsiteX7" fmla="*/ 1485900 w 5715000"/>
              <a:gd name="connsiteY7" fmla="*/ 2560320 h 3817620"/>
              <a:gd name="connsiteX8" fmla="*/ 1074420 w 5715000"/>
              <a:gd name="connsiteY8" fmla="*/ 2560320 h 3817620"/>
              <a:gd name="connsiteX9" fmla="*/ 594360 w 5715000"/>
              <a:gd name="connsiteY9" fmla="*/ 2583180 h 3817620"/>
              <a:gd name="connsiteX10" fmla="*/ 594360 w 5715000"/>
              <a:gd name="connsiteY10" fmla="*/ 2583180 h 3817620"/>
              <a:gd name="connsiteX11" fmla="*/ 594360 w 5715000"/>
              <a:gd name="connsiteY11" fmla="*/ 3794760 h 3817620"/>
              <a:gd name="connsiteX12" fmla="*/ 0 w 5715000"/>
              <a:gd name="connsiteY12" fmla="*/ 3771900 h 3817620"/>
              <a:gd name="connsiteX13" fmla="*/ 45720 w 5715000"/>
              <a:gd name="connsiteY13" fmla="*/ 0 h 3817620"/>
              <a:gd name="connsiteX14" fmla="*/ 5715000 w 5715000"/>
              <a:gd name="connsiteY14" fmla="*/ 22860 h 3817620"/>
              <a:gd name="connsiteX15" fmla="*/ 5646420 w 5715000"/>
              <a:gd name="connsiteY15" fmla="*/ 3749040 h 3817620"/>
              <a:gd name="connsiteX16" fmla="*/ 2903220 w 5715000"/>
              <a:gd name="connsiteY16" fmla="*/ 3771900 h 3817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15000" h="3817620">
                <a:moveTo>
                  <a:pt x="2880360" y="3817620"/>
                </a:moveTo>
                <a:lnTo>
                  <a:pt x="3771900" y="2697480"/>
                </a:lnTo>
                <a:lnTo>
                  <a:pt x="3337560" y="2674620"/>
                </a:lnTo>
                <a:lnTo>
                  <a:pt x="3497580" y="1920240"/>
                </a:lnTo>
                <a:lnTo>
                  <a:pt x="2811780" y="1965960"/>
                </a:lnTo>
                <a:lnTo>
                  <a:pt x="2537460" y="2217420"/>
                </a:lnTo>
                <a:lnTo>
                  <a:pt x="1783080" y="2217420"/>
                </a:lnTo>
                <a:lnTo>
                  <a:pt x="1485900" y="2560320"/>
                </a:lnTo>
                <a:lnTo>
                  <a:pt x="1074420" y="2560320"/>
                </a:lnTo>
                <a:lnTo>
                  <a:pt x="594360" y="2583180"/>
                </a:lnTo>
                <a:lnTo>
                  <a:pt x="594360" y="2583180"/>
                </a:lnTo>
                <a:lnTo>
                  <a:pt x="594360" y="3794760"/>
                </a:lnTo>
                <a:lnTo>
                  <a:pt x="0" y="3771900"/>
                </a:lnTo>
                <a:lnTo>
                  <a:pt x="45720" y="0"/>
                </a:lnTo>
                <a:lnTo>
                  <a:pt x="5715000" y="22860"/>
                </a:lnTo>
                <a:lnTo>
                  <a:pt x="5646420" y="3749040"/>
                </a:lnTo>
                <a:lnTo>
                  <a:pt x="2903220" y="3771900"/>
                </a:lnTo>
              </a:path>
            </a:pathLst>
          </a:custGeom>
          <a:solidFill>
            <a:schemeClr val="tx1"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936064" y="233621"/>
            <a:ext cx="1076151" cy="1808786"/>
            <a:chOff x="10936064" y="233621"/>
            <a:chExt cx="1076151" cy="1808786"/>
          </a:xfrm>
        </p:grpSpPr>
        <p:pic>
          <p:nvPicPr>
            <p:cNvPr id="15" name="Picture 14" descr="Image result for green light symb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1293643" y="641684"/>
              <a:ext cx="352926" cy="3368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698034" y="4161287"/>
            <a:ext cx="4598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 least we know how many output</a:t>
            </a:r>
          </a:p>
          <a:p>
            <a:r>
              <a:rPr lang="en-US" sz="2400" dirty="0" smtClean="0"/>
              <a:t>boxes need to be used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929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 animBg="1"/>
      <p:bldP spid="11" grpId="1" animBg="1"/>
      <p:bldP spid="13" grpId="0" animBg="1"/>
      <p:bldP spid="13" grpId="1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-ap-south-1.amazonaws.com/av-blog-media/wp-content/uploads/2018/10/rc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99" y="526009"/>
            <a:ext cx="570547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43270" y="-58766"/>
            <a:ext cx="1281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R-CNN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50093" y="3736824"/>
            <a:ext cx="2792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1: </a:t>
            </a:r>
            <a:r>
              <a:rPr lang="en-US" sz="2400" dirty="0"/>
              <a:t>ROIs selected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0093" y="2708090"/>
            <a:ext cx="4544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2: </a:t>
            </a:r>
            <a:r>
              <a:rPr lang="en-US" sz="2400" dirty="0"/>
              <a:t>Warped to Smaller Images?</a:t>
            </a:r>
          </a:p>
          <a:p>
            <a:r>
              <a:rPr lang="en-US" sz="2400" dirty="0"/>
              <a:t> Why? Cost?</a:t>
            </a:r>
          </a:p>
        </p:txBody>
      </p:sp>
      <p:sp>
        <p:nvSpPr>
          <p:cNvPr id="2" name="Freeform 1"/>
          <p:cNvSpPr/>
          <p:nvPr/>
        </p:nvSpPr>
        <p:spPr>
          <a:xfrm>
            <a:off x="167775" y="572497"/>
            <a:ext cx="5692140" cy="3771900"/>
          </a:xfrm>
          <a:custGeom>
            <a:avLst/>
            <a:gdLst>
              <a:gd name="connsiteX0" fmla="*/ 594360 w 5692140"/>
              <a:gd name="connsiteY0" fmla="*/ 2880360 h 3771900"/>
              <a:gd name="connsiteX1" fmla="*/ 1165860 w 5692140"/>
              <a:gd name="connsiteY1" fmla="*/ 2903220 h 3771900"/>
              <a:gd name="connsiteX2" fmla="*/ 1874520 w 5692140"/>
              <a:gd name="connsiteY2" fmla="*/ 2423160 h 3771900"/>
              <a:gd name="connsiteX3" fmla="*/ 2331720 w 5692140"/>
              <a:gd name="connsiteY3" fmla="*/ 2537460 h 3771900"/>
              <a:gd name="connsiteX4" fmla="*/ 3177540 w 5692140"/>
              <a:gd name="connsiteY4" fmla="*/ 2240280 h 3771900"/>
              <a:gd name="connsiteX5" fmla="*/ 3451860 w 5692140"/>
              <a:gd name="connsiteY5" fmla="*/ 2194560 h 3771900"/>
              <a:gd name="connsiteX6" fmla="*/ 3909060 w 5692140"/>
              <a:gd name="connsiteY6" fmla="*/ 1714500 h 3771900"/>
              <a:gd name="connsiteX7" fmla="*/ 3863340 w 5692140"/>
              <a:gd name="connsiteY7" fmla="*/ 754380 h 3771900"/>
              <a:gd name="connsiteX8" fmla="*/ 2971800 w 5692140"/>
              <a:gd name="connsiteY8" fmla="*/ 754380 h 3771900"/>
              <a:gd name="connsiteX9" fmla="*/ 2400300 w 5692140"/>
              <a:gd name="connsiteY9" fmla="*/ 982980 h 3771900"/>
              <a:gd name="connsiteX10" fmla="*/ 1577340 w 5692140"/>
              <a:gd name="connsiteY10" fmla="*/ 982980 h 3771900"/>
              <a:gd name="connsiteX11" fmla="*/ 1463040 w 5692140"/>
              <a:gd name="connsiteY11" fmla="*/ 1303020 h 3771900"/>
              <a:gd name="connsiteX12" fmla="*/ 845820 w 5692140"/>
              <a:gd name="connsiteY12" fmla="*/ 1280160 h 3771900"/>
              <a:gd name="connsiteX13" fmla="*/ 617220 w 5692140"/>
              <a:gd name="connsiteY13" fmla="*/ 1965960 h 3771900"/>
              <a:gd name="connsiteX14" fmla="*/ 685800 w 5692140"/>
              <a:gd name="connsiteY14" fmla="*/ 2606040 h 3771900"/>
              <a:gd name="connsiteX15" fmla="*/ 777240 w 5692140"/>
              <a:gd name="connsiteY15" fmla="*/ 2697480 h 3771900"/>
              <a:gd name="connsiteX16" fmla="*/ 0 w 5692140"/>
              <a:gd name="connsiteY16" fmla="*/ 2674620 h 3771900"/>
              <a:gd name="connsiteX17" fmla="*/ 45720 w 5692140"/>
              <a:gd name="connsiteY17" fmla="*/ 22860 h 3771900"/>
              <a:gd name="connsiteX18" fmla="*/ 5646420 w 5692140"/>
              <a:gd name="connsiteY18" fmla="*/ 0 h 3771900"/>
              <a:gd name="connsiteX19" fmla="*/ 5692140 w 5692140"/>
              <a:gd name="connsiteY19" fmla="*/ 3726180 h 3771900"/>
              <a:gd name="connsiteX20" fmla="*/ 91440 w 5692140"/>
              <a:gd name="connsiteY20" fmla="*/ 3771900 h 3771900"/>
              <a:gd name="connsiteX21" fmla="*/ 68580 w 5692140"/>
              <a:gd name="connsiteY21" fmla="*/ 2834640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92140" h="3771900">
                <a:moveTo>
                  <a:pt x="594360" y="2880360"/>
                </a:moveTo>
                <a:lnTo>
                  <a:pt x="1165860" y="2903220"/>
                </a:lnTo>
                <a:lnTo>
                  <a:pt x="1874520" y="2423160"/>
                </a:lnTo>
                <a:lnTo>
                  <a:pt x="2331720" y="2537460"/>
                </a:lnTo>
                <a:lnTo>
                  <a:pt x="3177540" y="2240280"/>
                </a:lnTo>
                <a:lnTo>
                  <a:pt x="3451860" y="2194560"/>
                </a:lnTo>
                <a:lnTo>
                  <a:pt x="3909060" y="1714500"/>
                </a:lnTo>
                <a:lnTo>
                  <a:pt x="3863340" y="754380"/>
                </a:lnTo>
                <a:lnTo>
                  <a:pt x="2971800" y="754380"/>
                </a:lnTo>
                <a:lnTo>
                  <a:pt x="2400300" y="982980"/>
                </a:lnTo>
                <a:lnTo>
                  <a:pt x="1577340" y="982980"/>
                </a:lnTo>
                <a:lnTo>
                  <a:pt x="1463040" y="1303020"/>
                </a:lnTo>
                <a:lnTo>
                  <a:pt x="845820" y="1280160"/>
                </a:lnTo>
                <a:lnTo>
                  <a:pt x="617220" y="1965960"/>
                </a:lnTo>
                <a:lnTo>
                  <a:pt x="685800" y="2606040"/>
                </a:lnTo>
                <a:lnTo>
                  <a:pt x="777240" y="2697480"/>
                </a:lnTo>
                <a:lnTo>
                  <a:pt x="0" y="2674620"/>
                </a:lnTo>
                <a:lnTo>
                  <a:pt x="45720" y="22860"/>
                </a:lnTo>
                <a:lnTo>
                  <a:pt x="5646420" y="0"/>
                </a:lnTo>
                <a:lnTo>
                  <a:pt x="5692140" y="3726180"/>
                </a:lnTo>
                <a:lnTo>
                  <a:pt x="91440" y="3771900"/>
                </a:lnTo>
                <a:lnTo>
                  <a:pt x="68580" y="2834640"/>
                </a:lnTo>
              </a:path>
            </a:pathLst>
          </a:custGeom>
          <a:solidFill>
            <a:schemeClr val="tx1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50093" y="1810623"/>
            <a:ext cx="5064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3: </a:t>
            </a:r>
            <a:r>
              <a:rPr lang="en-US" sz="2400" dirty="0"/>
              <a:t>Each Warped </a:t>
            </a:r>
            <a:r>
              <a:rPr lang="en-US" sz="2400" dirty="0" err="1"/>
              <a:t>Region</a:t>
            </a:r>
            <a:r>
              <a:rPr lang="en-US" sz="2400" dirty="0" err="1">
                <a:sym typeface="Wingdings" panose="05000000000000000000" pitchFamily="2" charset="2"/>
              </a:rPr>
              <a:t>ConvNet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250093" y="1060941"/>
            <a:ext cx="4065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4: </a:t>
            </a:r>
            <a:r>
              <a:rPr lang="en-US" sz="2400" dirty="0" err="1">
                <a:sym typeface="Wingdings" panose="05000000000000000000" pitchFamily="2" charset="2"/>
              </a:rPr>
              <a:t>ConvNetSVM</a:t>
            </a:r>
            <a:r>
              <a:rPr lang="en-US" sz="2400" dirty="0">
                <a:sym typeface="Wingdings" panose="05000000000000000000" pitchFamily="2" charset="2"/>
              </a:rPr>
              <a:t> Classify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250093" y="311259"/>
            <a:ext cx="52341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5: </a:t>
            </a:r>
            <a:r>
              <a:rPr lang="en-US" sz="2400" dirty="0" err="1">
                <a:sym typeface="Wingdings" panose="05000000000000000000" pitchFamily="2" charset="2"/>
              </a:rPr>
              <a:t>ConvNetBounding</a:t>
            </a:r>
            <a:r>
              <a:rPr lang="en-US" sz="2400" dirty="0">
                <a:sym typeface="Wingdings" panose="05000000000000000000" pitchFamily="2" charset="2"/>
              </a:rPr>
              <a:t> Box Regress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1315069" y="189277"/>
            <a:ext cx="780470" cy="2518813"/>
            <a:chOff x="11093318" y="3539087"/>
            <a:chExt cx="780470" cy="2518813"/>
          </a:xfrm>
        </p:grpSpPr>
        <p:sp>
          <p:nvSpPr>
            <p:cNvPr id="3" name="TextBox 2"/>
            <p:cNvSpPr txBox="1"/>
            <p:nvPr/>
          </p:nvSpPr>
          <p:spPr>
            <a:xfrm>
              <a:off x="11093318" y="3736824"/>
              <a:ext cx="780470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  <a:p>
              <a:pPr algn="ctr"/>
              <a:r>
                <a:rPr lang="en-US" dirty="0"/>
                <a:t>0</a:t>
              </a:r>
            </a:p>
            <a:p>
              <a:pPr algn="ctr"/>
              <a:r>
                <a:rPr lang="en-US" dirty="0"/>
                <a:t>0</a:t>
              </a:r>
            </a:p>
            <a:p>
              <a:pPr algn="ctr"/>
              <a:r>
                <a:rPr lang="en-US" dirty="0"/>
                <a:t>p</a:t>
              </a:r>
            </a:p>
            <a:p>
              <a:pPr algn="ctr"/>
              <a:r>
                <a:rPr lang="en-US" dirty="0"/>
                <a:t>X</a:t>
              </a:r>
            </a:p>
            <a:p>
              <a:pPr algn="ctr"/>
              <a:r>
                <a:rPr lang="en-US" dirty="0"/>
                <a:t>Y</a:t>
              </a:r>
            </a:p>
            <a:p>
              <a:pPr algn="ctr"/>
              <a:r>
                <a:rPr lang="en-US" dirty="0"/>
                <a:t>Width</a:t>
              </a:r>
            </a:p>
            <a:p>
              <a:pPr algn="ctr"/>
              <a:r>
                <a:rPr lang="en-US" dirty="0"/>
                <a:t>height</a:t>
              </a:r>
            </a:p>
          </p:txBody>
        </p:sp>
        <p:sp>
          <p:nvSpPr>
            <p:cNvPr id="4" name="Double Brace 3"/>
            <p:cNvSpPr/>
            <p:nvPr/>
          </p:nvSpPr>
          <p:spPr>
            <a:xfrm>
              <a:off x="11093318" y="3539087"/>
              <a:ext cx="771022" cy="2518813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160020" y="1394460"/>
            <a:ext cx="5760720" cy="2948940"/>
          </a:xfrm>
          <a:custGeom>
            <a:avLst/>
            <a:gdLst>
              <a:gd name="connsiteX0" fmla="*/ 45720 w 5760720"/>
              <a:gd name="connsiteY0" fmla="*/ 640080 h 2948940"/>
              <a:gd name="connsiteX1" fmla="*/ 708660 w 5760720"/>
              <a:gd name="connsiteY1" fmla="*/ 708660 h 2948940"/>
              <a:gd name="connsiteX2" fmla="*/ 731520 w 5760720"/>
              <a:gd name="connsiteY2" fmla="*/ 822960 h 2948940"/>
              <a:gd name="connsiteX3" fmla="*/ 1440180 w 5760720"/>
              <a:gd name="connsiteY3" fmla="*/ 777240 h 2948940"/>
              <a:gd name="connsiteX4" fmla="*/ 1828800 w 5760720"/>
              <a:gd name="connsiteY4" fmla="*/ 434340 h 2948940"/>
              <a:gd name="connsiteX5" fmla="*/ 2468880 w 5760720"/>
              <a:gd name="connsiteY5" fmla="*/ 457200 h 2948940"/>
              <a:gd name="connsiteX6" fmla="*/ 2674620 w 5760720"/>
              <a:gd name="connsiteY6" fmla="*/ 91440 h 2948940"/>
              <a:gd name="connsiteX7" fmla="*/ 2834640 w 5760720"/>
              <a:gd name="connsiteY7" fmla="*/ 228600 h 2948940"/>
              <a:gd name="connsiteX8" fmla="*/ 3520440 w 5760720"/>
              <a:gd name="connsiteY8" fmla="*/ 205740 h 2948940"/>
              <a:gd name="connsiteX9" fmla="*/ 3771900 w 5760720"/>
              <a:gd name="connsiteY9" fmla="*/ 0 h 2948940"/>
              <a:gd name="connsiteX10" fmla="*/ 5737860 w 5760720"/>
              <a:gd name="connsiteY10" fmla="*/ 45720 h 2948940"/>
              <a:gd name="connsiteX11" fmla="*/ 5760720 w 5760720"/>
              <a:gd name="connsiteY11" fmla="*/ 2948940 h 2948940"/>
              <a:gd name="connsiteX12" fmla="*/ 0 w 5760720"/>
              <a:gd name="connsiteY12" fmla="*/ 2948940 h 2948940"/>
              <a:gd name="connsiteX13" fmla="*/ 0 w 5760720"/>
              <a:gd name="connsiteY13" fmla="*/ 708660 h 2948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60720" h="2948940">
                <a:moveTo>
                  <a:pt x="45720" y="640080"/>
                </a:moveTo>
                <a:lnTo>
                  <a:pt x="708660" y="708660"/>
                </a:lnTo>
                <a:lnTo>
                  <a:pt x="731520" y="822960"/>
                </a:lnTo>
                <a:lnTo>
                  <a:pt x="1440180" y="777240"/>
                </a:lnTo>
                <a:lnTo>
                  <a:pt x="1828800" y="434340"/>
                </a:lnTo>
                <a:lnTo>
                  <a:pt x="2468880" y="457200"/>
                </a:lnTo>
                <a:lnTo>
                  <a:pt x="2674620" y="91440"/>
                </a:lnTo>
                <a:lnTo>
                  <a:pt x="2834640" y="228600"/>
                </a:lnTo>
                <a:lnTo>
                  <a:pt x="3520440" y="205740"/>
                </a:lnTo>
                <a:lnTo>
                  <a:pt x="3771900" y="0"/>
                </a:lnTo>
                <a:lnTo>
                  <a:pt x="5737860" y="45720"/>
                </a:lnTo>
                <a:lnTo>
                  <a:pt x="5760720" y="2948940"/>
                </a:lnTo>
                <a:lnTo>
                  <a:pt x="0" y="2948940"/>
                </a:lnTo>
                <a:lnTo>
                  <a:pt x="0" y="708660"/>
                </a:lnTo>
              </a:path>
            </a:pathLst>
          </a:custGeom>
          <a:solidFill>
            <a:schemeClr val="tx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68405" y="-7887"/>
            <a:ext cx="2929776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Problem: Too slow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34060" y="3319026"/>
            <a:ext cx="3446521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ROI has a CNN!!!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946207" y="4741453"/>
            <a:ext cx="1076151" cy="1808786"/>
            <a:chOff x="10936064" y="233621"/>
            <a:chExt cx="1076151" cy="1808786"/>
          </a:xfrm>
        </p:grpSpPr>
        <p:pic>
          <p:nvPicPr>
            <p:cNvPr id="21" name="Picture 20" descr="Image result for green light symb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1293643" y="641684"/>
              <a:ext cx="352926" cy="3368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867188" y="3268624"/>
            <a:ext cx="317510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How do we get rid of extra BBs?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729449" y="3730289"/>
            <a:ext cx="175080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Kill BB when p~0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9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" grpId="0"/>
      <p:bldP spid="16" grpId="0"/>
      <p:bldP spid="17" grpId="0"/>
      <p:bldP spid="9" grpId="0" animBg="1"/>
      <p:bldP spid="20" grpId="0" animBg="1"/>
      <p:bldP spid="5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5118" y="2011582"/>
            <a:ext cx="10515600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0" indent="0">
              <a:buNone/>
            </a:pPr>
            <a:endParaRPr kumimoji="1" lang="en-US" altLang="zh-CN" sz="1600" dirty="0"/>
          </a:p>
          <a:p>
            <a:r>
              <a:rPr kumimoji="1" lang="en-US" altLang="zh-CN" dirty="0" err="1">
                <a:solidFill>
                  <a:srgbClr val="A6A6A6"/>
                </a:solidFill>
              </a:rPr>
              <a:t>Classification+Localization</a:t>
            </a:r>
            <a:r>
              <a:rPr kumimoji="1" lang="en-US" altLang="zh-CN" dirty="0">
                <a:solidFill>
                  <a:srgbClr val="A6A6A6"/>
                </a:solidFill>
              </a:rPr>
              <a:t> </a:t>
            </a:r>
          </a:p>
          <a:p>
            <a:endParaRPr kumimoji="1" lang="en-US" altLang="zh-CN" sz="1800" dirty="0"/>
          </a:p>
          <a:p>
            <a:r>
              <a:rPr kumimoji="1" lang="en-US" altLang="zh-CN" dirty="0"/>
              <a:t>Object Detection</a:t>
            </a:r>
          </a:p>
          <a:p>
            <a:pPr lvl="1"/>
            <a:r>
              <a:rPr kumimoji="1" lang="en-US" altLang="zh-CN" dirty="0"/>
              <a:t>Region-CNN (R-CNN</a:t>
            </a:r>
            <a:r>
              <a:rPr kumimoji="1" lang="en-US" altLang="zh-CN" dirty="0" smtClean="0"/>
              <a:t>)</a:t>
            </a:r>
          </a:p>
          <a:p>
            <a:pPr lvl="1"/>
            <a:r>
              <a:rPr kumimoji="1" lang="en-US" altLang="zh-CN" dirty="0" err="1" smtClean="0"/>
              <a:t>Fast&amp;Faster</a:t>
            </a:r>
            <a:r>
              <a:rPr kumimoji="1" lang="en-US" altLang="zh-CN" dirty="0" smtClean="0"/>
              <a:t> Region-CNN</a:t>
            </a:r>
            <a:endParaRPr kumimoji="1" lang="en-US" altLang="zh-CN" dirty="0"/>
          </a:p>
        </p:txBody>
      </p:sp>
      <p:grpSp>
        <p:nvGrpSpPr>
          <p:cNvPr id="4" name="Group 3"/>
          <p:cNvGrpSpPr/>
          <p:nvPr/>
        </p:nvGrpSpPr>
        <p:grpSpPr>
          <a:xfrm>
            <a:off x="4728412" y="3845389"/>
            <a:ext cx="645694" cy="710569"/>
            <a:chOff x="10936064" y="233621"/>
            <a:chExt cx="1076151" cy="1808786"/>
          </a:xfrm>
        </p:grpSpPr>
        <p:pic>
          <p:nvPicPr>
            <p:cNvPr id="5" name="Picture 4" descr="Image result for green light symbo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1293643" y="641684"/>
              <a:ext cx="352926" cy="3368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47224" y="2695198"/>
            <a:ext cx="645694" cy="710569"/>
            <a:chOff x="10936064" y="233621"/>
            <a:chExt cx="1076151" cy="1808786"/>
          </a:xfrm>
        </p:grpSpPr>
        <p:pic>
          <p:nvPicPr>
            <p:cNvPr id="9" name="Picture 8" descr="Image result for green light symbo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1293644" y="968370"/>
              <a:ext cx="352926" cy="33688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838200" y="3657600"/>
            <a:ext cx="3380509" cy="89835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4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3-ap-south-1.amazonaws.com/av-blog-media/wp-content/uploads/2018/10/Fast-rc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18" y="542091"/>
            <a:ext cx="7648575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467103" y="3736824"/>
            <a:ext cx="4372159" cy="2202522"/>
            <a:chOff x="2244343" y="3736824"/>
            <a:chExt cx="4372159" cy="2202522"/>
          </a:xfrm>
        </p:grpSpPr>
        <p:sp>
          <p:nvSpPr>
            <p:cNvPr id="5" name="TextBox 4"/>
            <p:cNvSpPr txBox="1"/>
            <p:nvPr/>
          </p:nvSpPr>
          <p:spPr>
            <a:xfrm>
              <a:off x="2244343" y="5477681"/>
              <a:ext cx="4372159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Q1: </a:t>
              </a:r>
              <a:r>
                <a:rPr lang="en-US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How to get rid of extra ROIs?</a:t>
              </a:r>
              <a:endPara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3181600" y="3736824"/>
              <a:ext cx="1254933" cy="13431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043270" y="-58766"/>
            <a:ext cx="2042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Fast R-CNN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31477" y="3756901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1: </a:t>
            </a:r>
            <a:r>
              <a:rPr lang="en-US" sz="2400" dirty="0"/>
              <a:t>Entire Image </a:t>
            </a:r>
            <a:r>
              <a:rPr lang="en-US" sz="2400" dirty="0">
                <a:sym typeface="Wingdings" panose="05000000000000000000" pitchFamily="2" charset="2"/>
              </a:rPr>
              <a:t>CNN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832875" y="2545554"/>
            <a:ext cx="425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3: </a:t>
            </a:r>
            <a:r>
              <a:rPr lang="en-US" sz="2400" dirty="0"/>
              <a:t>Grab feature maps in ROI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34163" y="1923686"/>
            <a:ext cx="2552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4: </a:t>
            </a:r>
            <a:r>
              <a:rPr lang="en-US" sz="2400" dirty="0"/>
              <a:t>ROI Pooling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1477" y="1312206"/>
            <a:ext cx="3218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5: </a:t>
            </a:r>
            <a:r>
              <a:rPr lang="en-US" sz="2400" dirty="0" smtClean="0">
                <a:sym typeface="Wingdings" panose="05000000000000000000" pitchFamily="2" charset="2"/>
              </a:rPr>
              <a:t>FCN for each ROI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68404" y="646178"/>
            <a:ext cx="424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6: </a:t>
            </a:r>
            <a:r>
              <a:rPr lang="en-US" sz="2400" dirty="0" err="1">
                <a:sym typeface="Wingdings" panose="05000000000000000000" pitchFamily="2" charset="2"/>
              </a:rPr>
              <a:t>ConvNetBB</a:t>
            </a:r>
            <a:r>
              <a:rPr lang="en-US" sz="2400" dirty="0">
                <a:sym typeface="Wingdings" panose="05000000000000000000" pitchFamily="2" charset="2"/>
              </a:rPr>
              <a:t> Regression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1229185" y="1238088"/>
            <a:ext cx="780470" cy="2518813"/>
            <a:chOff x="11093318" y="3539087"/>
            <a:chExt cx="780470" cy="2518813"/>
          </a:xfrm>
        </p:grpSpPr>
        <p:sp>
          <p:nvSpPr>
            <p:cNvPr id="3" name="TextBox 2"/>
            <p:cNvSpPr txBox="1"/>
            <p:nvPr/>
          </p:nvSpPr>
          <p:spPr>
            <a:xfrm>
              <a:off x="11093318" y="3736824"/>
              <a:ext cx="780470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  <a:p>
              <a:pPr algn="ctr"/>
              <a:r>
                <a:rPr lang="en-US" dirty="0"/>
                <a:t>0</a:t>
              </a:r>
            </a:p>
            <a:p>
              <a:pPr algn="ctr"/>
              <a:r>
                <a:rPr lang="en-US" dirty="0"/>
                <a:t>0</a:t>
              </a:r>
            </a:p>
            <a:p>
              <a:pPr algn="ctr"/>
              <a:r>
                <a:rPr lang="en-US" dirty="0"/>
                <a:t>p</a:t>
              </a:r>
            </a:p>
            <a:p>
              <a:pPr algn="ctr"/>
              <a:r>
                <a:rPr lang="en-US" dirty="0"/>
                <a:t>X</a:t>
              </a:r>
            </a:p>
            <a:p>
              <a:pPr algn="ctr"/>
              <a:r>
                <a:rPr lang="en-US" dirty="0"/>
                <a:t>Y</a:t>
              </a:r>
            </a:p>
            <a:p>
              <a:pPr algn="ctr"/>
              <a:r>
                <a:rPr lang="en-US" dirty="0"/>
                <a:t>Width</a:t>
              </a:r>
            </a:p>
            <a:p>
              <a:pPr algn="ctr"/>
              <a:r>
                <a:rPr lang="en-US" dirty="0"/>
                <a:t>height</a:t>
              </a:r>
            </a:p>
          </p:txBody>
        </p:sp>
        <p:sp>
          <p:nvSpPr>
            <p:cNvPr id="4" name="Double Brace 3"/>
            <p:cNvSpPr/>
            <p:nvPr/>
          </p:nvSpPr>
          <p:spPr>
            <a:xfrm>
              <a:off x="11093318" y="3539087"/>
              <a:ext cx="771022" cy="2518813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831477" y="3171537"/>
            <a:ext cx="2834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2: </a:t>
            </a:r>
            <a:r>
              <a:rPr lang="en-US" sz="2400" dirty="0"/>
              <a:t>Proposal ROIs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946207" y="4741453"/>
            <a:ext cx="1076151" cy="1808786"/>
            <a:chOff x="10936064" y="233621"/>
            <a:chExt cx="1076151" cy="1808786"/>
          </a:xfrm>
        </p:grpSpPr>
        <p:pic>
          <p:nvPicPr>
            <p:cNvPr id="20" name="Picture 19" descr="Image result for green light symb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1293643" y="641684"/>
              <a:ext cx="352926" cy="3368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" descr="https://s3-ap-south-1.amazonaws.com/av-blog-media/wp-content/uploads/2018/10/rcn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575" y="4432977"/>
            <a:ext cx="3756425" cy="252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5988424" y="2204606"/>
            <a:ext cx="5601544" cy="3479018"/>
          </a:xfrm>
          <a:custGeom>
            <a:avLst/>
            <a:gdLst>
              <a:gd name="connsiteX0" fmla="*/ 0 w 5601544"/>
              <a:gd name="connsiteY0" fmla="*/ 3479018 h 3479018"/>
              <a:gd name="connsiteX1" fmla="*/ 1739152 w 5601544"/>
              <a:gd name="connsiteY1" fmla="*/ 3156288 h 3479018"/>
              <a:gd name="connsiteX2" fmla="*/ 2330823 w 5601544"/>
              <a:gd name="connsiteY2" fmla="*/ 2080523 h 3479018"/>
              <a:gd name="connsiteX3" fmla="*/ 5074023 w 5601544"/>
              <a:gd name="connsiteY3" fmla="*/ 2098453 h 3479018"/>
              <a:gd name="connsiteX4" fmla="*/ 5593976 w 5601544"/>
              <a:gd name="connsiteY4" fmla="*/ 1704006 h 3479018"/>
              <a:gd name="connsiteX5" fmla="*/ 4930588 w 5601544"/>
              <a:gd name="connsiteY5" fmla="*/ 1470923 h 3479018"/>
              <a:gd name="connsiteX6" fmla="*/ 5181600 w 5601544"/>
              <a:gd name="connsiteY6" fmla="*/ 789606 h 3479018"/>
              <a:gd name="connsiteX7" fmla="*/ 5020235 w 5601544"/>
              <a:gd name="connsiteY7" fmla="*/ 341370 h 3479018"/>
              <a:gd name="connsiteX8" fmla="*/ 4751294 w 5601544"/>
              <a:gd name="connsiteY8" fmla="*/ 712 h 3479018"/>
              <a:gd name="connsiteX9" fmla="*/ 5486400 w 5601544"/>
              <a:gd name="connsiteY9" fmla="*/ 269653 h 34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01544" h="3479018">
                <a:moveTo>
                  <a:pt x="0" y="3479018"/>
                </a:moveTo>
                <a:cubicBezTo>
                  <a:pt x="675340" y="3434194"/>
                  <a:pt x="1350681" y="3389371"/>
                  <a:pt x="1739152" y="3156288"/>
                </a:cubicBezTo>
                <a:cubicBezTo>
                  <a:pt x="2127623" y="2923205"/>
                  <a:pt x="1775011" y="2256829"/>
                  <a:pt x="2330823" y="2080523"/>
                </a:cubicBezTo>
                <a:cubicBezTo>
                  <a:pt x="2886635" y="1904217"/>
                  <a:pt x="4530164" y="2161206"/>
                  <a:pt x="5074023" y="2098453"/>
                </a:cubicBezTo>
                <a:cubicBezTo>
                  <a:pt x="5617882" y="2035700"/>
                  <a:pt x="5617882" y="1808594"/>
                  <a:pt x="5593976" y="1704006"/>
                </a:cubicBezTo>
                <a:cubicBezTo>
                  <a:pt x="5570070" y="1599418"/>
                  <a:pt x="4999317" y="1623323"/>
                  <a:pt x="4930588" y="1470923"/>
                </a:cubicBezTo>
                <a:cubicBezTo>
                  <a:pt x="4861859" y="1318523"/>
                  <a:pt x="5166659" y="977865"/>
                  <a:pt x="5181600" y="789606"/>
                </a:cubicBezTo>
                <a:cubicBezTo>
                  <a:pt x="5196541" y="601347"/>
                  <a:pt x="5091953" y="472852"/>
                  <a:pt x="5020235" y="341370"/>
                </a:cubicBezTo>
                <a:cubicBezTo>
                  <a:pt x="4948517" y="209888"/>
                  <a:pt x="4673600" y="12665"/>
                  <a:pt x="4751294" y="712"/>
                </a:cubicBezTo>
                <a:cubicBezTo>
                  <a:pt x="4828988" y="-11241"/>
                  <a:pt x="5157694" y="129206"/>
                  <a:pt x="5486400" y="269653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文本框 5"/>
          <p:cNvSpPr txBox="1"/>
          <p:nvPr/>
        </p:nvSpPr>
        <p:spPr>
          <a:xfrm>
            <a:off x="316627" y="6119728"/>
            <a:ext cx="667311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Disadvantage: Selective Search is slow</a:t>
            </a:r>
            <a:endParaRPr kumimoji="1"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53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/>
      <p:bldP spid="17" grpId="0"/>
      <p:bldP spid="19" grpId="0"/>
      <p:bldP spid="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43270" y="-58766"/>
            <a:ext cx="2384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Fast</a:t>
            </a:r>
            <a:r>
              <a:rPr lang="en-US" altLang="zh-CN" sz="3200" dirty="0"/>
              <a:t>er</a:t>
            </a:r>
            <a:r>
              <a:rPr lang="en-US" sz="3200" dirty="0"/>
              <a:t> R-CNN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31477" y="3756901"/>
            <a:ext cx="3621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1: </a:t>
            </a:r>
            <a:r>
              <a:rPr lang="en-US" sz="2400" dirty="0"/>
              <a:t>Entire Image </a:t>
            </a:r>
            <a:r>
              <a:rPr lang="en-US" sz="2400" dirty="0">
                <a:sym typeface="Wingdings" panose="05000000000000000000" pitchFamily="2" charset="2"/>
              </a:rPr>
              <a:t>CNN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832875" y="2545554"/>
            <a:ext cx="4253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3: </a:t>
            </a:r>
            <a:r>
              <a:rPr lang="en-US" sz="2400" dirty="0"/>
              <a:t>Grab feature maps in ROI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34163" y="1923686"/>
            <a:ext cx="2552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4: </a:t>
            </a:r>
            <a:r>
              <a:rPr lang="en-US" sz="2400" dirty="0"/>
              <a:t>ROI Pooling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1477" y="1312206"/>
            <a:ext cx="3218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5: </a:t>
            </a:r>
            <a:r>
              <a:rPr lang="en-US" sz="2400" dirty="0" smtClean="0">
                <a:sym typeface="Wingdings" panose="05000000000000000000" pitchFamily="2" charset="2"/>
              </a:rPr>
              <a:t>FCN for each ROI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68404" y="646178"/>
            <a:ext cx="424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6: </a:t>
            </a:r>
            <a:r>
              <a:rPr lang="en-US" sz="2400" dirty="0" err="1">
                <a:sym typeface="Wingdings" panose="05000000000000000000" pitchFamily="2" charset="2"/>
              </a:rPr>
              <a:t>ConvNetBB</a:t>
            </a:r>
            <a:r>
              <a:rPr lang="en-US" sz="2400" dirty="0">
                <a:sym typeface="Wingdings" panose="05000000000000000000" pitchFamily="2" charset="2"/>
              </a:rPr>
              <a:t> Regression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1229185" y="1238088"/>
            <a:ext cx="780470" cy="2518813"/>
            <a:chOff x="11093318" y="3539087"/>
            <a:chExt cx="780470" cy="2518813"/>
          </a:xfrm>
        </p:grpSpPr>
        <p:sp>
          <p:nvSpPr>
            <p:cNvPr id="3" name="TextBox 2"/>
            <p:cNvSpPr txBox="1"/>
            <p:nvPr/>
          </p:nvSpPr>
          <p:spPr>
            <a:xfrm>
              <a:off x="11093318" y="3736824"/>
              <a:ext cx="780470" cy="230832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  <a:p>
              <a:pPr algn="ctr"/>
              <a:r>
                <a:rPr lang="en-US" dirty="0"/>
                <a:t>0</a:t>
              </a:r>
            </a:p>
            <a:p>
              <a:pPr algn="ctr"/>
              <a:r>
                <a:rPr lang="en-US" dirty="0"/>
                <a:t>0</a:t>
              </a:r>
            </a:p>
            <a:p>
              <a:pPr algn="ctr"/>
              <a:r>
                <a:rPr lang="en-US" dirty="0"/>
                <a:t>p</a:t>
              </a:r>
            </a:p>
            <a:p>
              <a:pPr algn="ctr"/>
              <a:r>
                <a:rPr lang="en-US" dirty="0"/>
                <a:t>X</a:t>
              </a:r>
            </a:p>
            <a:p>
              <a:pPr algn="ctr"/>
              <a:r>
                <a:rPr lang="en-US" dirty="0"/>
                <a:t>Y</a:t>
              </a:r>
            </a:p>
            <a:p>
              <a:pPr algn="ctr"/>
              <a:r>
                <a:rPr lang="en-US" dirty="0"/>
                <a:t>Width</a:t>
              </a:r>
            </a:p>
            <a:p>
              <a:pPr algn="ctr"/>
              <a:r>
                <a:rPr lang="en-US" dirty="0"/>
                <a:t>height</a:t>
              </a:r>
            </a:p>
          </p:txBody>
        </p:sp>
        <p:sp>
          <p:nvSpPr>
            <p:cNvPr id="4" name="Double Brace 3"/>
            <p:cNvSpPr/>
            <p:nvPr/>
          </p:nvSpPr>
          <p:spPr>
            <a:xfrm>
              <a:off x="11093318" y="3539087"/>
              <a:ext cx="771022" cy="2518813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831477" y="3171537"/>
            <a:ext cx="2834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Step 2: </a:t>
            </a:r>
            <a:r>
              <a:rPr lang="en-US" sz="2400" dirty="0"/>
              <a:t>Proposal ROIs</a:t>
            </a:r>
          </a:p>
        </p:txBody>
      </p:sp>
      <p:pic>
        <p:nvPicPr>
          <p:cNvPr id="4098" name="Picture 2" descr="https://s3-ap-south-1.amazonaws.com/av-blog-media/wp-content/uploads/2018/10/Faster-rcn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81" y="613387"/>
            <a:ext cx="57912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946207" y="4741453"/>
            <a:ext cx="1076151" cy="1808786"/>
            <a:chOff x="10936064" y="233621"/>
            <a:chExt cx="1076151" cy="1808786"/>
          </a:xfrm>
        </p:grpSpPr>
        <p:pic>
          <p:nvPicPr>
            <p:cNvPr id="14" name="Picture 13" descr="Image result for green light symb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293643" y="641684"/>
              <a:ext cx="352926" cy="3368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9395012" y="1238088"/>
            <a:ext cx="1551195" cy="518994"/>
          </a:xfrm>
          <a:prstGeom prst="rect">
            <a:avLst/>
          </a:prstGeom>
          <a:solidFill>
            <a:schemeClr val="tx1">
              <a:alpha val="5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87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/>
      <p:bldP spid="17" grpId="0"/>
      <p:bldP spid="19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68401"/>
            <a:ext cx="9144000" cy="4514309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kumimoji="1" lang="en-US" altLang="zh-CN" dirty="0"/>
              <a:t>Faster R-CNN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1798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95500"/>
            <a:ext cx="9144000" cy="41870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644190" y="1753810"/>
            <a:ext cx="30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Frame per second</a:t>
            </a:r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4620380" y="1753810"/>
            <a:ext cx="302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Mean Average Precision</a:t>
            </a:r>
            <a:endParaRPr kumimoji="1" lang="zh-CN" alt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kumimoji="1" lang="en-US" altLang="zh-CN" dirty="0"/>
              <a:t>Comparison</a:t>
            </a:r>
            <a:endParaRPr kumimoji="1" lang="zh-CN" altLang="en-US" dirty="0"/>
          </a:p>
        </p:txBody>
      </p:sp>
      <p:pic>
        <p:nvPicPr>
          <p:cNvPr id="8" name="图片 5" descr="DampPartialAfghanhound-size_restrict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90" y="1"/>
            <a:ext cx="3193144" cy="179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kumimoji="1"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图片 5" descr="DampPartialAfghanhound-size_restrict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90" y="1"/>
            <a:ext cx="3193144" cy="179762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53035" y="1797623"/>
            <a:ext cx="9011308" cy="4490602"/>
            <a:chOff x="753035" y="1797623"/>
            <a:chExt cx="9011308" cy="44906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24037" y="1797623"/>
              <a:ext cx="4240306" cy="449060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53035" y="3396593"/>
              <a:ext cx="45928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Thesis = Faster R-CNN +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1577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3962400" y="5337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7200" dirty="0" smtClean="0"/>
              <a:t>Region-CNN</a:t>
            </a:r>
            <a:endParaRPr kumimoji="1" lang="zh-CN" altLang="en-US" sz="7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07" y="1672998"/>
            <a:ext cx="6057900" cy="4524375"/>
          </a:xfrm>
          <a:prstGeom prst="rect">
            <a:avLst/>
          </a:prstGeom>
        </p:spPr>
      </p:pic>
      <p:sp>
        <p:nvSpPr>
          <p:cNvPr id="4" name="AutoShape 4" descr="Image result for rock slice microsco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Image result for rock slice microscop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6" y="1196375"/>
            <a:ext cx="2505502" cy="175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94992" y="1250020"/>
            <a:ext cx="8949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ranite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Image result for rock slice micro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6" y="3082697"/>
            <a:ext cx="2505502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75534" y="3082697"/>
            <a:ext cx="223689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Sandstone porosity &amp;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permeability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4" name="Picture 10" descr="Image result for rock slice microsc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58" y="1672997"/>
            <a:ext cx="6115349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rock slice microsco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753" y="4923969"/>
            <a:ext cx="252412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rock slice microscope foss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457" y="1196374"/>
            <a:ext cx="2410964" cy="180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452712" y="1250020"/>
            <a:ext cx="79739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ossils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0" name="Picture 16" descr="Related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588" y="3082697"/>
            <a:ext cx="2362834" cy="188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567790" y="3036530"/>
            <a:ext cx="8599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olites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2" name="Picture 18" descr="Image result for rock slice microscope fossil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589" y="4761572"/>
            <a:ext cx="2362832" cy="177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569878" y="1196374"/>
            <a:ext cx="153710" cy="5480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92445" y="6409790"/>
            <a:ext cx="5299555" cy="505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786867" y="4761571"/>
            <a:ext cx="5299555" cy="19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920100" y="2940316"/>
            <a:ext cx="5299555" cy="19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188854" y="4914348"/>
            <a:ext cx="133761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fossils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5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9804" y="1830025"/>
            <a:ext cx="10515600" cy="4351338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bg1">
                    <a:lumMod val="65000"/>
                  </a:schemeClr>
                </a:solidFill>
              </a:rPr>
              <a:t>Introduction</a:t>
            </a:r>
          </a:p>
          <a:p>
            <a:pPr marL="0" indent="0">
              <a:buNone/>
            </a:pPr>
            <a:endParaRPr kumimoji="1" lang="en-US" altLang="zh-CN" sz="1600" dirty="0"/>
          </a:p>
          <a:p>
            <a:r>
              <a:rPr kumimoji="1" lang="en-US" altLang="zh-CN" dirty="0" err="1">
                <a:solidFill>
                  <a:srgbClr val="A6A6A6"/>
                </a:solidFill>
              </a:rPr>
              <a:t>Classification+Localization</a:t>
            </a:r>
            <a:r>
              <a:rPr kumimoji="1" lang="en-US" altLang="zh-CN" dirty="0">
                <a:solidFill>
                  <a:srgbClr val="A6A6A6"/>
                </a:solidFill>
              </a:rPr>
              <a:t> </a:t>
            </a:r>
          </a:p>
          <a:p>
            <a:endParaRPr kumimoji="1" lang="en-US" altLang="zh-CN" sz="1800" dirty="0"/>
          </a:p>
          <a:p>
            <a:r>
              <a:rPr kumimoji="1" lang="en-US" altLang="zh-CN" dirty="0"/>
              <a:t>Object Detection</a:t>
            </a:r>
          </a:p>
          <a:p>
            <a:pPr lvl="1"/>
            <a:r>
              <a:rPr kumimoji="1" lang="en-US" altLang="zh-CN" dirty="0"/>
              <a:t>Region-CNN (R-CNN</a:t>
            </a:r>
            <a:r>
              <a:rPr kumimoji="1" lang="en-US" altLang="zh-CN" dirty="0" smtClean="0"/>
              <a:t>)</a:t>
            </a:r>
          </a:p>
          <a:p>
            <a:pPr lvl="1"/>
            <a:r>
              <a:rPr kumimoji="1" lang="en-US" altLang="zh-CN" dirty="0" smtClean="0"/>
              <a:t>Selective Search</a:t>
            </a:r>
            <a:endParaRPr kumimoji="1" lang="en-US" altLang="zh-CN" dirty="0"/>
          </a:p>
        </p:txBody>
      </p:sp>
      <p:sp>
        <p:nvSpPr>
          <p:cNvPr id="4" name="Rectangle 3"/>
          <p:cNvSpPr/>
          <p:nvPr/>
        </p:nvSpPr>
        <p:spPr>
          <a:xfrm>
            <a:off x="838200" y="3625516"/>
            <a:ext cx="3461084" cy="705852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728412" y="3845389"/>
            <a:ext cx="645694" cy="710569"/>
            <a:chOff x="10936064" y="233621"/>
            <a:chExt cx="1076151" cy="1808786"/>
          </a:xfrm>
        </p:grpSpPr>
        <p:pic>
          <p:nvPicPr>
            <p:cNvPr id="6" name="Picture 5" descr="Image result for green light symbo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1293643" y="641684"/>
              <a:ext cx="352926" cy="33688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761873" y="4506290"/>
            <a:ext cx="751975" cy="726741"/>
            <a:chOff x="10936064" y="233621"/>
            <a:chExt cx="1076151" cy="1808786"/>
          </a:xfrm>
        </p:grpSpPr>
        <p:pic>
          <p:nvPicPr>
            <p:cNvPr id="10" name="Picture 9" descr="Image result for green light symbo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1293643" y="282341"/>
              <a:ext cx="352926" cy="33688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47224" y="2695198"/>
            <a:ext cx="645694" cy="710569"/>
            <a:chOff x="10936064" y="233621"/>
            <a:chExt cx="1076151" cy="1808786"/>
          </a:xfrm>
        </p:grpSpPr>
        <p:pic>
          <p:nvPicPr>
            <p:cNvPr id="14" name="Picture 13" descr="Image result for green light symbo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1293644" y="968370"/>
              <a:ext cx="352926" cy="33688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43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039F96F-DF54-B346-BDA0-2B0CD7510628}"/>
              </a:ext>
            </a:extLst>
          </p:cNvPr>
          <p:cNvSpPr txBox="1"/>
          <p:nvPr/>
        </p:nvSpPr>
        <p:spPr>
          <a:xfrm>
            <a:off x="357270" y="4418640"/>
            <a:ext cx="7377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2.</a:t>
            </a:r>
            <a:r>
              <a:rPr lang="zh-CN" altLang="en-US" dirty="0"/>
              <a:t> </a:t>
            </a:r>
            <a:r>
              <a:rPr lang="en-US" altLang="zh-CN" b="1" dirty="0" smtClean="0"/>
              <a:t>Merge: </a:t>
            </a:r>
            <a:r>
              <a:rPr lang="en-US" altLang="zh-CN" dirty="0" smtClean="0"/>
              <a:t>Calculate</a:t>
            </a:r>
            <a:r>
              <a:rPr lang="zh-CN" altLang="en-US" dirty="0" smtClean="0"/>
              <a:t> </a:t>
            </a:r>
            <a:r>
              <a:rPr lang="en-US" dirty="0"/>
              <a:t>the similarities between</a:t>
            </a:r>
            <a:r>
              <a:rPr lang="zh-CN" altLang="en-US" dirty="0"/>
              <a:t> </a:t>
            </a:r>
            <a:r>
              <a:rPr lang="en-US" dirty="0"/>
              <a:t>neighboring regions</a:t>
            </a:r>
          </a:p>
          <a:p>
            <a:r>
              <a:rPr lang="zh-CN" altLang="en-US" dirty="0"/>
              <a:t>            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similar</a:t>
            </a:r>
            <a:r>
              <a:rPr lang="zh-CN" altLang="en-US" dirty="0"/>
              <a:t> </a:t>
            </a:r>
            <a:r>
              <a:rPr lang="en-US" altLang="zh-CN" dirty="0"/>
              <a:t>regions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grouped</a:t>
            </a:r>
            <a:r>
              <a:rPr lang="zh-CN" altLang="en-US" dirty="0"/>
              <a:t> </a:t>
            </a:r>
            <a:r>
              <a:rPr lang="en-US" altLang="zh-CN" dirty="0"/>
              <a:t>together</a:t>
            </a:r>
          </a:p>
          <a:p>
            <a:r>
              <a:rPr lang="zh-CN" altLang="en-US" dirty="0"/>
              <a:t>             </a:t>
            </a:r>
            <a:r>
              <a:rPr lang="en-US" altLang="zh-CN" dirty="0"/>
              <a:t>Propose</a:t>
            </a:r>
            <a:r>
              <a:rPr lang="zh-CN" altLang="en-US" dirty="0"/>
              <a:t> </a:t>
            </a:r>
            <a:r>
              <a:rPr lang="en-US" altLang="zh-CN" dirty="0"/>
              <a:t>Larger</a:t>
            </a:r>
            <a:r>
              <a:rPr lang="zh-CN" altLang="en-US" dirty="0"/>
              <a:t> </a:t>
            </a:r>
            <a:r>
              <a:rPr lang="en-US" altLang="zh-CN" dirty="0"/>
              <a:t>Bounding</a:t>
            </a:r>
            <a:r>
              <a:rPr lang="zh-CN" altLang="en-US" dirty="0"/>
              <a:t> </a:t>
            </a:r>
            <a:r>
              <a:rPr lang="en-US" altLang="zh-CN" dirty="0"/>
              <a:t>Boxes</a:t>
            </a:r>
          </a:p>
          <a:p>
            <a:endParaRPr lang="en-US" altLang="zh-C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39F96F-DF54-B346-BDA0-2B0CD7510628}"/>
              </a:ext>
            </a:extLst>
          </p:cNvPr>
          <p:cNvSpPr txBox="1"/>
          <p:nvPr/>
        </p:nvSpPr>
        <p:spPr>
          <a:xfrm>
            <a:off x="393440" y="3862796"/>
            <a:ext cx="73777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1.</a:t>
            </a:r>
            <a:r>
              <a:rPr lang="zh-CN" altLang="en-US" dirty="0"/>
              <a:t> </a:t>
            </a:r>
            <a:r>
              <a:rPr lang="en-US" altLang="zh-CN" b="1" dirty="0" smtClean="0"/>
              <a:t>Segment</a:t>
            </a:r>
            <a:r>
              <a:rPr lang="en-US" altLang="zh-CN" dirty="0" smtClean="0"/>
              <a:t>: Segment</a:t>
            </a:r>
            <a:r>
              <a:rPr lang="zh-CN" altLang="en-US" dirty="0" smtClean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regions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zh-CN" altLang="en-US" dirty="0"/>
              <a:t>             </a:t>
            </a:r>
            <a:r>
              <a:rPr lang="en-US" altLang="zh-CN" dirty="0"/>
              <a:t>Propose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Bounding</a:t>
            </a:r>
            <a:r>
              <a:rPr lang="zh-CN" altLang="en-US" dirty="0"/>
              <a:t> </a:t>
            </a:r>
            <a:r>
              <a:rPr lang="en-US" altLang="zh-CN" dirty="0"/>
              <a:t>Boxes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39F96F-DF54-B346-BDA0-2B0CD7510628}"/>
              </a:ext>
            </a:extLst>
          </p:cNvPr>
          <p:cNvSpPr txBox="1"/>
          <p:nvPr/>
        </p:nvSpPr>
        <p:spPr>
          <a:xfrm>
            <a:off x="417352" y="5468331"/>
            <a:ext cx="7377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3.</a:t>
            </a:r>
            <a:r>
              <a:rPr lang="zh-CN" altLang="en-US" b="1" dirty="0"/>
              <a:t> </a:t>
            </a:r>
            <a:r>
              <a:rPr lang="en-US" altLang="zh-CN" b="1" dirty="0"/>
              <a:t>Repeat</a:t>
            </a:r>
            <a:r>
              <a:rPr lang="zh-CN" altLang="en-US" b="1" dirty="0"/>
              <a:t> </a:t>
            </a: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until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image</a:t>
            </a:r>
            <a:r>
              <a:rPr lang="zh-CN" altLang="en-US" dirty="0"/>
              <a:t> </a:t>
            </a:r>
            <a:r>
              <a:rPr lang="en-US" altLang="zh-CN" dirty="0"/>
              <a:t>becomes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single</a:t>
            </a:r>
            <a:r>
              <a:rPr lang="zh-CN" altLang="en-US" dirty="0"/>
              <a:t> </a:t>
            </a:r>
            <a:r>
              <a:rPr lang="en-US" altLang="zh-CN" dirty="0"/>
              <a:t>region</a:t>
            </a:r>
            <a:r>
              <a:rPr lang="zh-CN" altLang="en-US" dirty="0"/>
              <a:t> </a:t>
            </a:r>
            <a:endParaRPr lang="en-US" altLang="zh-CN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621" y="1263275"/>
            <a:ext cx="1721522" cy="1602810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87253092-5750-2E44-BBF0-D94CFA13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326" y="-158496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Selective Search or Proposed ROI</a:t>
            </a:r>
            <a:endParaRPr kumimoji="1" lang="zh-CN" altLang="en-US" dirty="0"/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id="{DEAE104E-FA3D-4941-84CC-5093D405F735}"/>
              </a:ext>
            </a:extLst>
          </p:cNvPr>
          <p:cNvSpPr txBox="1"/>
          <p:nvPr/>
        </p:nvSpPr>
        <p:spPr>
          <a:xfrm>
            <a:off x="902699" y="1582700"/>
            <a:ext cx="41643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/>
              <a:t>Selective 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dirty="0"/>
              <a:t>Capture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Scales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dirty="0"/>
              <a:t>Diversification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zh-CN" dirty="0"/>
              <a:t>Fast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Compute</a:t>
            </a:r>
            <a:endParaRPr kumimoji="1" lang="zh-CN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3D8A30-F4F4-634B-B3F0-754B4241FB14}"/>
              </a:ext>
            </a:extLst>
          </p:cNvPr>
          <p:cNvSpPr/>
          <p:nvPr/>
        </p:nvSpPr>
        <p:spPr>
          <a:xfrm>
            <a:off x="902699" y="3373480"/>
            <a:ext cx="4304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H</a:t>
            </a:r>
            <a:r>
              <a:rPr lang="en-US" sz="2400" dirty="0"/>
              <a:t>ierarchical </a:t>
            </a:r>
            <a:r>
              <a:rPr lang="en-US" altLang="zh-CN" sz="2400" dirty="0"/>
              <a:t>Clustering</a:t>
            </a:r>
            <a:r>
              <a:rPr lang="zh-CN" altLang="en-US" sz="2400" dirty="0"/>
              <a:t> </a:t>
            </a:r>
            <a:r>
              <a:rPr lang="en-US" altLang="zh-CN" sz="2400" dirty="0"/>
              <a:t>Algorithm</a:t>
            </a:r>
            <a:r>
              <a:rPr lang="zh-CN" altLang="en-US" sz="2400" dirty="0"/>
              <a:t>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A9D10-FBBF-5247-8555-E3C18256AA6A}"/>
              </a:ext>
            </a:extLst>
          </p:cNvPr>
          <p:cNvSpPr txBox="1"/>
          <p:nvPr/>
        </p:nvSpPr>
        <p:spPr>
          <a:xfrm>
            <a:off x="5978207" y="6068496"/>
            <a:ext cx="609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https://www.koen.me/research/pub/vandesande-iccv2011.pdf</a:t>
            </a:r>
            <a:endParaRPr lang="en-US" dirty="0"/>
          </a:p>
          <a:p>
            <a:r>
              <a:rPr lang="en-US" dirty="0">
                <a:hlinkClick r:id="rId4"/>
              </a:rPr>
              <a:t>http://www.huppelen.nl/publications/selectiveSearchDraft.pdf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-1744560" y="274638"/>
            <a:ext cx="605994" cy="489253"/>
            <a:chOff x="4789319" y="1004228"/>
            <a:chExt cx="1698232" cy="1629724"/>
          </a:xfrm>
        </p:grpSpPr>
        <p:sp>
          <p:nvSpPr>
            <p:cNvPr id="3" name="Rectangle 2"/>
            <p:cNvSpPr/>
            <p:nvPr/>
          </p:nvSpPr>
          <p:spPr>
            <a:xfrm>
              <a:off x="4789319" y="1004228"/>
              <a:ext cx="1679893" cy="1607320"/>
            </a:xfrm>
            <a:prstGeom prst="rect">
              <a:avLst/>
            </a:prstGeom>
            <a:solidFill>
              <a:srgbClr val="C0C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7169" y="1590291"/>
              <a:ext cx="760382" cy="104366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07155" y="1500911"/>
              <a:ext cx="589944" cy="4524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9562" y="1962475"/>
              <a:ext cx="580506" cy="64907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789319" y="1004228"/>
              <a:ext cx="70243" cy="1607320"/>
            </a:xfrm>
            <a:prstGeom prst="rect">
              <a:avLst/>
            </a:prstGeom>
            <a:solidFill>
              <a:srgbClr val="1313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97099" y="1499427"/>
              <a:ext cx="330070" cy="1112121"/>
            </a:xfrm>
            <a:prstGeom prst="rect">
              <a:avLst/>
            </a:prstGeom>
            <a:solidFill>
              <a:srgbClr val="68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44254" y="1004228"/>
              <a:ext cx="1624958" cy="531426"/>
            </a:xfrm>
            <a:prstGeom prst="rect">
              <a:avLst/>
            </a:prstGeom>
            <a:solidFill>
              <a:srgbClr val="57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3077" y="2913592"/>
            <a:ext cx="1689146" cy="16028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2077" y="1215703"/>
            <a:ext cx="1752355" cy="16503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4722" y="1288754"/>
            <a:ext cx="1685946" cy="16011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400" y="2936917"/>
            <a:ext cx="1721522" cy="16028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8123" y="2936917"/>
            <a:ext cx="1692545" cy="1602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0642" y="1258256"/>
            <a:ext cx="1754279" cy="163161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953077" y="1209153"/>
            <a:ext cx="1685946" cy="1602810"/>
          </a:xfrm>
          <a:prstGeom prst="rect">
            <a:avLst/>
          </a:prstGeom>
          <a:blipFill dpi="0" rotWithShape="1">
            <a:blip r:embed="rId13">
              <a:alphaModFix amt="6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788" y="1230808"/>
            <a:ext cx="1721522" cy="160281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654407" y="1242754"/>
            <a:ext cx="1685946" cy="1602810"/>
          </a:xfrm>
          <a:prstGeom prst="rect">
            <a:avLst/>
          </a:prstGeom>
          <a:blipFill dpi="0" rotWithShape="1">
            <a:blip r:embed="rId13">
              <a:alphaModFix amt="6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6141720" y="552132"/>
            <a:ext cx="4739640" cy="523220"/>
            <a:chOff x="6096000" y="345624"/>
            <a:chExt cx="4739640" cy="523220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6096000" y="794245"/>
              <a:ext cx="4739640" cy="518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282464" y="345624"/>
              <a:ext cx="20197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Larger Boxes</a:t>
              </a:r>
              <a:endParaRPr lang="en-US" sz="2800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81" y="763891"/>
            <a:ext cx="11563880" cy="588173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333383" y="111484"/>
            <a:ext cx="751975" cy="1250130"/>
            <a:chOff x="10936064" y="233621"/>
            <a:chExt cx="1076151" cy="1808786"/>
          </a:xfrm>
        </p:grpSpPr>
        <p:pic>
          <p:nvPicPr>
            <p:cNvPr id="36" name="Picture 35" descr="Image result for green light symbol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1293643" y="282341"/>
              <a:ext cx="352926" cy="33688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417352" y="4601460"/>
            <a:ext cx="6593048" cy="483414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0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33" grpId="0"/>
      <p:bldP spid="8" grpId="0"/>
      <p:bldP spid="11" grpId="0"/>
      <p:bldP spid="24" grpId="0" animBg="1"/>
      <p:bldP spid="24" grpId="1" animBg="1"/>
      <p:bldP spid="27" grpId="0" animBg="1"/>
      <p:bldP spid="27" grpId="1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7575384" y="473334"/>
            <a:ext cx="3670300" cy="2252908"/>
            <a:chOff x="7552526" y="419645"/>
            <a:chExt cx="3670300" cy="225290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AE262A1-C56A-474B-85E7-C204B355F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2526" y="419645"/>
              <a:ext cx="3670300" cy="2252908"/>
            </a:xfrm>
            <a:prstGeom prst="rect">
              <a:avLst/>
            </a:prstGeom>
          </p:spPr>
        </p:pic>
        <p:cxnSp>
          <p:nvCxnSpPr>
            <p:cNvPr id="76" name="Straight Arrow Connector 75"/>
            <p:cNvCxnSpPr/>
            <p:nvPr/>
          </p:nvCxnSpPr>
          <p:spPr>
            <a:xfrm flipH="1" flipV="1">
              <a:off x="9016823" y="743153"/>
              <a:ext cx="589756" cy="34146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标题 1">
            <a:extLst>
              <a:ext uri="{FF2B5EF4-FFF2-40B4-BE49-F238E27FC236}">
                <a16:creationId xmlns:a16="http://schemas.microsoft.com/office/drawing/2014/main" id="{87253092-5750-2E44-BBF0-D94CFA13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75" y="-111253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5400" b="1" dirty="0" smtClean="0"/>
              <a:t>Merge Boxes</a:t>
            </a:r>
            <a:endParaRPr kumimoji="1" lang="zh-CN" altLang="en-US" sz="5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A9D10-FBBF-5247-8555-E3C18256AA6A}"/>
              </a:ext>
            </a:extLst>
          </p:cNvPr>
          <p:cNvSpPr txBox="1"/>
          <p:nvPr/>
        </p:nvSpPr>
        <p:spPr>
          <a:xfrm>
            <a:off x="5940107" y="6211669"/>
            <a:ext cx="609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https://www.koen.me/research/pub/vandesande-iccv2011.pdf</a:t>
            </a:r>
            <a:endParaRPr lang="en-US" dirty="0"/>
          </a:p>
          <a:p>
            <a:r>
              <a:rPr lang="en-US" dirty="0">
                <a:hlinkClick r:id="rId4"/>
              </a:rPr>
              <a:t>http://www.huppelen.nl/publications/selectiveSearchDraft.pdf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674099" y="1050500"/>
            <a:ext cx="5005469" cy="1302857"/>
            <a:chOff x="674099" y="1050500"/>
            <a:chExt cx="5005469" cy="13028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3D8A30-F4F4-634B-B3F0-754B4241FB14}"/>
                </a:ext>
              </a:extLst>
            </p:cNvPr>
            <p:cNvSpPr/>
            <p:nvPr/>
          </p:nvSpPr>
          <p:spPr>
            <a:xfrm>
              <a:off x="674099" y="1050500"/>
              <a:ext cx="43043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/>
                <a:t>Similarity</a:t>
              </a:r>
              <a:endParaRPr lang="en-US" sz="2400" b="1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797F4D-BAD4-A649-96CA-9A4B7E4C9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350" y="1509295"/>
              <a:ext cx="3568700" cy="6096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B8B44A1-F768-7449-85FA-7B48D7392374}"/>
                    </a:ext>
                  </a:extLst>
                </p:cNvPr>
                <p:cNvSpPr/>
                <p:nvPr/>
              </p:nvSpPr>
              <p:spPr>
                <a:xfrm>
                  <a:off x="1375267" y="2076358"/>
                  <a:ext cx="4304301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a14:m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denotes</a:t>
                  </a:r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if</a:t>
                  </a:r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the</a:t>
                  </a:r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similarity</a:t>
                  </a:r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measure</a:t>
                  </a:r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is</a:t>
                  </a:r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used</a:t>
                  </a:r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or</a:t>
                  </a:r>
                  <a:r>
                    <a:rPr lang="zh-CN" altLang="en-US" sz="1200" dirty="0"/>
                    <a:t> </a:t>
                  </a:r>
                  <a:r>
                    <a:rPr lang="en-US" altLang="zh-CN" sz="1200" dirty="0"/>
                    <a:t>not</a:t>
                  </a:r>
                  <a:endParaRPr lang="en-US" sz="12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B8B44A1-F768-7449-85FA-7B48D73923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5267" y="2076358"/>
                  <a:ext cx="4304301" cy="276999"/>
                </a:xfrm>
                <a:prstGeom prst="rect">
                  <a:avLst/>
                </a:prstGeom>
                <a:blipFill>
                  <a:blip r:embed="rId6"/>
                  <a:stretch>
                    <a:fillRect t="-2222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1F56A15-A35D-AA49-B226-B0728F3EB7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49" y="4250639"/>
            <a:ext cx="1044000" cy="31850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688686" y="2370716"/>
            <a:ext cx="6734354" cy="992695"/>
            <a:chOff x="688686" y="2370716"/>
            <a:chExt cx="6734354" cy="99269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C7B88E-5954-724E-87E1-EC11CB7A8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1111" y="2389596"/>
              <a:ext cx="1217520" cy="320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84B986-680D-7841-B744-926290E4740E}"/>
                </a:ext>
              </a:extLst>
            </p:cNvPr>
            <p:cNvSpPr txBox="1"/>
            <p:nvPr/>
          </p:nvSpPr>
          <p:spPr>
            <a:xfrm>
              <a:off x="688686" y="2370716"/>
              <a:ext cx="255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1.</a:t>
              </a:r>
              <a:r>
                <a:rPr lang="zh-CN" altLang="en-US" sz="1600" b="1" dirty="0"/>
                <a:t> </a:t>
              </a:r>
              <a:r>
                <a:rPr lang="en-US" altLang="zh-CN" sz="1600" b="1" dirty="0"/>
                <a:t>Color</a:t>
              </a:r>
              <a:r>
                <a:rPr lang="zh-CN" altLang="en-US" sz="1600" b="1" dirty="0"/>
                <a:t> </a:t>
              </a:r>
              <a:r>
                <a:rPr lang="en-US" altLang="zh-CN" sz="1600" b="1" dirty="0"/>
                <a:t>Similarity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0A51E0-5BAE-5A4F-994A-B373B031E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350" y="2699303"/>
              <a:ext cx="2260600" cy="5207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0D92874-A114-EC42-906E-094B304FF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2803393"/>
              <a:ext cx="1257300" cy="2667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DE554A-637E-3C40-801C-8BC865472263}"/>
                </a:ext>
              </a:extLst>
            </p:cNvPr>
            <p:cNvSpPr txBox="1"/>
            <p:nvPr/>
          </p:nvSpPr>
          <p:spPr>
            <a:xfrm>
              <a:off x="3799306" y="3055634"/>
              <a:ext cx="36237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--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Color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Histogram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normalized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using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L1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norm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81278" y="3355410"/>
            <a:ext cx="8792922" cy="934163"/>
            <a:chOff x="681278" y="3355410"/>
            <a:chExt cx="8792922" cy="93416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1D57935-A276-FC45-BC0F-4E2425D2A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0950" y="3355410"/>
              <a:ext cx="1299398" cy="320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1C5CCB-27F5-124F-ABBF-C17174B5553F}"/>
                </a:ext>
              </a:extLst>
            </p:cNvPr>
            <p:cNvSpPr txBox="1"/>
            <p:nvPr/>
          </p:nvSpPr>
          <p:spPr>
            <a:xfrm>
              <a:off x="681278" y="3363100"/>
              <a:ext cx="255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2.</a:t>
              </a:r>
              <a:r>
                <a:rPr lang="zh-CN" altLang="en-US" sz="1600" b="1" dirty="0"/>
                <a:t> </a:t>
              </a:r>
              <a:r>
                <a:rPr lang="en-US" altLang="zh-CN" sz="1600" b="1" dirty="0"/>
                <a:t>Texture</a:t>
              </a:r>
              <a:r>
                <a:rPr lang="zh-CN" altLang="en-US" sz="1600" b="1" dirty="0"/>
                <a:t> </a:t>
              </a:r>
              <a:r>
                <a:rPr lang="en-US" altLang="zh-CN" sz="1600" b="1" dirty="0"/>
                <a:t>Similarity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6925636-64BB-6449-A034-271391DA6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950" y="3637641"/>
              <a:ext cx="2286000" cy="5842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22B3CD2-C57A-1046-9D3E-E8C002C81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400" y="3798669"/>
              <a:ext cx="1231900" cy="2413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10B1AF-78D8-9C40-8B6A-0E056F7259C3}"/>
                </a:ext>
              </a:extLst>
            </p:cNvPr>
            <p:cNvSpPr txBox="1"/>
            <p:nvPr/>
          </p:nvSpPr>
          <p:spPr>
            <a:xfrm>
              <a:off x="5524500" y="3766353"/>
              <a:ext cx="394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--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Texture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Histogram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normalized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using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L1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norm</a:t>
              </a:r>
            </a:p>
            <a:p>
              <a:r>
                <a:rPr lang="zh-CN" altLang="en-US" sz="1400" dirty="0"/>
                <a:t>    </a:t>
              </a:r>
              <a:r>
                <a:rPr lang="en-US" altLang="zh-CN" sz="1400" dirty="0"/>
                <a:t>Gaussian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derivative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in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eight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orientations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44455" y="4230936"/>
            <a:ext cx="11568459" cy="1188323"/>
            <a:chOff x="544455" y="4246978"/>
            <a:chExt cx="11568459" cy="11883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65FFB9D-E821-AC45-8D02-C5FF1E7A51C7}"/>
                </a:ext>
              </a:extLst>
            </p:cNvPr>
            <p:cNvSpPr txBox="1"/>
            <p:nvPr/>
          </p:nvSpPr>
          <p:spPr>
            <a:xfrm>
              <a:off x="544455" y="4246978"/>
              <a:ext cx="3797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3.</a:t>
              </a:r>
              <a:r>
                <a:rPr lang="zh-CN" altLang="en-US" sz="1600" b="1" dirty="0"/>
                <a:t> </a:t>
              </a:r>
              <a:r>
                <a:rPr lang="en-US" altLang="zh-CN" sz="1600" b="1" dirty="0"/>
                <a:t>Size</a:t>
              </a:r>
              <a:r>
                <a:rPr lang="zh-CN" altLang="en-US" sz="1600" b="1" dirty="0"/>
                <a:t> </a:t>
              </a:r>
              <a:r>
                <a:rPr lang="en-US" altLang="zh-CN" sz="1600" b="1" dirty="0"/>
                <a:t>Similarity</a:t>
              </a:r>
            </a:p>
            <a:p>
              <a:r>
                <a:rPr lang="zh-CN" altLang="en-US" sz="1600" dirty="0"/>
                <a:t>    </a:t>
              </a:r>
              <a:r>
                <a:rPr lang="en-US" altLang="zh-CN" sz="1600" dirty="0"/>
                <a:t>(Encourage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small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regions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to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merge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early)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F4824F6-4CB3-EE43-82FC-30661D00C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125" y="4813001"/>
              <a:ext cx="2679700" cy="6223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7028872-6C27-654B-8E26-6920F7EB4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325" y="4940799"/>
              <a:ext cx="635000" cy="254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FA3480B-DDE2-F84E-8E15-C401ECEF92EF}"/>
                </a:ext>
              </a:extLst>
            </p:cNvPr>
            <p:cNvSpPr txBox="1"/>
            <p:nvPr/>
          </p:nvSpPr>
          <p:spPr>
            <a:xfrm>
              <a:off x="5033248" y="4899812"/>
              <a:ext cx="3949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--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The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size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of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the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whole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image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in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pixels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C7B8E2E-4D8B-6245-AAFC-8CC306DCC0F1}"/>
                </a:ext>
              </a:extLst>
            </p:cNvPr>
            <p:cNvSpPr txBox="1"/>
            <p:nvPr/>
          </p:nvSpPr>
          <p:spPr>
            <a:xfrm>
              <a:off x="8163214" y="4879345"/>
              <a:ext cx="3949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If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size(</a:t>
              </a:r>
              <a:r>
                <a:rPr lang="en-US" altLang="zh-CN" sz="1400" dirty="0" err="1"/>
                <a:t>r</a:t>
              </a:r>
              <a:r>
                <a:rPr lang="en-US" altLang="zh-CN" sz="1400" baseline="-25000" dirty="0" err="1"/>
                <a:t>i</a:t>
              </a:r>
              <a:r>
                <a:rPr lang="en-US" altLang="zh-CN" sz="1400" dirty="0"/>
                <a:t>)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and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size(</a:t>
              </a:r>
              <a:r>
                <a:rPr lang="en-US" altLang="zh-CN" sz="1400" dirty="0" err="1"/>
                <a:t>r</a:t>
              </a:r>
              <a:r>
                <a:rPr lang="en-US" altLang="zh-CN" sz="1400" baseline="-25000" dirty="0" err="1"/>
                <a:t>j</a:t>
              </a:r>
              <a:r>
                <a:rPr lang="en-US" altLang="zh-CN" sz="1400" dirty="0"/>
                <a:t>)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is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small,</a:t>
              </a:r>
              <a:r>
                <a:rPr lang="zh-CN" altLang="en-US" sz="1400" dirty="0"/>
                <a:t> </a:t>
              </a:r>
              <a:r>
                <a:rPr lang="en-US" altLang="zh-CN" sz="1400" dirty="0" err="1"/>
                <a:t>s</a:t>
              </a:r>
              <a:r>
                <a:rPr lang="en-US" altLang="zh-CN" sz="1400" baseline="-25000" dirty="0" err="1"/>
                <a:t>size</a:t>
              </a:r>
              <a:r>
                <a:rPr lang="en-US" altLang="zh-CN" sz="1400" dirty="0"/>
                <a:t>(</a:t>
              </a:r>
              <a:r>
                <a:rPr lang="en-US" altLang="zh-CN" sz="1400" dirty="0" err="1"/>
                <a:t>r</a:t>
              </a:r>
              <a:r>
                <a:rPr lang="en-US" altLang="zh-CN" sz="1400" baseline="-25000" dirty="0" err="1"/>
                <a:t>i</a:t>
              </a:r>
              <a:r>
                <a:rPr lang="en-US" altLang="zh-CN" sz="1400" dirty="0" err="1"/>
                <a:t>,r</a:t>
              </a:r>
              <a:r>
                <a:rPr lang="en-US" altLang="zh-CN" sz="1400" baseline="-25000" dirty="0" err="1"/>
                <a:t>j</a:t>
              </a:r>
              <a:r>
                <a:rPr lang="en-US" altLang="zh-CN" sz="1400" dirty="0"/>
                <a:t>)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is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close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to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1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719139" y="5290326"/>
            <a:ext cx="9896739" cy="1244547"/>
            <a:chOff x="719139" y="5290326"/>
            <a:chExt cx="9896739" cy="124454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3E61DC-716F-E546-93E1-6D986A2AA44F}"/>
                </a:ext>
              </a:extLst>
            </p:cNvPr>
            <p:cNvSpPr txBox="1"/>
            <p:nvPr/>
          </p:nvSpPr>
          <p:spPr>
            <a:xfrm>
              <a:off x="719139" y="5290326"/>
              <a:ext cx="46615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/>
                <a:t>4.</a:t>
              </a:r>
              <a:r>
                <a:rPr lang="zh-CN" altLang="en-US" sz="1600" b="1" dirty="0"/>
                <a:t> </a:t>
              </a:r>
              <a:r>
                <a:rPr lang="en-US" altLang="zh-CN" sz="1600" b="1" dirty="0"/>
                <a:t>Shape</a:t>
              </a:r>
              <a:r>
                <a:rPr lang="zh-CN" altLang="en-US" sz="1600" b="1" dirty="0"/>
                <a:t> </a:t>
              </a:r>
              <a:r>
                <a:rPr lang="en-US" altLang="zh-CN" sz="1600" b="1" dirty="0"/>
                <a:t>Compatibility </a:t>
              </a:r>
            </a:p>
            <a:p>
              <a:r>
                <a:rPr lang="zh-CN" altLang="en-US" sz="1600" dirty="0"/>
                <a:t>    </a:t>
              </a:r>
              <a:r>
                <a:rPr lang="en-US" altLang="zh-CN" sz="1600" dirty="0"/>
                <a:t>(Encourage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tight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connected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regions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to</a:t>
              </a:r>
              <a:r>
                <a:rPr lang="zh-CN" altLang="en-US" sz="1600" dirty="0"/>
                <a:t> </a:t>
              </a:r>
              <a:r>
                <a:rPr lang="en-US" altLang="zh-CN" sz="1600" dirty="0"/>
                <a:t>merge)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09475A-9419-A44B-A16C-0BFB53A9B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718" y="5329001"/>
              <a:ext cx="1037588" cy="29896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04C6D0-6BB8-C049-B74E-83807FD21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267" y="5988773"/>
              <a:ext cx="3314700" cy="5461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7047A6D-58C9-4644-A5EA-F9317E90A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799" y="5753418"/>
              <a:ext cx="749300" cy="2032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D2EF363-47FC-CF46-B82C-7A94D940BFC4}"/>
                </a:ext>
              </a:extLst>
            </p:cNvPr>
            <p:cNvSpPr txBox="1"/>
            <p:nvPr/>
          </p:nvSpPr>
          <p:spPr>
            <a:xfrm>
              <a:off x="5937804" y="5695551"/>
              <a:ext cx="3949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--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The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size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of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the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bounding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box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around</a:t>
              </a:r>
              <a:r>
                <a:rPr lang="zh-CN" altLang="en-US" sz="1400" dirty="0"/>
                <a:t> </a:t>
              </a:r>
              <a:r>
                <a:rPr lang="en-US" altLang="zh-CN" sz="1400" dirty="0" err="1"/>
                <a:t>r</a:t>
              </a:r>
              <a:r>
                <a:rPr lang="en-US" altLang="zh-CN" sz="1400" baseline="-25000" dirty="0" err="1"/>
                <a:t>i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and</a:t>
              </a:r>
              <a:r>
                <a:rPr lang="zh-CN" altLang="en-US" sz="1400" dirty="0"/>
                <a:t> </a:t>
              </a:r>
              <a:r>
                <a:rPr lang="en-US" altLang="zh-CN" sz="1400" dirty="0" err="1"/>
                <a:t>r</a:t>
              </a:r>
              <a:r>
                <a:rPr lang="en-US" altLang="zh-CN" sz="1400" baseline="-25000" dirty="0" err="1"/>
                <a:t>j</a:t>
              </a:r>
              <a:r>
                <a:rPr lang="zh-CN" altLang="en-US" sz="1400" dirty="0"/>
                <a:t> </a:t>
              </a:r>
              <a:endParaRPr lang="en-US" altLang="zh-CN" sz="1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35350EB-68FD-2041-A6A9-7CD5180FFCAE}"/>
                </a:ext>
              </a:extLst>
            </p:cNvPr>
            <p:cNvSpPr txBox="1"/>
            <p:nvPr/>
          </p:nvSpPr>
          <p:spPr>
            <a:xfrm>
              <a:off x="5167899" y="6008530"/>
              <a:ext cx="54479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If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there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is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no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gaps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between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region</a:t>
              </a:r>
              <a:r>
                <a:rPr lang="zh-CN" altLang="en-US" sz="1400" dirty="0"/>
                <a:t> </a:t>
              </a:r>
              <a:r>
                <a:rPr lang="en-US" altLang="zh-CN" sz="1400" dirty="0" err="1"/>
                <a:t>r</a:t>
              </a:r>
              <a:r>
                <a:rPr lang="en-US" altLang="zh-CN" sz="1400" baseline="-25000" dirty="0" err="1"/>
                <a:t>i</a:t>
              </a:r>
              <a:r>
                <a:rPr lang="zh-CN" altLang="en-US" sz="1400" baseline="-25000" dirty="0"/>
                <a:t> 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and</a:t>
              </a:r>
              <a:r>
                <a:rPr lang="zh-CN" altLang="en-US" sz="1400" dirty="0"/>
                <a:t> </a:t>
              </a:r>
              <a:r>
                <a:rPr lang="en-US" altLang="zh-CN" sz="1400" dirty="0" err="1"/>
                <a:t>r</a:t>
              </a:r>
              <a:r>
                <a:rPr lang="en-US" altLang="zh-CN" sz="1400" baseline="-25000" dirty="0" err="1"/>
                <a:t>j</a:t>
              </a:r>
              <a:r>
                <a:rPr lang="en-US" altLang="zh-CN" sz="1400" dirty="0"/>
                <a:t>,</a:t>
              </a:r>
              <a:r>
                <a:rPr lang="zh-CN" altLang="en-US" sz="1400" dirty="0"/>
                <a:t> </a:t>
              </a:r>
              <a:r>
                <a:rPr lang="en-US" altLang="zh-CN" sz="1400" dirty="0" err="1"/>
                <a:t>s</a:t>
              </a:r>
              <a:r>
                <a:rPr lang="en-US" altLang="zh-CN" sz="1400" baseline="-25000" dirty="0" err="1"/>
                <a:t>fill</a:t>
              </a:r>
              <a:r>
                <a:rPr lang="en-US" altLang="zh-CN" sz="1400" dirty="0"/>
                <a:t>(</a:t>
              </a:r>
              <a:r>
                <a:rPr lang="en-US" altLang="zh-CN" sz="1400" dirty="0" err="1"/>
                <a:t>r</a:t>
              </a:r>
              <a:r>
                <a:rPr lang="en-US" altLang="zh-CN" sz="1400" baseline="-25000" dirty="0" err="1"/>
                <a:t>i</a:t>
              </a:r>
              <a:r>
                <a:rPr lang="en-US" altLang="zh-CN" sz="1400" dirty="0" err="1"/>
                <a:t>,r</a:t>
              </a:r>
              <a:r>
                <a:rPr lang="en-US" altLang="zh-CN" sz="1400" baseline="-25000" dirty="0" err="1"/>
                <a:t>j</a:t>
              </a:r>
              <a:r>
                <a:rPr lang="en-US" altLang="zh-CN" sz="1400" dirty="0"/>
                <a:t>)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is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close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to</a:t>
              </a:r>
              <a:r>
                <a:rPr lang="zh-CN" altLang="en-US" sz="1400" dirty="0"/>
                <a:t> </a:t>
              </a:r>
              <a:r>
                <a:rPr lang="en-US" altLang="zh-CN" sz="1400" dirty="0"/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47230" y="310393"/>
            <a:ext cx="1581147" cy="1739142"/>
            <a:chOff x="5478779" y="264149"/>
            <a:chExt cx="1581147" cy="1739142"/>
          </a:xfrm>
        </p:grpSpPr>
        <p:sp>
          <p:nvSpPr>
            <p:cNvPr id="32" name="Rectangle 31"/>
            <p:cNvSpPr/>
            <p:nvPr/>
          </p:nvSpPr>
          <p:spPr>
            <a:xfrm>
              <a:off x="5486399" y="264149"/>
              <a:ext cx="514349" cy="56378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00748" y="276520"/>
              <a:ext cx="514349" cy="56378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537957" y="266031"/>
              <a:ext cx="514349" cy="5637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023606" y="849902"/>
              <a:ext cx="514349" cy="56378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478779" y="850889"/>
              <a:ext cx="514349" cy="56378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530337" y="852771"/>
              <a:ext cx="514349" cy="56378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015986" y="1436642"/>
              <a:ext cx="514349" cy="56378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94019" y="1437629"/>
              <a:ext cx="514349" cy="56378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545577" y="1439511"/>
              <a:ext cx="514349" cy="56378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70112" y="-34772"/>
            <a:ext cx="3158237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Who is</a:t>
            </a:r>
            <a:r>
              <a:rPr lang="en-US" dirty="0" smtClean="0">
                <a:solidFill>
                  <a:srgbClr val="7030A0"/>
                </a:solidFill>
              </a:rPr>
              <a:t> PURPLE </a:t>
            </a:r>
            <a:r>
              <a:rPr lang="en-US" dirty="0" smtClean="0"/>
              <a:t>most similar to?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8725773" y="419645"/>
            <a:ext cx="514349" cy="563780"/>
          </a:xfrm>
          <a:prstGeom prst="rect">
            <a:avLst/>
          </a:prstGeom>
          <a:solidFill>
            <a:schemeClr val="accent2">
              <a:lumMod val="50000"/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8209620" y="980057"/>
            <a:ext cx="514349" cy="563780"/>
          </a:xfrm>
          <a:prstGeom prst="rect">
            <a:avLst/>
          </a:prstGeom>
          <a:solidFill>
            <a:srgbClr val="7030A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/>
          <p:cNvGrpSpPr/>
          <p:nvPr/>
        </p:nvGrpSpPr>
        <p:grpSpPr>
          <a:xfrm>
            <a:off x="7667227" y="1272035"/>
            <a:ext cx="1363319" cy="2248894"/>
            <a:chOff x="7667227" y="1272035"/>
            <a:chExt cx="1363319" cy="2248894"/>
          </a:xfrm>
        </p:grpSpPr>
        <p:grpSp>
          <p:nvGrpSpPr>
            <p:cNvPr id="18" name="Group 17"/>
            <p:cNvGrpSpPr/>
            <p:nvPr/>
          </p:nvGrpSpPr>
          <p:grpSpPr>
            <a:xfrm>
              <a:off x="7667227" y="1717854"/>
              <a:ext cx="1363319" cy="1803075"/>
              <a:chOff x="11289113" y="1169669"/>
              <a:chExt cx="1363319" cy="180307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1289113" y="1169669"/>
                <a:ext cx="1342735" cy="547213"/>
                <a:chOff x="9938759" y="1170774"/>
                <a:chExt cx="1342735" cy="547213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9952482" y="1170774"/>
                  <a:ext cx="1329012" cy="547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>
                  <a:off x="9938759" y="1228560"/>
                  <a:ext cx="1333144" cy="480599"/>
                </a:xfrm>
                <a:custGeom>
                  <a:avLst/>
                  <a:gdLst>
                    <a:gd name="connsiteX0" fmla="*/ 0 w 1333144"/>
                    <a:gd name="connsiteY0" fmla="*/ 403687 h 480599"/>
                    <a:gd name="connsiteX1" fmla="*/ 145278 w 1333144"/>
                    <a:gd name="connsiteY1" fmla="*/ 326775 h 480599"/>
                    <a:gd name="connsiteX2" fmla="*/ 205099 w 1333144"/>
                    <a:gd name="connsiteY2" fmla="*/ 113130 h 480599"/>
                    <a:gd name="connsiteX3" fmla="*/ 290557 w 1333144"/>
                    <a:gd name="connsiteY3" fmla="*/ 70401 h 480599"/>
                    <a:gd name="connsiteX4" fmla="*/ 393106 w 1333144"/>
                    <a:gd name="connsiteY4" fmla="*/ 335320 h 480599"/>
                    <a:gd name="connsiteX5" fmla="*/ 820396 w 1333144"/>
                    <a:gd name="connsiteY5" fmla="*/ 343866 h 480599"/>
                    <a:gd name="connsiteX6" fmla="*/ 1042587 w 1333144"/>
                    <a:gd name="connsiteY6" fmla="*/ 309683 h 480599"/>
                    <a:gd name="connsiteX7" fmla="*/ 1179320 w 1333144"/>
                    <a:gd name="connsiteY7" fmla="*/ 2034 h 480599"/>
                    <a:gd name="connsiteX8" fmla="*/ 1333144 w 1333144"/>
                    <a:gd name="connsiteY8" fmla="*/ 480599 h 48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3144" h="480599">
                      <a:moveTo>
                        <a:pt x="0" y="403687"/>
                      </a:moveTo>
                      <a:cubicBezTo>
                        <a:pt x="55547" y="389444"/>
                        <a:pt x="111095" y="375201"/>
                        <a:pt x="145278" y="326775"/>
                      </a:cubicBezTo>
                      <a:cubicBezTo>
                        <a:pt x="179461" y="278349"/>
                        <a:pt x="180886" y="155859"/>
                        <a:pt x="205099" y="113130"/>
                      </a:cubicBezTo>
                      <a:cubicBezTo>
                        <a:pt x="229312" y="70401"/>
                        <a:pt x="259223" y="33369"/>
                        <a:pt x="290557" y="70401"/>
                      </a:cubicBezTo>
                      <a:cubicBezTo>
                        <a:pt x="321891" y="107433"/>
                        <a:pt x="304799" y="289742"/>
                        <a:pt x="393106" y="335320"/>
                      </a:cubicBezTo>
                      <a:cubicBezTo>
                        <a:pt x="481413" y="380898"/>
                        <a:pt x="712149" y="348139"/>
                        <a:pt x="820396" y="343866"/>
                      </a:cubicBezTo>
                      <a:cubicBezTo>
                        <a:pt x="928643" y="339593"/>
                        <a:pt x="982767" y="366655"/>
                        <a:pt x="1042587" y="309683"/>
                      </a:cubicBezTo>
                      <a:cubicBezTo>
                        <a:pt x="1102407" y="252711"/>
                        <a:pt x="1130894" y="-26452"/>
                        <a:pt x="1179320" y="2034"/>
                      </a:cubicBezTo>
                      <a:cubicBezTo>
                        <a:pt x="1227746" y="30520"/>
                        <a:pt x="1280445" y="255559"/>
                        <a:pt x="1333144" y="480599"/>
                      </a:cubicBezTo>
                    </a:path>
                  </a:pathLst>
                </a:cu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9952482" y="1623701"/>
                  <a:ext cx="1310719" cy="9428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11295974" y="1802751"/>
                <a:ext cx="1342735" cy="547213"/>
                <a:chOff x="9938759" y="1170774"/>
                <a:chExt cx="1342735" cy="547213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9952482" y="1170774"/>
                  <a:ext cx="1329012" cy="547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reeform 52"/>
                <p:cNvSpPr/>
                <p:nvPr/>
              </p:nvSpPr>
              <p:spPr>
                <a:xfrm>
                  <a:off x="9938759" y="1228560"/>
                  <a:ext cx="1131098" cy="480599"/>
                </a:xfrm>
                <a:custGeom>
                  <a:avLst/>
                  <a:gdLst>
                    <a:gd name="connsiteX0" fmla="*/ 0 w 1333144"/>
                    <a:gd name="connsiteY0" fmla="*/ 403687 h 480599"/>
                    <a:gd name="connsiteX1" fmla="*/ 145278 w 1333144"/>
                    <a:gd name="connsiteY1" fmla="*/ 326775 h 480599"/>
                    <a:gd name="connsiteX2" fmla="*/ 205099 w 1333144"/>
                    <a:gd name="connsiteY2" fmla="*/ 113130 h 480599"/>
                    <a:gd name="connsiteX3" fmla="*/ 290557 w 1333144"/>
                    <a:gd name="connsiteY3" fmla="*/ 70401 h 480599"/>
                    <a:gd name="connsiteX4" fmla="*/ 393106 w 1333144"/>
                    <a:gd name="connsiteY4" fmla="*/ 335320 h 480599"/>
                    <a:gd name="connsiteX5" fmla="*/ 820396 w 1333144"/>
                    <a:gd name="connsiteY5" fmla="*/ 343866 h 480599"/>
                    <a:gd name="connsiteX6" fmla="*/ 1042587 w 1333144"/>
                    <a:gd name="connsiteY6" fmla="*/ 309683 h 480599"/>
                    <a:gd name="connsiteX7" fmla="*/ 1179320 w 1333144"/>
                    <a:gd name="connsiteY7" fmla="*/ 2034 h 480599"/>
                    <a:gd name="connsiteX8" fmla="*/ 1333144 w 1333144"/>
                    <a:gd name="connsiteY8" fmla="*/ 480599 h 48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3144" h="480599">
                      <a:moveTo>
                        <a:pt x="0" y="403687"/>
                      </a:moveTo>
                      <a:cubicBezTo>
                        <a:pt x="55547" y="389444"/>
                        <a:pt x="111095" y="375201"/>
                        <a:pt x="145278" y="326775"/>
                      </a:cubicBezTo>
                      <a:cubicBezTo>
                        <a:pt x="179461" y="278349"/>
                        <a:pt x="180886" y="155859"/>
                        <a:pt x="205099" y="113130"/>
                      </a:cubicBezTo>
                      <a:cubicBezTo>
                        <a:pt x="229312" y="70401"/>
                        <a:pt x="259223" y="33369"/>
                        <a:pt x="290557" y="70401"/>
                      </a:cubicBezTo>
                      <a:cubicBezTo>
                        <a:pt x="321891" y="107433"/>
                        <a:pt x="304799" y="289742"/>
                        <a:pt x="393106" y="335320"/>
                      </a:cubicBezTo>
                      <a:cubicBezTo>
                        <a:pt x="481413" y="380898"/>
                        <a:pt x="712149" y="348139"/>
                        <a:pt x="820396" y="343866"/>
                      </a:cubicBezTo>
                      <a:cubicBezTo>
                        <a:pt x="928643" y="339593"/>
                        <a:pt x="982767" y="366655"/>
                        <a:pt x="1042587" y="309683"/>
                      </a:cubicBezTo>
                      <a:cubicBezTo>
                        <a:pt x="1102407" y="252711"/>
                        <a:pt x="1130894" y="-26452"/>
                        <a:pt x="1179320" y="2034"/>
                      </a:cubicBezTo>
                      <a:cubicBezTo>
                        <a:pt x="1227746" y="30520"/>
                        <a:pt x="1280445" y="255559"/>
                        <a:pt x="1333144" y="480599"/>
                      </a:cubicBezTo>
                    </a:path>
                  </a:pathLst>
                </a:cu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9952482" y="1624113"/>
                  <a:ext cx="1329012" cy="93874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11309697" y="2416703"/>
                <a:ext cx="1342735" cy="556041"/>
                <a:chOff x="9938759" y="1161946"/>
                <a:chExt cx="1342735" cy="556041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9938759" y="1161946"/>
                  <a:ext cx="1329012" cy="5472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9938759" y="1534080"/>
                  <a:ext cx="1131098" cy="175079"/>
                </a:xfrm>
                <a:custGeom>
                  <a:avLst/>
                  <a:gdLst>
                    <a:gd name="connsiteX0" fmla="*/ 0 w 1333144"/>
                    <a:gd name="connsiteY0" fmla="*/ 403687 h 480599"/>
                    <a:gd name="connsiteX1" fmla="*/ 145278 w 1333144"/>
                    <a:gd name="connsiteY1" fmla="*/ 326775 h 480599"/>
                    <a:gd name="connsiteX2" fmla="*/ 205099 w 1333144"/>
                    <a:gd name="connsiteY2" fmla="*/ 113130 h 480599"/>
                    <a:gd name="connsiteX3" fmla="*/ 290557 w 1333144"/>
                    <a:gd name="connsiteY3" fmla="*/ 70401 h 480599"/>
                    <a:gd name="connsiteX4" fmla="*/ 393106 w 1333144"/>
                    <a:gd name="connsiteY4" fmla="*/ 335320 h 480599"/>
                    <a:gd name="connsiteX5" fmla="*/ 820396 w 1333144"/>
                    <a:gd name="connsiteY5" fmla="*/ 343866 h 480599"/>
                    <a:gd name="connsiteX6" fmla="*/ 1042587 w 1333144"/>
                    <a:gd name="connsiteY6" fmla="*/ 309683 h 480599"/>
                    <a:gd name="connsiteX7" fmla="*/ 1179320 w 1333144"/>
                    <a:gd name="connsiteY7" fmla="*/ 2034 h 480599"/>
                    <a:gd name="connsiteX8" fmla="*/ 1333144 w 1333144"/>
                    <a:gd name="connsiteY8" fmla="*/ 480599 h 4805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33144" h="480599">
                      <a:moveTo>
                        <a:pt x="0" y="403687"/>
                      </a:moveTo>
                      <a:cubicBezTo>
                        <a:pt x="55547" y="389444"/>
                        <a:pt x="111095" y="375201"/>
                        <a:pt x="145278" y="326775"/>
                      </a:cubicBezTo>
                      <a:cubicBezTo>
                        <a:pt x="179461" y="278349"/>
                        <a:pt x="180886" y="155859"/>
                        <a:pt x="205099" y="113130"/>
                      </a:cubicBezTo>
                      <a:cubicBezTo>
                        <a:pt x="229312" y="70401"/>
                        <a:pt x="259223" y="33369"/>
                        <a:pt x="290557" y="70401"/>
                      </a:cubicBezTo>
                      <a:cubicBezTo>
                        <a:pt x="321891" y="107433"/>
                        <a:pt x="304799" y="289742"/>
                        <a:pt x="393106" y="335320"/>
                      </a:cubicBezTo>
                      <a:cubicBezTo>
                        <a:pt x="481413" y="380898"/>
                        <a:pt x="712149" y="348139"/>
                        <a:pt x="820396" y="343866"/>
                      </a:cubicBezTo>
                      <a:cubicBezTo>
                        <a:pt x="928643" y="339593"/>
                        <a:pt x="982767" y="366655"/>
                        <a:pt x="1042587" y="309683"/>
                      </a:cubicBezTo>
                      <a:cubicBezTo>
                        <a:pt x="1102407" y="252711"/>
                        <a:pt x="1130894" y="-26452"/>
                        <a:pt x="1179320" y="2034"/>
                      </a:cubicBezTo>
                      <a:cubicBezTo>
                        <a:pt x="1227746" y="30520"/>
                        <a:pt x="1280445" y="255559"/>
                        <a:pt x="1333144" y="480599"/>
                      </a:cubicBezTo>
                    </a:path>
                  </a:pathLst>
                </a:cu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9952482" y="1624113"/>
                  <a:ext cx="1329012" cy="93874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28" name="Straight Arrow Connector 27"/>
            <p:cNvCxnSpPr/>
            <p:nvPr/>
          </p:nvCxnSpPr>
          <p:spPr>
            <a:xfrm flipV="1">
              <a:off x="8345456" y="1272035"/>
              <a:ext cx="97854" cy="439273"/>
            </a:xfrm>
            <a:prstGeom prst="straightConnector1">
              <a:avLst/>
            </a:prstGeom>
            <a:ln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/>
          <p:cNvSpPr/>
          <p:nvPr/>
        </p:nvSpPr>
        <p:spPr>
          <a:xfrm>
            <a:off x="9282784" y="1177334"/>
            <a:ext cx="323795" cy="1673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9425663" y="2617493"/>
            <a:ext cx="1918725" cy="331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1120810" y="453252"/>
            <a:ext cx="366457" cy="243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9423350" y="426753"/>
            <a:ext cx="1918725" cy="331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739196" y="10561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30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712255" y="46615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22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299935" y="4458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11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646586" y="4267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29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658306" y="108461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66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200656" y="411696"/>
            <a:ext cx="514349" cy="56378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575385" y="423558"/>
            <a:ext cx="603478" cy="563780"/>
          </a:xfrm>
          <a:prstGeom prst="rect">
            <a:avLst/>
          </a:prstGeom>
          <a:solidFill>
            <a:schemeClr val="accent2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575384" y="992993"/>
            <a:ext cx="603479" cy="563780"/>
          </a:xfrm>
          <a:prstGeom prst="rect">
            <a:avLst/>
          </a:prstGeom>
          <a:solidFill>
            <a:srgbClr val="00B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9296226" y="115517"/>
            <a:ext cx="377602" cy="826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8"/>
          <p:cNvSpPr/>
          <p:nvPr/>
        </p:nvSpPr>
        <p:spPr>
          <a:xfrm>
            <a:off x="9458149" y="838225"/>
            <a:ext cx="196565" cy="271540"/>
          </a:xfrm>
          <a:custGeom>
            <a:avLst/>
            <a:gdLst>
              <a:gd name="connsiteX0" fmla="*/ 191460 w 196565"/>
              <a:gd name="connsiteY0" fmla="*/ 269813 h 271540"/>
              <a:gd name="connsiteX1" fmla="*/ 8580 w 196565"/>
              <a:gd name="connsiteY1" fmla="*/ 194509 h 271540"/>
              <a:gd name="connsiteX2" fmla="*/ 40853 w 196565"/>
              <a:gd name="connsiteY2" fmla="*/ 871 h 271540"/>
              <a:gd name="connsiteX3" fmla="*/ 137672 w 196565"/>
              <a:gd name="connsiteY3" fmla="*/ 129963 h 271540"/>
              <a:gd name="connsiteX4" fmla="*/ 191460 w 196565"/>
              <a:gd name="connsiteY4" fmla="*/ 269813 h 27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565" h="271540">
                <a:moveTo>
                  <a:pt x="191460" y="269813"/>
                </a:moveTo>
                <a:cubicBezTo>
                  <a:pt x="169945" y="280571"/>
                  <a:pt x="33681" y="239333"/>
                  <a:pt x="8580" y="194509"/>
                </a:cubicBezTo>
                <a:cubicBezTo>
                  <a:pt x="-16521" y="149685"/>
                  <a:pt x="19338" y="11629"/>
                  <a:pt x="40853" y="871"/>
                </a:cubicBezTo>
                <a:cubicBezTo>
                  <a:pt x="62368" y="-9887"/>
                  <a:pt x="114364" y="81554"/>
                  <a:pt x="137672" y="129963"/>
                </a:cubicBezTo>
                <a:cubicBezTo>
                  <a:pt x="160980" y="178372"/>
                  <a:pt x="212975" y="259055"/>
                  <a:pt x="191460" y="2698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7551209" y="116566"/>
            <a:ext cx="2275019" cy="357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7590624" y="986620"/>
            <a:ext cx="1147054" cy="607044"/>
          </a:xfrm>
          <a:prstGeom prst="rect">
            <a:avLst/>
          </a:prstGeom>
          <a:solidFill>
            <a:srgbClr val="7030A0">
              <a:alpha val="6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96906" y="703823"/>
            <a:ext cx="4005977" cy="1626140"/>
            <a:chOff x="224560" y="1061285"/>
            <a:chExt cx="4005977" cy="162614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24560" y="1084615"/>
              <a:ext cx="1689146" cy="1602810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537992" y="1061285"/>
              <a:ext cx="1692545" cy="1602810"/>
            </a:xfrm>
            <a:prstGeom prst="rect">
              <a:avLst/>
            </a:prstGeom>
          </p:spPr>
        </p:pic>
        <p:cxnSp>
          <p:nvCxnSpPr>
            <p:cNvPr id="90" name="Straight Arrow Connector 89"/>
            <p:cNvCxnSpPr/>
            <p:nvPr/>
          </p:nvCxnSpPr>
          <p:spPr>
            <a:xfrm>
              <a:off x="1921324" y="1830195"/>
              <a:ext cx="57470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11333383" y="111484"/>
            <a:ext cx="751975" cy="1250130"/>
            <a:chOff x="10936064" y="233621"/>
            <a:chExt cx="1076151" cy="1808786"/>
          </a:xfrm>
        </p:grpSpPr>
        <p:pic>
          <p:nvPicPr>
            <p:cNvPr id="93" name="Picture 92" descr="Image result for green light symbol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Oval 93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11293643" y="282341"/>
              <a:ext cx="352926" cy="33688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118148" y="3091884"/>
            <a:ext cx="2101088" cy="30777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Sum over intensity index k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9129250" y="2630910"/>
            <a:ext cx="2016996" cy="298042"/>
            <a:chOff x="9129250" y="2630910"/>
            <a:chExt cx="2016996" cy="29804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F0D92874-A114-EC42-906E-094B304FF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250" y="2630910"/>
              <a:ext cx="2016996" cy="298042"/>
            </a:xfrm>
            <a:prstGeom prst="rect">
              <a:avLst/>
            </a:prstGeom>
          </p:spPr>
        </p:pic>
        <p:sp>
          <p:nvSpPr>
            <p:cNvPr id="98" name="Rectangle 97"/>
            <p:cNvSpPr/>
            <p:nvPr/>
          </p:nvSpPr>
          <p:spPr>
            <a:xfrm>
              <a:off x="9159702" y="2649021"/>
              <a:ext cx="666526" cy="254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7097632" y="3522321"/>
            <a:ext cx="2016996" cy="298042"/>
            <a:chOff x="9129250" y="2630910"/>
            <a:chExt cx="2016996" cy="298042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F0D92874-A114-EC42-906E-094B304FF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9250" y="2630910"/>
              <a:ext cx="2016996" cy="298042"/>
            </a:xfrm>
            <a:prstGeom prst="rect">
              <a:avLst/>
            </a:prstGeom>
          </p:spPr>
        </p:pic>
        <p:sp>
          <p:nvSpPr>
            <p:cNvPr id="102" name="Rectangle 101"/>
            <p:cNvSpPr/>
            <p:nvPr/>
          </p:nvSpPr>
          <p:spPr>
            <a:xfrm>
              <a:off x="9159702" y="2649021"/>
              <a:ext cx="666526" cy="254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811051" y="4543825"/>
            <a:ext cx="3419486" cy="204085"/>
          </a:xfrm>
          <a:prstGeom prst="rect">
            <a:avLst/>
          </a:prstGeom>
          <a:solidFill>
            <a:srgbClr val="FF00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7616177" y="1011752"/>
            <a:ext cx="1143231" cy="5909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5236404" y="5709287"/>
            <a:ext cx="4186945" cy="264716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1234049" y="5948300"/>
            <a:ext cx="304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</a:t>
            </a:r>
            <a:endParaRPr lang="en-US" sz="2400" dirty="0"/>
          </a:p>
        </p:txBody>
      </p:sp>
      <p:sp>
        <p:nvSpPr>
          <p:cNvPr id="108" name="Rectangle 107"/>
          <p:cNvSpPr/>
          <p:nvPr/>
        </p:nvSpPr>
        <p:spPr>
          <a:xfrm>
            <a:off x="750552" y="5571463"/>
            <a:ext cx="4186945" cy="264716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656951" y="6488668"/>
            <a:ext cx="481484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5. Merge purple box with one of closest similarity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0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59" grpId="0" animBg="1"/>
      <p:bldP spid="60" grpId="0" animBg="1"/>
      <p:bldP spid="65" grpId="0"/>
      <p:bldP spid="66" grpId="0"/>
      <p:bldP spid="68" grpId="0"/>
      <p:bldP spid="69" grpId="0"/>
      <p:bldP spid="70" grpId="0"/>
      <p:bldP spid="71" grpId="0" animBg="1"/>
      <p:bldP spid="72" grpId="0" animBg="1"/>
      <p:bldP spid="73" grpId="0" animBg="1"/>
      <p:bldP spid="81" grpId="0" animBg="1"/>
      <p:bldP spid="96" grpId="0" animBg="1"/>
      <p:bldP spid="103" grpId="0" animBg="1"/>
      <p:bldP spid="104" grpId="0" animBg="1"/>
      <p:bldP spid="106" grpId="0" animBg="1"/>
      <p:bldP spid="107" grpId="0"/>
      <p:bldP spid="108" grpId="0" animBg="1"/>
      <p:bldP spid="1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Screen Shot 2019-06-13 at 15.10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45" y="2856855"/>
            <a:ext cx="4686300" cy="3098800"/>
          </a:xfrm>
          <a:prstGeom prst="rect">
            <a:avLst/>
          </a:prstGeom>
        </p:spPr>
      </p:pic>
      <p:pic>
        <p:nvPicPr>
          <p:cNvPr id="5" name="图片 4" descr="Screen Shot 2019-06-13 at 15.09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405" y="2493818"/>
            <a:ext cx="4259640" cy="3697046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kumimoji="1" lang="en-US" altLang="zh-CN" dirty="0"/>
              <a:t>R-CNN</a:t>
            </a:r>
            <a:endParaRPr kumimoji="1"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741715" y="1620762"/>
            <a:ext cx="4164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/>
              <a:t>Selective Search</a:t>
            </a:r>
            <a:endParaRPr kumimoji="1" lang="zh-CN" alt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333383" y="111484"/>
            <a:ext cx="751975" cy="1250130"/>
            <a:chOff x="10936064" y="233621"/>
            <a:chExt cx="1076151" cy="1808786"/>
          </a:xfrm>
        </p:grpSpPr>
        <p:pic>
          <p:nvPicPr>
            <p:cNvPr id="8" name="Picture 7" descr="Image result for green light symbo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6064" y="233621"/>
              <a:ext cx="1076151" cy="1808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11293643" y="978568"/>
              <a:ext cx="352926" cy="33688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1293643" y="282341"/>
              <a:ext cx="352926" cy="33688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56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creen Shot 2019-06-13 at 16.29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962992"/>
            <a:ext cx="7312966" cy="4292604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981200" y="5697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zh-CN" sz="4000" dirty="0"/>
              <a:t>Region Proposal Network (RPN)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81201" y="1097902"/>
            <a:ext cx="2002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Contain object</a:t>
            </a:r>
          </a:p>
          <a:p>
            <a:pPr algn="ctr"/>
            <a:r>
              <a:rPr kumimoji="1" lang="en-US" altLang="zh-CN" dirty="0"/>
              <a:t>Or</a:t>
            </a:r>
          </a:p>
          <a:p>
            <a:pPr algn="ctr"/>
            <a:r>
              <a:rPr kumimoji="1" lang="en-US" altLang="zh-CN" dirty="0"/>
              <a:t>Not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255248" y="1593660"/>
            <a:ext cx="200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Coordinate</a:t>
            </a:r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390588" y="636494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Last feature layer in </a:t>
            </a:r>
            <a:r>
              <a:rPr kumimoji="1" lang="en-US" altLang="zh-CN" dirty="0" err="1"/>
              <a:t>ZFnet</a:t>
            </a:r>
            <a:r>
              <a:rPr kumimoji="1" lang="en-US" altLang="zh-CN" dirty="0"/>
              <a:t>: 256 </a:t>
            </a:r>
            <a:r>
              <a:rPr kumimoji="1" lang="en-US" altLang="zh-CN" dirty="0" err="1"/>
              <a:t>ResNet</a:t>
            </a:r>
            <a:r>
              <a:rPr kumimoji="1" lang="en-US" altLang="zh-CN" dirty="0"/>
              <a:t>: 512</a:t>
            </a:r>
            <a:endParaRPr kumimoji="1"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9314330" y="1962992"/>
            <a:ext cx="896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err="1"/>
              <a:t>x:y</a:t>
            </a:r>
            <a:endParaRPr kumimoji="1" lang="en-US" altLang="zh-CN" dirty="0"/>
          </a:p>
          <a:p>
            <a:pPr algn="ctr"/>
            <a:endParaRPr kumimoji="1" lang="en-US" altLang="zh-CN" dirty="0"/>
          </a:p>
          <a:p>
            <a:pPr algn="ctr"/>
            <a:r>
              <a:rPr kumimoji="1" lang="en-US" altLang="zh-CN" dirty="0"/>
              <a:t>1:1</a:t>
            </a:r>
          </a:p>
          <a:p>
            <a:pPr algn="ctr"/>
            <a:endParaRPr kumimoji="1" lang="en-US" altLang="zh-CN" dirty="0"/>
          </a:p>
          <a:p>
            <a:pPr algn="ctr"/>
            <a:endParaRPr kumimoji="1" lang="en-US" altLang="zh-CN" dirty="0"/>
          </a:p>
          <a:p>
            <a:pPr algn="ctr"/>
            <a:r>
              <a:rPr kumimoji="1" lang="en-US" altLang="zh-CN" dirty="0"/>
              <a:t>1:2</a:t>
            </a:r>
          </a:p>
          <a:p>
            <a:pPr algn="ctr"/>
            <a:endParaRPr kumimoji="1" lang="en-US" altLang="zh-CN" dirty="0"/>
          </a:p>
          <a:p>
            <a:pPr algn="ctr"/>
            <a:endParaRPr kumimoji="1" lang="en-US" altLang="zh-CN" dirty="0"/>
          </a:p>
          <a:p>
            <a:pPr algn="ctr"/>
            <a:r>
              <a:rPr kumimoji="1" lang="en-US" altLang="zh-CN" dirty="0"/>
              <a:t>2:1</a:t>
            </a:r>
          </a:p>
          <a:p>
            <a:pPr algn="ctr"/>
            <a:endParaRPr kumimoji="1" lang="en-US" altLang="zh-CN" dirty="0"/>
          </a:p>
          <a:p>
            <a:pPr algn="ctr"/>
            <a:endParaRPr kumimoji="1" lang="en-US" altLang="zh-CN" dirty="0"/>
          </a:p>
          <a:p>
            <a:pPr algn="ctr"/>
            <a:r>
              <a:rPr kumimoji="1" lang="en-US" altLang="zh-CN" dirty="0"/>
              <a:t>2:2</a:t>
            </a:r>
          </a:p>
        </p:txBody>
      </p:sp>
    </p:spTree>
    <p:extLst>
      <p:ext uri="{BB962C8B-B14F-4D97-AF65-F5344CB8AC3E}">
        <p14:creationId xmlns:p14="http://schemas.microsoft.com/office/powerpoint/2010/main" val="3162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Faster R-CNN</a:t>
            </a:r>
            <a:endParaRPr kumimoji="1" lang="zh-CN" altLang="en-US" dirty="0"/>
          </a:p>
        </p:txBody>
      </p:sp>
      <p:pic>
        <p:nvPicPr>
          <p:cNvPr id="4" name="图片 3" descr="Screen Shot 2019-06-13 at 16.47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50571"/>
            <a:ext cx="5003684" cy="3895642"/>
          </a:xfrm>
          <a:prstGeom prst="rect">
            <a:avLst/>
          </a:prstGeom>
        </p:spPr>
      </p:pic>
      <p:pic>
        <p:nvPicPr>
          <p:cNvPr id="5" name="图片 4" descr="Screen Shot 2019-06-13 at 16.47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54" y="2336580"/>
            <a:ext cx="4558047" cy="16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000000"/>
                </a:solidFill>
              </a:rPr>
              <a:t>Introduction</a:t>
            </a:r>
          </a:p>
          <a:p>
            <a:pPr marL="0" indent="0">
              <a:buNone/>
            </a:pPr>
            <a:endParaRPr kumimoji="1" lang="en-US" altLang="zh-CN" sz="1600" dirty="0">
              <a:solidFill>
                <a:srgbClr val="000000"/>
              </a:solidFill>
            </a:endParaRPr>
          </a:p>
          <a:p>
            <a:r>
              <a:rPr kumimoji="1" lang="en-US" altLang="zh-CN" dirty="0" err="1">
                <a:solidFill>
                  <a:srgbClr val="000000"/>
                </a:solidFill>
              </a:rPr>
              <a:t>Classification+Localization</a:t>
            </a:r>
            <a:r>
              <a:rPr kumimoji="1" lang="en-US" altLang="zh-CN" dirty="0">
                <a:solidFill>
                  <a:srgbClr val="000000"/>
                </a:solidFill>
              </a:rPr>
              <a:t> </a:t>
            </a:r>
          </a:p>
          <a:p>
            <a:endParaRPr kumimoji="1" lang="en-US" altLang="zh-CN" sz="1800" dirty="0">
              <a:solidFill>
                <a:srgbClr val="000000"/>
              </a:solidFill>
            </a:endParaRPr>
          </a:p>
          <a:p>
            <a:r>
              <a:rPr kumimoji="1" lang="en-US" altLang="zh-CN" dirty="0">
                <a:solidFill>
                  <a:srgbClr val="000000"/>
                </a:solidFill>
              </a:rPr>
              <a:t>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62440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Classification+Localization</a:t>
            </a:r>
            <a:r>
              <a:rPr kumimoji="1" lang="en-US" altLang="zh-CN" dirty="0"/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95382"/>
            <a:ext cx="9144000" cy="435077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951621" y="2021305"/>
            <a:ext cx="2145267" cy="2509063"/>
            <a:chOff x="5951621" y="2021305"/>
            <a:chExt cx="2145267" cy="2509063"/>
          </a:xfrm>
        </p:grpSpPr>
        <p:sp>
          <p:nvSpPr>
            <p:cNvPr id="3" name="TextBox 2"/>
            <p:cNvSpPr txBox="1"/>
            <p:nvPr/>
          </p:nvSpPr>
          <p:spPr>
            <a:xfrm>
              <a:off x="5951621" y="2021305"/>
              <a:ext cx="21452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Classification &amp;</a:t>
              </a:r>
              <a:endParaRPr lang="en-US" sz="24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96000" y="4097631"/>
              <a:ext cx="46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cat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19474" y="4161036"/>
              <a:ext cx="5373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dog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61961" y="3644250"/>
              <a:ext cx="46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cat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7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BFBFBF"/>
                </a:solidFill>
              </a:rPr>
              <a:t>Introduction</a:t>
            </a:r>
          </a:p>
          <a:p>
            <a:pPr marL="0" indent="0">
              <a:buNone/>
            </a:pPr>
            <a:endParaRPr kumimoji="1" lang="en-US" altLang="zh-CN" sz="1600" dirty="0">
              <a:solidFill>
                <a:srgbClr val="000000"/>
              </a:solidFill>
            </a:endParaRPr>
          </a:p>
          <a:p>
            <a:r>
              <a:rPr kumimoji="1" lang="en-US" altLang="zh-CN" dirty="0" err="1">
                <a:solidFill>
                  <a:srgbClr val="000000"/>
                </a:solidFill>
              </a:rPr>
              <a:t>Classification+Localization</a:t>
            </a:r>
            <a:r>
              <a:rPr kumimoji="1" lang="en-US" altLang="zh-CN" dirty="0">
                <a:solidFill>
                  <a:srgbClr val="000000"/>
                </a:solidFill>
              </a:rPr>
              <a:t> </a:t>
            </a:r>
          </a:p>
          <a:p>
            <a:endParaRPr kumimoji="1" lang="en-US" altLang="zh-CN" sz="1800" dirty="0"/>
          </a:p>
          <a:p>
            <a:r>
              <a:rPr kumimoji="1" lang="en-US" altLang="zh-CN" dirty="0">
                <a:solidFill>
                  <a:schemeClr val="bg1">
                    <a:lumMod val="75000"/>
                  </a:schemeClr>
                </a:solidFill>
              </a:rPr>
              <a:t>Object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2659" y="2617694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: IOU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09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0572" y="810380"/>
            <a:ext cx="2707455" cy="649347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2800" dirty="0"/>
              <a:t>Bounding Box</a:t>
            </a:r>
            <a:endParaRPr kumimoji="1" lang="zh-CN" altLang="en-US" sz="2800" dirty="0"/>
          </a:p>
        </p:txBody>
      </p:sp>
      <p:pic>
        <p:nvPicPr>
          <p:cNvPr id="5" name="图片 4" descr="Screen Shot 2019-06-13 at 14.1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26" y="1694597"/>
            <a:ext cx="2146300" cy="190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3" y="3665634"/>
            <a:ext cx="6321024" cy="319042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510311" y="1423442"/>
            <a:ext cx="131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(</a:t>
            </a:r>
            <a:r>
              <a:rPr kumimoji="1" lang="en-US" altLang="zh-CN" dirty="0" err="1"/>
              <a:t>x,y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097847" y="3460828"/>
            <a:ext cx="131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w—width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678026" y="2450466"/>
            <a:ext cx="131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h—height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185210" y="2404300"/>
            <a:ext cx="273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/>
              <a:t>(</a:t>
            </a:r>
            <a:r>
              <a:rPr kumimoji="1" lang="en-US" altLang="zh-CN" sz="2400" dirty="0" err="1"/>
              <a:t>x,y,w,h</a:t>
            </a:r>
            <a:r>
              <a:rPr kumimoji="1" lang="en-US" altLang="zh-CN" sz="2400" dirty="0"/>
              <a:t>)</a:t>
            </a:r>
            <a:endParaRPr kumimoji="1" lang="zh-CN" altLang="en-US" sz="2400" dirty="0"/>
          </a:p>
        </p:txBody>
      </p:sp>
      <p:cxnSp>
        <p:nvCxnSpPr>
          <p:cNvPr id="12" name="直线箭头连接符 11"/>
          <p:cNvCxnSpPr>
            <a:stCxn id="9" idx="3"/>
            <a:endCxn id="10" idx="1"/>
          </p:cNvCxnSpPr>
          <p:nvPr/>
        </p:nvCxnSpPr>
        <p:spPr>
          <a:xfrm>
            <a:off x="5993875" y="2635132"/>
            <a:ext cx="119133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303968" y="4054367"/>
            <a:ext cx="23640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err="1"/>
              <a:t>IoU</a:t>
            </a:r>
            <a:r>
              <a:rPr kumimoji="1" lang="en-US" altLang="zh-CN" dirty="0"/>
              <a:t>&gt;0.7 positive</a:t>
            </a:r>
          </a:p>
          <a:p>
            <a:pPr algn="ctr"/>
            <a:r>
              <a:rPr kumimoji="1" lang="en-US" altLang="zh-CN" dirty="0" err="1"/>
              <a:t>IoU</a:t>
            </a:r>
            <a:r>
              <a:rPr kumimoji="1" lang="en-US" altLang="zh-CN" dirty="0"/>
              <a:t>&lt;0.3 negative</a:t>
            </a:r>
          </a:p>
          <a:p>
            <a:pPr algn="ctr"/>
            <a:r>
              <a:rPr kumimoji="1" lang="en-US" altLang="zh-CN" dirty="0"/>
              <a:t>0.3&lt;</a:t>
            </a:r>
            <a:r>
              <a:rPr kumimoji="1" lang="en-US" altLang="zh-CN" dirty="0" err="1"/>
              <a:t>IoU</a:t>
            </a:r>
            <a:r>
              <a:rPr kumimoji="1" lang="en-US" altLang="zh-CN" dirty="0"/>
              <a:t>&lt;0.7</a:t>
            </a:r>
          </a:p>
          <a:p>
            <a:pPr algn="ctr"/>
            <a:r>
              <a:rPr kumimoji="1" lang="en-US" altLang="zh-CN" dirty="0"/>
              <a:t> Number used in training</a:t>
            </a:r>
          </a:p>
          <a:p>
            <a:pPr algn="ctr"/>
            <a:endParaRPr kumimoji="1" lang="zh-CN" altLang="en-US" dirty="0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1970571" y="-37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dirty="0" err="1" smtClean="0"/>
              <a:t>Classification+Localization</a:t>
            </a:r>
            <a:r>
              <a:rPr kumimoji="1" lang="en-US" altLang="zh-CN" sz="4000" dirty="0" smtClean="0"/>
              <a:t>: </a:t>
            </a:r>
            <a:r>
              <a:rPr kumimoji="1" lang="en-US" altLang="zh-CN" sz="4000" dirty="0" smtClean="0">
                <a:solidFill>
                  <a:srgbClr val="FF0000"/>
                </a:solidFill>
              </a:rPr>
              <a:t>IOU</a:t>
            </a:r>
            <a:r>
              <a:rPr kumimoji="1" lang="en-US" altLang="zh-CN" sz="4000" dirty="0" smtClean="0"/>
              <a:t> </a:t>
            </a:r>
            <a:endParaRPr kumimoji="1" lang="en-US" altLang="zh-CN" sz="4000" dirty="0"/>
          </a:p>
        </p:txBody>
      </p:sp>
      <p:pic>
        <p:nvPicPr>
          <p:cNvPr id="1028" name="Picture 4" descr="Image result for green light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7" y="230660"/>
            <a:ext cx="1076151" cy="18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8703" y="4931530"/>
            <a:ext cx="216860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Intersection of Union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24299" y="1641127"/>
            <a:ext cx="1215617" cy="169146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017494" y="1374072"/>
            <a:ext cx="502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close is intersection of two overlapping boxes?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6" grpId="0"/>
      <p:bldP spid="4" grpId="0" animBg="1"/>
      <p:bldP spid="11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>
                <a:solidFill>
                  <a:srgbClr val="BFBFBF"/>
                </a:solidFill>
              </a:rPr>
              <a:t>Introduction</a:t>
            </a:r>
          </a:p>
          <a:p>
            <a:pPr marL="0" indent="0">
              <a:buNone/>
            </a:pPr>
            <a:endParaRPr kumimoji="1" lang="en-US" altLang="zh-CN" sz="1600" dirty="0">
              <a:solidFill>
                <a:srgbClr val="000000"/>
              </a:solidFill>
            </a:endParaRPr>
          </a:p>
          <a:p>
            <a:r>
              <a:rPr kumimoji="1" lang="en-US" altLang="zh-CN" dirty="0" err="1">
                <a:solidFill>
                  <a:srgbClr val="000000"/>
                </a:solidFill>
              </a:rPr>
              <a:t>Classification+Localization</a:t>
            </a:r>
            <a:r>
              <a:rPr kumimoji="1" lang="en-US" altLang="zh-CN" dirty="0">
                <a:solidFill>
                  <a:srgbClr val="000000"/>
                </a:solidFill>
              </a:rPr>
              <a:t> </a:t>
            </a:r>
          </a:p>
          <a:p>
            <a:endParaRPr kumimoji="1" lang="en-US" altLang="zh-CN" sz="1800" dirty="0"/>
          </a:p>
          <a:p>
            <a:r>
              <a:rPr kumimoji="1" lang="en-US" altLang="zh-CN" dirty="0">
                <a:solidFill>
                  <a:schemeClr val="bg1">
                    <a:lumMod val="75000"/>
                  </a:schemeClr>
                </a:solidFill>
              </a:rPr>
              <a:t>Object Detection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2659" y="2617694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: IOU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782235" y="2617693"/>
            <a:ext cx="5166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,  Bounding Box + Class Vector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8565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mage result for green light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9" y="654670"/>
            <a:ext cx="1076151" cy="18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 7"/>
          <p:cNvGrpSpPr/>
          <p:nvPr/>
        </p:nvGrpSpPr>
        <p:grpSpPr>
          <a:xfrm>
            <a:off x="1524000" y="2422374"/>
            <a:ext cx="9144000" cy="3209287"/>
            <a:chOff x="0" y="2845707"/>
            <a:chExt cx="9144000" cy="3209287"/>
          </a:xfrm>
        </p:grpSpPr>
        <p:pic>
          <p:nvPicPr>
            <p:cNvPr id="6" name="图片 5" descr="Screen Shot 2019-06-13 at 14.25.2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845707"/>
              <a:ext cx="9144000" cy="3209287"/>
            </a:xfrm>
            <a:prstGeom prst="rect">
              <a:avLst/>
            </a:prstGeom>
          </p:spPr>
        </p:pic>
        <p:pic>
          <p:nvPicPr>
            <p:cNvPr id="7" name="图片 6" descr="Screen Shot 2019-06-13 at 14.19.3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74" y="3168500"/>
              <a:ext cx="2146300" cy="1905000"/>
            </a:xfrm>
            <a:prstGeom prst="rect">
              <a:avLst/>
            </a:prstGeom>
          </p:spPr>
        </p:pic>
      </p:grpSp>
      <p:sp>
        <p:nvSpPr>
          <p:cNvPr id="9" name="标题 1"/>
          <p:cNvSpPr txBox="1">
            <a:spLocks/>
          </p:cNvSpPr>
          <p:nvPr/>
        </p:nvSpPr>
        <p:spPr>
          <a:xfrm>
            <a:off x="1648775" y="1318380"/>
            <a:ext cx="2707455" cy="649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200" dirty="0"/>
              <a:t>Regression</a:t>
            </a:r>
            <a:endParaRPr kumimoji="1" lang="zh-CN" altLang="en-US" sz="3200" dirty="0"/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642155" y="-283704"/>
            <a:ext cx="118095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dirty="0" err="1" smtClean="0"/>
              <a:t>Classification+Localization:Goal</a:t>
            </a:r>
            <a:r>
              <a:rPr kumimoji="1" lang="en-US" altLang="zh-CN" sz="4000" dirty="0" smtClean="0"/>
              <a:t>= (</a:t>
            </a:r>
            <a:r>
              <a:rPr kumimoji="1" lang="en-US" altLang="zh-CN" sz="4000" dirty="0" err="1" smtClean="0"/>
              <a:t>x,y,w,h</a:t>
            </a:r>
            <a:r>
              <a:rPr kumimoji="1" lang="en-US" altLang="zh-CN" sz="4000" dirty="0" smtClean="0"/>
              <a:t>) of Bounding Box </a:t>
            </a:r>
            <a:endParaRPr kumimoji="1" lang="en-US" altLang="zh-CN" sz="4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10792774" y="1659095"/>
            <a:ext cx="780470" cy="2518813"/>
            <a:chOff x="11093318" y="3539087"/>
            <a:chExt cx="780470" cy="2518813"/>
          </a:xfrm>
        </p:grpSpPr>
        <p:sp>
          <p:nvSpPr>
            <p:cNvPr id="13" name="TextBox 12"/>
            <p:cNvSpPr txBox="1"/>
            <p:nvPr/>
          </p:nvSpPr>
          <p:spPr>
            <a:xfrm>
              <a:off x="11093318" y="3736824"/>
              <a:ext cx="780470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  <a:p>
              <a:pPr algn="ctr"/>
              <a:r>
                <a:rPr lang="en-US" dirty="0"/>
                <a:t>0</a:t>
              </a:r>
            </a:p>
            <a:p>
              <a:pPr algn="ctr"/>
              <a:r>
                <a:rPr lang="en-US" dirty="0"/>
                <a:t>0</a:t>
              </a:r>
            </a:p>
            <a:p>
              <a:pPr algn="ctr"/>
              <a:r>
                <a:rPr lang="en-US" dirty="0"/>
                <a:t>p</a:t>
              </a:r>
            </a:p>
            <a:p>
              <a:pPr algn="ctr"/>
              <a:r>
                <a:rPr lang="en-US" dirty="0"/>
                <a:t>X</a:t>
              </a:r>
            </a:p>
            <a:p>
              <a:pPr algn="ctr"/>
              <a:r>
                <a:rPr lang="en-US" dirty="0"/>
                <a:t>Y</a:t>
              </a:r>
            </a:p>
            <a:p>
              <a:pPr algn="ctr"/>
              <a:r>
                <a:rPr lang="en-US" dirty="0"/>
                <a:t>Width</a:t>
              </a:r>
            </a:p>
            <a:p>
              <a:pPr algn="ctr"/>
              <a:r>
                <a:rPr lang="en-US" dirty="0"/>
                <a:t>height</a:t>
              </a:r>
            </a:p>
          </p:txBody>
        </p:sp>
        <p:sp>
          <p:nvSpPr>
            <p:cNvPr id="14" name="Double Brace 13"/>
            <p:cNvSpPr/>
            <p:nvPr/>
          </p:nvSpPr>
          <p:spPr>
            <a:xfrm>
              <a:off x="11093318" y="3539087"/>
              <a:ext cx="771022" cy="2518813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39264" y="73879"/>
            <a:ext cx="4178968" cy="4081026"/>
            <a:chOff x="7339264" y="73879"/>
            <a:chExt cx="4178968" cy="4081026"/>
          </a:xfrm>
        </p:grpSpPr>
        <p:sp>
          <p:nvSpPr>
            <p:cNvPr id="2" name="Rectangle 1"/>
            <p:cNvSpPr/>
            <p:nvPr/>
          </p:nvSpPr>
          <p:spPr>
            <a:xfrm>
              <a:off x="10940716" y="2983832"/>
              <a:ext cx="577516" cy="1171073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39264" y="73879"/>
              <a:ext cx="1387642" cy="427833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728" y="2829055"/>
            <a:ext cx="2097346" cy="18211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48774" y="3128211"/>
            <a:ext cx="548994" cy="8412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05263" y="2426811"/>
            <a:ext cx="13978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INPUT Image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8570654" y="1700789"/>
            <a:ext cx="2146300" cy="2268639"/>
            <a:chOff x="8570654" y="1700789"/>
            <a:chExt cx="2146300" cy="2268639"/>
          </a:xfrm>
        </p:grpSpPr>
        <p:pic>
          <p:nvPicPr>
            <p:cNvPr id="17" name="图片 6" descr="Screen Shot 2019-06-13 at 14.19.3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0654" y="2064428"/>
              <a:ext cx="2146300" cy="1905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842302" y="1700789"/>
              <a:ext cx="16030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 Image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9674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1970571" y="-37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dirty="0" err="1" smtClean="0"/>
              <a:t>Classification+Localization</a:t>
            </a:r>
            <a:r>
              <a:rPr kumimoji="1" lang="en-US" altLang="zh-CN" sz="4000" dirty="0" smtClean="0"/>
              <a:t>: (</a:t>
            </a:r>
            <a:r>
              <a:rPr kumimoji="1" lang="en-US" altLang="zh-CN" sz="4000" dirty="0" err="1" smtClean="0"/>
              <a:t>x,y,w,h</a:t>
            </a:r>
            <a:r>
              <a:rPr kumimoji="1" lang="en-US" altLang="zh-CN" sz="4000" dirty="0" smtClean="0"/>
              <a:t>) &amp; (c</a:t>
            </a:r>
            <a:r>
              <a:rPr kumimoji="1" lang="en-US" altLang="zh-CN" sz="4000" baseline="-25000" dirty="0" smtClean="0"/>
              <a:t>1</a:t>
            </a:r>
            <a:r>
              <a:rPr kumimoji="1" lang="en-US" altLang="zh-CN" sz="4000" dirty="0" smtClean="0"/>
              <a:t>,c</a:t>
            </a:r>
            <a:r>
              <a:rPr kumimoji="1" lang="en-US" altLang="zh-CN" sz="4000" baseline="-25000" dirty="0" smtClean="0"/>
              <a:t>2</a:t>
            </a:r>
            <a:r>
              <a:rPr kumimoji="1" lang="en-US" altLang="zh-CN" sz="4000" dirty="0" smtClean="0"/>
              <a:t>,c</a:t>
            </a:r>
            <a:r>
              <a:rPr kumimoji="1" lang="en-US" altLang="zh-CN" sz="4000" baseline="-25000" dirty="0" smtClean="0"/>
              <a:t>3</a:t>
            </a:r>
            <a:r>
              <a:rPr kumimoji="1" lang="en-US" altLang="zh-CN" sz="4000" dirty="0" smtClean="0"/>
              <a:t>,p) </a:t>
            </a:r>
            <a:endParaRPr kumimoji="1" lang="en-US" altLang="zh-CN" sz="4000" dirty="0"/>
          </a:p>
        </p:txBody>
      </p:sp>
      <p:pic>
        <p:nvPicPr>
          <p:cNvPr id="5" name="Picture 4" descr="Image result for green light symbo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1" y="164796"/>
            <a:ext cx="1076151" cy="18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1161743" y="2028063"/>
            <a:ext cx="780470" cy="2518813"/>
            <a:chOff x="11093318" y="3539087"/>
            <a:chExt cx="780470" cy="2518813"/>
          </a:xfrm>
        </p:grpSpPr>
        <p:sp>
          <p:nvSpPr>
            <p:cNvPr id="8" name="TextBox 7"/>
            <p:cNvSpPr txBox="1"/>
            <p:nvPr/>
          </p:nvSpPr>
          <p:spPr>
            <a:xfrm>
              <a:off x="11093318" y="3736824"/>
              <a:ext cx="780470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  <a:p>
              <a:pPr algn="ctr"/>
              <a:r>
                <a:rPr lang="en-US" dirty="0"/>
                <a:t>0</a:t>
              </a:r>
            </a:p>
            <a:p>
              <a:pPr algn="ctr"/>
              <a:r>
                <a:rPr lang="en-US" dirty="0"/>
                <a:t>0</a:t>
              </a:r>
            </a:p>
            <a:p>
              <a:pPr algn="ctr"/>
              <a:r>
                <a:rPr lang="en-US" dirty="0"/>
                <a:t>p</a:t>
              </a:r>
            </a:p>
            <a:p>
              <a:pPr algn="ctr"/>
              <a:r>
                <a:rPr lang="en-US" dirty="0"/>
                <a:t>X</a:t>
              </a:r>
            </a:p>
            <a:p>
              <a:pPr algn="ctr"/>
              <a:r>
                <a:rPr lang="en-US" dirty="0"/>
                <a:t>Y</a:t>
              </a:r>
            </a:p>
            <a:p>
              <a:pPr algn="ctr"/>
              <a:r>
                <a:rPr lang="en-US" dirty="0"/>
                <a:t>Width</a:t>
              </a:r>
            </a:p>
            <a:p>
              <a:pPr algn="ctr"/>
              <a:r>
                <a:rPr lang="en-US" dirty="0"/>
                <a:t>height</a:t>
              </a:r>
            </a:p>
          </p:txBody>
        </p:sp>
        <p:sp>
          <p:nvSpPr>
            <p:cNvPr id="9" name="Double Brace 8"/>
            <p:cNvSpPr/>
            <p:nvPr/>
          </p:nvSpPr>
          <p:spPr>
            <a:xfrm>
              <a:off x="11093318" y="3539087"/>
              <a:ext cx="771022" cy="2518813"/>
            </a:xfrm>
            <a:prstGeom prst="bracePair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11905" y="1618018"/>
            <a:ext cx="9144000" cy="3827721"/>
            <a:chOff x="1511905" y="1618018"/>
            <a:chExt cx="9144000" cy="3827721"/>
          </a:xfrm>
        </p:grpSpPr>
        <p:pic>
          <p:nvPicPr>
            <p:cNvPr id="4" name="图片 3" descr="Screen Shot 2019-06-13 at 14.16.5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1905" y="1618018"/>
              <a:ext cx="9144000" cy="3827721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8805632" y="2646947"/>
              <a:ext cx="1394539" cy="1498944"/>
              <a:chOff x="8570654" y="1700789"/>
              <a:chExt cx="2146300" cy="2268639"/>
            </a:xfrm>
          </p:grpSpPr>
          <p:pic>
            <p:nvPicPr>
              <p:cNvPr id="18" name="图片 6" descr="Screen Shot 2019-06-13 at 14.19.30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0654" y="2064428"/>
                <a:ext cx="2146300" cy="190500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8842302" y="1700789"/>
                <a:ext cx="160300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OUTPUT Image</a:t>
                </a:r>
                <a:endParaRPr lang="en-US" dirty="0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1728158" y="3682656"/>
            <a:ext cx="548994" cy="8412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026379" y="124594"/>
            <a:ext cx="4860822" cy="5149743"/>
            <a:chOff x="6657410" y="-244374"/>
            <a:chExt cx="4860822" cy="5149743"/>
          </a:xfrm>
        </p:grpSpPr>
        <p:sp>
          <p:nvSpPr>
            <p:cNvPr id="12" name="Rectangle 11"/>
            <p:cNvSpPr/>
            <p:nvPr/>
          </p:nvSpPr>
          <p:spPr>
            <a:xfrm>
              <a:off x="10792774" y="2983832"/>
              <a:ext cx="725458" cy="1171073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234926" y="-244374"/>
              <a:ext cx="1620316" cy="427833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57410" y="4507832"/>
              <a:ext cx="1299474" cy="397537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125389" y="567702"/>
            <a:ext cx="6761813" cy="2785098"/>
            <a:chOff x="5125389" y="567702"/>
            <a:chExt cx="6761813" cy="2785098"/>
          </a:xfrm>
        </p:grpSpPr>
        <p:sp>
          <p:nvSpPr>
            <p:cNvPr id="15" name="Rectangle 14"/>
            <p:cNvSpPr/>
            <p:nvPr/>
          </p:nvSpPr>
          <p:spPr>
            <a:xfrm>
              <a:off x="5125389" y="567702"/>
              <a:ext cx="1965222" cy="571500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161744" y="2266202"/>
              <a:ext cx="725458" cy="1086598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26379" y="3128210"/>
              <a:ext cx="1074884" cy="224590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226253" y="1023099"/>
            <a:ext cx="2024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Target vector </a:t>
            </a:r>
            <a:r>
              <a:rPr lang="en-US" sz="2400" b="1" dirty="0" smtClean="0"/>
              <a:t>y</a:t>
            </a:r>
            <a:endParaRPr lang="en-US" sz="2400" b="1" dirty="0"/>
          </a:p>
        </p:txBody>
      </p:sp>
      <p:cxnSp>
        <p:nvCxnSpPr>
          <p:cNvPr id="23" name="Straight Arrow Connector 22"/>
          <p:cNvCxnSpPr>
            <a:endCxn id="16" idx="0"/>
          </p:cNvCxnSpPr>
          <p:nvPr/>
        </p:nvCxnSpPr>
        <p:spPr>
          <a:xfrm>
            <a:off x="11524472" y="1471870"/>
            <a:ext cx="1" cy="7943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446438" y="5389889"/>
            <a:ext cx="3559629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Each BB has a target vector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5998330" y="5933239"/>
            <a:ext cx="6193670" cy="83099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During Training we have a </a:t>
            </a:r>
            <a:r>
              <a:rPr lang="en-US" sz="2400" dirty="0" err="1" smtClean="0"/>
              <a:t>groundtruth</a:t>
            </a:r>
            <a:r>
              <a:rPr lang="en-US" sz="2400" dirty="0" smtClean="0"/>
              <a:t> y and predicted y for each BB</a:t>
            </a:r>
            <a:endParaRPr lang="en-US" sz="2400" dirty="0"/>
          </a:p>
        </p:txBody>
      </p:sp>
      <p:sp>
        <p:nvSpPr>
          <p:cNvPr id="26" name="Freeform 25"/>
          <p:cNvSpPr/>
          <p:nvPr/>
        </p:nvSpPr>
        <p:spPr>
          <a:xfrm>
            <a:off x="1092355" y="3992516"/>
            <a:ext cx="6390888" cy="2906445"/>
          </a:xfrm>
          <a:custGeom>
            <a:avLst/>
            <a:gdLst>
              <a:gd name="connsiteX0" fmla="*/ 8737192 w 8737192"/>
              <a:gd name="connsiteY0" fmla="*/ 2295330 h 2481775"/>
              <a:gd name="connsiteX1" fmla="*/ 7542873 w 8737192"/>
              <a:gd name="connsiteY1" fmla="*/ 2388636 h 2481775"/>
              <a:gd name="connsiteX2" fmla="*/ 4687706 w 8737192"/>
              <a:gd name="connsiteY2" fmla="*/ 2369975 h 2481775"/>
              <a:gd name="connsiteX3" fmla="*/ 264996 w 8737192"/>
              <a:gd name="connsiteY3" fmla="*/ 989045 h 2481775"/>
              <a:gd name="connsiteX4" fmla="*/ 880816 w 8737192"/>
              <a:gd name="connsiteY4" fmla="*/ 0 h 24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7192" h="2481775">
                <a:moveTo>
                  <a:pt x="8737192" y="2295330"/>
                </a:moveTo>
                <a:cubicBezTo>
                  <a:pt x="8477489" y="2335762"/>
                  <a:pt x="8217787" y="2376195"/>
                  <a:pt x="7542873" y="2388636"/>
                </a:cubicBezTo>
                <a:cubicBezTo>
                  <a:pt x="6867959" y="2401077"/>
                  <a:pt x="5900685" y="2603240"/>
                  <a:pt x="4687706" y="2369975"/>
                </a:cubicBezTo>
                <a:cubicBezTo>
                  <a:pt x="3474727" y="2136710"/>
                  <a:pt x="899478" y="1384041"/>
                  <a:pt x="264996" y="989045"/>
                </a:cubicBezTo>
                <a:cubicBezTo>
                  <a:pt x="-369486" y="594049"/>
                  <a:pt x="255665" y="297024"/>
                  <a:pt x="880816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9983755" y="4086808"/>
            <a:ext cx="2129956" cy="1959429"/>
          </a:xfrm>
          <a:custGeom>
            <a:avLst/>
            <a:gdLst>
              <a:gd name="connsiteX0" fmla="*/ 951723 w 2129956"/>
              <a:gd name="connsiteY0" fmla="*/ 1959429 h 1959429"/>
              <a:gd name="connsiteX1" fmla="*/ 1940767 w 2129956"/>
              <a:gd name="connsiteY1" fmla="*/ 1810139 h 1959429"/>
              <a:gd name="connsiteX2" fmla="*/ 2090057 w 2129956"/>
              <a:gd name="connsiteY2" fmla="*/ 1679510 h 1959429"/>
              <a:gd name="connsiteX3" fmla="*/ 1996751 w 2129956"/>
              <a:gd name="connsiteY3" fmla="*/ 1156996 h 1959429"/>
              <a:gd name="connsiteX4" fmla="*/ 765110 w 2129956"/>
              <a:gd name="connsiteY4" fmla="*/ 298580 h 1959429"/>
              <a:gd name="connsiteX5" fmla="*/ 0 w 2129956"/>
              <a:gd name="connsiteY5" fmla="*/ 0 h 195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9956" h="1959429">
                <a:moveTo>
                  <a:pt x="951723" y="1959429"/>
                </a:moveTo>
                <a:cubicBezTo>
                  <a:pt x="1351384" y="1908110"/>
                  <a:pt x="1751045" y="1856792"/>
                  <a:pt x="1940767" y="1810139"/>
                </a:cubicBezTo>
                <a:cubicBezTo>
                  <a:pt x="2130489" y="1763486"/>
                  <a:pt x="2080726" y="1788367"/>
                  <a:pt x="2090057" y="1679510"/>
                </a:cubicBezTo>
                <a:cubicBezTo>
                  <a:pt x="2099388" y="1570653"/>
                  <a:pt x="2217576" y="1387151"/>
                  <a:pt x="1996751" y="1156996"/>
                </a:cubicBezTo>
                <a:cubicBezTo>
                  <a:pt x="1775927" y="926841"/>
                  <a:pt x="1097902" y="491413"/>
                  <a:pt x="765110" y="298580"/>
                </a:cubicBezTo>
                <a:cubicBezTo>
                  <a:pt x="432318" y="105747"/>
                  <a:pt x="216159" y="52873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0" y="2452398"/>
            <a:ext cx="4469685" cy="1134303"/>
            <a:chOff x="0" y="2452398"/>
            <a:chExt cx="4469685" cy="1134303"/>
          </a:xfrm>
        </p:grpSpPr>
        <p:sp>
          <p:nvSpPr>
            <p:cNvPr id="29" name="TextBox 28"/>
            <p:cNvSpPr txBox="1"/>
            <p:nvPr/>
          </p:nvSpPr>
          <p:spPr>
            <a:xfrm>
              <a:off x="0" y="2452398"/>
              <a:ext cx="4469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Proposed Region of Interest (ROI)</a:t>
              </a:r>
              <a:endParaRPr lang="en-US" sz="2400" dirty="0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1970571" y="2887212"/>
              <a:ext cx="32084" cy="6994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1728158" y="1529841"/>
            <a:ext cx="2967992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Easy if only one object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1693592" y="1973196"/>
            <a:ext cx="3236720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easy if many objects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2143779" y="2914388"/>
            <a:ext cx="2290692" cy="46166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many ROIs?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562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/>
      <p:bldP spid="24" grpId="0" animBg="1"/>
      <p:bldP spid="25" grpId="0" animBg="1"/>
      <p:bldP spid="26" grpId="0" animBg="1"/>
      <p:bldP spid="28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765</Words>
  <Application>Microsoft Office PowerPoint</Application>
  <PresentationFormat>Widescreen</PresentationFormat>
  <Paragraphs>241</Paragraphs>
  <Slides>25</Slides>
  <Notes>1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等线</vt:lpstr>
      <vt:lpstr>等线 Light</vt:lpstr>
      <vt:lpstr>Wingdings</vt:lpstr>
      <vt:lpstr>Office Theme</vt:lpstr>
      <vt:lpstr>Region-CNN</vt:lpstr>
      <vt:lpstr>Region-CNN</vt:lpstr>
      <vt:lpstr>Outline</vt:lpstr>
      <vt:lpstr>Classification+Localization </vt:lpstr>
      <vt:lpstr>Outline</vt:lpstr>
      <vt:lpstr>Bounding Box</vt:lpstr>
      <vt:lpstr>Outline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Faster R-CNN</vt:lpstr>
      <vt:lpstr>Comparison</vt:lpstr>
      <vt:lpstr>Conclusions</vt:lpstr>
      <vt:lpstr>Outline</vt:lpstr>
      <vt:lpstr>Selective Search or Proposed ROI</vt:lpstr>
      <vt:lpstr>Merge Boxes</vt:lpstr>
      <vt:lpstr>R-CNN</vt:lpstr>
      <vt:lpstr>Region Proposal Network (RPN)</vt:lpstr>
      <vt:lpstr>Faster R-CNN</vt:lpstr>
    </vt:vector>
  </TitlesOfParts>
  <Company>KAUST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KITS</dc:creator>
  <cp:lastModifiedBy>KITS</cp:lastModifiedBy>
  <cp:revision>55</cp:revision>
  <dcterms:created xsi:type="dcterms:W3CDTF">2019-11-10T12:12:54Z</dcterms:created>
  <dcterms:modified xsi:type="dcterms:W3CDTF">2019-11-17T12:28:59Z</dcterms:modified>
</cp:coreProperties>
</file>