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.xml" ContentType="application/inkml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82"/>
  </p:notesMasterIdLst>
  <p:handoutMasterIdLst>
    <p:handoutMasterId r:id="rId83"/>
  </p:handoutMasterIdLst>
  <p:sldIdLst>
    <p:sldId id="990" r:id="rId2"/>
    <p:sldId id="950" r:id="rId3"/>
    <p:sldId id="987" r:id="rId4"/>
    <p:sldId id="955" r:id="rId5"/>
    <p:sldId id="956" r:id="rId6"/>
    <p:sldId id="957" r:id="rId7"/>
    <p:sldId id="1010" r:id="rId8"/>
    <p:sldId id="1006" r:id="rId9"/>
    <p:sldId id="1007" r:id="rId10"/>
    <p:sldId id="1008" r:id="rId11"/>
    <p:sldId id="1009" r:id="rId12"/>
    <p:sldId id="1014" r:id="rId13"/>
    <p:sldId id="1013" r:id="rId14"/>
    <p:sldId id="1011" r:id="rId15"/>
    <p:sldId id="958" r:id="rId16"/>
    <p:sldId id="983" r:id="rId17"/>
    <p:sldId id="992" r:id="rId18"/>
    <p:sldId id="984" r:id="rId19"/>
    <p:sldId id="994" r:id="rId20"/>
    <p:sldId id="985" r:id="rId21"/>
    <p:sldId id="988" r:id="rId22"/>
    <p:sldId id="991" r:id="rId23"/>
    <p:sldId id="982" r:id="rId24"/>
    <p:sldId id="959" r:id="rId25"/>
    <p:sldId id="1016" r:id="rId26"/>
    <p:sldId id="1015" r:id="rId27"/>
    <p:sldId id="1024" r:id="rId28"/>
    <p:sldId id="1025" r:id="rId29"/>
    <p:sldId id="1017" r:id="rId30"/>
    <p:sldId id="972" r:id="rId31"/>
    <p:sldId id="999" r:id="rId32"/>
    <p:sldId id="1000" r:id="rId33"/>
    <p:sldId id="989" r:id="rId34"/>
    <p:sldId id="996" r:id="rId35"/>
    <p:sldId id="1021" r:id="rId36"/>
    <p:sldId id="980" r:id="rId37"/>
    <p:sldId id="981" r:id="rId38"/>
    <p:sldId id="1019" r:id="rId39"/>
    <p:sldId id="974" r:id="rId40"/>
    <p:sldId id="998" r:id="rId41"/>
    <p:sldId id="975" r:id="rId42"/>
    <p:sldId id="1020" r:id="rId43"/>
    <p:sldId id="993" r:id="rId44"/>
    <p:sldId id="977" r:id="rId45"/>
    <p:sldId id="997" r:id="rId46"/>
    <p:sldId id="1001" r:id="rId47"/>
    <p:sldId id="976" r:id="rId48"/>
    <p:sldId id="1012" r:id="rId49"/>
    <p:sldId id="971" r:id="rId50"/>
    <p:sldId id="986" r:id="rId51"/>
    <p:sldId id="960" r:id="rId52"/>
    <p:sldId id="962" r:id="rId53"/>
    <p:sldId id="966" r:id="rId54"/>
    <p:sldId id="908" r:id="rId55"/>
    <p:sldId id="967" r:id="rId56"/>
    <p:sldId id="932" r:id="rId57"/>
    <p:sldId id="933" r:id="rId58"/>
    <p:sldId id="934" r:id="rId59"/>
    <p:sldId id="954" r:id="rId60"/>
    <p:sldId id="949" r:id="rId61"/>
    <p:sldId id="935" r:id="rId62"/>
    <p:sldId id="948" r:id="rId63"/>
    <p:sldId id="953" r:id="rId64"/>
    <p:sldId id="915" r:id="rId65"/>
    <p:sldId id="947" r:id="rId66"/>
    <p:sldId id="852" r:id="rId67"/>
    <p:sldId id="860" r:id="rId68"/>
    <p:sldId id="951" r:id="rId69"/>
    <p:sldId id="854" r:id="rId70"/>
    <p:sldId id="855" r:id="rId71"/>
    <p:sldId id="856" r:id="rId72"/>
    <p:sldId id="938" r:id="rId73"/>
    <p:sldId id="937" r:id="rId74"/>
    <p:sldId id="939" r:id="rId75"/>
    <p:sldId id="940" r:id="rId76"/>
    <p:sldId id="941" r:id="rId77"/>
    <p:sldId id="942" r:id="rId78"/>
    <p:sldId id="952" r:id="rId79"/>
    <p:sldId id="1022" r:id="rId80"/>
    <p:sldId id="1023" r:id="rId81"/>
  </p:sldIdLst>
  <p:sldSz cx="9144000" cy="6858000" type="screen4x3"/>
  <p:notesSz cx="7023100" cy="9269413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600" b="1" i="1" kern="1200">
        <a:solidFill>
          <a:schemeClr val="hlink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600" b="1" i="1" kern="1200">
        <a:solidFill>
          <a:schemeClr val="hlink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600" b="1" i="1" kern="1200">
        <a:solidFill>
          <a:schemeClr val="hlink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600" b="1" i="1" kern="1200">
        <a:solidFill>
          <a:schemeClr val="hlink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600" b="1" i="1" kern="1200">
        <a:solidFill>
          <a:schemeClr val="hlink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3600" b="1" i="1" kern="1200">
        <a:solidFill>
          <a:schemeClr val="hlink"/>
        </a:solidFill>
        <a:latin typeface="Times New Roman" charset="0"/>
        <a:ea typeface="+mn-ea"/>
        <a:cs typeface="+mn-cs"/>
      </a:defRPr>
    </a:lvl6pPr>
    <a:lvl7pPr marL="2743200" algn="l" defTabSz="914400" rtl="0" eaLnBrk="1" latinLnBrk="0" hangingPunct="1">
      <a:defRPr sz="3600" b="1" i="1" kern="1200">
        <a:solidFill>
          <a:schemeClr val="hlink"/>
        </a:solidFill>
        <a:latin typeface="Times New Roman" charset="0"/>
        <a:ea typeface="+mn-ea"/>
        <a:cs typeface="+mn-cs"/>
      </a:defRPr>
    </a:lvl7pPr>
    <a:lvl8pPr marL="3200400" algn="l" defTabSz="914400" rtl="0" eaLnBrk="1" latinLnBrk="0" hangingPunct="1">
      <a:defRPr sz="3600" b="1" i="1" kern="1200">
        <a:solidFill>
          <a:schemeClr val="hlink"/>
        </a:solidFill>
        <a:latin typeface="Times New Roman" charset="0"/>
        <a:ea typeface="+mn-ea"/>
        <a:cs typeface="+mn-cs"/>
      </a:defRPr>
    </a:lvl8pPr>
    <a:lvl9pPr marL="3657600" algn="l" defTabSz="914400" rtl="0" eaLnBrk="1" latinLnBrk="0" hangingPunct="1">
      <a:defRPr sz="3600" b="1" i="1" kern="1200">
        <a:solidFill>
          <a:schemeClr val="hlink"/>
        </a:solidFill>
        <a:latin typeface="Times New Roman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19">
          <p15:clr>
            <a:srgbClr val="A4A3A4"/>
          </p15:clr>
        </p15:guide>
        <p15:guide id="2" pos="221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114FFB"/>
    <a:srgbClr val="043EE0"/>
    <a:srgbClr val="02268A"/>
    <a:srgbClr val="033BD9"/>
    <a:srgbClr val="011A61"/>
    <a:srgbClr val="E6F10D"/>
    <a:srgbClr val="CCFF33"/>
    <a:srgbClr val="CC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94660"/>
  </p:normalViewPr>
  <p:slideViewPr>
    <p:cSldViewPr>
      <p:cViewPr>
        <p:scale>
          <a:sx n="69" d="100"/>
          <a:sy n="69" d="100"/>
        </p:scale>
        <p:origin x="1068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-774"/>
    </p:cViewPr>
  </p:sorterViewPr>
  <p:notesViewPr>
    <p:cSldViewPr>
      <p:cViewPr>
        <p:scale>
          <a:sx n="75" d="100"/>
          <a:sy n="75" d="100"/>
        </p:scale>
        <p:origin x="-240" y="1416"/>
      </p:cViewPr>
      <p:guideLst>
        <p:guide orient="horz" pos="2919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82726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60" units="cm"/>
          <inkml:channel name="Y" type="integer" max="1600" units="cm"/>
          <inkml:channel name="T" type="integer" max="2.14748E9" units="dev"/>
        </inkml:traceFormat>
        <inkml:channelProperties>
          <inkml:channelProperty channel="X" name="resolution" value="89.51049" units="1/cm"/>
          <inkml:channelProperty channel="Y" name="resolution" value="89.38548" units="1/cm"/>
          <inkml:channelProperty channel="T" name="resolution" value="1" units="1/dev"/>
        </inkml:channelProperties>
      </inkml:inkSource>
      <inkml:timestamp xml:id="ts0" timeString="2020-09-01T19:19:27.789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8965 7453 0,'-36'0'62</inkml:trace>
  <inkml:trace contextRef="#ctx0" brushRef="#br0" timeOffset="7544.19">12822 6131 0,'0'0'0,"0"24"0</inkml:trace>
  <inkml:trace contextRef="#ctx0" brushRef="#br0" timeOffset="18591.64">9846 7869 0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6625" y="4403725"/>
            <a:ext cx="5149850" cy="41703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2126" tIns="45255" rIns="92126" bIns="4525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5603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03325" y="701675"/>
            <a:ext cx="4616450" cy="346233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806765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3800" y="695325"/>
            <a:ext cx="4635500" cy="3476625"/>
          </a:xfrm>
          <a:solidFill>
            <a:srgbClr val="FFFFFF"/>
          </a:solidFill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6625" y="4402138"/>
            <a:ext cx="5149850" cy="417195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4414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3800" y="695325"/>
            <a:ext cx="4635500" cy="3476625"/>
          </a:xfrm>
          <a:solidFill>
            <a:srgbClr val="FFFFFF"/>
          </a:solidFill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6625" y="4402138"/>
            <a:ext cx="5149850" cy="417195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4181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3800" y="695325"/>
            <a:ext cx="4635500" cy="3476625"/>
          </a:xfrm>
          <a:solidFill>
            <a:srgbClr val="FFFFFF"/>
          </a:solidFill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6625" y="4402138"/>
            <a:ext cx="5149850" cy="417195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4366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3800" y="695325"/>
            <a:ext cx="4635500" cy="3476625"/>
          </a:xfrm>
          <a:solidFill>
            <a:srgbClr val="FFFFFF"/>
          </a:solidFill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6625" y="4402138"/>
            <a:ext cx="5149850" cy="417195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6325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3800" y="695325"/>
            <a:ext cx="4635500" cy="3476625"/>
          </a:xfrm>
          <a:solidFill>
            <a:srgbClr val="FFFFFF"/>
          </a:solidFill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6625" y="4402138"/>
            <a:ext cx="5149850" cy="417195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6207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3800" y="695325"/>
            <a:ext cx="4635500" cy="3476625"/>
          </a:xfrm>
          <a:solidFill>
            <a:srgbClr val="FFFFFF"/>
          </a:solidFill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6625" y="4402138"/>
            <a:ext cx="5149850" cy="417195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6284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3800" y="695325"/>
            <a:ext cx="4635500" cy="3476625"/>
          </a:xfrm>
          <a:solidFill>
            <a:srgbClr val="FFFFFF"/>
          </a:solidFill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6625" y="4402138"/>
            <a:ext cx="5149850" cy="417195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5621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3800" y="695325"/>
            <a:ext cx="4635500" cy="3476625"/>
          </a:xfrm>
          <a:solidFill>
            <a:srgbClr val="FFFFFF"/>
          </a:solidFill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6625" y="4402138"/>
            <a:ext cx="5149850" cy="417195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604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3800" y="695325"/>
            <a:ext cx="4635500" cy="3476625"/>
          </a:xfrm>
          <a:solidFill>
            <a:srgbClr val="FFFFFF"/>
          </a:solidFill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6625" y="4402138"/>
            <a:ext cx="5149850" cy="417195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5595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3800" y="695325"/>
            <a:ext cx="4635500" cy="3476625"/>
          </a:xfrm>
          <a:solidFill>
            <a:srgbClr val="FFFFFF"/>
          </a:solidFill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6625" y="4402138"/>
            <a:ext cx="5149850" cy="417195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2808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3800" y="695325"/>
            <a:ext cx="4635500" cy="3476625"/>
          </a:xfrm>
          <a:solidFill>
            <a:srgbClr val="FFFFFF"/>
          </a:solidFill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6625" y="4402138"/>
            <a:ext cx="5149850" cy="417195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2390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3800" y="695325"/>
            <a:ext cx="4635500" cy="3476625"/>
          </a:xfrm>
          <a:solidFill>
            <a:srgbClr val="FFFFFF"/>
          </a:solidFill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6625" y="4402138"/>
            <a:ext cx="5149850" cy="417195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1863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3800" y="695325"/>
            <a:ext cx="4635500" cy="3476625"/>
          </a:xfrm>
          <a:solidFill>
            <a:srgbClr val="FFFFFF"/>
          </a:solidFill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6625" y="4402138"/>
            <a:ext cx="5149850" cy="417195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7895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3800" y="695325"/>
            <a:ext cx="4635500" cy="3476625"/>
          </a:xfrm>
          <a:solidFill>
            <a:srgbClr val="FFFFFF"/>
          </a:solidFill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6625" y="4402138"/>
            <a:ext cx="5149850" cy="417195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9692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3800" y="695325"/>
            <a:ext cx="4635500" cy="3476625"/>
          </a:xfrm>
          <a:solidFill>
            <a:srgbClr val="FFFFFF"/>
          </a:solidFill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6625" y="4402138"/>
            <a:ext cx="5149850" cy="417195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612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3800" y="695325"/>
            <a:ext cx="4635500" cy="3476625"/>
          </a:xfrm>
          <a:solidFill>
            <a:srgbClr val="FFFFFF"/>
          </a:solidFill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6625" y="4402138"/>
            <a:ext cx="5149850" cy="417195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134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3800" y="695325"/>
            <a:ext cx="4635500" cy="3476625"/>
          </a:xfrm>
          <a:solidFill>
            <a:srgbClr val="FFFFFF"/>
          </a:solidFill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6625" y="4402138"/>
            <a:ext cx="5149850" cy="417195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439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3800" y="695325"/>
            <a:ext cx="4635500" cy="3476625"/>
          </a:xfrm>
          <a:solidFill>
            <a:srgbClr val="FFFFFF"/>
          </a:solidFill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6625" y="4402138"/>
            <a:ext cx="5149850" cy="417195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26914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3800" y="695325"/>
            <a:ext cx="4635500" cy="3476625"/>
          </a:xfrm>
          <a:solidFill>
            <a:srgbClr val="FFFFFF"/>
          </a:solidFill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6625" y="4402138"/>
            <a:ext cx="5149850" cy="417195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2967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3800" y="695325"/>
            <a:ext cx="4635500" cy="3476625"/>
          </a:xfrm>
          <a:solidFill>
            <a:srgbClr val="FFFFFF"/>
          </a:solidFill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6625" y="4402138"/>
            <a:ext cx="5149850" cy="417195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07014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3800" y="695325"/>
            <a:ext cx="4635500" cy="3476625"/>
          </a:xfrm>
          <a:solidFill>
            <a:srgbClr val="FFFFFF"/>
          </a:solidFill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6625" y="4402138"/>
            <a:ext cx="5149850" cy="417195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38589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3800" y="695325"/>
            <a:ext cx="4635500" cy="3476625"/>
          </a:xfrm>
          <a:solidFill>
            <a:srgbClr val="FFFFFF"/>
          </a:solidFill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6625" y="4402138"/>
            <a:ext cx="5149850" cy="417195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5232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3800" y="695325"/>
            <a:ext cx="4635500" cy="3476625"/>
          </a:xfrm>
          <a:solidFill>
            <a:srgbClr val="FFFFFF"/>
          </a:solidFill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6625" y="4402138"/>
            <a:ext cx="5149850" cy="417195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15013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3800" y="695325"/>
            <a:ext cx="4635500" cy="3476625"/>
          </a:xfrm>
          <a:solidFill>
            <a:srgbClr val="FFFFFF"/>
          </a:solidFill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6625" y="4402138"/>
            <a:ext cx="5149850" cy="417195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33909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3800" y="695325"/>
            <a:ext cx="4635500" cy="3476625"/>
          </a:xfrm>
          <a:solidFill>
            <a:srgbClr val="FFFFFF"/>
          </a:solidFill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6625" y="4402138"/>
            <a:ext cx="5149850" cy="417195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05452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3800" y="695325"/>
            <a:ext cx="4635500" cy="3476625"/>
          </a:xfrm>
          <a:solidFill>
            <a:srgbClr val="FFFFFF"/>
          </a:solidFill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6625" y="4402138"/>
            <a:ext cx="5149850" cy="417195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8688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3800" y="695325"/>
            <a:ext cx="4635500" cy="3476625"/>
          </a:xfrm>
          <a:solidFill>
            <a:srgbClr val="FFFFFF"/>
          </a:solidFill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6625" y="4402138"/>
            <a:ext cx="5149850" cy="417195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34797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3800" y="695325"/>
            <a:ext cx="4635500" cy="3476625"/>
          </a:xfrm>
          <a:solidFill>
            <a:srgbClr val="FFFFFF"/>
          </a:solidFill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6625" y="4402138"/>
            <a:ext cx="5149850" cy="417195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37885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3800" y="695325"/>
            <a:ext cx="4635500" cy="3476625"/>
          </a:xfrm>
          <a:solidFill>
            <a:srgbClr val="FFFFFF"/>
          </a:solidFill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6625" y="4402138"/>
            <a:ext cx="5149850" cy="417195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96041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3800" y="695325"/>
            <a:ext cx="4635500" cy="3476625"/>
          </a:xfrm>
          <a:solidFill>
            <a:srgbClr val="FFFFFF"/>
          </a:solidFill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6625" y="4402138"/>
            <a:ext cx="5149850" cy="417195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6601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3800" y="695325"/>
            <a:ext cx="4635500" cy="3476625"/>
          </a:xfrm>
          <a:solidFill>
            <a:srgbClr val="FFFFFF"/>
          </a:solidFill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6625" y="4402138"/>
            <a:ext cx="5149850" cy="417195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04561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3800" y="695325"/>
            <a:ext cx="4635500" cy="3476625"/>
          </a:xfrm>
          <a:solidFill>
            <a:srgbClr val="FFFFFF"/>
          </a:solidFill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6625" y="4402138"/>
            <a:ext cx="5149850" cy="417195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20204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3800" y="695325"/>
            <a:ext cx="4635500" cy="3476625"/>
          </a:xfrm>
          <a:solidFill>
            <a:srgbClr val="FFFFFF"/>
          </a:solidFill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6625" y="4402138"/>
            <a:ext cx="5149850" cy="417195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134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3800" y="695325"/>
            <a:ext cx="4635500" cy="3476625"/>
          </a:xfrm>
          <a:solidFill>
            <a:srgbClr val="FFFFFF"/>
          </a:solidFill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6625" y="4402138"/>
            <a:ext cx="5149850" cy="417195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27716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3800" y="695325"/>
            <a:ext cx="4635500" cy="3476625"/>
          </a:xfrm>
          <a:solidFill>
            <a:srgbClr val="FFFFFF"/>
          </a:solidFill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6625" y="4402138"/>
            <a:ext cx="5149850" cy="417195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4418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36625" y="4402138"/>
            <a:ext cx="5149850" cy="4171950"/>
          </a:xfrm>
          <a:noFill/>
          <a:ln w="9525"/>
        </p:spPr>
        <p:txBody>
          <a:bodyPr/>
          <a:lstStyle/>
          <a:p>
            <a:endParaRPr lang="en-US"/>
          </a:p>
        </p:txBody>
      </p:sp>
      <p:sp>
        <p:nvSpPr>
          <p:cNvPr id="28675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3800" y="695325"/>
            <a:ext cx="4635500" cy="3476625"/>
          </a:xfrm>
          <a:ln cap="flat"/>
        </p:spPr>
      </p:sp>
    </p:spTree>
    <p:extLst>
      <p:ext uri="{BB962C8B-B14F-4D97-AF65-F5344CB8AC3E}">
        <p14:creationId xmlns:p14="http://schemas.microsoft.com/office/powerpoint/2010/main" val="281589168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3800" y="695325"/>
            <a:ext cx="4635500" cy="3476625"/>
          </a:xfrm>
          <a:solidFill>
            <a:srgbClr val="FFFFFF"/>
          </a:solidFill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6625" y="4402138"/>
            <a:ext cx="5149850" cy="417195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32430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3800" y="695325"/>
            <a:ext cx="4635500" cy="3476625"/>
          </a:xfrm>
          <a:solidFill>
            <a:srgbClr val="FFFFFF"/>
          </a:solidFill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6625" y="4402138"/>
            <a:ext cx="5149850" cy="417195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63808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3800" y="695325"/>
            <a:ext cx="4635500" cy="3476625"/>
          </a:xfrm>
          <a:solidFill>
            <a:srgbClr val="FFFFFF"/>
          </a:solidFill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6625" y="4402138"/>
            <a:ext cx="5149850" cy="417195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61675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3800" y="695325"/>
            <a:ext cx="4635500" cy="3476625"/>
          </a:xfrm>
          <a:solidFill>
            <a:srgbClr val="FFFFFF"/>
          </a:solidFill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6625" y="4402138"/>
            <a:ext cx="5149850" cy="417195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68975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3800" y="695325"/>
            <a:ext cx="4635500" cy="3476625"/>
          </a:xfrm>
          <a:solidFill>
            <a:srgbClr val="FFFFFF"/>
          </a:solidFill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6625" y="4402138"/>
            <a:ext cx="5149850" cy="417195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39589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36625" y="4402138"/>
            <a:ext cx="5149850" cy="4171950"/>
          </a:xfrm>
          <a:noFill/>
          <a:ln w="9525"/>
        </p:spPr>
        <p:txBody>
          <a:bodyPr/>
          <a:lstStyle/>
          <a:p>
            <a:endParaRPr lang="en-US"/>
          </a:p>
        </p:txBody>
      </p:sp>
      <p:sp>
        <p:nvSpPr>
          <p:cNvPr id="3277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3800" y="695325"/>
            <a:ext cx="4635500" cy="3476625"/>
          </a:xfrm>
          <a:ln cap="flat"/>
        </p:spPr>
      </p:sp>
    </p:spTree>
    <p:extLst>
      <p:ext uri="{BB962C8B-B14F-4D97-AF65-F5344CB8AC3E}">
        <p14:creationId xmlns:p14="http://schemas.microsoft.com/office/powerpoint/2010/main" val="34436025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36625" y="4402138"/>
            <a:ext cx="5149850" cy="4171950"/>
          </a:xfrm>
          <a:noFill/>
          <a:ln w="9525"/>
        </p:spPr>
        <p:txBody>
          <a:bodyPr/>
          <a:lstStyle/>
          <a:p>
            <a:endParaRPr lang="en-US"/>
          </a:p>
        </p:txBody>
      </p:sp>
      <p:sp>
        <p:nvSpPr>
          <p:cNvPr id="33795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3800" y="695325"/>
            <a:ext cx="4635500" cy="3476625"/>
          </a:xfrm>
          <a:ln cap="flat"/>
        </p:spPr>
      </p:sp>
    </p:spTree>
    <p:extLst>
      <p:ext uri="{BB962C8B-B14F-4D97-AF65-F5344CB8AC3E}">
        <p14:creationId xmlns:p14="http://schemas.microsoft.com/office/powerpoint/2010/main" val="311446859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3800" y="695325"/>
            <a:ext cx="4635500" cy="3476625"/>
          </a:xfrm>
          <a:solidFill>
            <a:srgbClr val="FFFFFF"/>
          </a:solidFill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6625" y="4402138"/>
            <a:ext cx="5149850" cy="417195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8168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3800" y="695325"/>
            <a:ext cx="4635500" cy="3476625"/>
          </a:xfrm>
          <a:solidFill>
            <a:srgbClr val="FFFFFF"/>
          </a:solidFill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6625" y="4402138"/>
            <a:ext cx="5149850" cy="417195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99194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95388" y="696913"/>
            <a:ext cx="4633912" cy="3475037"/>
          </a:xfrm>
          <a:ln/>
        </p:spPr>
      </p:sp>
      <p:sp>
        <p:nvSpPr>
          <p:cNvPr id="40963" name="ノート プレースホルダ 2"/>
          <p:cNvSpPr>
            <a:spLocks noGrp="1"/>
          </p:cNvSpPr>
          <p:nvPr>
            <p:ph type="body" idx="1"/>
          </p:nvPr>
        </p:nvSpPr>
        <p:spPr>
          <a:xfrm>
            <a:off x="703263" y="4403725"/>
            <a:ext cx="5616575" cy="4168775"/>
          </a:xfrm>
          <a:noFill/>
          <a:ln w="9525"/>
        </p:spPr>
        <p:txBody>
          <a:bodyPr lIns="92770" tIns="46385" rIns="92770" bIns="46385"/>
          <a:lstStyle/>
          <a:p>
            <a:endParaRPr lang="ja-JP" altLang="en-US"/>
          </a:p>
        </p:txBody>
      </p:sp>
      <p:sp>
        <p:nvSpPr>
          <p:cNvPr id="40964" name="スライド番号プレースホルダ 3"/>
          <p:cNvSpPr txBox="1">
            <a:spLocks noGrp="1"/>
          </p:cNvSpPr>
          <p:nvPr/>
        </p:nvSpPr>
        <p:spPr bwMode="auto">
          <a:xfrm>
            <a:off x="3978275" y="8804275"/>
            <a:ext cx="304323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770" tIns="46385" rIns="92770" bIns="46385" anchor="b"/>
          <a:lstStyle/>
          <a:p>
            <a:pPr algn="r" defTabSz="904875" eaLnBrk="1" hangingPunct="1"/>
            <a:fld id="{E1C02FEB-CD47-4577-913D-1A090021098C}" type="slidenum">
              <a:rPr kumimoji="1" lang="ja-JP" altLang="en-US" sz="1200" b="0" i="0">
                <a:solidFill>
                  <a:schemeClr val="tx1"/>
                </a:solidFill>
                <a:latin typeface="Calibri" pitchFamily="34" charset="0"/>
              </a:rPr>
              <a:pPr algn="r" defTabSz="904875" eaLnBrk="1" hangingPunct="1"/>
              <a:t>69</a:t>
            </a:fld>
            <a:endParaRPr kumimoji="1" lang="en-US" altLang="ja-JP" sz="1200" b="0" i="0">
              <a:solidFill>
                <a:schemeClr val="tx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12626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95388" y="696913"/>
            <a:ext cx="4633912" cy="3475037"/>
          </a:xfrm>
          <a:ln/>
        </p:spPr>
      </p:sp>
      <p:sp>
        <p:nvSpPr>
          <p:cNvPr id="35843" name="ノート プレースホルダ 2"/>
          <p:cNvSpPr>
            <a:spLocks noGrp="1"/>
          </p:cNvSpPr>
          <p:nvPr>
            <p:ph type="body" idx="1"/>
          </p:nvPr>
        </p:nvSpPr>
        <p:spPr>
          <a:xfrm>
            <a:off x="703263" y="4403725"/>
            <a:ext cx="5616575" cy="4168775"/>
          </a:xfrm>
          <a:noFill/>
          <a:ln w="9525"/>
        </p:spPr>
        <p:txBody>
          <a:bodyPr lIns="92770" tIns="46385" rIns="92770" bIns="46385"/>
          <a:lstStyle/>
          <a:p>
            <a:r>
              <a:rPr lang="en-US" altLang="ja-JP"/>
              <a:t>I apply band-pass filter to data. </a:t>
            </a:r>
          </a:p>
          <a:p>
            <a:r>
              <a:rPr lang="en-US" altLang="ja-JP"/>
              <a:t>The frequency band increase with iteration</a:t>
            </a:r>
            <a:endParaRPr lang="ja-JP" altLang="en-US"/>
          </a:p>
        </p:txBody>
      </p:sp>
      <p:sp>
        <p:nvSpPr>
          <p:cNvPr id="35844" name="スライド番号プレースホルダ 3"/>
          <p:cNvSpPr txBox="1">
            <a:spLocks noGrp="1"/>
          </p:cNvSpPr>
          <p:nvPr/>
        </p:nvSpPr>
        <p:spPr bwMode="auto">
          <a:xfrm>
            <a:off x="3978275" y="8804275"/>
            <a:ext cx="304323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770" tIns="46385" rIns="92770" bIns="46385" anchor="b"/>
          <a:lstStyle/>
          <a:p>
            <a:pPr algn="r" defTabSz="904875" eaLnBrk="1" hangingPunct="1"/>
            <a:fld id="{93DF2EC4-78AD-448D-A0EC-191B487FDF8A}" type="slidenum">
              <a:rPr kumimoji="1" lang="ja-JP" altLang="en-US" sz="1200" b="0" i="0">
                <a:solidFill>
                  <a:schemeClr val="tx1"/>
                </a:solidFill>
                <a:latin typeface="Calibri" pitchFamily="34" charset="0"/>
              </a:rPr>
              <a:pPr algn="r" defTabSz="904875" eaLnBrk="1" hangingPunct="1"/>
              <a:t>70</a:t>
            </a:fld>
            <a:endParaRPr kumimoji="1" lang="en-US" altLang="ja-JP" sz="1200" b="0" i="0">
              <a:solidFill>
                <a:schemeClr val="tx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88049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3800" y="695325"/>
            <a:ext cx="4635500" cy="3476625"/>
          </a:xfrm>
          <a:solidFill>
            <a:srgbClr val="FFFFFF"/>
          </a:solidFill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6625" y="4402138"/>
            <a:ext cx="5149850" cy="417195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51475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3800" y="695325"/>
            <a:ext cx="4635500" cy="3476625"/>
          </a:xfrm>
          <a:solidFill>
            <a:srgbClr val="FFFFFF"/>
          </a:solidFill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6625" y="4402138"/>
            <a:ext cx="5149850" cy="417195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49767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3800" y="695325"/>
            <a:ext cx="4635500" cy="3476625"/>
          </a:xfrm>
          <a:solidFill>
            <a:srgbClr val="FFFFFF"/>
          </a:solidFill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6625" y="4402138"/>
            <a:ext cx="5149850" cy="417195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70273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3800" y="695325"/>
            <a:ext cx="4635500" cy="3476625"/>
          </a:xfrm>
          <a:solidFill>
            <a:srgbClr val="FFFFFF"/>
          </a:solidFill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6625" y="4402138"/>
            <a:ext cx="5149850" cy="417195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14224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3800" y="695325"/>
            <a:ext cx="4635500" cy="3476625"/>
          </a:xfrm>
          <a:solidFill>
            <a:srgbClr val="FFFFFF"/>
          </a:solidFill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6625" y="4402138"/>
            <a:ext cx="5149850" cy="417195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5970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3800" y="695325"/>
            <a:ext cx="4635500" cy="3476625"/>
          </a:xfrm>
          <a:solidFill>
            <a:srgbClr val="FFFFFF"/>
          </a:solidFill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6625" y="4402138"/>
            <a:ext cx="5149850" cy="417195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76429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3800" y="695325"/>
            <a:ext cx="4635500" cy="3476625"/>
          </a:xfrm>
          <a:solidFill>
            <a:srgbClr val="FFFFFF"/>
          </a:solidFill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6625" y="4402138"/>
            <a:ext cx="5149850" cy="417195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00174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3800" y="695325"/>
            <a:ext cx="4635500" cy="3476625"/>
          </a:xfrm>
          <a:solidFill>
            <a:srgbClr val="FFFFFF"/>
          </a:solidFill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6625" y="4402138"/>
            <a:ext cx="5149850" cy="417195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0456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3800" y="695325"/>
            <a:ext cx="4635500" cy="3476625"/>
          </a:xfrm>
          <a:solidFill>
            <a:srgbClr val="FFFFFF"/>
          </a:solidFill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6625" y="4402138"/>
            <a:ext cx="5149850" cy="417195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8825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3800" y="695325"/>
            <a:ext cx="4635500" cy="3476625"/>
          </a:xfrm>
          <a:solidFill>
            <a:srgbClr val="FFFFFF"/>
          </a:solidFill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6625" y="4402138"/>
            <a:ext cx="5149850" cy="417195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2020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3800" y="695325"/>
            <a:ext cx="4635500" cy="3476625"/>
          </a:xfrm>
          <a:solidFill>
            <a:srgbClr val="FFFFFF"/>
          </a:solidFill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6625" y="4402138"/>
            <a:ext cx="5149850" cy="417195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4810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3800" y="695325"/>
            <a:ext cx="4635500" cy="3476625"/>
          </a:xfrm>
          <a:solidFill>
            <a:srgbClr val="FFFFFF"/>
          </a:solidFill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6625" y="4402138"/>
            <a:ext cx="5149850" cy="417195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310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3800" y="695325"/>
            <a:ext cx="4635500" cy="3476625"/>
          </a:xfrm>
          <a:solidFill>
            <a:srgbClr val="FFFFFF"/>
          </a:solidFill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6625" y="4402138"/>
            <a:ext cx="5149850" cy="417195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1162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29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472362" y="1314450"/>
            <a:ext cx="1014413" cy="6572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40" name="Subtitle 2"/>
          <p:cNvSpPr txBox="1">
            <a:spLocks/>
          </p:cNvSpPr>
          <p:nvPr/>
        </p:nvSpPr>
        <p:spPr>
          <a:xfrm>
            <a:off x="791310" y="957263"/>
            <a:ext cx="6858000" cy="714375"/>
          </a:xfrm>
          <a:prstGeom prst="rect">
            <a:avLst/>
          </a:prstGeom>
          <a:solidFill>
            <a:srgbClr val="FFFFFF"/>
          </a:solidFill>
        </p:spPr>
        <p:txBody>
          <a:bodyPr vert="horz" lIns="68580" tIns="34290" rIns="68580" bIns="3429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9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Neural Network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6948" y="1808798"/>
            <a:ext cx="4651199" cy="206883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579986" y="1988510"/>
            <a:ext cx="4878620" cy="1848803"/>
            <a:chOff x="2106647" y="1508347"/>
            <a:chExt cx="6504826" cy="2465070"/>
          </a:xfrm>
        </p:grpSpPr>
        <p:sp>
          <p:nvSpPr>
            <p:cNvPr id="10" name="TextBox 9"/>
            <p:cNvSpPr txBox="1"/>
            <p:nvPr/>
          </p:nvSpPr>
          <p:spPr>
            <a:xfrm>
              <a:off x="3626002" y="2485981"/>
              <a:ext cx="748496" cy="800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3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2106647" y="1508347"/>
              <a:ext cx="6504826" cy="2465070"/>
              <a:chOff x="2220011" y="1542359"/>
              <a:chExt cx="6504826" cy="2465070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8249920" y="2571363"/>
                <a:ext cx="474917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</a:p>
            </p:txBody>
          </p:sp>
          <p:grpSp>
            <p:nvGrpSpPr>
              <p:cNvPr id="17" name="Group 16"/>
              <p:cNvGrpSpPr/>
              <p:nvPr/>
            </p:nvGrpSpPr>
            <p:grpSpPr>
              <a:xfrm>
                <a:off x="2220011" y="1542359"/>
                <a:ext cx="6029909" cy="2465070"/>
                <a:chOff x="2220011" y="1542359"/>
                <a:chExt cx="6029909" cy="2465070"/>
              </a:xfrm>
            </p:grpSpPr>
            <p:cxnSp>
              <p:nvCxnSpPr>
                <p:cNvPr id="6" name="Straight Arrow Connector 5"/>
                <p:cNvCxnSpPr/>
                <p:nvPr/>
              </p:nvCxnSpPr>
              <p:spPr>
                <a:xfrm>
                  <a:off x="2583725" y="2940546"/>
                  <a:ext cx="466917" cy="0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" name="TextBox 6"/>
                <p:cNvSpPr txBox="1"/>
                <p:nvPr/>
              </p:nvSpPr>
              <p:spPr>
                <a:xfrm>
                  <a:off x="2220011" y="2519993"/>
                  <a:ext cx="502701" cy="73866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x</a:t>
                  </a:r>
                </a:p>
              </p:txBody>
            </p:sp>
            <p:cxnSp>
              <p:nvCxnSpPr>
                <p:cNvPr id="11" name="Straight Arrow Connector 10"/>
                <p:cNvCxnSpPr/>
                <p:nvPr/>
              </p:nvCxnSpPr>
              <p:spPr>
                <a:xfrm>
                  <a:off x="5856729" y="2940546"/>
                  <a:ext cx="2393191" cy="0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Rectangle 12"/>
                <p:cNvSpPr/>
                <p:nvPr/>
              </p:nvSpPr>
              <p:spPr>
                <a:xfrm>
                  <a:off x="2994482" y="1542359"/>
                  <a:ext cx="2849199" cy="2465070"/>
                </a:xfrm>
                <a:prstGeom prst="rect">
                  <a:avLst/>
                </a:prstGeom>
                <a:solidFill>
                  <a:srgbClr val="FFFF00">
                    <a:alpha val="33000"/>
                  </a:srgbClr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700"/>
                </a:p>
              </p:txBody>
            </p:sp>
          </p:grpSp>
        </p:grpSp>
      </p:grpSp>
      <p:sp>
        <p:nvSpPr>
          <p:cNvPr id="20" name="TextBox 19"/>
          <p:cNvSpPr txBox="1"/>
          <p:nvPr/>
        </p:nvSpPr>
        <p:spPr>
          <a:xfrm>
            <a:off x="3111443" y="3926560"/>
            <a:ext cx="283084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s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3000" dirty="0" err="1">
                <a:solidFill>
                  <a:srgbClr val="FF0000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S</a:t>
            </a:r>
            <a:r>
              <a:rPr lang="en-US" sz="3000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3000" baseline="-25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ij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000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) =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000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9688376" y="2685410"/>
            <a:ext cx="2047477" cy="1103810"/>
            <a:chOff x="1697095" y="4990706"/>
            <a:chExt cx="2729970" cy="1471747"/>
          </a:xfrm>
        </p:grpSpPr>
        <p:grpSp>
          <p:nvGrpSpPr>
            <p:cNvPr id="22" name="Group 21"/>
            <p:cNvGrpSpPr/>
            <p:nvPr/>
          </p:nvGrpSpPr>
          <p:grpSpPr>
            <a:xfrm>
              <a:off x="1697095" y="4990706"/>
              <a:ext cx="2729970" cy="1471747"/>
              <a:chOff x="692040" y="4775896"/>
              <a:chExt cx="2729970" cy="1471747"/>
            </a:xfrm>
          </p:grpSpPr>
          <p:sp>
            <p:nvSpPr>
              <p:cNvPr id="24" name="Double Bracket 23"/>
              <p:cNvSpPr/>
              <p:nvPr/>
            </p:nvSpPr>
            <p:spPr>
              <a:xfrm>
                <a:off x="692040" y="4775896"/>
                <a:ext cx="475684" cy="1471747"/>
              </a:xfrm>
              <a:prstGeom prst="bracketPair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692040" y="4775896"/>
                <a:ext cx="537052" cy="1354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x</a:t>
                </a:r>
                <a:r>
                  <a:rPr lang="en-US" sz="1200" baseline="-25000" dirty="0"/>
                  <a:t>1</a:t>
                </a:r>
                <a:r>
                  <a:rPr lang="en-US" sz="1200" dirty="0"/>
                  <a:t> </a:t>
                </a:r>
              </a:p>
              <a:p>
                <a:r>
                  <a:rPr lang="en-US" sz="1200" dirty="0"/>
                  <a:t>x</a:t>
                </a:r>
                <a:r>
                  <a:rPr lang="en-US" sz="1200" baseline="-25000" dirty="0"/>
                  <a:t>2</a:t>
                </a:r>
                <a:endParaRPr lang="en-US" sz="1200" dirty="0"/>
              </a:p>
              <a:p>
                <a:r>
                  <a:rPr lang="en-US" sz="1200" dirty="0"/>
                  <a:t> .</a:t>
                </a:r>
              </a:p>
              <a:p>
                <a:r>
                  <a:rPr lang="en-US" sz="1200" dirty="0"/>
                  <a:t> .</a:t>
                </a:r>
              </a:p>
              <a:p>
                <a:r>
                  <a:rPr lang="en-US" sz="1200" dirty="0"/>
                  <a:t>x</a:t>
                </a:r>
                <a:r>
                  <a:rPr lang="en-US" sz="1200" baseline="-25000" dirty="0"/>
                  <a:t>3</a:t>
                </a:r>
                <a:endParaRPr lang="en-US" sz="1200" dirty="0"/>
              </a:p>
            </p:txBody>
          </p:sp>
          <p:cxnSp>
            <p:nvCxnSpPr>
              <p:cNvPr id="26" name="Straight Arrow Connector 25"/>
              <p:cNvCxnSpPr/>
              <p:nvPr/>
            </p:nvCxnSpPr>
            <p:spPr>
              <a:xfrm>
                <a:off x="960566" y="5027021"/>
                <a:ext cx="768843" cy="41059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/>
              <p:nvPr/>
            </p:nvCxnSpPr>
            <p:spPr>
              <a:xfrm>
                <a:off x="960566" y="5306472"/>
                <a:ext cx="768843" cy="20529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/>
              <p:cNvCxnSpPr/>
              <p:nvPr/>
            </p:nvCxnSpPr>
            <p:spPr>
              <a:xfrm flipV="1">
                <a:off x="960566" y="5660246"/>
                <a:ext cx="768843" cy="24901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Isosceles Triangle 28"/>
              <p:cNvSpPr/>
              <p:nvPr/>
            </p:nvSpPr>
            <p:spPr>
              <a:xfrm>
                <a:off x="1799850" y="5336912"/>
                <a:ext cx="396170" cy="447839"/>
              </a:xfrm>
              <a:prstGeom prst="triangle">
                <a:avLst/>
              </a:prstGeom>
              <a:solidFill>
                <a:schemeClr val="tx1"/>
              </a:solidFill>
              <a:scene3d>
                <a:camera prst="orthographicFront">
                  <a:rot lat="0" lon="0" rev="162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2340058" y="5272629"/>
                <a:ext cx="426720" cy="47827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cxnSp>
            <p:nvCxnSpPr>
              <p:cNvPr id="31" name="Straight Arrow Connector 30"/>
              <p:cNvCxnSpPr/>
              <p:nvPr/>
            </p:nvCxnSpPr>
            <p:spPr>
              <a:xfrm>
                <a:off x="2168995" y="5536299"/>
                <a:ext cx="833285" cy="2129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Rectangle 31"/>
              <p:cNvSpPr/>
              <p:nvPr/>
            </p:nvSpPr>
            <p:spPr>
              <a:xfrm>
                <a:off x="3015487" y="5261531"/>
                <a:ext cx="406523" cy="553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endParaRPr lang="en-US" sz="2100" dirty="0"/>
              </a:p>
            </p:txBody>
          </p:sp>
        </p:grpSp>
        <p:sp>
          <p:nvSpPr>
            <p:cNvPr id="23" name="Freeform 22"/>
            <p:cNvSpPr/>
            <p:nvPr/>
          </p:nvSpPr>
          <p:spPr>
            <a:xfrm>
              <a:off x="3355844" y="5551722"/>
              <a:ext cx="321368" cy="315096"/>
            </a:xfrm>
            <a:custGeom>
              <a:avLst/>
              <a:gdLst>
                <a:gd name="connsiteX0" fmla="*/ 0 w 1188720"/>
                <a:gd name="connsiteY0" fmla="*/ 574176 h 600382"/>
                <a:gd name="connsiteX1" fmla="*/ 396240 w 1188720"/>
                <a:gd name="connsiteY1" fmla="*/ 543696 h 600382"/>
                <a:gd name="connsiteX2" fmla="*/ 701040 w 1188720"/>
                <a:gd name="connsiteY2" fmla="*/ 71256 h 600382"/>
                <a:gd name="connsiteX3" fmla="*/ 1188720 w 1188720"/>
                <a:gd name="connsiteY3" fmla="*/ 10296 h 600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88720" h="600382">
                  <a:moveTo>
                    <a:pt x="0" y="574176"/>
                  </a:moveTo>
                  <a:cubicBezTo>
                    <a:pt x="139700" y="600846"/>
                    <a:pt x="279400" y="627516"/>
                    <a:pt x="396240" y="543696"/>
                  </a:cubicBezTo>
                  <a:cubicBezTo>
                    <a:pt x="513080" y="459876"/>
                    <a:pt x="568960" y="160156"/>
                    <a:pt x="701040" y="71256"/>
                  </a:cubicBezTo>
                  <a:cubicBezTo>
                    <a:pt x="833120" y="-17644"/>
                    <a:pt x="1010920" y="-3674"/>
                    <a:pt x="1188720" y="10296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2790372" y="4495800"/>
            <a:ext cx="421782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Given:</a:t>
            </a:r>
            <a:r>
              <a:rPr lang="en-US" sz="3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x,y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s.t.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y=</a:t>
            </a:r>
            <a:r>
              <a:rPr lang="en-US" sz="3000" dirty="0">
                <a:solidFill>
                  <a:srgbClr val="FF0000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 s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Find:</a:t>
            </a:r>
            <a:r>
              <a:rPr lang="en-US" sz="3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</a:t>
            </a:r>
          </a:p>
          <a:p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544621" y="4973226"/>
            <a:ext cx="1762903" cy="4736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41" name="TextBox 40"/>
          <p:cNvSpPr txBox="1"/>
          <p:nvPr/>
        </p:nvSpPr>
        <p:spPr>
          <a:xfrm>
            <a:off x="6143713" y="4499611"/>
            <a:ext cx="52610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</a:p>
        </p:txBody>
      </p:sp>
      <p:grpSp>
        <p:nvGrpSpPr>
          <p:cNvPr id="56" name="Group 55"/>
          <p:cNvGrpSpPr/>
          <p:nvPr/>
        </p:nvGrpSpPr>
        <p:grpSpPr>
          <a:xfrm>
            <a:off x="6109380" y="3761765"/>
            <a:ext cx="2570854" cy="1279002"/>
            <a:chOff x="8145839" y="3872686"/>
            <a:chExt cx="3427805" cy="1705335"/>
          </a:xfrm>
        </p:grpSpPr>
        <p:grpSp>
          <p:nvGrpSpPr>
            <p:cNvPr id="51" name="Group 50"/>
            <p:cNvGrpSpPr/>
            <p:nvPr/>
          </p:nvGrpSpPr>
          <p:grpSpPr>
            <a:xfrm>
              <a:off x="9683363" y="3872686"/>
              <a:ext cx="1890281" cy="1705335"/>
              <a:chOff x="9884772" y="5418609"/>
              <a:chExt cx="2128019" cy="2034939"/>
            </a:xfrm>
          </p:grpSpPr>
          <p:pic>
            <p:nvPicPr>
              <p:cNvPr id="1026" name="Picture 2" descr="https://upload.wikimedia.org/wikipedia/commons/thumb/8/88/Logistic-curve.svg/320px-Logistic-curve.svg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84772" y="5418609"/>
                <a:ext cx="2128019" cy="14164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9" name="TextBox 48"/>
              <p:cNvSpPr txBox="1"/>
              <p:nvPr/>
            </p:nvSpPr>
            <p:spPr>
              <a:xfrm>
                <a:off x="10368097" y="5575767"/>
                <a:ext cx="1138589" cy="8079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700" dirty="0">
                    <a:solidFill>
                      <a:srgbClr val="FF0000"/>
                    </a:solidFill>
                    <a:latin typeface="Symbol" panose="05050102010706020507" pitchFamily="18" charset="2"/>
                  </a:rPr>
                  <a:t>s</a:t>
                </a:r>
                <a:r>
                  <a:rPr lang="en-US" sz="2700" dirty="0">
                    <a:solidFill>
                      <a:srgbClr val="FF0000"/>
                    </a:solidFill>
                  </a:rPr>
                  <a:t>(</a:t>
                </a:r>
                <a:r>
                  <a:rPr lang="en-US" sz="27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US" sz="2700" dirty="0">
                    <a:solidFill>
                      <a:srgbClr val="FF0000"/>
                    </a:solidFill>
                  </a:rPr>
                  <a:t>)</a:t>
                </a: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10801982" y="6645570"/>
                <a:ext cx="479304" cy="8079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7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endParaRPr lang="en-US" sz="2700" dirty="0">
                  <a:solidFill>
                    <a:srgbClr val="FF0000"/>
                  </a:solidFill>
                </a:endParaRPr>
              </a:p>
            </p:txBody>
          </p:sp>
        </p:grpSp>
        <p:cxnSp>
          <p:nvCxnSpPr>
            <p:cNvPr id="55" name="Straight Arrow Connector 54"/>
            <p:cNvCxnSpPr/>
            <p:nvPr/>
          </p:nvCxnSpPr>
          <p:spPr>
            <a:xfrm>
              <a:off x="8145839" y="4466204"/>
              <a:ext cx="116067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2777290" y="1675139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Neuron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909644" y="6211669"/>
            <a:ext cx="44759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e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½</a:t>
            </a:r>
            <a:r>
              <a:rPr lang="en-US" dirty="0">
                <a:solidFill>
                  <a:srgbClr val="FF0000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S</a:t>
            </a:r>
            <a:r>
              <a:rPr lang="en-US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(y</a:t>
            </a:r>
            <a:r>
              <a:rPr lang="en-US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(n)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>
                <a:solidFill>
                  <a:srgbClr val="FF0000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s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(n)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))</a:t>
            </a:r>
            <a:r>
              <a:rPr lang="en-US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876207" y="5973652"/>
            <a:ext cx="11224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predictions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694898" y="5986046"/>
            <a:ext cx="6767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target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7C3B7BA-E3CB-36EA-5472-881458EC5336}"/>
              </a:ext>
            </a:extLst>
          </p:cNvPr>
          <p:cNvSpPr txBox="1"/>
          <p:nvPr/>
        </p:nvSpPr>
        <p:spPr>
          <a:xfrm>
            <a:off x="2865407" y="5420380"/>
            <a:ext cx="59073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Soln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=X</a:t>
            </a:r>
            <a:r>
              <a:rPr lang="en-US" sz="28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31EB3BF-4F76-E019-4800-85EB4856881E}"/>
              </a:ext>
            </a:extLst>
          </p:cNvPr>
          <p:cNvSpPr txBox="1"/>
          <p:nvPr/>
        </p:nvSpPr>
        <p:spPr>
          <a:xfrm>
            <a:off x="2777290" y="5420380"/>
            <a:ext cx="7655253" cy="52322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Soln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]X</a:t>
            </a:r>
            <a:r>
              <a:rPr lang="en-US" sz="28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X]</a:t>
            </a:r>
            <a:r>
              <a:rPr lang="en-US" sz="28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Least squares soln.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2B8055B-75F3-B163-77EA-CFB4835900DF}"/>
              </a:ext>
            </a:extLst>
          </p:cNvPr>
          <p:cNvSpPr txBox="1"/>
          <p:nvPr/>
        </p:nvSpPr>
        <p:spPr>
          <a:xfrm>
            <a:off x="6350459" y="6302031"/>
            <a:ext cx="7655253" cy="52322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Steepest descent soln.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1708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7037E-6 L -0.37552 -0.25533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85" y="-1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3" grpId="0"/>
      <p:bldP spid="34" grpId="0" animBg="1"/>
      <p:bldP spid="41" grpId="0"/>
      <p:bldP spid="41" grpId="1"/>
      <p:bldP spid="5" grpId="0"/>
      <p:bldP spid="9" grpId="0"/>
      <p:bldP spid="42" grpId="0"/>
      <p:bldP spid="37" grpId="0"/>
      <p:bldP spid="38" grpId="0" animBg="1"/>
      <p:bldP spid="3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D5B105D-E4D2-C93A-14BC-5099FF69CEB2}"/>
              </a:ext>
            </a:extLst>
          </p:cNvPr>
          <p:cNvGrpSpPr/>
          <p:nvPr/>
        </p:nvGrpSpPr>
        <p:grpSpPr>
          <a:xfrm>
            <a:off x="94797" y="3513444"/>
            <a:ext cx="8368347" cy="3095475"/>
            <a:chOff x="94797" y="3513444"/>
            <a:chExt cx="8368347" cy="3095475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65FEB76F-CD2A-55CB-20C1-0E986F6FB8C9}"/>
                </a:ext>
              </a:extLst>
            </p:cNvPr>
            <p:cNvGrpSpPr/>
            <p:nvPr/>
          </p:nvGrpSpPr>
          <p:grpSpPr>
            <a:xfrm>
              <a:off x="4935733" y="3802105"/>
              <a:ext cx="3269937" cy="2246769"/>
              <a:chOff x="4886426" y="3717347"/>
              <a:chExt cx="3269937" cy="2246769"/>
            </a:xfrm>
          </p:grpSpPr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D9E0CDDE-857B-F001-3B25-67B353BC3413}"/>
                  </a:ext>
                </a:extLst>
              </p:cNvPr>
              <p:cNvGrpSpPr/>
              <p:nvPr/>
            </p:nvGrpSpPr>
            <p:grpSpPr>
              <a:xfrm>
                <a:off x="7039800" y="3717347"/>
                <a:ext cx="1116563" cy="2246769"/>
                <a:chOff x="4276371" y="1114275"/>
                <a:chExt cx="1116563" cy="2246769"/>
              </a:xfrm>
            </p:grpSpPr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76FA4BAD-4E60-5C06-BCDD-6BB00AC7F01E}"/>
                    </a:ext>
                  </a:extLst>
                </p:cNvPr>
                <p:cNvSpPr txBox="1"/>
                <p:nvPr/>
              </p:nvSpPr>
              <p:spPr>
                <a:xfrm>
                  <a:off x="4401658" y="1114275"/>
                  <a:ext cx="763351" cy="224676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>
                      <a:solidFill>
                        <a:srgbClr val="FFFF00"/>
                      </a:solidFill>
                    </a:rPr>
                    <a:t>dm</a:t>
                  </a:r>
                  <a:r>
                    <a:rPr lang="en-US" sz="2800" baseline="-25000" dirty="0">
                      <a:solidFill>
                        <a:srgbClr val="FFFF00"/>
                      </a:solidFill>
                    </a:rPr>
                    <a:t>1</a:t>
                  </a:r>
                </a:p>
                <a:p>
                  <a:r>
                    <a:rPr lang="en-US" sz="2800" dirty="0">
                      <a:solidFill>
                        <a:srgbClr val="FFFF00"/>
                      </a:solidFill>
                    </a:rPr>
                    <a:t>dm</a:t>
                  </a:r>
                  <a:r>
                    <a:rPr lang="en-US" sz="2800" baseline="-25000" dirty="0">
                      <a:solidFill>
                        <a:srgbClr val="FFFF00"/>
                      </a:solidFill>
                    </a:rPr>
                    <a:t>1</a:t>
                  </a:r>
                </a:p>
                <a:p>
                  <a:endParaRPr lang="en-US" sz="2800" dirty="0">
                    <a:solidFill>
                      <a:srgbClr val="FFFF00"/>
                    </a:solidFill>
                  </a:endParaRPr>
                </a:p>
                <a:p>
                  <a:r>
                    <a:rPr lang="en-US" sz="2800" dirty="0">
                      <a:solidFill>
                        <a:srgbClr val="FFFF00"/>
                      </a:solidFill>
                    </a:rPr>
                    <a:t>dm</a:t>
                  </a:r>
                  <a:r>
                    <a:rPr lang="en-US" sz="2800" baseline="-25000" dirty="0">
                      <a:solidFill>
                        <a:srgbClr val="FFFF00"/>
                      </a:solidFill>
                    </a:rPr>
                    <a:t>2</a:t>
                  </a:r>
                  <a:endParaRPr lang="en-US" sz="2800" dirty="0">
                    <a:solidFill>
                      <a:srgbClr val="FFFF00"/>
                    </a:solidFill>
                  </a:endParaRPr>
                </a:p>
                <a:p>
                  <a:r>
                    <a:rPr lang="en-US" sz="2800" dirty="0">
                      <a:solidFill>
                        <a:srgbClr val="FFFF00"/>
                      </a:solidFill>
                    </a:rPr>
                    <a:t>dm</a:t>
                  </a:r>
                  <a:r>
                    <a:rPr lang="en-US" sz="2800" baseline="-25000" dirty="0">
                      <a:solidFill>
                        <a:srgbClr val="FFFF00"/>
                      </a:solidFill>
                    </a:rPr>
                    <a:t>1</a:t>
                  </a:r>
                  <a:endParaRPr lang="en-US" sz="2800" dirty="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40" name="Double Brace 39">
                  <a:extLst>
                    <a:ext uri="{FF2B5EF4-FFF2-40B4-BE49-F238E27FC236}">
                      <a16:creationId xmlns:a16="http://schemas.microsoft.com/office/drawing/2014/main" id="{72CF1E94-9E25-0524-AA71-65830879DB97}"/>
                    </a:ext>
                  </a:extLst>
                </p:cNvPr>
                <p:cNvSpPr/>
                <p:nvPr/>
              </p:nvSpPr>
              <p:spPr bwMode="auto">
                <a:xfrm>
                  <a:off x="4276371" y="1114275"/>
                  <a:ext cx="1116563" cy="2246769"/>
                </a:xfrm>
                <a:prstGeom prst="bracePair">
                  <a:avLst/>
                </a:prstGeom>
                <a:noFill/>
                <a:ln w="9525" cap="flat" cmpd="sng" algn="ctr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600" b="1" i="1" u="none" strike="noStrike" cap="none" normalizeH="0" baseline="0">
                    <a:ln>
                      <a:noFill/>
                    </a:ln>
                    <a:solidFill>
                      <a:schemeClr val="hlin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charset="0"/>
                  </a:endParaRPr>
                </a:p>
              </p:txBody>
            </p: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85BB0AD5-FFDF-36DA-CB84-32DC30DD9401}"/>
                    </a:ext>
                  </a:extLst>
                </p:cNvPr>
                <p:cNvCxnSpPr/>
                <p:nvPr/>
              </p:nvCxnSpPr>
              <p:spPr bwMode="auto">
                <a:xfrm>
                  <a:off x="4532054" y="1633949"/>
                  <a:ext cx="479880" cy="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81D18D86-1B5D-42E4-59DE-0EE1A3AE8515}"/>
                    </a:ext>
                  </a:extLst>
                </p:cNvPr>
                <p:cNvCxnSpPr/>
                <p:nvPr/>
              </p:nvCxnSpPr>
              <p:spPr bwMode="auto">
                <a:xfrm>
                  <a:off x="4532054" y="2929349"/>
                  <a:ext cx="479880" cy="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2CD15B3F-B1E9-680F-0220-6146BD5381F5}"/>
                  </a:ext>
                </a:extLst>
              </p:cNvPr>
              <p:cNvGrpSpPr/>
              <p:nvPr/>
            </p:nvGrpSpPr>
            <p:grpSpPr>
              <a:xfrm>
                <a:off x="5390621" y="3916559"/>
                <a:ext cx="1451942" cy="1798609"/>
                <a:chOff x="2373686" y="3995554"/>
                <a:chExt cx="1451942" cy="1798609"/>
              </a:xfrm>
            </p:grpSpPr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B83EC264-84F9-5DD5-E6F5-A134D0A6AEFA}"/>
                    </a:ext>
                  </a:extLst>
                </p:cNvPr>
                <p:cNvSpPr txBox="1"/>
                <p:nvPr/>
              </p:nvSpPr>
              <p:spPr>
                <a:xfrm>
                  <a:off x="2373686" y="4044316"/>
                  <a:ext cx="1402948" cy="156966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FFFFFF"/>
                      </a:solidFill>
                    </a:rPr>
                    <a:t> l</a:t>
                  </a:r>
                  <a:r>
                    <a:rPr lang="en-US" baseline="-25000" dirty="0">
                      <a:solidFill>
                        <a:srgbClr val="FFFFFF"/>
                      </a:solidFill>
                    </a:rPr>
                    <a:t>11   </a:t>
                  </a:r>
                  <a:r>
                    <a:rPr lang="en-US" dirty="0">
                      <a:solidFill>
                        <a:srgbClr val="FFFFFF"/>
                      </a:solidFill>
                    </a:rPr>
                    <a:t>l</a:t>
                  </a:r>
                  <a:r>
                    <a:rPr lang="en-US" baseline="-25000" dirty="0">
                      <a:solidFill>
                        <a:srgbClr val="FFFFFF"/>
                      </a:solidFill>
                    </a:rPr>
                    <a:t>12</a:t>
                  </a:r>
                </a:p>
                <a:p>
                  <a:endParaRPr lang="en-US" baseline="-25000" dirty="0">
                    <a:solidFill>
                      <a:srgbClr val="FFFFFF"/>
                    </a:solidFill>
                  </a:endParaRPr>
                </a:p>
                <a:p>
                  <a:r>
                    <a:rPr lang="en-US" dirty="0">
                      <a:solidFill>
                        <a:srgbClr val="FFFFFF"/>
                      </a:solidFill>
                    </a:rPr>
                    <a:t> l</a:t>
                  </a:r>
                  <a:r>
                    <a:rPr lang="en-US" baseline="-25000" dirty="0">
                      <a:solidFill>
                        <a:srgbClr val="FFFFFF"/>
                      </a:solidFill>
                    </a:rPr>
                    <a:t>21</a:t>
                  </a:r>
                  <a:r>
                    <a:rPr lang="en-US" dirty="0">
                      <a:solidFill>
                        <a:srgbClr val="FFFFFF"/>
                      </a:solidFill>
                    </a:rPr>
                    <a:t>  l</a:t>
                  </a:r>
                  <a:r>
                    <a:rPr lang="en-US" baseline="-25000" dirty="0">
                      <a:solidFill>
                        <a:srgbClr val="FFFFFF"/>
                      </a:solidFill>
                    </a:rPr>
                    <a:t>22</a:t>
                  </a:r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48" name="Double Bracket 47">
                  <a:extLst>
                    <a:ext uri="{FF2B5EF4-FFF2-40B4-BE49-F238E27FC236}">
                      <a16:creationId xmlns:a16="http://schemas.microsoft.com/office/drawing/2014/main" id="{B760EEFC-7B87-C339-7BC0-29F8156AB732}"/>
                    </a:ext>
                  </a:extLst>
                </p:cNvPr>
                <p:cNvSpPr/>
                <p:nvPr/>
              </p:nvSpPr>
              <p:spPr bwMode="auto">
                <a:xfrm>
                  <a:off x="2387310" y="3995554"/>
                  <a:ext cx="1438318" cy="1798609"/>
                </a:xfrm>
                <a:prstGeom prst="bracketPair">
                  <a:avLst/>
                </a:prstGeom>
                <a:noFill/>
                <a:ln w="28575" cap="flat" cmpd="sng" algn="ctr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600" b="1" i="1" u="none" strike="noStrike" cap="none" normalizeH="0" baseline="0" dirty="0">
                    <a:ln>
                      <a:noFill/>
                    </a:ln>
                    <a:solidFill>
                      <a:schemeClr val="hlin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highlight>
                      <a:srgbClr val="FFFFFF"/>
                    </a:highlight>
                    <a:latin typeface="Times New Roman" charset="0"/>
                  </a:endParaRPr>
                </a:p>
              </p:txBody>
            </p:sp>
          </p:grp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EC831EC1-D696-D373-FC47-5C1B8DC39A16}"/>
                  </a:ext>
                </a:extLst>
              </p:cNvPr>
              <p:cNvSpPr txBox="1"/>
              <p:nvPr/>
            </p:nvSpPr>
            <p:spPr>
              <a:xfrm>
                <a:off x="4886426" y="4648200"/>
                <a:ext cx="44755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FF00"/>
                    </a:solidFill>
                  </a:rPr>
                  <a:t>=</a:t>
                </a:r>
              </a:p>
            </p:txBody>
          </p: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E1310D1-1B79-72FB-421C-796FDD8199F6}"/>
                </a:ext>
              </a:extLst>
            </p:cNvPr>
            <p:cNvSpPr txBox="1"/>
            <p:nvPr/>
          </p:nvSpPr>
          <p:spPr>
            <a:xfrm>
              <a:off x="94797" y="4496241"/>
              <a:ext cx="973343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err="1">
                  <a:solidFill>
                    <a:srgbClr val="FFFF00"/>
                  </a:solidFill>
                </a:rPr>
                <a:t>d</a:t>
              </a:r>
              <a:r>
                <a:rPr lang="en-US" sz="2800" dirty="0" err="1">
                  <a:solidFill>
                    <a:srgbClr val="FFFFFF"/>
                  </a:solidFill>
                </a:rPr>
                <a:t>L</a:t>
              </a:r>
              <a:r>
                <a:rPr lang="en-US" sz="2800" i="0" dirty="0" err="1">
                  <a:solidFill>
                    <a:srgbClr val="FFFF00"/>
                  </a:solidFill>
                </a:rPr>
                <a:t>m</a:t>
              </a:r>
              <a:r>
                <a:rPr lang="en-US" sz="2800" dirty="0">
                  <a:solidFill>
                    <a:srgbClr val="FFFF00"/>
                  </a:solidFill>
                </a:rPr>
                <a:t> </a:t>
              </a:r>
            </a:p>
            <a:p>
              <a:r>
                <a:rPr lang="en-US" sz="2800" dirty="0">
                  <a:solidFill>
                    <a:srgbClr val="FFFF00"/>
                  </a:solidFill>
                </a:rPr>
                <a:t> dm</a:t>
              </a:r>
              <a:r>
                <a:rPr lang="en-US" sz="2800" baseline="-25000" dirty="0">
                  <a:solidFill>
                    <a:srgbClr val="FFFF00"/>
                  </a:solidFill>
                </a:rPr>
                <a:t>1</a:t>
              </a:r>
              <a:endParaRPr lang="en-US" sz="2800" dirty="0">
                <a:solidFill>
                  <a:srgbClr val="FFFF00"/>
                </a:solidFill>
              </a:endParaRPr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F8B95C18-5942-CFA7-E46A-0366F4D1C7C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30188" y="4973294"/>
              <a:ext cx="631606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384EC78-5B98-D93A-9E64-A0DCEEF7E8C1}"/>
                </a:ext>
              </a:extLst>
            </p:cNvPr>
            <p:cNvSpPr txBox="1"/>
            <p:nvPr/>
          </p:nvSpPr>
          <p:spPr>
            <a:xfrm>
              <a:off x="4116816" y="3802105"/>
              <a:ext cx="583814" cy="18158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FF00"/>
                  </a:solidFill>
                </a:rPr>
                <a:t>m</a:t>
              </a:r>
              <a:r>
                <a:rPr lang="en-US" sz="2800" baseline="-25000" dirty="0">
                  <a:solidFill>
                    <a:srgbClr val="FFFF00"/>
                  </a:solidFill>
                </a:rPr>
                <a:t>1</a:t>
              </a:r>
            </a:p>
            <a:p>
              <a:endParaRPr lang="en-US" sz="2800" dirty="0">
                <a:solidFill>
                  <a:srgbClr val="FFFF00"/>
                </a:solidFill>
              </a:endParaRPr>
            </a:p>
            <a:p>
              <a:endParaRPr lang="en-US" sz="2800" dirty="0">
                <a:solidFill>
                  <a:srgbClr val="FFFF00"/>
                </a:solidFill>
              </a:endParaRPr>
            </a:p>
            <a:p>
              <a:r>
                <a:rPr lang="en-US" sz="2800" dirty="0">
                  <a:solidFill>
                    <a:srgbClr val="FFFF00"/>
                  </a:solidFill>
                </a:rPr>
                <a:t>m</a:t>
              </a:r>
              <a:r>
                <a:rPr lang="en-US" sz="2800" baseline="-25000" dirty="0">
                  <a:solidFill>
                    <a:srgbClr val="FFFF00"/>
                  </a:solidFill>
                </a:rPr>
                <a:t>2</a:t>
              </a:r>
              <a:endParaRPr lang="en-US" sz="2800" dirty="0">
                <a:solidFill>
                  <a:srgbClr val="FFFF00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AED526E-FDE8-BA35-72C4-0DD1CBF5B32A}"/>
                </a:ext>
              </a:extLst>
            </p:cNvPr>
            <p:cNvSpPr txBox="1"/>
            <p:nvPr/>
          </p:nvSpPr>
          <p:spPr>
            <a:xfrm>
              <a:off x="1623959" y="4518142"/>
              <a:ext cx="763351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FF00"/>
                  </a:solidFill>
                </a:rPr>
                <a:t> d </a:t>
              </a:r>
            </a:p>
            <a:p>
              <a:r>
                <a:rPr lang="en-US" sz="2800" dirty="0">
                  <a:solidFill>
                    <a:srgbClr val="FFFF00"/>
                  </a:solidFill>
                </a:rPr>
                <a:t>dm</a:t>
              </a:r>
              <a:r>
                <a:rPr lang="en-US" sz="2800" baseline="-25000" dirty="0">
                  <a:solidFill>
                    <a:srgbClr val="FFFF00"/>
                  </a:solidFill>
                </a:rPr>
                <a:t>1</a:t>
              </a:r>
              <a:endParaRPr lang="en-US" sz="2800" dirty="0">
                <a:solidFill>
                  <a:srgbClr val="FFFF00"/>
                </a:solidFill>
              </a:endParaRPr>
            </a:p>
          </p:txBody>
        </p:sp>
        <p:sp>
          <p:nvSpPr>
            <p:cNvPr id="13" name="Double Brace 12">
              <a:extLst>
                <a:ext uri="{FF2B5EF4-FFF2-40B4-BE49-F238E27FC236}">
                  <a16:creationId xmlns:a16="http://schemas.microsoft.com/office/drawing/2014/main" id="{F297D448-6451-576E-A7F8-D360531D247A}"/>
                </a:ext>
              </a:extLst>
            </p:cNvPr>
            <p:cNvSpPr/>
            <p:nvPr/>
          </p:nvSpPr>
          <p:spPr bwMode="auto">
            <a:xfrm>
              <a:off x="3979907" y="3802105"/>
              <a:ext cx="843501" cy="2077254"/>
            </a:xfrm>
            <a:prstGeom prst="bracePair">
              <a:avLst/>
            </a:prstGeom>
            <a:noFill/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1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F90BFFC0-8B3E-3E99-061F-F368DAA2975F}"/>
                </a:ext>
              </a:extLst>
            </p:cNvPr>
            <p:cNvGrpSpPr/>
            <p:nvPr/>
          </p:nvGrpSpPr>
          <p:grpSpPr>
            <a:xfrm>
              <a:off x="7024826" y="3513444"/>
              <a:ext cx="1438318" cy="3095475"/>
              <a:chOff x="7570236" y="304800"/>
              <a:chExt cx="1116564" cy="3095475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D815B940-34FB-D668-9F7C-F6CB0E5D2FBF}"/>
                  </a:ext>
                </a:extLst>
              </p:cNvPr>
              <p:cNvSpPr/>
              <p:nvPr/>
            </p:nvSpPr>
            <p:spPr bwMode="auto">
              <a:xfrm>
                <a:off x="7570236" y="304800"/>
                <a:ext cx="1116564" cy="3095475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1" u="none" strike="noStrike" cap="none" normalizeH="0" baseline="0">
                  <a:ln>
                    <a:noFill/>
                  </a:ln>
                  <a:solidFill>
                    <a:schemeClr val="hlin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charset="0"/>
                </a:endParaRPr>
              </a:p>
            </p:txBody>
          </p:sp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08FF06FC-9F9F-1AB6-3D19-14D93CDD155B}"/>
                  </a:ext>
                </a:extLst>
              </p:cNvPr>
              <p:cNvGrpSpPr/>
              <p:nvPr/>
            </p:nvGrpSpPr>
            <p:grpSpPr>
              <a:xfrm>
                <a:off x="7673219" y="402962"/>
                <a:ext cx="763351" cy="2751444"/>
                <a:chOff x="8156363" y="609600"/>
                <a:chExt cx="763351" cy="2751444"/>
              </a:xfrm>
            </p:grpSpPr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5FC804B5-A9CE-4B1D-14E4-A87931C1F8E5}"/>
                    </a:ext>
                  </a:extLst>
                </p:cNvPr>
                <p:cNvSpPr/>
                <p:nvPr/>
              </p:nvSpPr>
              <p:spPr bwMode="auto">
                <a:xfrm>
                  <a:off x="8156363" y="609600"/>
                  <a:ext cx="763351" cy="2751444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600" b="1" i="1" u="none" strike="noStrike" cap="none" normalizeH="0" baseline="0">
                    <a:ln>
                      <a:noFill/>
                    </a:ln>
                    <a:solidFill>
                      <a:schemeClr val="hlin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charset="0"/>
                  </a:endParaRPr>
                </a:p>
              </p:txBody>
            </p:sp>
            <p:grpSp>
              <p:nvGrpSpPr>
                <p:cNvPr id="52" name="Group 51">
                  <a:extLst>
                    <a:ext uri="{FF2B5EF4-FFF2-40B4-BE49-F238E27FC236}">
                      <a16:creationId xmlns:a16="http://schemas.microsoft.com/office/drawing/2014/main" id="{023E18E8-228C-BE32-A5B1-A7FF1CD1F047}"/>
                    </a:ext>
                  </a:extLst>
                </p:cNvPr>
                <p:cNvGrpSpPr/>
                <p:nvPr/>
              </p:nvGrpSpPr>
              <p:grpSpPr>
                <a:xfrm>
                  <a:off x="8156363" y="779728"/>
                  <a:ext cx="740382" cy="2246769"/>
                  <a:chOff x="7763090" y="3547394"/>
                  <a:chExt cx="740382" cy="2246769"/>
                </a:xfrm>
              </p:grpSpPr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1C6C10ED-C925-64FD-4F79-16BB4F8DF956}"/>
                      </a:ext>
                    </a:extLst>
                  </p:cNvPr>
                  <p:cNvSpPr txBox="1"/>
                  <p:nvPr/>
                </p:nvSpPr>
                <p:spPr>
                  <a:xfrm>
                    <a:off x="7983733" y="3683842"/>
                    <a:ext cx="364202" cy="181588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2800" dirty="0">
                        <a:solidFill>
                          <a:srgbClr val="FFFF00"/>
                        </a:solidFill>
                      </a:rPr>
                      <a:t>1</a:t>
                    </a:r>
                  </a:p>
                  <a:p>
                    <a:endParaRPr lang="en-US" sz="2800" dirty="0">
                      <a:solidFill>
                        <a:srgbClr val="FFFF00"/>
                      </a:solidFill>
                    </a:endParaRPr>
                  </a:p>
                  <a:p>
                    <a:endParaRPr lang="en-US" sz="2800" dirty="0">
                      <a:solidFill>
                        <a:srgbClr val="FFFF00"/>
                      </a:solidFill>
                    </a:endParaRPr>
                  </a:p>
                  <a:p>
                    <a:r>
                      <a:rPr lang="en-US" sz="2800" dirty="0">
                        <a:solidFill>
                          <a:srgbClr val="FFFF00"/>
                        </a:solidFill>
                      </a:rPr>
                      <a:t>0</a:t>
                    </a:r>
                  </a:p>
                </p:txBody>
              </p:sp>
              <p:sp>
                <p:nvSpPr>
                  <p:cNvPr id="15" name="Double Brace 14">
                    <a:extLst>
                      <a:ext uri="{FF2B5EF4-FFF2-40B4-BE49-F238E27FC236}">
                        <a16:creationId xmlns:a16="http://schemas.microsoft.com/office/drawing/2014/main" id="{AFADD9BF-A275-EE6C-D071-5C1C9AE2F85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763090" y="3547394"/>
                    <a:ext cx="740382" cy="2246769"/>
                  </a:xfrm>
                  <a:prstGeom prst="bracePair">
                    <a:avLst/>
                  </a:prstGeom>
                  <a:noFill/>
                  <a:ln w="9525" cap="flat" cmpd="sng" algn="ctr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3600" b="1" i="1" u="none" strike="noStrike" cap="none" normalizeH="0" baseline="0">
                      <a:ln>
                        <a:noFill/>
                      </a:ln>
                      <a:solidFill>
                        <a:schemeClr val="hlin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charset="0"/>
                    </a:endParaRPr>
                  </a:p>
                </p:txBody>
              </p:sp>
            </p:grpSp>
          </p:grpSp>
        </p:grp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C820E6D-63BB-E218-D445-682B0D75A13C}"/>
                </a:ext>
              </a:extLst>
            </p:cNvPr>
            <p:cNvCxnSpPr/>
            <p:nvPr/>
          </p:nvCxnSpPr>
          <p:spPr bwMode="auto">
            <a:xfrm>
              <a:off x="1761380" y="5034424"/>
              <a:ext cx="47988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D2298A2-7EAD-7394-5969-6C868AAC666C}"/>
                </a:ext>
              </a:extLst>
            </p:cNvPr>
            <p:cNvSpPr txBox="1"/>
            <p:nvPr/>
          </p:nvSpPr>
          <p:spPr>
            <a:xfrm>
              <a:off x="1079228" y="4703508"/>
              <a:ext cx="44755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=</a:t>
              </a: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60FD950F-EABD-C600-CB8E-B9EAD54F3FDA}"/>
                </a:ext>
              </a:extLst>
            </p:cNvPr>
            <p:cNvGrpSpPr/>
            <p:nvPr/>
          </p:nvGrpSpPr>
          <p:grpSpPr>
            <a:xfrm>
              <a:off x="2373686" y="3995554"/>
              <a:ext cx="1451942" cy="1798609"/>
              <a:chOff x="2373686" y="3995554"/>
              <a:chExt cx="1451942" cy="1798609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7278E72-131E-48C0-4BC5-8B883785CEC8}"/>
                  </a:ext>
                </a:extLst>
              </p:cNvPr>
              <p:cNvSpPr txBox="1"/>
              <p:nvPr/>
            </p:nvSpPr>
            <p:spPr>
              <a:xfrm>
                <a:off x="2373686" y="4044316"/>
                <a:ext cx="1402948" cy="15696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FFFF"/>
                    </a:solidFill>
                  </a:rPr>
                  <a:t> l</a:t>
                </a:r>
                <a:r>
                  <a:rPr lang="en-US" baseline="-25000" dirty="0">
                    <a:solidFill>
                      <a:srgbClr val="FFFFFF"/>
                    </a:solidFill>
                  </a:rPr>
                  <a:t>11   </a:t>
                </a:r>
                <a:r>
                  <a:rPr lang="en-US" dirty="0">
                    <a:solidFill>
                      <a:srgbClr val="FFFFFF"/>
                    </a:solidFill>
                  </a:rPr>
                  <a:t>l</a:t>
                </a:r>
                <a:r>
                  <a:rPr lang="en-US" baseline="-25000" dirty="0">
                    <a:solidFill>
                      <a:srgbClr val="FFFFFF"/>
                    </a:solidFill>
                  </a:rPr>
                  <a:t>12</a:t>
                </a:r>
              </a:p>
              <a:p>
                <a:endParaRPr lang="en-US" baseline="-25000" dirty="0">
                  <a:solidFill>
                    <a:srgbClr val="FFFFFF"/>
                  </a:solidFill>
                </a:endParaRPr>
              </a:p>
              <a:p>
                <a:r>
                  <a:rPr lang="en-US" dirty="0">
                    <a:solidFill>
                      <a:srgbClr val="FFFFFF"/>
                    </a:solidFill>
                  </a:rPr>
                  <a:t> l</a:t>
                </a:r>
                <a:r>
                  <a:rPr lang="en-US" baseline="-25000" dirty="0">
                    <a:solidFill>
                      <a:srgbClr val="FFFFFF"/>
                    </a:solidFill>
                  </a:rPr>
                  <a:t>21</a:t>
                </a:r>
                <a:r>
                  <a:rPr lang="en-US" dirty="0">
                    <a:solidFill>
                      <a:srgbClr val="FFFFFF"/>
                    </a:solidFill>
                  </a:rPr>
                  <a:t>  l</a:t>
                </a:r>
                <a:r>
                  <a:rPr lang="en-US" baseline="-25000" dirty="0">
                    <a:solidFill>
                      <a:srgbClr val="FFFFFF"/>
                    </a:solidFill>
                  </a:rPr>
                  <a:t>22</a:t>
                </a:r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8" name="Double Bracket 27">
                <a:extLst>
                  <a:ext uri="{FF2B5EF4-FFF2-40B4-BE49-F238E27FC236}">
                    <a16:creationId xmlns:a16="http://schemas.microsoft.com/office/drawing/2014/main" id="{9226D542-8FE4-0D3B-30C8-E9EDAC560EF2}"/>
                  </a:ext>
                </a:extLst>
              </p:cNvPr>
              <p:cNvSpPr/>
              <p:nvPr/>
            </p:nvSpPr>
            <p:spPr bwMode="auto">
              <a:xfrm>
                <a:off x="2387310" y="3995554"/>
                <a:ext cx="1438318" cy="1798609"/>
              </a:xfrm>
              <a:prstGeom prst="bracketPair">
                <a:avLst/>
              </a:prstGeom>
              <a:noFill/>
              <a:ln w="2857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1" u="none" strike="noStrike" cap="none" normalizeH="0" baseline="0" dirty="0">
                  <a:ln>
                    <a:noFill/>
                  </a:ln>
                  <a:solidFill>
                    <a:schemeClr val="hlin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highlight>
                    <a:srgbClr val="FFFFFF"/>
                  </a:highlight>
                  <a:latin typeface="Times New Roman" charset="0"/>
                </a:endParaRPr>
              </a:p>
            </p:txBody>
          </p:sp>
        </p:grp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CE54B3D2-9728-4CC0-DD53-B5A38B4B7716}"/>
              </a:ext>
            </a:extLst>
          </p:cNvPr>
          <p:cNvSpPr txBox="1"/>
          <p:nvPr/>
        </p:nvSpPr>
        <p:spPr>
          <a:xfrm>
            <a:off x="4641975" y="-5977"/>
            <a:ext cx="5953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FF"/>
                </a:solidFill>
              </a:rPr>
              <a:t>Vector Calculus Background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CB154E-C41C-3180-5CEF-42C8D9306B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74" y="65670"/>
            <a:ext cx="2828639" cy="830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7053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" name="Group 97">
            <a:extLst>
              <a:ext uri="{FF2B5EF4-FFF2-40B4-BE49-F238E27FC236}">
                <a16:creationId xmlns:a16="http://schemas.microsoft.com/office/drawing/2014/main" id="{45355A3F-4E46-A056-1B2C-40AEAF7022EB}"/>
              </a:ext>
            </a:extLst>
          </p:cNvPr>
          <p:cNvGrpSpPr/>
          <p:nvPr/>
        </p:nvGrpSpPr>
        <p:grpSpPr>
          <a:xfrm>
            <a:off x="1545427" y="2472440"/>
            <a:ext cx="5577528" cy="2077254"/>
            <a:chOff x="1545427" y="2472440"/>
            <a:chExt cx="5577528" cy="2077254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52960DB-CDB0-EE89-1435-FDE87A70ED62}"/>
                </a:ext>
              </a:extLst>
            </p:cNvPr>
            <p:cNvSpPr txBox="1"/>
            <p:nvPr/>
          </p:nvSpPr>
          <p:spPr>
            <a:xfrm>
              <a:off x="2118785" y="2973086"/>
              <a:ext cx="763351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FF00"/>
                  </a:solidFill>
                </a:rPr>
                <a:t> d </a:t>
              </a:r>
            </a:p>
            <a:p>
              <a:r>
                <a:rPr lang="en-US" sz="2800" dirty="0">
                  <a:solidFill>
                    <a:srgbClr val="FFFF00"/>
                  </a:solidFill>
                </a:rPr>
                <a:t>dm</a:t>
              </a:r>
              <a:r>
                <a:rPr lang="en-US" sz="2800" baseline="-25000" dirty="0">
                  <a:solidFill>
                    <a:srgbClr val="FFFF00"/>
                  </a:solidFill>
                </a:rPr>
                <a:t>1</a:t>
              </a:r>
              <a:endParaRPr lang="en-US" sz="2800" dirty="0">
                <a:solidFill>
                  <a:srgbClr val="FFFF00"/>
                </a:solidFill>
              </a:endParaRP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C977F65-249C-10AE-B1DC-80F30CED202D}"/>
                </a:ext>
              </a:extLst>
            </p:cNvPr>
            <p:cNvCxnSpPr/>
            <p:nvPr/>
          </p:nvCxnSpPr>
          <p:spPr bwMode="auto">
            <a:xfrm>
              <a:off x="2256206" y="3489368"/>
              <a:ext cx="47988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79774150-630E-D2C5-5DEF-1FD55C6DC111}"/>
                </a:ext>
              </a:extLst>
            </p:cNvPr>
            <p:cNvSpPr txBox="1"/>
            <p:nvPr/>
          </p:nvSpPr>
          <p:spPr>
            <a:xfrm>
              <a:off x="2443320" y="2918652"/>
              <a:ext cx="171232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0" dirty="0">
                  <a:solidFill>
                    <a:srgbClr val="FFFF00"/>
                  </a:solidFill>
                </a:rPr>
                <a:t>m</a:t>
              </a:r>
              <a:r>
                <a:rPr lang="en-US" sz="3200" baseline="-25000" dirty="0">
                  <a:solidFill>
                    <a:srgbClr val="FFFF00"/>
                  </a:solidFill>
                </a:rPr>
                <a:t>1  </a:t>
              </a:r>
              <a:r>
                <a:rPr lang="en-US" sz="3200" dirty="0">
                  <a:solidFill>
                    <a:srgbClr val="FFFF00"/>
                  </a:solidFill>
                </a:rPr>
                <a:t>    m</a:t>
              </a:r>
              <a:r>
                <a:rPr lang="en-US" sz="3200" baseline="-25000" dirty="0">
                  <a:solidFill>
                    <a:srgbClr val="FFFF00"/>
                  </a:solidFill>
                </a:rPr>
                <a:t>2 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C621915F-D510-42C6-7431-A813044281F1}"/>
                </a:ext>
              </a:extLst>
            </p:cNvPr>
            <p:cNvSpPr txBox="1"/>
            <p:nvPr/>
          </p:nvSpPr>
          <p:spPr>
            <a:xfrm>
              <a:off x="3129165" y="2976279"/>
              <a:ext cx="853119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FF00"/>
                  </a:solidFill>
                </a:rPr>
                <a:t> d </a:t>
              </a:r>
            </a:p>
            <a:p>
              <a:r>
                <a:rPr lang="en-US" sz="2800" dirty="0">
                  <a:solidFill>
                    <a:srgbClr val="FFFF00"/>
                  </a:solidFill>
                </a:rPr>
                <a:t> dm</a:t>
              </a:r>
              <a:r>
                <a:rPr lang="en-US" sz="2800" baseline="-25000" dirty="0">
                  <a:solidFill>
                    <a:srgbClr val="FFFF00"/>
                  </a:solidFill>
                </a:rPr>
                <a:t>1</a:t>
              </a:r>
              <a:endParaRPr lang="en-US" sz="2800" dirty="0">
                <a:solidFill>
                  <a:srgbClr val="FFFF00"/>
                </a:solidFill>
              </a:endParaRPr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B2A1AAD3-5D38-ACC6-45EE-069F908DB01E}"/>
                </a:ext>
              </a:extLst>
            </p:cNvPr>
            <p:cNvCxnSpPr/>
            <p:nvPr/>
          </p:nvCxnSpPr>
          <p:spPr bwMode="auto">
            <a:xfrm>
              <a:off x="3299484" y="3511067"/>
              <a:ext cx="47988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D7DE744D-FC86-9ECD-973B-056073FF04DC}"/>
                </a:ext>
              </a:extLst>
            </p:cNvPr>
            <p:cNvGrpSpPr/>
            <p:nvPr/>
          </p:nvGrpSpPr>
          <p:grpSpPr>
            <a:xfrm>
              <a:off x="1545427" y="2472440"/>
              <a:ext cx="5577528" cy="2077254"/>
              <a:chOff x="1545427" y="2472440"/>
              <a:chExt cx="5577528" cy="2077254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1E60C41-293F-44A1-94EF-FD4786CE217A}"/>
                  </a:ext>
                </a:extLst>
              </p:cNvPr>
              <p:cNvSpPr txBox="1"/>
              <p:nvPr/>
            </p:nvSpPr>
            <p:spPr>
              <a:xfrm>
                <a:off x="1545427" y="3155370"/>
                <a:ext cx="44755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FF00"/>
                    </a:solidFill>
                  </a:rPr>
                  <a:t>=</a:t>
                </a:r>
              </a:p>
            </p:txBody>
          </p: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37B4FEF2-B842-A7EC-A1DC-9D71F394424F}"/>
                  </a:ext>
                </a:extLst>
              </p:cNvPr>
              <p:cNvGrpSpPr/>
              <p:nvPr/>
            </p:nvGrpSpPr>
            <p:grpSpPr>
              <a:xfrm>
                <a:off x="4673233" y="2472440"/>
                <a:ext cx="2449722" cy="2077254"/>
                <a:chOff x="2767322" y="2897674"/>
                <a:chExt cx="2449722" cy="2077254"/>
              </a:xfrm>
            </p:grpSpPr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BC699C0B-9C6C-166C-4980-B4899F866A9A}"/>
                    </a:ext>
                  </a:extLst>
                </p:cNvPr>
                <p:cNvSpPr txBox="1"/>
                <p:nvPr/>
              </p:nvSpPr>
              <p:spPr>
                <a:xfrm>
                  <a:off x="4510409" y="2919797"/>
                  <a:ext cx="583814" cy="181588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>
                      <a:solidFill>
                        <a:srgbClr val="FFFF00"/>
                      </a:solidFill>
                    </a:rPr>
                    <a:t>m</a:t>
                  </a:r>
                  <a:r>
                    <a:rPr lang="en-US" sz="2800" baseline="-25000" dirty="0">
                      <a:solidFill>
                        <a:srgbClr val="FFFF00"/>
                      </a:solidFill>
                    </a:rPr>
                    <a:t>1</a:t>
                  </a:r>
                </a:p>
                <a:p>
                  <a:endParaRPr lang="en-US" sz="2800" dirty="0">
                    <a:solidFill>
                      <a:srgbClr val="FFFF00"/>
                    </a:solidFill>
                  </a:endParaRPr>
                </a:p>
                <a:p>
                  <a:endParaRPr lang="en-US" sz="2800" dirty="0">
                    <a:solidFill>
                      <a:srgbClr val="FFFF00"/>
                    </a:solidFill>
                  </a:endParaRPr>
                </a:p>
                <a:p>
                  <a:r>
                    <a:rPr lang="en-US" sz="2800" dirty="0">
                      <a:solidFill>
                        <a:srgbClr val="FFFF00"/>
                      </a:solidFill>
                    </a:rPr>
                    <a:t>m</a:t>
                  </a:r>
                  <a:r>
                    <a:rPr lang="en-US" sz="2800" baseline="-25000" dirty="0">
                      <a:solidFill>
                        <a:srgbClr val="FFFF00"/>
                      </a:solidFill>
                    </a:rPr>
                    <a:t>2</a:t>
                  </a:r>
                  <a:endParaRPr lang="en-US" sz="2800" dirty="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16" name="Double Brace 15">
                  <a:extLst>
                    <a:ext uri="{FF2B5EF4-FFF2-40B4-BE49-F238E27FC236}">
                      <a16:creationId xmlns:a16="http://schemas.microsoft.com/office/drawing/2014/main" id="{26C24995-DF5B-2078-70F9-F90DAF235B8A}"/>
                    </a:ext>
                  </a:extLst>
                </p:cNvPr>
                <p:cNvSpPr/>
                <p:nvPr/>
              </p:nvSpPr>
              <p:spPr bwMode="auto">
                <a:xfrm>
                  <a:off x="4373543" y="2897674"/>
                  <a:ext cx="843501" cy="2077254"/>
                </a:xfrm>
                <a:prstGeom prst="bracePair">
                  <a:avLst/>
                </a:prstGeom>
                <a:noFill/>
                <a:ln w="9525" cap="flat" cmpd="sng" algn="ctr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600" b="1" i="1" u="none" strike="noStrike" cap="none" normalizeH="0" baseline="0">
                    <a:ln>
                      <a:noFill/>
                    </a:ln>
                    <a:solidFill>
                      <a:schemeClr val="hlin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charset="0"/>
                  </a:endParaRPr>
                </a:p>
              </p:txBody>
            </p:sp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33D95EC7-1D0A-E183-0E96-C8A53BB92A74}"/>
                    </a:ext>
                  </a:extLst>
                </p:cNvPr>
                <p:cNvGrpSpPr/>
                <p:nvPr/>
              </p:nvGrpSpPr>
              <p:grpSpPr>
                <a:xfrm>
                  <a:off x="2767322" y="3091123"/>
                  <a:ext cx="1451942" cy="1798609"/>
                  <a:chOff x="2373686" y="3995554"/>
                  <a:chExt cx="1451942" cy="1798609"/>
                </a:xfrm>
              </p:grpSpPr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6D24B315-C5AF-CF6B-BE18-49AADFD26530}"/>
                      </a:ext>
                    </a:extLst>
                  </p:cNvPr>
                  <p:cNvSpPr txBox="1"/>
                  <p:nvPr/>
                </p:nvSpPr>
                <p:spPr>
                  <a:xfrm>
                    <a:off x="2373686" y="4044316"/>
                    <a:ext cx="1402948" cy="156966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>
                        <a:solidFill>
                          <a:srgbClr val="FFFFFF"/>
                        </a:solidFill>
                      </a:rPr>
                      <a:t> l</a:t>
                    </a:r>
                    <a:r>
                      <a:rPr lang="en-US" baseline="-25000" dirty="0">
                        <a:solidFill>
                          <a:srgbClr val="FFFFFF"/>
                        </a:solidFill>
                      </a:rPr>
                      <a:t>11   </a:t>
                    </a:r>
                    <a:r>
                      <a:rPr lang="en-US" dirty="0">
                        <a:solidFill>
                          <a:srgbClr val="FFFFFF"/>
                        </a:solidFill>
                      </a:rPr>
                      <a:t>l</a:t>
                    </a:r>
                    <a:r>
                      <a:rPr lang="en-US" baseline="-25000" dirty="0">
                        <a:solidFill>
                          <a:srgbClr val="FFFFFF"/>
                        </a:solidFill>
                      </a:rPr>
                      <a:t>12</a:t>
                    </a:r>
                  </a:p>
                  <a:p>
                    <a:endParaRPr lang="en-US" baseline="-25000" dirty="0">
                      <a:solidFill>
                        <a:srgbClr val="FFFFFF"/>
                      </a:solidFill>
                    </a:endParaRPr>
                  </a:p>
                  <a:p>
                    <a:r>
                      <a:rPr lang="en-US" dirty="0">
                        <a:solidFill>
                          <a:srgbClr val="FFFFFF"/>
                        </a:solidFill>
                      </a:rPr>
                      <a:t> l</a:t>
                    </a:r>
                    <a:r>
                      <a:rPr lang="en-US" baseline="-25000" dirty="0">
                        <a:solidFill>
                          <a:srgbClr val="FFFFFF"/>
                        </a:solidFill>
                      </a:rPr>
                      <a:t>21</a:t>
                    </a:r>
                    <a:r>
                      <a:rPr lang="en-US" dirty="0">
                        <a:solidFill>
                          <a:srgbClr val="FFFFFF"/>
                        </a:solidFill>
                      </a:rPr>
                      <a:t>  l</a:t>
                    </a:r>
                    <a:r>
                      <a:rPr lang="en-US" baseline="-25000" dirty="0">
                        <a:solidFill>
                          <a:srgbClr val="FFFFFF"/>
                        </a:solidFill>
                      </a:rPr>
                      <a:t>22</a:t>
                    </a:r>
                    <a:endParaRPr lang="en-US" dirty="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23" name="Double Bracket 22">
                    <a:extLst>
                      <a:ext uri="{FF2B5EF4-FFF2-40B4-BE49-F238E27FC236}">
                        <a16:creationId xmlns:a16="http://schemas.microsoft.com/office/drawing/2014/main" id="{329BBE76-13C7-F541-47BC-12F41228ADD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387310" y="3995554"/>
                    <a:ext cx="1438318" cy="1798609"/>
                  </a:xfrm>
                  <a:prstGeom prst="bracketPair">
                    <a:avLst/>
                  </a:prstGeom>
                  <a:noFill/>
                  <a:ln w="28575" cap="flat" cmpd="sng" algn="ctr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3600" b="1" i="1" u="none" strike="noStrike" cap="none" normalizeH="0" baseline="0" dirty="0">
                      <a:ln>
                        <a:noFill/>
                      </a:ln>
                      <a:solidFill>
                        <a:schemeClr val="hlin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highlight>
                        <a:srgbClr val="FFFFFF"/>
                      </a:highlight>
                      <a:latin typeface="Times New Roman" charset="0"/>
                    </a:endParaRPr>
                  </a:p>
                </p:txBody>
              </p:sp>
            </p:grpSp>
          </p:grpSp>
          <p:sp>
            <p:nvSpPr>
              <p:cNvPr id="64" name="Double Brace 63">
                <a:extLst>
                  <a:ext uri="{FF2B5EF4-FFF2-40B4-BE49-F238E27FC236}">
                    <a16:creationId xmlns:a16="http://schemas.microsoft.com/office/drawing/2014/main" id="{47174F3D-2161-02FD-17A7-0C704C8589D9}"/>
                  </a:ext>
                </a:extLst>
              </p:cNvPr>
              <p:cNvSpPr/>
              <p:nvPr/>
            </p:nvSpPr>
            <p:spPr bwMode="auto">
              <a:xfrm>
                <a:off x="2033956" y="2973086"/>
                <a:ext cx="2182077" cy="1014927"/>
              </a:xfrm>
              <a:prstGeom prst="bracePair">
                <a:avLst/>
              </a:prstGeom>
              <a:noFill/>
              <a:ln w="1270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1" u="none" strike="noStrike" cap="none" normalizeH="0" baseline="0">
                  <a:ln>
                    <a:noFill/>
                  </a:ln>
                  <a:solidFill>
                    <a:schemeClr val="hlin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charset="0"/>
                </a:endParaRPr>
              </a:p>
            </p:txBody>
          </p:sp>
        </p:grp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FB7F5580-ABE7-BEE1-41D7-B666556B3659}"/>
              </a:ext>
            </a:extLst>
          </p:cNvPr>
          <p:cNvGrpSpPr/>
          <p:nvPr/>
        </p:nvGrpSpPr>
        <p:grpSpPr>
          <a:xfrm>
            <a:off x="4086082" y="3138267"/>
            <a:ext cx="4571323" cy="3727544"/>
            <a:chOff x="4086082" y="3138267"/>
            <a:chExt cx="4571323" cy="3727544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D8882255-7E5C-D9FF-17CD-4594AF8DCF70}"/>
                </a:ext>
              </a:extLst>
            </p:cNvPr>
            <p:cNvGrpSpPr/>
            <p:nvPr/>
          </p:nvGrpSpPr>
          <p:grpSpPr>
            <a:xfrm>
              <a:off x="4086082" y="4619042"/>
              <a:ext cx="4571323" cy="2246769"/>
              <a:chOff x="4086082" y="4619042"/>
              <a:chExt cx="4571323" cy="2246769"/>
            </a:xfrm>
          </p:grpSpPr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DC0B0F97-0220-9919-6AB1-B02100FE7A95}"/>
                  </a:ext>
                </a:extLst>
              </p:cNvPr>
              <p:cNvGrpSpPr/>
              <p:nvPr/>
            </p:nvGrpSpPr>
            <p:grpSpPr>
              <a:xfrm>
                <a:off x="5966630" y="4908835"/>
                <a:ext cx="1451942" cy="1798609"/>
                <a:chOff x="2373686" y="3995554"/>
                <a:chExt cx="1451942" cy="1798609"/>
              </a:xfrm>
            </p:grpSpPr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62C2DF98-EA8D-C7D6-23C8-F17223DF9382}"/>
                    </a:ext>
                  </a:extLst>
                </p:cNvPr>
                <p:cNvSpPr txBox="1"/>
                <p:nvPr/>
              </p:nvSpPr>
              <p:spPr>
                <a:xfrm>
                  <a:off x="2373686" y="4044316"/>
                  <a:ext cx="1402948" cy="156966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FFFFFF"/>
                      </a:solidFill>
                    </a:rPr>
                    <a:t> l</a:t>
                  </a:r>
                  <a:r>
                    <a:rPr lang="en-US" baseline="-25000" dirty="0">
                      <a:solidFill>
                        <a:srgbClr val="FFFFFF"/>
                      </a:solidFill>
                    </a:rPr>
                    <a:t>11   </a:t>
                  </a:r>
                  <a:r>
                    <a:rPr lang="en-US" dirty="0">
                      <a:solidFill>
                        <a:srgbClr val="FFFFFF"/>
                      </a:solidFill>
                    </a:rPr>
                    <a:t>l</a:t>
                  </a:r>
                  <a:r>
                    <a:rPr lang="en-US" baseline="-25000" dirty="0">
                      <a:solidFill>
                        <a:srgbClr val="FFFFFF"/>
                      </a:solidFill>
                    </a:rPr>
                    <a:t>12</a:t>
                  </a:r>
                </a:p>
                <a:p>
                  <a:endParaRPr lang="en-US" baseline="-25000" dirty="0">
                    <a:solidFill>
                      <a:srgbClr val="FFFFFF"/>
                    </a:solidFill>
                  </a:endParaRPr>
                </a:p>
                <a:p>
                  <a:r>
                    <a:rPr lang="en-US" dirty="0">
                      <a:solidFill>
                        <a:srgbClr val="FFFFFF"/>
                      </a:solidFill>
                    </a:rPr>
                    <a:t> l</a:t>
                  </a:r>
                  <a:r>
                    <a:rPr lang="en-US" baseline="-25000" dirty="0">
                      <a:solidFill>
                        <a:srgbClr val="FFFFFF"/>
                      </a:solidFill>
                    </a:rPr>
                    <a:t>21</a:t>
                  </a:r>
                  <a:r>
                    <a:rPr lang="en-US" dirty="0">
                      <a:solidFill>
                        <a:srgbClr val="FFFFFF"/>
                      </a:solidFill>
                    </a:rPr>
                    <a:t>  l</a:t>
                  </a:r>
                  <a:r>
                    <a:rPr lang="en-US" baseline="-25000" dirty="0">
                      <a:solidFill>
                        <a:srgbClr val="FFFFFF"/>
                      </a:solidFill>
                    </a:rPr>
                    <a:t>22</a:t>
                  </a:r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72" name="Double Bracket 71">
                  <a:extLst>
                    <a:ext uri="{FF2B5EF4-FFF2-40B4-BE49-F238E27FC236}">
                      <a16:creationId xmlns:a16="http://schemas.microsoft.com/office/drawing/2014/main" id="{58555384-09B1-429F-33F7-547218F41883}"/>
                    </a:ext>
                  </a:extLst>
                </p:cNvPr>
                <p:cNvSpPr/>
                <p:nvPr/>
              </p:nvSpPr>
              <p:spPr bwMode="auto">
                <a:xfrm>
                  <a:off x="2387310" y="3995554"/>
                  <a:ext cx="1438318" cy="1798609"/>
                </a:xfrm>
                <a:prstGeom prst="bracketPair">
                  <a:avLst/>
                </a:prstGeom>
                <a:noFill/>
                <a:ln w="28575" cap="flat" cmpd="sng" algn="ctr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600" b="1" i="1" u="none" strike="noStrike" cap="none" normalizeH="0" baseline="0" dirty="0">
                    <a:ln>
                      <a:noFill/>
                    </a:ln>
                    <a:solidFill>
                      <a:schemeClr val="hlin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highlight>
                      <a:srgbClr val="FFFFFF"/>
                    </a:highlight>
                    <a:latin typeface="Times New Roman" charset="0"/>
                  </a:endParaRPr>
                </a:p>
              </p:txBody>
            </p:sp>
          </p:grp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D7EC2FE4-A305-EDBD-FF3F-5F971BFE40A5}"/>
                  </a:ext>
                </a:extLst>
              </p:cNvPr>
              <p:cNvSpPr txBox="1"/>
              <p:nvPr/>
            </p:nvSpPr>
            <p:spPr>
              <a:xfrm>
                <a:off x="4101314" y="5308801"/>
                <a:ext cx="168988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0" dirty="0">
                    <a:solidFill>
                      <a:srgbClr val="FFFF00"/>
                    </a:solidFill>
                  </a:rPr>
                  <a:t>m</a:t>
                </a:r>
                <a:r>
                  <a:rPr lang="en-US" sz="3200" baseline="-25000" dirty="0">
                    <a:solidFill>
                      <a:srgbClr val="FFFF00"/>
                    </a:solidFill>
                  </a:rPr>
                  <a:t>1  </a:t>
                </a:r>
                <a:r>
                  <a:rPr lang="en-US" sz="3200" dirty="0">
                    <a:solidFill>
                      <a:srgbClr val="FFFF00"/>
                    </a:solidFill>
                  </a:rPr>
                  <a:t>    m</a:t>
                </a:r>
                <a:r>
                  <a:rPr lang="en-US" sz="3200" baseline="-25000" dirty="0">
                    <a:solidFill>
                      <a:srgbClr val="FFFF00"/>
                    </a:solidFill>
                  </a:rPr>
                  <a:t>2 </a:t>
                </a:r>
              </a:p>
            </p:txBody>
          </p:sp>
          <p:sp>
            <p:nvSpPr>
              <p:cNvPr id="76" name="Double Brace 75">
                <a:extLst>
                  <a:ext uri="{FF2B5EF4-FFF2-40B4-BE49-F238E27FC236}">
                    <a16:creationId xmlns:a16="http://schemas.microsoft.com/office/drawing/2014/main" id="{52ABBBAA-A3AA-2934-996D-429A5DD8BEB0}"/>
                  </a:ext>
                </a:extLst>
              </p:cNvPr>
              <p:cNvSpPr/>
              <p:nvPr/>
            </p:nvSpPr>
            <p:spPr bwMode="auto">
              <a:xfrm>
                <a:off x="4086082" y="5381236"/>
                <a:ext cx="1712328" cy="584776"/>
              </a:xfrm>
              <a:prstGeom prst="bracePair">
                <a:avLst/>
              </a:prstGeom>
              <a:noFill/>
              <a:ln w="1270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1" u="none" strike="noStrike" cap="none" normalizeH="0" baseline="0">
                  <a:ln>
                    <a:noFill/>
                  </a:ln>
                  <a:solidFill>
                    <a:schemeClr val="hlin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charset="0"/>
                </a:endParaRPr>
              </a:p>
            </p:txBody>
          </p:sp>
          <p:grpSp>
            <p:nvGrpSpPr>
              <p:cNvPr id="77" name="Group 76">
                <a:extLst>
                  <a:ext uri="{FF2B5EF4-FFF2-40B4-BE49-F238E27FC236}">
                    <a16:creationId xmlns:a16="http://schemas.microsoft.com/office/drawing/2014/main" id="{B2A0041B-C40A-853C-A788-81E0A9F0A09B}"/>
                  </a:ext>
                </a:extLst>
              </p:cNvPr>
              <p:cNvGrpSpPr/>
              <p:nvPr/>
            </p:nvGrpSpPr>
            <p:grpSpPr>
              <a:xfrm>
                <a:off x="7540842" y="4619042"/>
                <a:ext cx="1116563" cy="2246769"/>
                <a:chOff x="4276371" y="1114275"/>
                <a:chExt cx="1116563" cy="2246769"/>
              </a:xfrm>
            </p:grpSpPr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EC0D87BC-DE34-A2D0-492C-86D58FCE89DF}"/>
                    </a:ext>
                  </a:extLst>
                </p:cNvPr>
                <p:cNvSpPr txBox="1"/>
                <p:nvPr/>
              </p:nvSpPr>
              <p:spPr>
                <a:xfrm>
                  <a:off x="4401658" y="1114275"/>
                  <a:ext cx="763351" cy="224676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>
                      <a:solidFill>
                        <a:srgbClr val="FFFF00"/>
                      </a:solidFill>
                    </a:rPr>
                    <a:t>dm</a:t>
                  </a:r>
                  <a:r>
                    <a:rPr lang="en-US" sz="2800" baseline="-25000" dirty="0">
                      <a:solidFill>
                        <a:srgbClr val="FFFF00"/>
                      </a:solidFill>
                    </a:rPr>
                    <a:t>1</a:t>
                  </a:r>
                </a:p>
                <a:p>
                  <a:r>
                    <a:rPr lang="en-US" sz="2800" dirty="0">
                      <a:solidFill>
                        <a:srgbClr val="FFFF00"/>
                      </a:solidFill>
                    </a:rPr>
                    <a:t>dm</a:t>
                  </a:r>
                  <a:r>
                    <a:rPr lang="en-US" sz="2800" baseline="-25000" dirty="0">
                      <a:solidFill>
                        <a:srgbClr val="FFFF00"/>
                      </a:solidFill>
                    </a:rPr>
                    <a:t>1</a:t>
                  </a:r>
                </a:p>
                <a:p>
                  <a:endParaRPr lang="en-US" sz="2800" dirty="0">
                    <a:solidFill>
                      <a:srgbClr val="FFFF00"/>
                    </a:solidFill>
                  </a:endParaRPr>
                </a:p>
                <a:p>
                  <a:r>
                    <a:rPr lang="en-US" sz="2800" dirty="0">
                      <a:solidFill>
                        <a:srgbClr val="FFFF00"/>
                      </a:solidFill>
                    </a:rPr>
                    <a:t>dm</a:t>
                  </a:r>
                  <a:r>
                    <a:rPr lang="en-US" sz="2800" baseline="-25000" dirty="0">
                      <a:solidFill>
                        <a:srgbClr val="FFFF00"/>
                      </a:solidFill>
                    </a:rPr>
                    <a:t>2</a:t>
                  </a:r>
                  <a:endParaRPr lang="en-US" sz="2800" dirty="0">
                    <a:solidFill>
                      <a:srgbClr val="FFFF00"/>
                    </a:solidFill>
                  </a:endParaRPr>
                </a:p>
                <a:p>
                  <a:r>
                    <a:rPr lang="en-US" sz="2800" dirty="0">
                      <a:solidFill>
                        <a:srgbClr val="FFFF00"/>
                      </a:solidFill>
                    </a:rPr>
                    <a:t>dm</a:t>
                  </a:r>
                  <a:r>
                    <a:rPr lang="en-US" sz="2800" baseline="-25000" dirty="0">
                      <a:solidFill>
                        <a:srgbClr val="FFFF00"/>
                      </a:solidFill>
                    </a:rPr>
                    <a:t>1</a:t>
                  </a:r>
                  <a:endParaRPr lang="en-US" sz="2800" dirty="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79" name="Double Brace 78">
                  <a:extLst>
                    <a:ext uri="{FF2B5EF4-FFF2-40B4-BE49-F238E27FC236}">
                      <a16:creationId xmlns:a16="http://schemas.microsoft.com/office/drawing/2014/main" id="{C9B6A183-0CC8-344C-FCD5-E67B41BFC5EA}"/>
                    </a:ext>
                  </a:extLst>
                </p:cNvPr>
                <p:cNvSpPr/>
                <p:nvPr/>
              </p:nvSpPr>
              <p:spPr bwMode="auto">
                <a:xfrm>
                  <a:off x="4276371" y="1114275"/>
                  <a:ext cx="1116563" cy="2246769"/>
                </a:xfrm>
                <a:prstGeom prst="bracePair">
                  <a:avLst/>
                </a:prstGeom>
                <a:noFill/>
                <a:ln w="9525" cap="flat" cmpd="sng" algn="ctr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600" b="1" i="1" u="none" strike="noStrike" cap="none" normalizeH="0" baseline="0">
                    <a:ln>
                      <a:noFill/>
                    </a:ln>
                    <a:solidFill>
                      <a:schemeClr val="hlin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charset="0"/>
                  </a:endParaRPr>
                </a:p>
              </p:txBody>
            </p:sp>
            <p:cxnSp>
              <p:nvCxnSpPr>
                <p:cNvPr id="80" name="Straight Connector 79">
                  <a:extLst>
                    <a:ext uri="{FF2B5EF4-FFF2-40B4-BE49-F238E27FC236}">
                      <a16:creationId xmlns:a16="http://schemas.microsoft.com/office/drawing/2014/main" id="{3675B3A9-5203-0D07-CACA-DEF8D1AD22DA}"/>
                    </a:ext>
                  </a:extLst>
                </p:cNvPr>
                <p:cNvCxnSpPr/>
                <p:nvPr/>
              </p:nvCxnSpPr>
              <p:spPr bwMode="auto">
                <a:xfrm>
                  <a:off x="4532054" y="1633949"/>
                  <a:ext cx="479880" cy="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81" name="Straight Connector 80">
                  <a:extLst>
                    <a:ext uri="{FF2B5EF4-FFF2-40B4-BE49-F238E27FC236}">
                      <a16:creationId xmlns:a16="http://schemas.microsoft.com/office/drawing/2014/main" id="{A9BB322F-DC81-58A1-B521-161C64AA1BCB}"/>
                    </a:ext>
                  </a:extLst>
                </p:cNvPr>
                <p:cNvCxnSpPr/>
                <p:nvPr/>
              </p:nvCxnSpPr>
              <p:spPr bwMode="auto">
                <a:xfrm>
                  <a:off x="4532054" y="2929349"/>
                  <a:ext cx="479880" cy="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B05C6CBE-0BCB-4E87-4547-44DFBA225E1A}"/>
                </a:ext>
              </a:extLst>
            </p:cNvPr>
            <p:cNvSpPr txBox="1"/>
            <p:nvPr/>
          </p:nvSpPr>
          <p:spPr>
            <a:xfrm>
              <a:off x="7420697" y="3138267"/>
              <a:ext cx="76335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dirty="0">
                  <a:solidFill>
                    <a:srgbClr val="FFFF00"/>
                  </a:solidFill>
                </a:rPr>
                <a:t>+ </a:t>
              </a:r>
              <a:endParaRPr lang="en-US" dirty="0"/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F45CC524-C3ED-C350-86A0-4028927313FD}"/>
              </a:ext>
            </a:extLst>
          </p:cNvPr>
          <p:cNvGrpSpPr/>
          <p:nvPr/>
        </p:nvGrpSpPr>
        <p:grpSpPr>
          <a:xfrm>
            <a:off x="2194961" y="3123377"/>
            <a:ext cx="1750779" cy="1838140"/>
            <a:chOff x="9908036" y="2821176"/>
            <a:chExt cx="1750779" cy="1838140"/>
          </a:xfrm>
        </p:grpSpPr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3C1719D5-8CEF-3F54-9141-E868D48C0685}"/>
                </a:ext>
              </a:extLst>
            </p:cNvPr>
            <p:cNvSpPr/>
            <p:nvPr/>
          </p:nvSpPr>
          <p:spPr bwMode="auto">
            <a:xfrm>
              <a:off x="9927668" y="2821176"/>
              <a:ext cx="1731147" cy="149175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1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2DB683AE-C56A-446A-8F9F-CE9B2C82E57B}"/>
                </a:ext>
              </a:extLst>
            </p:cNvPr>
            <p:cNvSpPr txBox="1"/>
            <p:nvPr/>
          </p:nvSpPr>
          <p:spPr>
            <a:xfrm>
              <a:off x="9908036" y="2843434"/>
              <a:ext cx="1516235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indent="-514350">
                <a:buAutoNum type="arabicPlain"/>
              </a:pPr>
              <a:r>
                <a:rPr lang="en-US" sz="2800" dirty="0">
                  <a:solidFill>
                    <a:srgbClr val="FFFF00"/>
                  </a:solidFill>
                </a:rPr>
                <a:t>       0</a:t>
              </a:r>
            </a:p>
            <a:p>
              <a:pPr marL="514350" indent="-514350">
                <a:buAutoNum type="arabicPlain"/>
              </a:pPr>
              <a:endParaRPr lang="en-US" sz="2800" dirty="0">
                <a:solidFill>
                  <a:srgbClr val="FFFF00"/>
                </a:solidFill>
              </a:endParaRPr>
            </a:p>
            <a:p>
              <a:pPr marL="514350" indent="-514350">
                <a:buAutoNum type="arabicPlain"/>
              </a:pPr>
              <a:endParaRPr lang="en-US" sz="2800" dirty="0">
                <a:solidFill>
                  <a:srgbClr val="FFFF00"/>
                </a:solidFill>
              </a:endParaRPr>
            </a:p>
            <a:p>
              <a:pPr marL="514350" indent="-514350">
                <a:buAutoNum type="arabicPlain"/>
              </a:pPr>
              <a:endParaRPr lang="en-US" sz="280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A64FAA58-1E12-A35E-B39D-BA6CAC30CB8F}"/>
              </a:ext>
            </a:extLst>
          </p:cNvPr>
          <p:cNvGrpSpPr/>
          <p:nvPr/>
        </p:nvGrpSpPr>
        <p:grpSpPr>
          <a:xfrm>
            <a:off x="7681094" y="4462496"/>
            <a:ext cx="618268" cy="2691285"/>
            <a:chOff x="9585787" y="1181473"/>
            <a:chExt cx="618268" cy="2691285"/>
          </a:xfrm>
        </p:grpSpPr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8A57346C-CDD0-ECFF-572B-7DAAB3BC0A59}"/>
                </a:ext>
              </a:extLst>
            </p:cNvPr>
            <p:cNvSpPr/>
            <p:nvPr/>
          </p:nvSpPr>
          <p:spPr bwMode="auto">
            <a:xfrm>
              <a:off x="9585787" y="1181473"/>
              <a:ext cx="618268" cy="269128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1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A0D96DF2-CD2E-5E2C-15E5-592A2DA60DCB}"/>
                </a:ext>
              </a:extLst>
            </p:cNvPr>
            <p:cNvSpPr txBox="1"/>
            <p:nvPr/>
          </p:nvSpPr>
          <p:spPr>
            <a:xfrm>
              <a:off x="9734903" y="1513229"/>
              <a:ext cx="469152" cy="18158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FF00"/>
                  </a:solidFill>
                </a:rPr>
                <a:t>1</a:t>
              </a:r>
            </a:p>
            <a:p>
              <a:endParaRPr lang="en-US" sz="2800" dirty="0">
                <a:solidFill>
                  <a:srgbClr val="FFFF00"/>
                </a:solidFill>
              </a:endParaRPr>
            </a:p>
            <a:p>
              <a:endParaRPr lang="en-US" sz="2800" dirty="0">
                <a:solidFill>
                  <a:srgbClr val="FFFF00"/>
                </a:solidFill>
              </a:endParaRPr>
            </a:p>
            <a:p>
              <a:r>
                <a:rPr lang="en-US" sz="2800" dirty="0">
                  <a:solidFill>
                    <a:srgbClr val="FFFF00"/>
                  </a:solidFill>
                </a:rPr>
                <a:t>0</a:t>
              </a:r>
            </a:p>
          </p:txBody>
        </p:sp>
      </p:grpSp>
      <p:pic>
        <p:nvPicPr>
          <p:cNvPr id="116" name="Picture 115">
            <a:extLst>
              <a:ext uri="{FF2B5EF4-FFF2-40B4-BE49-F238E27FC236}">
                <a16:creationId xmlns:a16="http://schemas.microsoft.com/office/drawing/2014/main" id="{F3A8B730-CD80-3F32-4B0A-84B45565D6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74" y="65670"/>
            <a:ext cx="2828639" cy="830087"/>
          </a:xfrm>
          <a:prstGeom prst="rect">
            <a:avLst/>
          </a:prstGeom>
        </p:spPr>
      </p:pic>
      <p:grpSp>
        <p:nvGrpSpPr>
          <p:cNvPr id="128" name="Group 127">
            <a:extLst>
              <a:ext uri="{FF2B5EF4-FFF2-40B4-BE49-F238E27FC236}">
                <a16:creationId xmlns:a16="http://schemas.microsoft.com/office/drawing/2014/main" id="{CE3B3465-6BF0-483F-D963-7CAF2A0C5C0A}"/>
              </a:ext>
            </a:extLst>
          </p:cNvPr>
          <p:cNvGrpSpPr/>
          <p:nvPr/>
        </p:nvGrpSpPr>
        <p:grpSpPr>
          <a:xfrm>
            <a:off x="2033956" y="1371600"/>
            <a:ext cx="5759162" cy="1011173"/>
            <a:chOff x="-2171814" y="5609060"/>
            <a:chExt cx="5759162" cy="1011173"/>
          </a:xfrm>
        </p:grpSpPr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9555E888-4787-6B67-2481-4A1D4BFB1EB1}"/>
                </a:ext>
              </a:extLst>
            </p:cNvPr>
            <p:cNvGrpSpPr/>
            <p:nvPr/>
          </p:nvGrpSpPr>
          <p:grpSpPr>
            <a:xfrm>
              <a:off x="-396738" y="5609060"/>
              <a:ext cx="3984086" cy="1011173"/>
              <a:chOff x="-887786" y="3981534"/>
              <a:chExt cx="3984086" cy="1011173"/>
            </a:xfrm>
          </p:grpSpPr>
          <p:grpSp>
            <p:nvGrpSpPr>
              <p:cNvPr id="102" name="Group 101">
                <a:extLst>
                  <a:ext uri="{FF2B5EF4-FFF2-40B4-BE49-F238E27FC236}">
                    <a16:creationId xmlns:a16="http://schemas.microsoft.com/office/drawing/2014/main" id="{DFBE314C-B9DB-37D3-0A12-E76DDFBF0098}"/>
                  </a:ext>
                </a:extLst>
              </p:cNvPr>
              <p:cNvGrpSpPr/>
              <p:nvPr/>
            </p:nvGrpSpPr>
            <p:grpSpPr>
              <a:xfrm>
                <a:off x="-887786" y="4038600"/>
                <a:ext cx="2079415" cy="954107"/>
                <a:chOff x="175570" y="2918652"/>
                <a:chExt cx="2079415" cy="954107"/>
              </a:xfrm>
              <a:noFill/>
            </p:grpSpPr>
            <p:sp>
              <p:nvSpPr>
                <p:cNvPr id="103" name="TextBox 102">
                  <a:extLst>
                    <a:ext uri="{FF2B5EF4-FFF2-40B4-BE49-F238E27FC236}">
                      <a16:creationId xmlns:a16="http://schemas.microsoft.com/office/drawing/2014/main" id="{BB287185-E134-E194-338E-1CB985BCD7FD}"/>
                    </a:ext>
                  </a:extLst>
                </p:cNvPr>
                <p:cNvSpPr txBox="1"/>
                <p:nvPr/>
              </p:nvSpPr>
              <p:spPr>
                <a:xfrm>
                  <a:off x="175570" y="2918652"/>
                  <a:ext cx="2079415" cy="954107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 err="1">
                      <a:solidFill>
                        <a:srgbClr val="FFFFFF"/>
                      </a:solidFill>
                    </a:rPr>
                    <a:t>dm</a:t>
                  </a:r>
                  <a:r>
                    <a:rPr lang="en-US" sz="2800" baseline="30000" dirty="0" err="1">
                      <a:solidFill>
                        <a:srgbClr val="FFFFFF"/>
                      </a:solidFill>
                    </a:rPr>
                    <a:t>T</a:t>
                  </a:r>
                  <a:r>
                    <a:rPr lang="en-US" sz="2800" baseline="30000" dirty="0">
                      <a:solidFill>
                        <a:srgbClr val="FFFF00"/>
                      </a:solidFill>
                    </a:rPr>
                    <a:t>     </a:t>
                  </a:r>
                  <a:r>
                    <a:rPr lang="en-US" sz="2800" dirty="0" err="1">
                      <a:solidFill>
                        <a:srgbClr val="FFFFFF"/>
                      </a:solidFill>
                    </a:rPr>
                    <a:t>L</a:t>
                  </a:r>
                  <a:r>
                    <a:rPr lang="en-US" sz="2800" i="0" dirty="0" err="1">
                      <a:solidFill>
                        <a:srgbClr val="FFFF00"/>
                      </a:solidFill>
                    </a:rPr>
                    <a:t>m</a:t>
                  </a:r>
                  <a:r>
                    <a:rPr lang="en-US" sz="2800" i="0" dirty="0">
                      <a:solidFill>
                        <a:srgbClr val="FFFF00"/>
                      </a:solidFill>
                    </a:rPr>
                    <a:t>  +</a:t>
                  </a:r>
                  <a:r>
                    <a:rPr lang="en-US" sz="2800" dirty="0">
                      <a:solidFill>
                        <a:srgbClr val="FFFF00"/>
                      </a:solidFill>
                    </a:rPr>
                    <a:t> </a:t>
                  </a:r>
                </a:p>
                <a:p>
                  <a:r>
                    <a:rPr lang="en-US" sz="2800" dirty="0">
                      <a:solidFill>
                        <a:srgbClr val="FFFFFF"/>
                      </a:solidFill>
                    </a:rPr>
                    <a:t>dm</a:t>
                  </a:r>
                  <a:r>
                    <a:rPr lang="en-US" sz="2800" baseline="-25000" dirty="0">
                      <a:solidFill>
                        <a:srgbClr val="FFFFFF"/>
                      </a:solidFill>
                    </a:rPr>
                    <a:t>1</a:t>
                  </a:r>
                  <a:endParaRPr lang="en-US" sz="2800" dirty="0">
                    <a:solidFill>
                      <a:srgbClr val="FFFFFF"/>
                    </a:solidFill>
                  </a:endParaRPr>
                </a:p>
              </p:txBody>
            </p:sp>
            <p:cxnSp>
              <p:nvCxnSpPr>
                <p:cNvPr id="104" name="Straight Connector 103">
                  <a:extLst>
                    <a:ext uri="{FF2B5EF4-FFF2-40B4-BE49-F238E27FC236}">
                      <a16:creationId xmlns:a16="http://schemas.microsoft.com/office/drawing/2014/main" id="{D61B91E0-A174-3879-2F16-A3D10437B789}"/>
                    </a:ext>
                  </a:extLst>
                </p:cNvPr>
                <p:cNvCxnSpPr>
                  <a:cxnSpLocks/>
                  <a:stCxn id="103" idx="1"/>
                </p:cNvCxnSpPr>
                <p:nvPr/>
              </p:nvCxnSpPr>
              <p:spPr bwMode="auto">
                <a:xfrm>
                  <a:off x="175570" y="3395706"/>
                  <a:ext cx="754731" cy="23887"/>
                </a:xfrm>
                <a:prstGeom prst="line">
                  <a:avLst/>
                </a:prstGeom>
                <a:grpFill/>
                <a:ln w="9525" cap="flat" cmpd="sng" algn="ctr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114" name="Group 113">
                <a:extLst>
                  <a:ext uri="{FF2B5EF4-FFF2-40B4-BE49-F238E27FC236}">
                    <a16:creationId xmlns:a16="http://schemas.microsoft.com/office/drawing/2014/main" id="{2822116D-2510-2889-A448-47657678AE45}"/>
                  </a:ext>
                </a:extLst>
              </p:cNvPr>
              <p:cNvGrpSpPr/>
              <p:nvPr/>
            </p:nvGrpSpPr>
            <p:grpSpPr>
              <a:xfrm>
                <a:off x="1059117" y="3981534"/>
                <a:ext cx="2037183" cy="954107"/>
                <a:chOff x="639635" y="2170540"/>
                <a:chExt cx="2037183" cy="954107"/>
              </a:xfrm>
            </p:grpSpPr>
            <p:grpSp>
              <p:nvGrpSpPr>
                <p:cNvPr id="109" name="Group 108">
                  <a:extLst>
                    <a:ext uri="{FF2B5EF4-FFF2-40B4-BE49-F238E27FC236}">
                      <a16:creationId xmlns:a16="http://schemas.microsoft.com/office/drawing/2014/main" id="{112D574C-8739-57CB-EAB3-C3C8C2BB914F}"/>
                    </a:ext>
                  </a:extLst>
                </p:cNvPr>
                <p:cNvGrpSpPr/>
                <p:nvPr/>
              </p:nvGrpSpPr>
              <p:grpSpPr>
                <a:xfrm>
                  <a:off x="1485450" y="2170540"/>
                  <a:ext cx="1191368" cy="954107"/>
                  <a:chOff x="1671203" y="2846936"/>
                  <a:chExt cx="1191368" cy="954107"/>
                </a:xfrm>
                <a:noFill/>
              </p:grpSpPr>
              <p:sp>
                <p:nvSpPr>
                  <p:cNvPr id="110" name="TextBox 109">
                    <a:extLst>
                      <a:ext uri="{FF2B5EF4-FFF2-40B4-BE49-F238E27FC236}">
                        <a16:creationId xmlns:a16="http://schemas.microsoft.com/office/drawing/2014/main" id="{89591AB4-0E1F-F1DD-9C6F-C19705FC22AE}"/>
                      </a:ext>
                    </a:extLst>
                  </p:cNvPr>
                  <p:cNvSpPr txBox="1"/>
                  <p:nvPr/>
                </p:nvSpPr>
                <p:spPr>
                  <a:xfrm>
                    <a:off x="1746008" y="2846936"/>
                    <a:ext cx="1116563" cy="954107"/>
                  </a:xfrm>
                  <a:prstGeom prst="rect">
                    <a:avLst/>
                  </a:prstGeom>
                  <a:grp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2800" dirty="0">
                        <a:solidFill>
                          <a:srgbClr val="FFFFFF"/>
                        </a:solidFill>
                      </a:rPr>
                      <a:t>dm</a:t>
                    </a:r>
                  </a:p>
                  <a:p>
                    <a:r>
                      <a:rPr lang="en-US" sz="2800" dirty="0">
                        <a:solidFill>
                          <a:srgbClr val="FFFFFF"/>
                        </a:solidFill>
                      </a:rPr>
                      <a:t>dm</a:t>
                    </a:r>
                    <a:r>
                      <a:rPr lang="en-US" sz="2800" baseline="-25000" dirty="0">
                        <a:solidFill>
                          <a:srgbClr val="FFFFFF"/>
                        </a:solidFill>
                      </a:rPr>
                      <a:t>1 </a:t>
                    </a:r>
                    <a:endParaRPr lang="en-US" sz="2800" dirty="0">
                      <a:solidFill>
                        <a:srgbClr val="FFFFFF"/>
                      </a:solidFill>
                    </a:endParaRPr>
                  </a:p>
                </p:txBody>
              </p:sp>
              <p:cxnSp>
                <p:nvCxnSpPr>
                  <p:cNvPr id="111" name="Straight Connector 110">
                    <a:extLst>
                      <a:ext uri="{FF2B5EF4-FFF2-40B4-BE49-F238E27FC236}">
                        <a16:creationId xmlns:a16="http://schemas.microsoft.com/office/drawing/2014/main" id="{FCAB772F-6941-F18A-6F9A-FB881120983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 flipV="1">
                    <a:off x="1671203" y="3373947"/>
                    <a:ext cx="814429" cy="9508"/>
                  </a:xfrm>
                  <a:prstGeom prst="line">
                    <a:avLst/>
                  </a:prstGeom>
                  <a:grpFill/>
                  <a:ln w="9525" cap="flat" cmpd="sng" algn="ctr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  <p:sp>
              <p:nvSpPr>
                <p:cNvPr id="113" name="TextBox 112">
                  <a:extLst>
                    <a:ext uri="{FF2B5EF4-FFF2-40B4-BE49-F238E27FC236}">
                      <a16:creationId xmlns:a16="http://schemas.microsoft.com/office/drawing/2014/main" id="{22D359D8-1452-A693-AA35-536D520F0B27}"/>
                    </a:ext>
                  </a:extLst>
                </p:cNvPr>
                <p:cNvSpPr txBox="1"/>
                <p:nvPr/>
              </p:nvSpPr>
              <p:spPr>
                <a:xfrm>
                  <a:off x="639635" y="2210622"/>
                  <a:ext cx="1407306" cy="5847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3200" dirty="0" err="1">
                      <a:solidFill>
                        <a:srgbClr val="FFFF00"/>
                      </a:solidFill>
                    </a:rPr>
                    <a:t>m</a:t>
                  </a:r>
                  <a:r>
                    <a:rPr lang="en-US" sz="3200" baseline="30000" dirty="0" err="1">
                      <a:solidFill>
                        <a:srgbClr val="FFFF00"/>
                      </a:solidFill>
                    </a:rPr>
                    <a:t>T</a:t>
                  </a:r>
                  <a:r>
                    <a:rPr lang="en-US" sz="3200" dirty="0">
                      <a:solidFill>
                        <a:srgbClr val="FFFFFF"/>
                      </a:solidFill>
                    </a:rPr>
                    <a:t> L</a:t>
                  </a:r>
                  <a:endParaRPr lang="en-US" sz="3200" dirty="0"/>
                </a:p>
              </p:txBody>
            </p:sp>
          </p:grpSp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2A33EB54-7870-8183-CA78-BAB0CE9928CB}"/>
                </a:ext>
              </a:extLst>
            </p:cNvPr>
            <p:cNvGrpSpPr/>
            <p:nvPr/>
          </p:nvGrpSpPr>
          <p:grpSpPr>
            <a:xfrm>
              <a:off x="-2171814" y="5659017"/>
              <a:ext cx="1398140" cy="954107"/>
              <a:chOff x="175570" y="2918652"/>
              <a:chExt cx="1398140" cy="954107"/>
            </a:xfrm>
          </p:grpSpPr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4DF59460-39E6-E192-3686-827AF239B115}"/>
                  </a:ext>
                </a:extLst>
              </p:cNvPr>
              <p:cNvSpPr txBox="1"/>
              <p:nvPr/>
            </p:nvSpPr>
            <p:spPr>
              <a:xfrm>
                <a:off x="175570" y="2918652"/>
                <a:ext cx="1398140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err="1">
                    <a:solidFill>
                      <a:srgbClr val="FFFFFF"/>
                    </a:solidFill>
                  </a:rPr>
                  <a:t>dm</a:t>
                </a:r>
                <a:r>
                  <a:rPr lang="en-US" sz="2800" baseline="30000" dirty="0" err="1">
                    <a:solidFill>
                      <a:srgbClr val="FFFF00"/>
                    </a:solidFill>
                  </a:rPr>
                  <a:t>T</a:t>
                </a:r>
                <a:r>
                  <a:rPr lang="en-US" sz="2800" dirty="0" err="1">
                    <a:solidFill>
                      <a:srgbClr val="FFFFFF"/>
                    </a:solidFill>
                  </a:rPr>
                  <a:t>L</a:t>
                </a:r>
                <a:r>
                  <a:rPr lang="en-US" sz="2800" i="0" dirty="0" err="1">
                    <a:solidFill>
                      <a:srgbClr val="FFFF00"/>
                    </a:solidFill>
                  </a:rPr>
                  <a:t>m</a:t>
                </a:r>
                <a:r>
                  <a:rPr lang="en-US" sz="2800" dirty="0">
                    <a:solidFill>
                      <a:srgbClr val="FFFF00"/>
                    </a:solidFill>
                  </a:rPr>
                  <a:t> </a:t>
                </a:r>
              </a:p>
              <a:p>
                <a:r>
                  <a:rPr lang="en-US" sz="2800" dirty="0">
                    <a:solidFill>
                      <a:srgbClr val="FFFFFF"/>
                    </a:solidFill>
                  </a:rPr>
                  <a:t>  dm</a:t>
                </a:r>
                <a:r>
                  <a:rPr lang="en-US" sz="2800" baseline="-25000" dirty="0">
                    <a:solidFill>
                      <a:srgbClr val="FFFFFF"/>
                    </a:solidFill>
                  </a:rPr>
                  <a:t>1</a:t>
                </a:r>
                <a:endParaRPr lang="en-US" sz="2800" dirty="0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92150799-788E-C8D1-8FC0-CF0808A07FD6}"/>
                  </a:ext>
                </a:extLst>
              </p:cNvPr>
              <p:cNvCxnSpPr>
                <a:cxnSpLocks/>
                <a:stCxn id="119" idx="1"/>
              </p:cNvCxnSpPr>
              <p:nvPr/>
            </p:nvCxnSpPr>
            <p:spPr bwMode="auto">
              <a:xfrm flipV="1">
                <a:off x="175570" y="3395705"/>
                <a:ext cx="1284927" cy="1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AAF89CEC-153C-DFFC-B651-6953EB4AAC7B}"/>
                </a:ext>
              </a:extLst>
            </p:cNvPr>
            <p:cNvSpPr txBox="1"/>
            <p:nvPr/>
          </p:nvSpPr>
          <p:spPr>
            <a:xfrm>
              <a:off x="-906939" y="5787785"/>
              <a:ext cx="44755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=</a:t>
              </a:r>
            </a:p>
          </p:txBody>
        </p:sp>
      </p:grp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54CB9FB2-4701-B8C9-E159-DF18D90DEA60}"/>
              </a:ext>
            </a:extLst>
          </p:cNvPr>
          <p:cNvGrpSpPr/>
          <p:nvPr/>
        </p:nvGrpSpPr>
        <p:grpSpPr>
          <a:xfrm>
            <a:off x="5755935" y="1433137"/>
            <a:ext cx="2143536" cy="954107"/>
            <a:chOff x="1216019" y="5092181"/>
            <a:chExt cx="2143536" cy="954107"/>
          </a:xfrm>
          <a:solidFill>
            <a:schemeClr val="bg1"/>
          </a:solidFill>
        </p:grpSpPr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id="{DEDABED3-CC84-F687-8DE1-D47143779190}"/>
                </a:ext>
              </a:extLst>
            </p:cNvPr>
            <p:cNvSpPr txBox="1"/>
            <p:nvPr/>
          </p:nvSpPr>
          <p:spPr>
            <a:xfrm>
              <a:off x="1216019" y="5092181"/>
              <a:ext cx="2143536" cy="954107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800" dirty="0" err="1">
                  <a:solidFill>
                    <a:srgbClr val="FFFFFF"/>
                  </a:solidFill>
                </a:rPr>
                <a:t>dm</a:t>
              </a:r>
              <a:r>
                <a:rPr lang="en-US" sz="2800" baseline="30000" dirty="0" err="1">
                  <a:solidFill>
                    <a:srgbClr val="FFFF00"/>
                  </a:solidFill>
                </a:rPr>
                <a:t>T</a:t>
              </a:r>
              <a:r>
                <a:rPr lang="en-US" sz="2800" baseline="30000" dirty="0">
                  <a:solidFill>
                    <a:srgbClr val="FFFF00"/>
                  </a:solidFill>
                </a:rPr>
                <a:t>     </a:t>
              </a:r>
              <a:r>
                <a:rPr lang="en-US" sz="2800" dirty="0" err="1">
                  <a:solidFill>
                    <a:srgbClr val="FFFFFF"/>
                  </a:solidFill>
                </a:rPr>
                <a:t>L</a:t>
              </a:r>
              <a:r>
                <a:rPr lang="en-US" sz="2800" i="0" dirty="0" err="1">
                  <a:solidFill>
                    <a:srgbClr val="FFFF00"/>
                  </a:solidFill>
                </a:rPr>
                <a:t>m</a:t>
              </a:r>
              <a:r>
                <a:rPr lang="en-US" sz="2800" i="0" dirty="0">
                  <a:solidFill>
                    <a:srgbClr val="FFFF00"/>
                  </a:solidFill>
                </a:rPr>
                <a:t>     </a:t>
              </a:r>
              <a:r>
                <a:rPr lang="en-US" sz="2800" dirty="0">
                  <a:solidFill>
                    <a:srgbClr val="FFFF00"/>
                  </a:solidFill>
                </a:rPr>
                <a:t> </a:t>
              </a:r>
            </a:p>
            <a:p>
              <a:r>
                <a:rPr lang="en-US" sz="2800" dirty="0">
                  <a:solidFill>
                    <a:srgbClr val="FFFFFF"/>
                  </a:solidFill>
                </a:rPr>
                <a:t>dm</a:t>
              </a:r>
              <a:r>
                <a:rPr lang="en-US" sz="2800" baseline="-25000" dirty="0">
                  <a:solidFill>
                    <a:srgbClr val="FFFFFF"/>
                  </a:solidFill>
                </a:rPr>
                <a:t>1</a:t>
              </a:r>
              <a:endParaRPr lang="en-US" sz="2800" dirty="0">
                <a:solidFill>
                  <a:srgbClr val="FFFFFF"/>
                </a:solidFill>
              </a:endParaRPr>
            </a:p>
          </p:txBody>
        </p: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47684E28-FC94-3B03-409B-DA31ECD6A14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216019" y="5601188"/>
              <a:ext cx="754731" cy="23887"/>
            </a:xfrm>
            <a:prstGeom prst="line">
              <a:avLst/>
            </a:prstGeom>
            <a:grpFill/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1B51DDAF-A0E7-128E-1246-92260668E88E}"/>
              </a:ext>
            </a:extLst>
          </p:cNvPr>
          <p:cNvGrpSpPr/>
          <p:nvPr/>
        </p:nvGrpSpPr>
        <p:grpSpPr>
          <a:xfrm>
            <a:off x="797165" y="1206307"/>
            <a:ext cx="8290162" cy="1569659"/>
            <a:chOff x="-1091181" y="5325474"/>
            <a:chExt cx="8290162" cy="1569659"/>
          </a:xfrm>
        </p:grpSpPr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5A402807-8428-7155-4721-9B18B75697BA}"/>
                </a:ext>
              </a:extLst>
            </p:cNvPr>
            <p:cNvSpPr/>
            <p:nvPr/>
          </p:nvSpPr>
          <p:spPr bwMode="auto">
            <a:xfrm>
              <a:off x="-1091181" y="5325474"/>
              <a:ext cx="8290162" cy="156965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3600" b="1" i="1" u="none" strike="noStrike" cap="none" normalizeH="0" baseline="0" dirty="0">
                  <a:ln>
                    <a:noFill/>
                  </a:ln>
                  <a:solidFill>
                    <a:schemeClr val="hlin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charset="0"/>
                </a:rPr>
                <a:t> </a:t>
              </a:r>
            </a:p>
          </p:txBody>
        </p:sp>
        <p:grpSp>
          <p:nvGrpSpPr>
            <p:cNvPr id="143" name="Group 142">
              <a:extLst>
                <a:ext uri="{FF2B5EF4-FFF2-40B4-BE49-F238E27FC236}">
                  <a16:creationId xmlns:a16="http://schemas.microsoft.com/office/drawing/2014/main" id="{4C4EEBFB-C2F3-5F6C-1AEF-25CE87D0C17D}"/>
                </a:ext>
              </a:extLst>
            </p:cNvPr>
            <p:cNvGrpSpPr/>
            <p:nvPr/>
          </p:nvGrpSpPr>
          <p:grpSpPr>
            <a:xfrm>
              <a:off x="61889" y="5561789"/>
              <a:ext cx="4119993" cy="1002980"/>
              <a:chOff x="61889" y="5561789"/>
              <a:chExt cx="4119993" cy="1002980"/>
            </a:xfrm>
          </p:grpSpPr>
          <p:grpSp>
            <p:nvGrpSpPr>
              <p:cNvPr id="135" name="Group 134">
                <a:extLst>
                  <a:ext uri="{FF2B5EF4-FFF2-40B4-BE49-F238E27FC236}">
                    <a16:creationId xmlns:a16="http://schemas.microsoft.com/office/drawing/2014/main" id="{7E434BA8-D48B-B70D-33DC-0EEA314118B1}"/>
                  </a:ext>
                </a:extLst>
              </p:cNvPr>
              <p:cNvGrpSpPr/>
              <p:nvPr/>
            </p:nvGrpSpPr>
            <p:grpSpPr>
              <a:xfrm>
                <a:off x="2407617" y="5610662"/>
                <a:ext cx="1774265" cy="954107"/>
                <a:chOff x="268361" y="2902784"/>
                <a:chExt cx="1774265" cy="954107"/>
              </a:xfrm>
              <a:noFill/>
            </p:grpSpPr>
            <p:sp>
              <p:nvSpPr>
                <p:cNvPr id="141" name="TextBox 140">
                  <a:extLst>
                    <a:ext uri="{FF2B5EF4-FFF2-40B4-BE49-F238E27FC236}">
                      <a16:creationId xmlns:a16="http://schemas.microsoft.com/office/drawing/2014/main" id="{0DE92975-AEA4-19EE-982B-3B0CB71B6ABB}"/>
                    </a:ext>
                  </a:extLst>
                </p:cNvPr>
                <p:cNvSpPr txBox="1"/>
                <p:nvPr/>
              </p:nvSpPr>
              <p:spPr>
                <a:xfrm>
                  <a:off x="268361" y="2902784"/>
                  <a:ext cx="1774265" cy="954107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 err="1">
                      <a:solidFill>
                        <a:srgbClr val="FFFFFF"/>
                      </a:solidFill>
                    </a:rPr>
                    <a:t>dm</a:t>
                  </a:r>
                  <a:r>
                    <a:rPr lang="en-US" sz="2800" baseline="30000" dirty="0" err="1">
                      <a:solidFill>
                        <a:srgbClr val="FFFF00"/>
                      </a:solidFill>
                    </a:rPr>
                    <a:t>T</a:t>
                  </a:r>
                  <a:r>
                    <a:rPr lang="en-US" sz="2800" baseline="30000" dirty="0">
                      <a:solidFill>
                        <a:srgbClr val="FFFF00"/>
                      </a:solidFill>
                    </a:rPr>
                    <a:t>     </a:t>
                  </a:r>
                  <a:r>
                    <a:rPr lang="en-US" sz="2800" dirty="0" err="1">
                      <a:solidFill>
                        <a:srgbClr val="FFFFFF"/>
                      </a:solidFill>
                    </a:rPr>
                    <a:t>L</a:t>
                  </a:r>
                  <a:r>
                    <a:rPr lang="en-US" sz="2800" i="0" dirty="0" err="1">
                      <a:solidFill>
                        <a:srgbClr val="FFFF00"/>
                      </a:solidFill>
                    </a:rPr>
                    <a:t>m</a:t>
                  </a:r>
                  <a:r>
                    <a:rPr lang="en-US" sz="2800" i="0" dirty="0">
                      <a:solidFill>
                        <a:srgbClr val="FFFF00"/>
                      </a:solidFill>
                    </a:rPr>
                    <a:t>                </a:t>
                  </a:r>
                  <a:r>
                    <a:rPr lang="en-US" sz="2800" dirty="0">
                      <a:solidFill>
                        <a:srgbClr val="FFFF00"/>
                      </a:solidFill>
                    </a:rPr>
                    <a:t> </a:t>
                  </a:r>
                </a:p>
                <a:p>
                  <a:r>
                    <a:rPr lang="en-US" sz="2800" dirty="0">
                      <a:solidFill>
                        <a:srgbClr val="FFFFFF"/>
                      </a:solidFill>
                    </a:rPr>
                    <a:t>dm</a:t>
                  </a:r>
                  <a:r>
                    <a:rPr lang="en-US" sz="2800" baseline="-25000" dirty="0">
                      <a:solidFill>
                        <a:srgbClr val="FFFFFF"/>
                      </a:solidFill>
                    </a:rPr>
                    <a:t>1</a:t>
                  </a:r>
                  <a:endParaRPr lang="en-US" sz="2800" dirty="0">
                    <a:solidFill>
                      <a:srgbClr val="FFFFFF"/>
                    </a:solidFill>
                  </a:endParaRPr>
                </a:p>
              </p:txBody>
            </p:sp>
            <p:cxnSp>
              <p:nvCxnSpPr>
                <p:cNvPr id="142" name="Straight Connector 141">
                  <a:extLst>
                    <a:ext uri="{FF2B5EF4-FFF2-40B4-BE49-F238E27FC236}">
                      <a16:creationId xmlns:a16="http://schemas.microsoft.com/office/drawing/2014/main" id="{1E9DD4FB-3BFB-8BA1-822E-A4838A21283B}"/>
                    </a:ext>
                  </a:extLst>
                </p:cNvPr>
                <p:cNvCxnSpPr>
                  <a:cxnSpLocks/>
                  <a:stCxn id="141" idx="1"/>
                </p:cNvCxnSpPr>
                <p:nvPr/>
              </p:nvCxnSpPr>
              <p:spPr bwMode="auto">
                <a:xfrm>
                  <a:off x="268361" y="3379838"/>
                  <a:ext cx="754731" cy="23887"/>
                </a:xfrm>
                <a:prstGeom prst="line">
                  <a:avLst/>
                </a:prstGeom>
                <a:grpFill/>
                <a:ln w="9525" cap="flat" cmpd="sng" algn="ctr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131" name="Group 130">
                <a:extLst>
                  <a:ext uri="{FF2B5EF4-FFF2-40B4-BE49-F238E27FC236}">
                    <a16:creationId xmlns:a16="http://schemas.microsoft.com/office/drawing/2014/main" id="{67A70EE8-849F-810F-8734-B5B64541546A}"/>
                  </a:ext>
                </a:extLst>
              </p:cNvPr>
              <p:cNvGrpSpPr/>
              <p:nvPr/>
            </p:nvGrpSpPr>
            <p:grpSpPr>
              <a:xfrm>
                <a:off x="61889" y="5561789"/>
                <a:ext cx="1398140" cy="954107"/>
                <a:chOff x="175570" y="2918652"/>
                <a:chExt cx="1398140" cy="954107"/>
              </a:xfrm>
            </p:grpSpPr>
            <p:sp>
              <p:nvSpPr>
                <p:cNvPr id="133" name="TextBox 132">
                  <a:extLst>
                    <a:ext uri="{FF2B5EF4-FFF2-40B4-BE49-F238E27FC236}">
                      <a16:creationId xmlns:a16="http://schemas.microsoft.com/office/drawing/2014/main" id="{0B3CA901-D815-7359-13E8-711717CD52F7}"/>
                    </a:ext>
                  </a:extLst>
                </p:cNvPr>
                <p:cNvSpPr txBox="1"/>
                <p:nvPr/>
              </p:nvSpPr>
              <p:spPr>
                <a:xfrm>
                  <a:off x="175570" y="2918652"/>
                  <a:ext cx="1398140" cy="95410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 err="1">
                      <a:solidFill>
                        <a:srgbClr val="FFFF00"/>
                      </a:solidFill>
                    </a:rPr>
                    <a:t>d</a:t>
                  </a:r>
                  <a:r>
                    <a:rPr lang="en-US" sz="2800" dirty="0" err="1">
                      <a:solidFill>
                        <a:srgbClr val="FFFFFF"/>
                      </a:solidFill>
                    </a:rPr>
                    <a:t>m</a:t>
                  </a:r>
                  <a:r>
                    <a:rPr lang="en-US" sz="2800" baseline="30000" dirty="0" err="1">
                      <a:solidFill>
                        <a:srgbClr val="FFFFFF"/>
                      </a:solidFill>
                    </a:rPr>
                    <a:t>T</a:t>
                  </a:r>
                  <a:r>
                    <a:rPr lang="en-US" sz="2800" dirty="0" err="1">
                      <a:solidFill>
                        <a:srgbClr val="FFFFFF"/>
                      </a:solidFill>
                    </a:rPr>
                    <a:t>L</a:t>
                  </a:r>
                  <a:r>
                    <a:rPr lang="en-US" sz="2800" i="0" dirty="0" err="1">
                      <a:solidFill>
                        <a:srgbClr val="FFFF00"/>
                      </a:solidFill>
                    </a:rPr>
                    <a:t>m</a:t>
                  </a:r>
                  <a:r>
                    <a:rPr lang="en-US" sz="2800" dirty="0">
                      <a:solidFill>
                        <a:srgbClr val="FFFF00"/>
                      </a:solidFill>
                    </a:rPr>
                    <a:t> </a:t>
                  </a:r>
                </a:p>
                <a:p>
                  <a:r>
                    <a:rPr lang="en-US" sz="2800" dirty="0">
                      <a:solidFill>
                        <a:srgbClr val="FFFF00"/>
                      </a:solidFill>
                    </a:rPr>
                    <a:t>  </a:t>
                  </a:r>
                  <a:r>
                    <a:rPr lang="en-US" sz="2800" dirty="0">
                      <a:solidFill>
                        <a:srgbClr val="FFFFFF"/>
                      </a:solidFill>
                    </a:rPr>
                    <a:t>dm</a:t>
                  </a:r>
                  <a:r>
                    <a:rPr lang="en-US" sz="2800" baseline="-25000" dirty="0">
                      <a:solidFill>
                        <a:srgbClr val="FFFFFF"/>
                      </a:solidFill>
                    </a:rPr>
                    <a:t>1</a:t>
                  </a:r>
                  <a:endParaRPr lang="en-US" sz="2800" dirty="0">
                    <a:solidFill>
                      <a:srgbClr val="FFFFFF"/>
                    </a:solidFill>
                  </a:endParaRPr>
                </a:p>
              </p:txBody>
            </p:sp>
            <p:cxnSp>
              <p:nvCxnSpPr>
                <p:cNvPr id="134" name="Straight Connector 133">
                  <a:extLst>
                    <a:ext uri="{FF2B5EF4-FFF2-40B4-BE49-F238E27FC236}">
                      <a16:creationId xmlns:a16="http://schemas.microsoft.com/office/drawing/2014/main" id="{3FF4558B-5A9E-8F80-CC20-676C8B8E1C6A}"/>
                    </a:ext>
                  </a:extLst>
                </p:cNvPr>
                <p:cNvCxnSpPr>
                  <a:cxnSpLocks/>
                  <a:stCxn id="133" idx="1"/>
                </p:cNvCxnSpPr>
                <p:nvPr/>
              </p:nvCxnSpPr>
              <p:spPr bwMode="auto">
                <a:xfrm flipV="1">
                  <a:off x="175570" y="3395705"/>
                  <a:ext cx="1284927" cy="1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C0A23D2B-A99E-75D7-3133-AA50D6A72378}"/>
                  </a:ext>
                </a:extLst>
              </p:cNvPr>
              <p:cNvSpPr txBox="1"/>
              <p:nvPr/>
            </p:nvSpPr>
            <p:spPr>
              <a:xfrm>
                <a:off x="1432052" y="5780419"/>
                <a:ext cx="88357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FF00"/>
                    </a:solidFill>
                  </a:rPr>
                  <a:t>=  </a:t>
                </a:r>
                <a:r>
                  <a:rPr lang="en-US" sz="3200" dirty="0">
                    <a:solidFill>
                      <a:srgbClr val="FFFF00"/>
                    </a:solidFill>
                  </a:rPr>
                  <a:t>2</a:t>
                </a:r>
                <a:endParaRPr lang="en-US" dirty="0">
                  <a:solidFill>
                    <a:srgbClr val="FFFF00"/>
                  </a:solidFill>
                </a:endParaRPr>
              </a:p>
            </p:txBody>
          </p:sp>
        </p:grpSp>
      </p:grpSp>
      <p:sp>
        <p:nvSpPr>
          <p:cNvPr id="146" name="TextBox 145">
            <a:extLst>
              <a:ext uri="{FF2B5EF4-FFF2-40B4-BE49-F238E27FC236}">
                <a16:creationId xmlns:a16="http://schemas.microsoft.com/office/drawing/2014/main" id="{9D241861-5A23-6F2D-AAEE-3DD579AE60F6}"/>
              </a:ext>
            </a:extLst>
          </p:cNvPr>
          <p:cNvSpPr txBox="1"/>
          <p:nvPr/>
        </p:nvSpPr>
        <p:spPr>
          <a:xfrm>
            <a:off x="1216019" y="926068"/>
            <a:ext cx="766703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FFFF"/>
                </a:solidFill>
              </a:rPr>
              <a:t>If L is a symmetric matrix (i.e. L</a:t>
            </a:r>
            <a:r>
              <a:rPr lang="en-US" sz="1800" baseline="30000" dirty="0">
                <a:solidFill>
                  <a:srgbClr val="FFFFFF"/>
                </a:solidFill>
              </a:rPr>
              <a:t>T</a:t>
            </a:r>
            <a:r>
              <a:rPr lang="en-US" sz="1800" dirty="0">
                <a:solidFill>
                  <a:srgbClr val="FFFFFF"/>
                </a:solidFill>
              </a:rPr>
              <a:t>=L)  then  </a:t>
            </a:r>
            <a:r>
              <a:rPr lang="en-US" sz="1800" dirty="0" err="1">
                <a:solidFill>
                  <a:srgbClr val="FFFFFF"/>
                </a:solidFill>
              </a:rPr>
              <a:t>x</a:t>
            </a:r>
            <a:r>
              <a:rPr lang="en-US" sz="1800" baseline="30000" dirty="0" err="1">
                <a:solidFill>
                  <a:srgbClr val="FFFFFF"/>
                </a:solidFill>
              </a:rPr>
              <a:t>T</a:t>
            </a:r>
            <a:r>
              <a:rPr lang="en-US" sz="1800" dirty="0" err="1">
                <a:solidFill>
                  <a:srgbClr val="FFFFFF"/>
                </a:solidFill>
              </a:rPr>
              <a:t>L</a:t>
            </a:r>
            <a:r>
              <a:rPr lang="en-US" sz="1800" dirty="0" err="1">
                <a:solidFill>
                  <a:srgbClr val="FFFF00"/>
                </a:solidFill>
              </a:rPr>
              <a:t>y</a:t>
            </a:r>
            <a:r>
              <a:rPr lang="en-US" sz="1800" dirty="0">
                <a:solidFill>
                  <a:srgbClr val="FFFFFF"/>
                </a:solidFill>
              </a:rPr>
              <a:t> = (</a:t>
            </a:r>
            <a:r>
              <a:rPr lang="en-US" sz="1800" dirty="0" err="1">
                <a:solidFill>
                  <a:srgbClr val="FFFFFF"/>
                </a:solidFill>
              </a:rPr>
              <a:t>x</a:t>
            </a:r>
            <a:r>
              <a:rPr lang="en-US" sz="1800" baseline="30000" dirty="0" err="1">
                <a:solidFill>
                  <a:srgbClr val="FFFFFF"/>
                </a:solidFill>
              </a:rPr>
              <a:t>T</a:t>
            </a:r>
            <a:r>
              <a:rPr lang="en-US" sz="1800" dirty="0" err="1">
                <a:solidFill>
                  <a:srgbClr val="FFFFFF"/>
                </a:solidFill>
              </a:rPr>
              <a:t>L</a:t>
            </a:r>
            <a:r>
              <a:rPr lang="en-US" sz="1800" dirty="0" err="1">
                <a:solidFill>
                  <a:srgbClr val="FFFF00"/>
                </a:solidFill>
              </a:rPr>
              <a:t>y</a:t>
            </a:r>
            <a:r>
              <a:rPr lang="en-US" sz="1800" dirty="0">
                <a:solidFill>
                  <a:srgbClr val="FFFFFF"/>
                </a:solidFill>
              </a:rPr>
              <a:t>)</a:t>
            </a:r>
            <a:r>
              <a:rPr lang="en-US" sz="1800" baseline="30000" dirty="0">
                <a:solidFill>
                  <a:srgbClr val="FFFFFF"/>
                </a:solidFill>
              </a:rPr>
              <a:t>T</a:t>
            </a:r>
            <a:r>
              <a:rPr lang="en-US" sz="1800" dirty="0">
                <a:solidFill>
                  <a:srgbClr val="FFFFFF"/>
                </a:solidFill>
              </a:rPr>
              <a:t> = </a:t>
            </a:r>
            <a:r>
              <a:rPr lang="en-US" sz="1800" dirty="0" err="1">
                <a:solidFill>
                  <a:srgbClr val="FFFF00"/>
                </a:solidFill>
              </a:rPr>
              <a:t>y</a:t>
            </a:r>
            <a:r>
              <a:rPr lang="en-US" sz="1800" baseline="30000" dirty="0" err="1">
                <a:solidFill>
                  <a:srgbClr val="FFFFFF"/>
                </a:solidFill>
              </a:rPr>
              <a:t>T</a:t>
            </a:r>
            <a:r>
              <a:rPr lang="en-US" sz="1800" dirty="0" err="1">
                <a:solidFill>
                  <a:srgbClr val="FFFFFF"/>
                </a:solidFill>
              </a:rPr>
              <a:t>L</a:t>
            </a:r>
            <a:r>
              <a:rPr lang="en-US" sz="1800" baseline="30000" dirty="0" err="1">
                <a:solidFill>
                  <a:srgbClr val="FFFFFF"/>
                </a:solidFill>
              </a:rPr>
              <a:t>T</a:t>
            </a:r>
            <a:r>
              <a:rPr lang="en-US" sz="1800" dirty="0">
                <a:solidFill>
                  <a:srgbClr val="FFFFFF"/>
                </a:solidFill>
              </a:rPr>
              <a:t> x = </a:t>
            </a:r>
            <a:r>
              <a:rPr lang="en-US" sz="1800" dirty="0" err="1">
                <a:solidFill>
                  <a:srgbClr val="FFFF00"/>
                </a:solidFill>
              </a:rPr>
              <a:t>y</a:t>
            </a:r>
            <a:r>
              <a:rPr lang="en-US" sz="1800" baseline="30000" dirty="0" err="1">
                <a:solidFill>
                  <a:srgbClr val="FFFFFF"/>
                </a:solidFill>
              </a:rPr>
              <a:t>T</a:t>
            </a:r>
            <a:r>
              <a:rPr lang="en-US" sz="1800" dirty="0" err="1">
                <a:solidFill>
                  <a:srgbClr val="FFFFFF"/>
                </a:solidFill>
              </a:rPr>
              <a:t>Lx</a:t>
            </a:r>
            <a:r>
              <a:rPr lang="en-US" sz="1800" dirty="0">
                <a:solidFill>
                  <a:srgbClr val="FFFFFF"/>
                </a:solidFill>
              </a:rPr>
              <a:t>, or 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2710D61C-429A-F814-0690-453C00863570}"/>
              </a:ext>
            </a:extLst>
          </p:cNvPr>
          <p:cNvSpPr txBox="1"/>
          <p:nvPr/>
        </p:nvSpPr>
        <p:spPr>
          <a:xfrm>
            <a:off x="1371600" y="3149025"/>
            <a:ext cx="700833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= </a:t>
            </a:r>
            <a:r>
              <a:rPr lang="en-US" sz="2800" dirty="0">
                <a:solidFill>
                  <a:srgbClr val="FFFF00"/>
                </a:solidFill>
              </a:rPr>
              <a:t>2</a:t>
            </a:r>
            <a:endParaRPr lang="en-US" sz="3200" dirty="0">
              <a:solidFill>
                <a:srgbClr val="FFFF00"/>
              </a:solidFill>
            </a:endParaRPr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52ED3F39-3B87-2D40-3CE5-725B398904BC}"/>
              </a:ext>
            </a:extLst>
          </p:cNvPr>
          <p:cNvGrpSpPr/>
          <p:nvPr/>
        </p:nvGrpSpPr>
        <p:grpSpPr>
          <a:xfrm>
            <a:off x="175570" y="2918652"/>
            <a:ext cx="1398140" cy="954107"/>
            <a:chOff x="175570" y="2918652"/>
            <a:chExt cx="1398140" cy="954107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C4428D9-D5BB-9136-5BF6-C4928CF502B9}"/>
                </a:ext>
              </a:extLst>
            </p:cNvPr>
            <p:cNvSpPr txBox="1"/>
            <p:nvPr/>
          </p:nvSpPr>
          <p:spPr>
            <a:xfrm>
              <a:off x="175570" y="2918652"/>
              <a:ext cx="1398140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err="1">
                  <a:solidFill>
                    <a:srgbClr val="FFFF00"/>
                  </a:solidFill>
                </a:rPr>
                <a:t>dm</a:t>
              </a:r>
              <a:r>
                <a:rPr lang="en-US" sz="2800" baseline="30000" dirty="0" err="1">
                  <a:solidFill>
                    <a:srgbClr val="FFFF00"/>
                  </a:solidFill>
                </a:rPr>
                <a:t>T</a:t>
              </a:r>
              <a:r>
                <a:rPr lang="en-US" sz="2800" dirty="0" err="1">
                  <a:solidFill>
                    <a:srgbClr val="FFFFFF"/>
                  </a:solidFill>
                </a:rPr>
                <a:t>L</a:t>
              </a:r>
              <a:r>
                <a:rPr lang="en-US" sz="2800" i="0" dirty="0" err="1">
                  <a:solidFill>
                    <a:srgbClr val="FFFF00"/>
                  </a:solidFill>
                </a:rPr>
                <a:t>m</a:t>
              </a:r>
              <a:r>
                <a:rPr lang="en-US" sz="2800" dirty="0">
                  <a:solidFill>
                    <a:srgbClr val="FFFF00"/>
                  </a:solidFill>
                </a:rPr>
                <a:t> </a:t>
              </a:r>
            </a:p>
            <a:p>
              <a:r>
                <a:rPr lang="en-US" sz="2800" dirty="0">
                  <a:solidFill>
                    <a:srgbClr val="FFFF00"/>
                  </a:solidFill>
                </a:rPr>
                <a:t>  dm</a:t>
              </a:r>
              <a:r>
                <a:rPr lang="en-US" sz="2800" baseline="-25000" dirty="0">
                  <a:solidFill>
                    <a:srgbClr val="FFFF00"/>
                  </a:solidFill>
                </a:rPr>
                <a:t>1</a:t>
              </a:r>
              <a:endParaRPr lang="en-US" sz="2800" dirty="0">
                <a:solidFill>
                  <a:srgbClr val="FFFF00"/>
                </a:solidFill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6C04A39-21A5-9477-FF49-C1EB88D354CC}"/>
                </a:ext>
              </a:extLst>
            </p:cNvPr>
            <p:cNvCxnSpPr>
              <a:cxnSpLocks/>
              <a:stCxn id="8" idx="1"/>
            </p:cNvCxnSpPr>
            <p:nvPr/>
          </p:nvCxnSpPr>
          <p:spPr bwMode="auto">
            <a:xfrm flipV="1">
              <a:off x="175570" y="3395705"/>
              <a:ext cx="1284927" cy="1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71" name="TextBox 170">
            <a:extLst>
              <a:ext uri="{FF2B5EF4-FFF2-40B4-BE49-F238E27FC236}">
                <a16:creationId xmlns:a16="http://schemas.microsoft.com/office/drawing/2014/main" id="{784E7D13-AEE0-B0E5-FB3B-B29597DE18B1}"/>
              </a:ext>
            </a:extLst>
          </p:cNvPr>
          <p:cNvSpPr txBox="1"/>
          <p:nvPr/>
        </p:nvSpPr>
        <p:spPr>
          <a:xfrm>
            <a:off x="5755935" y="119591"/>
            <a:ext cx="59536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Vector Calculus Background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90ED30-C595-1E25-5178-AE19A18FF57D}"/>
              </a:ext>
            </a:extLst>
          </p:cNvPr>
          <p:cNvSpPr txBox="1"/>
          <p:nvPr/>
        </p:nvSpPr>
        <p:spPr>
          <a:xfrm>
            <a:off x="5376848" y="914400"/>
            <a:ext cx="398000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err="1">
                <a:solidFill>
                  <a:srgbClr val="FFFFFF"/>
                </a:solidFill>
              </a:rPr>
              <a:t>x</a:t>
            </a:r>
            <a:r>
              <a:rPr lang="en-US" sz="1800" baseline="30000" dirty="0" err="1">
                <a:solidFill>
                  <a:srgbClr val="FFFFFF"/>
                </a:solidFill>
              </a:rPr>
              <a:t>T</a:t>
            </a:r>
            <a:r>
              <a:rPr lang="en-US" sz="1800" dirty="0" err="1">
                <a:solidFill>
                  <a:srgbClr val="FFFFFF"/>
                </a:solidFill>
              </a:rPr>
              <a:t>L</a:t>
            </a:r>
            <a:r>
              <a:rPr lang="en-US" sz="1800" dirty="0" err="1">
                <a:solidFill>
                  <a:srgbClr val="FFFF00"/>
                </a:solidFill>
              </a:rPr>
              <a:t>y</a:t>
            </a:r>
            <a:r>
              <a:rPr lang="en-US" sz="1800" dirty="0">
                <a:solidFill>
                  <a:srgbClr val="FFFFFF"/>
                </a:solidFill>
              </a:rPr>
              <a:t> =  </a:t>
            </a:r>
            <a:r>
              <a:rPr lang="en-US" sz="1800" dirty="0" err="1">
                <a:solidFill>
                  <a:srgbClr val="FFFF00"/>
                </a:solidFill>
              </a:rPr>
              <a:t>y</a:t>
            </a:r>
            <a:r>
              <a:rPr lang="en-US" sz="1800" baseline="30000" dirty="0" err="1">
                <a:solidFill>
                  <a:srgbClr val="FFFFFF"/>
                </a:solidFill>
              </a:rPr>
              <a:t>T</a:t>
            </a:r>
            <a:r>
              <a:rPr lang="en-US" sz="1800" dirty="0" err="1">
                <a:solidFill>
                  <a:srgbClr val="FFFFFF"/>
                </a:solidFill>
              </a:rPr>
              <a:t>Lx</a:t>
            </a:r>
            <a:r>
              <a:rPr lang="en-US" sz="1800" dirty="0">
                <a:solidFill>
                  <a:srgbClr val="FFFFFF"/>
                </a:solidFill>
              </a:rPr>
              <a:t>  </a:t>
            </a:r>
            <a:r>
              <a:rPr lang="en-US" sz="1800" dirty="0">
                <a:solidFill>
                  <a:srgbClr val="FFFFFF"/>
                </a:solidFill>
                <a:sym typeface="Wingdings" panose="05000000000000000000" pitchFamily="2" charset="2"/>
              </a:rPr>
              <a:t>                                      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9B3003A-0B33-C1F7-BF09-75D4FBCE67E8}"/>
              </a:ext>
            </a:extLst>
          </p:cNvPr>
          <p:cNvGrpSpPr/>
          <p:nvPr/>
        </p:nvGrpSpPr>
        <p:grpSpPr>
          <a:xfrm>
            <a:off x="5017110" y="947618"/>
            <a:ext cx="949316" cy="981356"/>
            <a:chOff x="5017314" y="948251"/>
            <a:chExt cx="949316" cy="981356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AC6F745-A319-3F1C-2D23-E067FE376CA4}"/>
                </a:ext>
              </a:extLst>
            </p:cNvPr>
            <p:cNvSpPr/>
            <p:nvPr/>
          </p:nvSpPr>
          <p:spPr bwMode="auto">
            <a:xfrm>
              <a:off x="5798410" y="948251"/>
              <a:ext cx="168220" cy="292250"/>
            </a:xfrm>
            <a:prstGeom prst="rect">
              <a:avLst/>
            </a:prstGeom>
            <a:solidFill>
              <a:srgbClr val="FF0000">
                <a:alpha val="24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1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7BC543A-786F-C660-D4D9-7EF0379150DF}"/>
                </a:ext>
              </a:extLst>
            </p:cNvPr>
            <p:cNvSpPr/>
            <p:nvPr/>
          </p:nvSpPr>
          <p:spPr bwMode="auto">
            <a:xfrm>
              <a:off x="5017314" y="1532803"/>
              <a:ext cx="359533" cy="396804"/>
            </a:xfrm>
            <a:prstGeom prst="rect">
              <a:avLst/>
            </a:prstGeom>
            <a:solidFill>
              <a:srgbClr val="FF0000">
                <a:alpha val="24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1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4716F20-6B09-F616-5DCE-597E5B803B35}"/>
              </a:ext>
            </a:extLst>
          </p:cNvPr>
          <p:cNvGrpSpPr/>
          <p:nvPr/>
        </p:nvGrpSpPr>
        <p:grpSpPr>
          <a:xfrm>
            <a:off x="3779364" y="912900"/>
            <a:ext cx="2011836" cy="1498505"/>
            <a:chOff x="4137620" y="860318"/>
            <a:chExt cx="2011836" cy="1498505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BB4695D-6031-D2FD-77A4-B0CE27D2ECE0}"/>
                </a:ext>
              </a:extLst>
            </p:cNvPr>
            <p:cNvSpPr/>
            <p:nvPr/>
          </p:nvSpPr>
          <p:spPr bwMode="auto">
            <a:xfrm>
              <a:off x="5798410" y="860318"/>
              <a:ext cx="351046" cy="367002"/>
            </a:xfrm>
            <a:prstGeom prst="rect">
              <a:avLst/>
            </a:prstGeom>
            <a:solidFill>
              <a:schemeClr val="accent6">
                <a:lumMod val="60000"/>
                <a:lumOff val="40000"/>
                <a:alpha val="24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1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52E0CE5-68C6-3E3D-002A-C02FF74A0878}"/>
                </a:ext>
              </a:extLst>
            </p:cNvPr>
            <p:cNvSpPr/>
            <p:nvPr/>
          </p:nvSpPr>
          <p:spPr bwMode="auto">
            <a:xfrm>
              <a:off x="4137620" y="1469235"/>
              <a:ext cx="1223325" cy="889588"/>
            </a:xfrm>
            <a:prstGeom prst="rect">
              <a:avLst/>
            </a:prstGeom>
            <a:solidFill>
              <a:schemeClr val="accent6">
                <a:lumMod val="60000"/>
                <a:lumOff val="40000"/>
                <a:alpha val="24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1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1D37C64-FE6F-3541-5E7F-F6EB3933B038}"/>
              </a:ext>
            </a:extLst>
          </p:cNvPr>
          <p:cNvGrpSpPr/>
          <p:nvPr/>
        </p:nvGrpSpPr>
        <p:grpSpPr>
          <a:xfrm>
            <a:off x="6357807" y="891988"/>
            <a:ext cx="1223325" cy="1482951"/>
            <a:chOff x="5766788" y="860318"/>
            <a:chExt cx="1223325" cy="1482951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7888BAD-03B5-406D-F186-EED51827C12E}"/>
                </a:ext>
              </a:extLst>
            </p:cNvPr>
            <p:cNvSpPr/>
            <p:nvPr/>
          </p:nvSpPr>
          <p:spPr bwMode="auto">
            <a:xfrm>
              <a:off x="5798410" y="860318"/>
              <a:ext cx="351046" cy="367002"/>
            </a:xfrm>
            <a:prstGeom prst="rect">
              <a:avLst/>
            </a:prstGeom>
            <a:solidFill>
              <a:schemeClr val="accent6">
                <a:lumMod val="60000"/>
                <a:lumOff val="40000"/>
                <a:alpha val="24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1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6945BAAD-443B-9848-DDBD-F857BE4162DB}"/>
                </a:ext>
              </a:extLst>
            </p:cNvPr>
            <p:cNvSpPr/>
            <p:nvPr/>
          </p:nvSpPr>
          <p:spPr bwMode="auto">
            <a:xfrm>
              <a:off x="5766788" y="1453681"/>
              <a:ext cx="1223325" cy="889588"/>
            </a:xfrm>
            <a:prstGeom prst="rect">
              <a:avLst/>
            </a:prstGeom>
            <a:solidFill>
              <a:schemeClr val="accent6">
                <a:lumMod val="60000"/>
                <a:lumOff val="40000"/>
                <a:alpha val="24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1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BFF9017-CB2B-D6EF-0441-15DFC0F78D87}"/>
              </a:ext>
            </a:extLst>
          </p:cNvPr>
          <p:cNvGrpSpPr/>
          <p:nvPr/>
        </p:nvGrpSpPr>
        <p:grpSpPr>
          <a:xfrm>
            <a:off x="5804796" y="959756"/>
            <a:ext cx="558768" cy="950108"/>
            <a:chOff x="5017314" y="979499"/>
            <a:chExt cx="558768" cy="950108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5D9DB92F-32ED-5A42-6E91-4B8D03465B0D}"/>
                </a:ext>
              </a:extLst>
            </p:cNvPr>
            <p:cNvSpPr/>
            <p:nvPr/>
          </p:nvSpPr>
          <p:spPr bwMode="auto">
            <a:xfrm>
              <a:off x="5407862" y="979499"/>
              <a:ext cx="168220" cy="292250"/>
            </a:xfrm>
            <a:prstGeom prst="rect">
              <a:avLst/>
            </a:prstGeom>
            <a:solidFill>
              <a:srgbClr val="FF0000">
                <a:alpha val="24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1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4C65360E-27A5-5505-AAD3-F2FA56472114}"/>
                </a:ext>
              </a:extLst>
            </p:cNvPr>
            <p:cNvSpPr/>
            <p:nvPr/>
          </p:nvSpPr>
          <p:spPr bwMode="auto">
            <a:xfrm>
              <a:off x="5017314" y="1532803"/>
              <a:ext cx="544016" cy="396804"/>
            </a:xfrm>
            <a:prstGeom prst="rect">
              <a:avLst/>
            </a:prstGeom>
            <a:solidFill>
              <a:srgbClr val="FF0000">
                <a:alpha val="24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1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5F9B174-7A11-7E06-102C-78F5CA4E041E}"/>
              </a:ext>
            </a:extLst>
          </p:cNvPr>
          <p:cNvGrpSpPr/>
          <p:nvPr/>
        </p:nvGrpSpPr>
        <p:grpSpPr>
          <a:xfrm>
            <a:off x="51080" y="3037913"/>
            <a:ext cx="1993312" cy="1015663"/>
            <a:chOff x="3264329" y="5193863"/>
            <a:chExt cx="1993312" cy="1015663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B42FF805-9873-1048-E2A7-2D5192B02AD0}"/>
                </a:ext>
              </a:extLst>
            </p:cNvPr>
            <p:cNvGrpSpPr/>
            <p:nvPr/>
          </p:nvGrpSpPr>
          <p:grpSpPr>
            <a:xfrm>
              <a:off x="3264329" y="5193863"/>
              <a:ext cx="1384033" cy="1015663"/>
              <a:chOff x="-217004" y="2772538"/>
              <a:chExt cx="1384033" cy="1015663"/>
            </a:xfrm>
            <a:solidFill>
              <a:srgbClr val="114FFB"/>
            </a:solidFill>
          </p:grpSpPr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8634C54-D44C-D881-4CE2-8AE855A9B233}"/>
                  </a:ext>
                </a:extLst>
              </p:cNvPr>
              <p:cNvSpPr txBox="1"/>
              <p:nvPr/>
            </p:nvSpPr>
            <p:spPr>
              <a:xfrm>
                <a:off x="-217004" y="2772538"/>
                <a:ext cx="1384033" cy="1015663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err="1">
                    <a:solidFill>
                      <a:srgbClr val="FFFF00"/>
                    </a:solidFill>
                  </a:rPr>
                  <a:t>dm</a:t>
                </a:r>
                <a:r>
                  <a:rPr lang="en-US" sz="2000" baseline="30000" dirty="0" err="1">
                    <a:solidFill>
                      <a:srgbClr val="FFFF00"/>
                    </a:solidFill>
                  </a:rPr>
                  <a:t>T</a:t>
                </a:r>
                <a:r>
                  <a:rPr lang="en-US" sz="2000" dirty="0" err="1">
                    <a:solidFill>
                      <a:srgbClr val="FFFFFF"/>
                    </a:solidFill>
                  </a:rPr>
                  <a:t>L</a:t>
                </a:r>
                <a:r>
                  <a:rPr lang="en-US" sz="2000" baseline="30000" dirty="0" err="1">
                    <a:solidFill>
                      <a:srgbClr val="FFFFFF"/>
                    </a:solidFill>
                  </a:rPr>
                  <a:t>T</a:t>
                </a:r>
                <a:r>
                  <a:rPr lang="en-US" sz="2000" baseline="30000" dirty="0">
                    <a:solidFill>
                      <a:srgbClr val="FFFFFF"/>
                    </a:solidFill>
                  </a:rPr>
                  <a:t> </a:t>
                </a:r>
                <a:r>
                  <a:rPr lang="en-US" sz="2000" dirty="0">
                    <a:solidFill>
                      <a:srgbClr val="FFFFFF"/>
                    </a:solidFill>
                  </a:rPr>
                  <a:t>L</a:t>
                </a:r>
                <a:r>
                  <a:rPr lang="en-US" sz="2000" baseline="30000" dirty="0">
                    <a:solidFill>
                      <a:srgbClr val="FFFFFF"/>
                    </a:solidFill>
                  </a:rPr>
                  <a:t> </a:t>
                </a:r>
                <a:r>
                  <a:rPr lang="en-US" sz="2000" i="0" dirty="0">
                    <a:solidFill>
                      <a:srgbClr val="FFFF00"/>
                    </a:solidFill>
                  </a:rPr>
                  <a:t>m</a:t>
                </a:r>
                <a:r>
                  <a:rPr lang="en-US" sz="2000" dirty="0">
                    <a:solidFill>
                      <a:srgbClr val="FFFF00"/>
                    </a:solidFill>
                  </a:rPr>
                  <a:t> </a:t>
                </a:r>
              </a:p>
              <a:p>
                <a:r>
                  <a:rPr lang="en-US" sz="2000" dirty="0">
                    <a:solidFill>
                      <a:srgbClr val="FFFF00"/>
                    </a:solidFill>
                  </a:rPr>
                  <a:t>      </a:t>
                </a:r>
                <a:r>
                  <a:rPr lang="en-US" sz="2000" b="0" dirty="0">
                    <a:solidFill>
                      <a:srgbClr val="FFFF00"/>
                    </a:solidFill>
                  </a:rPr>
                  <a:t>dm</a:t>
                </a:r>
                <a:r>
                  <a:rPr lang="en-US" sz="2000" baseline="-25000" dirty="0">
                    <a:solidFill>
                      <a:srgbClr val="FFFF00"/>
                    </a:solidFill>
                  </a:rPr>
                  <a:t>1</a:t>
                </a:r>
              </a:p>
              <a:p>
                <a:endParaRPr lang="en-US" sz="2000" dirty="0">
                  <a:solidFill>
                    <a:srgbClr val="FFFF00"/>
                  </a:solidFill>
                </a:endParaRPr>
              </a:p>
            </p:txBody>
          </p:sp>
          <p:cxnSp>
            <p:nvCxnSpPr>
              <p:cNvPr id="4" name="Straight Connector 3">
                <a:extLst>
                  <a:ext uri="{FF2B5EF4-FFF2-40B4-BE49-F238E27FC236}">
                    <a16:creationId xmlns:a16="http://schemas.microsoft.com/office/drawing/2014/main" id="{03C49DD2-CABB-6091-968F-693C8084A21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-217004" y="3156169"/>
                <a:ext cx="1384033" cy="0"/>
              </a:xfrm>
              <a:prstGeom prst="line">
                <a:avLst/>
              </a:prstGeom>
              <a:grpFill/>
              <a:ln w="95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E0E08D1-C6F0-22CB-AF36-E119AD4EC6C6}"/>
                </a:ext>
              </a:extLst>
            </p:cNvPr>
            <p:cNvSpPr txBox="1"/>
            <p:nvPr/>
          </p:nvSpPr>
          <p:spPr>
            <a:xfrm>
              <a:off x="4693063" y="5314007"/>
              <a:ext cx="564578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FF00"/>
                  </a:solidFill>
                </a:rPr>
                <a:t>= </a:t>
              </a:r>
              <a:r>
                <a:rPr lang="en-US" sz="2000" dirty="0">
                  <a:solidFill>
                    <a:srgbClr val="FFFF00"/>
                  </a:solidFill>
                </a:rPr>
                <a:t>2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1EAD6E2-2B36-84DB-CEAB-41C55EB41F3B}"/>
              </a:ext>
            </a:extLst>
          </p:cNvPr>
          <p:cNvGrpSpPr/>
          <p:nvPr/>
        </p:nvGrpSpPr>
        <p:grpSpPr>
          <a:xfrm>
            <a:off x="92462" y="2966432"/>
            <a:ext cx="13124780" cy="4424968"/>
            <a:chOff x="92462" y="2966432"/>
            <a:chExt cx="13124780" cy="4424968"/>
          </a:xfrm>
        </p:grpSpPr>
        <p:grpSp>
          <p:nvGrpSpPr>
            <p:cNvPr id="170" name="Group 169">
              <a:extLst>
                <a:ext uri="{FF2B5EF4-FFF2-40B4-BE49-F238E27FC236}">
                  <a16:creationId xmlns:a16="http://schemas.microsoft.com/office/drawing/2014/main" id="{09E66D18-3A01-4040-E362-DA1680464B07}"/>
                </a:ext>
              </a:extLst>
            </p:cNvPr>
            <p:cNvGrpSpPr/>
            <p:nvPr/>
          </p:nvGrpSpPr>
          <p:grpSpPr>
            <a:xfrm>
              <a:off x="3597038" y="2966432"/>
              <a:ext cx="9620204" cy="4424968"/>
              <a:chOff x="3597038" y="2966432"/>
              <a:chExt cx="9620204" cy="4424968"/>
            </a:xfrm>
          </p:grpSpPr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D1DBBE82-EABE-0FBC-BFC3-D172043BD181}"/>
                  </a:ext>
                </a:extLst>
              </p:cNvPr>
              <p:cNvSpPr/>
              <p:nvPr/>
            </p:nvSpPr>
            <p:spPr bwMode="auto">
              <a:xfrm>
                <a:off x="3597038" y="4549694"/>
                <a:ext cx="6004162" cy="2841706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1" u="none" strike="noStrike" cap="none" normalizeH="0" baseline="0">
                  <a:ln>
                    <a:noFill/>
                  </a:ln>
                  <a:solidFill>
                    <a:schemeClr val="hlin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charset="0"/>
                </a:endParaRPr>
              </a:p>
            </p:txBody>
          </p:sp>
          <p:sp>
            <p:nvSpPr>
              <p:cNvPr id="169" name="Rectangle 168">
                <a:extLst>
                  <a:ext uri="{FF2B5EF4-FFF2-40B4-BE49-F238E27FC236}">
                    <a16:creationId xmlns:a16="http://schemas.microsoft.com/office/drawing/2014/main" id="{165AA7C9-3D50-FB1C-5EA0-026A889A45F8}"/>
                  </a:ext>
                </a:extLst>
              </p:cNvPr>
              <p:cNvSpPr/>
              <p:nvPr/>
            </p:nvSpPr>
            <p:spPr bwMode="auto">
              <a:xfrm>
                <a:off x="7213080" y="2966432"/>
                <a:ext cx="6004162" cy="2841706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1" u="none" strike="noStrike" cap="none" normalizeH="0" baseline="0">
                  <a:ln>
                    <a:noFill/>
                  </a:ln>
                  <a:solidFill>
                    <a:schemeClr val="hlin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charset="0"/>
                </a:endParaRPr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3C7F0B82-0803-42A3-2543-3C12F0BFF8D2}"/>
                </a:ext>
              </a:extLst>
            </p:cNvPr>
            <p:cNvGrpSpPr/>
            <p:nvPr/>
          </p:nvGrpSpPr>
          <p:grpSpPr>
            <a:xfrm>
              <a:off x="92462" y="4668237"/>
              <a:ext cx="7071875" cy="2077254"/>
              <a:chOff x="92462" y="4668237"/>
              <a:chExt cx="7071875" cy="2077254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959E9739-CB79-C683-3584-C232C105FA9C}"/>
                  </a:ext>
                </a:extLst>
              </p:cNvPr>
              <p:cNvGrpSpPr/>
              <p:nvPr/>
            </p:nvGrpSpPr>
            <p:grpSpPr>
              <a:xfrm>
                <a:off x="1586809" y="4668237"/>
                <a:ext cx="5577528" cy="2077254"/>
                <a:chOff x="1545427" y="2472440"/>
                <a:chExt cx="5577528" cy="2077254"/>
              </a:xfrm>
            </p:grpSpPr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C2C3C610-F977-2886-E2A2-A0E7A36DD8DE}"/>
                    </a:ext>
                  </a:extLst>
                </p:cNvPr>
                <p:cNvSpPr txBox="1"/>
                <p:nvPr/>
              </p:nvSpPr>
              <p:spPr>
                <a:xfrm>
                  <a:off x="2118785" y="2973086"/>
                  <a:ext cx="763351" cy="95410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>
                      <a:solidFill>
                        <a:srgbClr val="FFFF00"/>
                      </a:solidFill>
                    </a:rPr>
                    <a:t> d </a:t>
                  </a:r>
                </a:p>
                <a:p>
                  <a:r>
                    <a:rPr lang="en-US" sz="2800" dirty="0">
                      <a:solidFill>
                        <a:srgbClr val="FFFF00"/>
                      </a:solidFill>
                    </a:rPr>
                    <a:t>dm</a:t>
                  </a:r>
                  <a:r>
                    <a:rPr lang="en-US" sz="2800" baseline="-25000" dirty="0">
                      <a:solidFill>
                        <a:srgbClr val="FFFF00"/>
                      </a:solidFill>
                    </a:rPr>
                    <a:t>2</a:t>
                  </a:r>
                  <a:endParaRPr lang="en-US" sz="2800" dirty="0">
                    <a:solidFill>
                      <a:srgbClr val="FFFF00"/>
                    </a:solidFill>
                  </a:endParaRPr>
                </a:p>
              </p:txBody>
            </p:sp>
            <p:cxnSp>
              <p:nvCxnSpPr>
                <p:cNvPr id="17" name="Straight Connector 16">
                  <a:extLst>
                    <a:ext uri="{FF2B5EF4-FFF2-40B4-BE49-F238E27FC236}">
                      <a16:creationId xmlns:a16="http://schemas.microsoft.com/office/drawing/2014/main" id="{8AF30E62-78AB-D9DF-7757-EB2110136A99}"/>
                    </a:ext>
                  </a:extLst>
                </p:cNvPr>
                <p:cNvCxnSpPr/>
                <p:nvPr/>
              </p:nvCxnSpPr>
              <p:spPr bwMode="auto">
                <a:xfrm>
                  <a:off x="2256206" y="3489368"/>
                  <a:ext cx="479880" cy="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473189DF-D213-6473-D065-DF5CE033B65E}"/>
                    </a:ext>
                  </a:extLst>
                </p:cNvPr>
                <p:cNvSpPr txBox="1"/>
                <p:nvPr/>
              </p:nvSpPr>
              <p:spPr>
                <a:xfrm>
                  <a:off x="2443320" y="2918652"/>
                  <a:ext cx="1712328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200" b="0" dirty="0">
                      <a:solidFill>
                        <a:srgbClr val="FFFF00"/>
                      </a:solidFill>
                    </a:rPr>
                    <a:t>m</a:t>
                  </a:r>
                  <a:r>
                    <a:rPr lang="en-US" sz="3200" baseline="-25000" dirty="0">
                      <a:solidFill>
                        <a:srgbClr val="FFFF00"/>
                      </a:solidFill>
                    </a:rPr>
                    <a:t>1  </a:t>
                  </a:r>
                  <a:r>
                    <a:rPr lang="en-US" sz="3200" dirty="0">
                      <a:solidFill>
                        <a:srgbClr val="FFFF00"/>
                      </a:solidFill>
                    </a:rPr>
                    <a:t>    m</a:t>
                  </a:r>
                  <a:r>
                    <a:rPr lang="en-US" sz="3200" baseline="-25000" dirty="0">
                      <a:solidFill>
                        <a:srgbClr val="FFFF00"/>
                      </a:solidFill>
                    </a:rPr>
                    <a:t>2 </a:t>
                  </a:r>
                </a:p>
              </p:txBody>
            </p: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A6547139-06B0-DEED-FCE3-BF7901DDAF6D}"/>
                    </a:ext>
                  </a:extLst>
                </p:cNvPr>
                <p:cNvSpPr txBox="1"/>
                <p:nvPr/>
              </p:nvSpPr>
              <p:spPr>
                <a:xfrm>
                  <a:off x="3129165" y="2976279"/>
                  <a:ext cx="853119" cy="95410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>
                      <a:solidFill>
                        <a:srgbClr val="FFFF00"/>
                      </a:solidFill>
                    </a:rPr>
                    <a:t> d </a:t>
                  </a:r>
                </a:p>
                <a:p>
                  <a:r>
                    <a:rPr lang="en-US" sz="2800" dirty="0">
                      <a:solidFill>
                        <a:srgbClr val="FFFF00"/>
                      </a:solidFill>
                    </a:rPr>
                    <a:t> dm</a:t>
                  </a:r>
                  <a:r>
                    <a:rPr lang="en-US" sz="2800" baseline="-25000" dirty="0">
                      <a:solidFill>
                        <a:srgbClr val="FFFF00"/>
                      </a:solidFill>
                    </a:rPr>
                    <a:t>1</a:t>
                  </a:r>
                  <a:endParaRPr lang="en-US" sz="2800" dirty="0">
                    <a:solidFill>
                      <a:srgbClr val="FFFF00"/>
                    </a:solidFill>
                  </a:endParaRPr>
                </a:p>
              </p:txBody>
            </p: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57286A93-C3F3-03F7-09FD-ED09436CE261}"/>
                    </a:ext>
                  </a:extLst>
                </p:cNvPr>
                <p:cNvCxnSpPr/>
                <p:nvPr/>
              </p:nvCxnSpPr>
              <p:spPr bwMode="auto">
                <a:xfrm>
                  <a:off x="3299484" y="3511067"/>
                  <a:ext cx="479880" cy="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grpSp>
              <p:nvGrpSpPr>
                <p:cNvPr id="37" name="Group 36">
                  <a:extLst>
                    <a:ext uri="{FF2B5EF4-FFF2-40B4-BE49-F238E27FC236}">
                      <a16:creationId xmlns:a16="http://schemas.microsoft.com/office/drawing/2014/main" id="{CDAF9767-44FD-5D5A-8B64-8C289B88D300}"/>
                    </a:ext>
                  </a:extLst>
                </p:cNvPr>
                <p:cNvGrpSpPr/>
                <p:nvPr/>
              </p:nvGrpSpPr>
              <p:grpSpPr>
                <a:xfrm>
                  <a:off x="1545427" y="2472440"/>
                  <a:ext cx="5577528" cy="2077254"/>
                  <a:chOff x="1545427" y="2472440"/>
                  <a:chExt cx="5577528" cy="2077254"/>
                </a:xfrm>
              </p:grpSpPr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B3EF25E7-8F35-368E-E08D-BEDB473E50AE}"/>
                      </a:ext>
                    </a:extLst>
                  </p:cNvPr>
                  <p:cNvSpPr txBox="1"/>
                  <p:nvPr/>
                </p:nvSpPr>
                <p:spPr>
                  <a:xfrm>
                    <a:off x="1545427" y="3155370"/>
                    <a:ext cx="447558" cy="64633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>
                        <a:solidFill>
                          <a:srgbClr val="FFFF00"/>
                        </a:solidFill>
                      </a:rPr>
                      <a:t>=</a:t>
                    </a:r>
                  </a:p>
                </p:txBody>
              </p:sp>
              <p:grpSp>
                <p:nvGrpSpPr>
                  <p:cNvPr id="40" name="Group 39">
                    <a:extLst>
                      <a:ext uri="{FF2B5EF4-FFF2-40B4-BE49-F238E27FC236}">
                        <a16:creationId xmlns:a16="http://schemas.microsoft.com/office/drawing/2014/main" id="{02B6F51B-B233-68BA-1CD3-C9810754A47A}"/>
                      </a:ext>
                    </a:extLst>
                  </p:cNvPr>
                  <p:cNvGrpSpPr/>
                  <p:nvPr/>
                </p:nvGrpSpPr>
                <p:grpSpPr>
                  <a:xfrm>
                    <a:off x="4673233" y="2472440"/>
                    <a:ext cx="2449722" cy="2077254"/>
                    <a:chOff x="2767322" y="2897674"/>
                    <a:chExt cx="2449722" cy="2077254"/>
                  </a:xfrm>
                </p:grpSpPr>
                <p:sp>
                  <p:nvSpPr>
                    <p:cNvPr id="42" name="TextBox 41">
                      <a:extLst>
                        <a:ext uri="{FF2B5EF4-FFF2-40B4-BE49-F238E27FC236}">
                          <a16:creationId xmlns:a16="http://schemas.microsoft.com/office/drawing/2014/main" id="{E530A365-1B99-E3C0-03FC-73077611BC2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510409" y="2919797"/>
                      <a:ext cx="583814" cy="181588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2800" dirty="0">
                          <a:solidFill>
                            <a:srgbClr val="FFFF00"/>
                          </a:solidFill>
                        </a:rPr>
                        <a:t>m</a:t>
                      </a:r>
                      <a:r>
                        <a:rPr lang="en-US" sz="2800" baseline="-25000" dirty="0">
                          <a:solidFill>
                            <a:srgbClr val="FFFF00"/>
                          </a:solidFill>
                        </a:rPr>
                        <a:t>1</a:t>
                      </a:r>
                    </a:p>
                    <a:p>
                      <a:endParaRPr lang="en-US" sz="2800" dirty="0">
                        <a:solidFill>
                          <a:srgbClr val="FFFF00"/>
                        </a:solidFill>
                      </a:endParaRPr>
                    </a:p>
                    <a:p>
                      <a:endParaRPr lang="en-US" sz="2800" dirty="0">
                        <a:solidFill>
                          <a:srgbClr val="FFFF00"/>
                        </a:solidFill>
                      </a:endParaRPr>
                    </a:p>
                    <a:p>
                      <a:r>
                        <a:rPr lang="en-US" sz="2800" dirty="0">
                          <a:solidFill>
                            <a:srgbClr val="FFFF00"/>
                          </a:solidFill>
                        </a:rPr>
                        <a:t>m</a:t>
                      </a:r>
                      <a:r>
                        <a:rPr lang="en-US" sz="2800" baseline="-25000" dirty="0">
                          <a:solidFill>
                            <a:srgbClr val="FFFF00"/>
                          </a:solidFill>
                        </a:rPr>
                        <a:t>2</a:t>
                      </a:r>
                      <a:endParaRPr lang="en-US" sz="2800" dirty="0">
                        <a:solidFill>
                          <a:srgbClr val="FFFF00"/>
                        </a:solidFill>
                      </a:endParaRPr>
                    </a:p>
                  </p:txBody>
                </p:sp>
                <p:sp>
                  <p:nvSpPr>
                    <p:cNvPr id="43" name="Double Brace 42">
                      <a:extLst>
                        <a:ext uri="{FF2B5EF4-FFF2-40B4-BE49-F238E27FC236}">
                          <a16:creationId xmlns:a16="http://schemas.microsoft.com/office/drawing/2014/main" id="{7B629FE3-57E4-E012-4990-21893D745C0A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4373543" y="2897674"/>
                      <a:ext cx="843501" cy="2077254"/>
                    </a:xfrm>
                    <a:prstGeom prst="bracePair">
                      <a:avLst/>
                    </a:prstGeom>
                    <a:noFill/>
                    <a:ln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non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1" i="1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charset="0"/>
                      </a:endParaRPr>
                    </a:p>
                  </p:txBody>
                </p:sp>
                <p:grpSp>
                  <p:nvGrpSpPr>
                    <p:cNvPr id="44" name="Group 43">
                      <a:extLst>
                        <a:ext uri="{FF2B5EF4-FFF2-40B4-BE49-F238E27FC236}">
                          <a16:creationId xmlns:a16="http://schemas.microsoft.com/office/drawing/2014/main" id="{139EB3EB-2858-98A8-8D7A-CC021809696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767322" y="3091123"/>
                      <a:ext cx="1451942" cy="1798609"/>
                      <a:chOff x="2373686" y="3995554"/>
                      <a:chExt cx="1451942" cy="1798609"/>
                    </a:xfrm>
                  </p:grpSpPr>
                  <p:sp>
                    <p:nvSpPr>
                      <p:cNvPr id="45" name="TextBox 44">
                        <a:extLst>
                          <a:ext uri="{FF2B5EF4-FFF2-40B4-BE49-F238E27FC236}">
                            <a16:creationId xmlns:a16="http://schemas.microsoft.com/office/drawing/2014/main" id="{0709D13C-174A-ECC4-B0D8-12A3B3233CE5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373686" y="4044316"/>
                        <a:ext cx="1402948" cy="156966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dirty="0">
                            <a:solidFill>
                              <a:srgbClr val="FFFFFF"/>
                            </a:solidFill>
                          </a:rPr>
                          <a:t> l</a:t>
                        </a:r>
                        <a:r>
                          <a:rPr lang="en-US" baseline="-25000" dirty="0">
                            <a:solidFill>
                              <a:srgbClr val="FFFFFF"/>
                            </a:solidFill>
                          </a:rPr>
                          <a:t>11   </a:t>
                        </a:r>
                        <a:r>
                          <a:rPr lang="en-US" dirty="0">
                            <a:solidFill>
                              <a:srgbClr val="FFFFFF"/>
                            </a:solidFill>
                          </a:rPr>
                          <a:t>l</a:t>
                        </a:r>
                        <a:r>
                          <a:rPr lang="en-US" baseline="-25000" dirty="0">
                            <a:solidFill>
                              <a:srgbClr val="FFFFFF"/>
                            </a:solidFill>
                          </a:rPr>
                          <a:t>12</a:t>
                        </a:r>
                      </a:p>
                      <a:p>
                        <a:endParaRPr lang="en-US" baseline="-25000" dirty="0">
                          <a:solidFill>
                            <a:srgbClr val="FFFFFF"/>
                          </a:solidFill>
                        </a:endParaRPr>
                      </a:p>
                      <a:p>
                        <a:r>
                          <a:rPr lang="en-US" dirty="0">
                            <a:solidFill>
                              <a:srgbClr val="FFFFFF"/>
                            </a:solidFill>
                          </a:rPr>
                          <a:t> l</a:t>
                        </a:r>
                        <a:r>
                          <a:rPr lang="en-US" baseline="-25000" dirty="0">
                            <a:solidFill>
                              <a:srgbClr val="FFFFFF"/>
                            </a:solidFill>
                          </a:rPr>
                          <a:t>21</a:t>
                        </a:r>
                        <a:r>
                          <a:rPr lang="en-US" dirty="0">
                            <a:solidFill>
                              <a:srgbClr val="FFFFFF"/>
                            </a:solidFill>
                          </a:rPr>
                          <a:t>  l</a:t>
                        </a:r>
                        <a:r>
                          <a:rPr lang="en-US" baseline="-25000" dirty="0">
                            <a:solidFill>
                              <a:srgbClr val="FFFFFF"/>
                            </a:solidFill>
                          </a:rPr>
                          <a:t>22</a:t>
                        </a:r>
                        <a:endParaRPr lang="en-US" dirty="0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46" name="Double Bracket 45">
                        <a:extLst>
                          <a:ext uri="{FF2B5EF4-FFF2-40B4-BE49-F238E27FC236}">
                            <a16:creationId xmlns:a16="http://schemas.microsoft.com/office/drawing/2014/main" id="{B2324560-9E8E-4987-A9BA-1266891A3788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2387310" y="3995554"/>
                        <a:ext cx="1438318" cy="1798609"/>
                      </a:xfrm>
                      <a:prstGeom prst="bracketPair">
                        <a:avLst/>
                      </a:prstGeom>
                      <a:noFill/>
                      <a:ln w="28575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non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en-US" sz="3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highlight>
                            <a:srgbClr val="FFFFFF"/>
                          </a:highlight>
                          <a:latin typeface="Times New Roman" charset="0"/>
                        </a:endParaRPr>
                      </a:p>
                    </p:txBody>
                  </p:sp>
                </p:grpSp>
              </p:grpSp>
              <p:sp>
                <p:nvSpPr>
                  <p:cNvPr id="41" name="Double Brace 40">
                    <a:extLst>
                      <a:ext uri="{FF2B5EF4-FFF2-40B4-BE49-F238E27FC236}">
                        <a16:creationId xmlns:a16="http://schemas.microsoft.com/office/drawing/2014/main" id="{6ED7BDFF-7C27-08D9-2CA2-FD6937C78E2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033956" y="2973086"/>
                    <a:ext cx="2182077" cy="1014927"/>
                  </a:xfrm>
                  <a:prstGeom prst="bracePair">
                    <a:avLst/>
                  </a:prstGeom>
                  <a:noFill/>
                  <a:ln w="12700" cap="flat" cmpd="sng" algn="ctr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3600" b="1" i="1" u="none" strike="noStrike" cap="none" normalizeH="0" baseline="0">
                      <a:ln>
                        <a:noFill/>
                      </a:ln>
                      <a:solidFill>
                        <a:schemeClr val="hlin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charset="0"/>
                    </a:endParaRPr>
                  </a:p>
                </p:txBody>
              </p:sp>
            </p:grpSp>
          </p:grpSp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86818B0A-2B2D-B39D-5454-55CD217EF441}"/>
                  </a:ext>
                </a:extLst>
              </p:cNvPr>
              <p:cNvGrpSpPr/>
              <p:nvPr/>
            </p:nvGrpSpPr>
            <p:grpSpPr>
              <a:xfrm>
                <a:off x="92462" y="5233710"/>
                <a:ext cx="1993312" cy="1015663"/>
                <a:chOff x="3264329" y="5193863"/>
                <a:chExt cx="1993312" cy="1015663"/>
              </a:xfrm>
            </p:grpSpPr>
            <p:grpSp>
              <p:nvGrpSpPr>
                <p:cNvPr id="48" name="Group 47">
                  <a:extLst>
                    <a:ext uri="{FF2B5EF4-FFF2-40B4-BE49-F238E27FC236}">
                      <a16:creationId xmlns:a16="http://schemas.microsoft.com/office/drawing/2014/main" id="{31643FD1-2A62-3359-DFD6-20BB843F1F42}"/>
                    </a:ext>
                  </a:extLst>
                </p:cNvPr>
                <p:cNvGrpSpPr/>
                <p:nvPr/>
              </p:nvGrpSpPr>
              <p:grpSpPr>
                <a:xfrm>
                  <a:off x="3264329" y="5193863"/>
                  <a:ext cx="1384033" cy="1015663"/>
                  <a:chOff x="-217004" y="2772538"/>
                  <a:chExt cx="1384033" cy="1015663"/>
                </a:xfrm>
                <a:solidFill>
                  <a:srgbClr val="114FFB"/>
                </a:solidFill>
              </p:grpSpPr>
              <p:sp>
                <p:nvSpPr>
                  <p:cNvPr id="50" name="TextBox 49">
                    <a:extLst>
                      <a:ext uri="{FF2B5EF4-FFF2-40B4-BE49-F238E27FC236}">
                        <a16:creationId xmlns:a16="http://schemas.microsoft.com/office/drawing/2014/main" id="{97D77D6C-0C42-886C-A104-D124A359E3B3}"/>
                      </a:ext>
                    </a:extLst>
                  </p:cNvPr>
                  <p:cNvSpPr txBox="1"/>
                  <p:nvPr/>
                </p:nvSpPr>
                <p:spPr>
                  <a:xfrm>
                    <a:off x="-217004" y="2772538"/>
                    <a:ext cx="1384033" cy="1015663"/>
                  </a:xfrm>
                  <a:prstGeom prst="rect">
                    <a:avLst/>
                  </a:prstGeom>
                  <a:grp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2000" dirty="0" err="1">
                        <a:solidFill>
                          <a:srgbClr val="FFFF00"/>
                        </a:solidFill>
                      </a:rPr>
                      <a:t>dm</a:t>
                    </a:r>
                    <a:r>
                      <a:rPr lang="en-US" sz="2000" baseline="30000" dirty="0" err="1">
                        <a:solidFill>
                          <a:srgbClr val="FFFF00"/>
                        </a:solidFill>
                      </a:rPr>
                      <a:t>T</a:t>
                    </a:r>
                    <a:r>
                      <a:rPr lang="en-US" sz="2000" dirty="0" err="1">
                        <a:solidFill>
                          <a:srgbClr val="FFFFFF"/>
                        </a:solidFill>
                      </a:rPr>
                      <a:t>L</a:t>
                    </a:r>
                    <a:r>
                      <a:rPr lang="en-US" sz="2000" baseline="30000" dirty="0" err="1">
                        <a:solidFill>
                          <a:srgbClr val="FFFFFF"/>
                        </a:solidFill>
                      </a:rPr>
                      <a:t>T</a:t>
                    </a:r>
                    <a:r>
                      <a:rPr lang="en-US" sz="2000" baseline="30000" dirty="0">
                        <a:solidFill>
                          <a:srgbClr val="FFFFFF"/>
                        </a:solidFill>
                      </a:rPr>
                      <a:t> </a:t>
                    </a:r>
                    <a:r>
                      <a:rPr lang="en-US" sz="2000" dirty="0">
                        <a:solidFill>
                          <a:srgbClr val="FFFFFF"/>
                        </a:solidFill>
                      </a:rPr>
                      <a:t>L</a:t>
                    </a:r>
                    <a:r>
                      <a:rPr lang="en-US" sz="2000" baseline="30000" dirty="0">
                        <a:solidFill>
                          <a:srgbClr val="FFFFFF"/>
                        </a:solidFill>
                      </a:rPr>
                      <a:t> </a:t>
                    </a:r>
                    <a:r>
                      <a:rPr lang="en-US" sz="2000" i="0" dirty="0">
                        <a:solidFill>
                          <a:srgbClr val="FFFF00"/>
                        </a:solidFill>
                      </a:rPr>
                      <a:t>m</a:t>
                    </a:r>
                    <a:r>
                      <a:rPr lang="en-US" sz="2000" dirty="0">
                        <a:solidFill>
                          <a:srgbClr val="FFFF00"/>
                        </a:solidFill>
                      </a:rPr>
                      <a:t> </a:t>
                    </a:r>
                  </a:p>
                  <a:p>
                    <a:r>
                      <a:rPr lang="en-US" sz="2000" dirty="0">
                        <a:solidFill>
                          <a:srgbClr val="FFFF00"/>
                        </a:solidFill>
                      </a:rPr>
                      <a:t>      </a:t>
                    </a:r>
                    <a:r>
                      <a:rPr lang="en-US" sz="2000" b="0" dirty="0">
                        <a:solidFill>
                          <a:srgbClr val="FFFF00"/>
                        </a:solidFill>
                      </a:rPr>
                      <a:t>dm</a:t>
                    </a:r>
                    <a:r>
                      <a:rPr lang="en-US" sz="2000" b="0" baseline="-25000" dirty="0">
                        <a:solidFill>
                          <a:srgbClr val="FFFF00"/>
                        </a:solidFill>
                      </a:rPr>
                      <a:t>2</a:t>
                    </a:r>
                  </a:p>
                  <a:p>
                    <a:endParaRPr lang="en-US" sz="2000" dirty="0">
                      <a:solidFill>
                        <a:srgbClr val="FFFF00"/>
                      </a:solidFill>
                    </a:endParaRPr>
                  </a:p>
                </p:txBody>
              </p:sp>
              <p:cxnSp>
                <p:nvCxnSpPr>
                  <p:cNvPr id="51" name="Straight Connector 50">
                    <a:extLst>
                      <a:ext uri="{FF2B5EF4-FFF2-40B4-BE49-F238E27FC236}">
                        <a16:creationId xmlns:a16="http://schemas.microsoft.com/office/drawing/2014/main" id="{43C6AC5B-EB40-A017-86B7-EBE4C679EC0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>
                    <a:off x="-217004" y="3152354"/>
                    <a:ext cx="1384033" cy="0"/>
                  </a:xfrm>
                  <a:prstGeom prst="line">
                    <a:avLst/>
                  </a:prstGeom>
                  <a:grpFill/>
                  <a:ln w="9525" cap="flat" cmpd="sng" algn="ctr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62B66FF8-9E59-CFC2-6E2D-7FCF17FEF894}"/>
                    </a:ext>
                  </a:extLst>
                </p:cNvPr>
                <p:cNvSpPr txBox="1"/>
                <p:nvPr/>
              </p:nvSpPr>
              <p:spPr>
                <a:xfrm>
                  <a:off x="4693063" y="5314007"/>
                  <a:ext cx="564578" cy="46166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>
                      <a:solidFill>
                        <a:srgbClr val="FFFF00"/>
                      </a:solidFill>
                    </a:rPr>
                    <a:t>= </a:t>
                  </a:r>
                  <a:r>
                    <a:rPr lang="en-US" sz="2000" dirty="0">
                      <a:solidFill>
                        <a:srgbClr val="FFFF00"/>
                      </a:solidFill>
                    </a:rPr>
                    <a:t>2</a:t>
                  </a:r>
                  <a:endParaRPr lang="en-US" sz="2400" dirty="0">
                    <a:solidFill>
                      <a:srgbClr val="FFFF00"/>
                    </a:solidFill>
                  </a:endParaRPr>
                </a:p>
              </p:txBody>
            </p:sp>
          </p:grpSp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6FF84976-ECB2-4F59-00F9-EC1304859587}"/>
                </a:ext>
              </a:extLst>
            </p:cNvPr>
            <p:cNvSpPr txBox="1"/>
            <p:nvPr/>
          </p:nvSpPr>
          <p:spPr>
            <a:xfrm>
              <a:off x="2259429" y="5283936"/>
              <a:ext cx="1800493" cy="954107"/>
            </a:xfrm>
            <a:prstGeom prst="rect">
              <a:avLst/>
            </a:prstGeom>
            <a:solidFill>
              <a:srgbClr val="114FFB"/>
            </a:solidFill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FF00"/>
                  </a:solidFill>
                </a:rPr>
                <a:t>0              1</a:t>
              </a:r>
            </a:p>
            <a:p>
              <a:endParaRPr lang="en-US" sz="2800" dirty="0">
                <a:solidFill>
                  <a:srgbClr val="FFFF00"/>
                </a:solidFill>
              </a:endParaRPr>
            </a:p>
          </p:txBody>
        </p:sp>
      </p:grpSp>
      <p:sp>
        <p:nvSpPr>
          <p:cNvPr id="57" name="Double Brace 56">
            <a:extLst>
              <a:ext uri="{FF2B5EF4-FFF2-40B4-BE49-F238E27FC236}">
                <a16:creationId xmlns:a16="http://schemas.microsoft.com/office/drawing/2014/main" id="{1CB6C8E6-7009-1BD8-F2D1-2C329B0D9046}"/>
              </a:ext>
            </a:extLst>
          </p:cNvPr>
          <p:cNvSpPr/>
          <p:nvPr/>
        </p:nvSpPr>
        <p:spPr bwMode="auto">
          <a:xfrm>
            <a:off x="18949" y="2775966"/>
            <a:ext cx="1657451" cy="3347024"/>
          </a:xfrm>
          <a:prstGeom prst="bracePair">
            <a:avLst/>
          </a:prstGeom>
          <a:noFill/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3AB2B227-0A3C-A52C-4C58-FBDBBDD77907}"/>
              </a:ext>
            </a:extLst>
          </p:cNvPr>
          <p:cNvGrpSpPr/>
          <p:nvPr/>
        </p:nvGrpSpPr>
        <p:grpSpPr>
          <a:xfrm>
            <a:off x="1727446" y="2590800"/>
            <a:ext cx="5968754" cy="4107148"/>
            <a:chOff x="1441970" y="2703457"/>
            <a:chExt cx="5968754" cy="4107148"/>
          </a:xfrm>
        </p:grpSpPr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93037D39-DA1C-5FBB-7BB2-15C33922CC36}"/>
                </a:ext>
              </a:extLst>
            </p:cNvPr>
            <p:cNvSpPr/>
            <p:nvPr/>
          </p:nvSpPr>
          <p:spPr bwMode="auto">
            <a:xfrm>
              <a:off x="1441970" y="2703457"/>
              <a:ext cx="5968754" cy="410714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1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F3A3A968-6397-A2C7-E0E0-18F246FDEF08}"/>
                </a:ext>
              </a:extLst>
            </p:cNvPr>
            <p:cNvGrpSpPr/>
            <p:nvPr/>
          </p:nvGrpSpPr>
          <p:grpSpPr>
            <a:xfrm>
              <a:off x="2156826" y="3664278"/>
              <a:ext cx="3967634" cy="2077254"/>
              <a:chOff x="3155321" y="2472440"/>
              <a:chExt cx="3967634" cy="2077254"/>
            </a:xfrm>
          </p:grpSpPr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D44528AF-BBBC-5539-5758-DCD2717BCE32}"/>
                  </a:ext>
                </a:extLst>
              </p:cNvPr>
              <p:cNvSpPr txBox="1"/>
              <p:nvPr/>
            </p:nvSpPr>
            <p:spPr>
              <a:xfrm>
                <a:off x="3155321" y="3098088"/>
                <a:ext cx="137088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FF00"/>
                    </a:solidFill>
                  </a:rPr>
                  <a:t>=      2</a:t>
                </a:r>
              </a:p>
            </p:txBody>
          </p:sp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F7B36E35-3060-2685-B235-65F06A2BD969}"/>
                  </a:ext>
                </a:extLst>
              </p:cNvPr>
              <p:cNvGrpSpPr/>
              <p:nvPr/>
            </p:nvGrpSpPr>
            <p:grpSpPr>
              <a:xfrm>
                <a:off x="4673233" y="2472440"/>
                <a:ext cx="2449722" cy="2077254"/>
                <a:chOff x="2767322" y="2897674"/>
                <a:chExt cx="2449722" cy="2077254"/>
              </a:xfrm>
            </p:grpSpPr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D1CF9952-B88D-ADB8-2E65-EA052DD4798A}"/>
                    </a:ext>
                  </a:extLst>
                </p:cNvPr>
                <p:cNvSpPr txBox="1"/>
                <p:nvPr/>
              </p:nvSpPr>
              <p:spPr>
                <a:xfrm>
                  <a:off x="4510409" y="2919797"/>
                  <a:ext cx="583814" cy="181588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>
                      <a:solidFill>
                        <a:srgbClr val="FFFF00"/>
                      </a:solidFill>
                    </a:rPr>
                    <a:t>m</a:t>
                  </a:r>
                  <a:r>
                    <a:rPr lang="en-US" sz="2800" baseline="-25000" dirty="0">
                      <a:solidFill>
                        <a:srgbClr val="FFFF00"/>
                      </a:solidFill>
                    </a:rPr>
                    <a:t>1</a:t>
                  </a:r>
                </a:p>
                <a:p>
                  <a:endParaRPr lang="en-US" sz="2800" dirty="0">
                    <a:solidFill>
                      <a:srgbClr val="FFFF00"/>
                    </a:solidFill>
                  </a:endParaRPr>
                </a:p>
                <a:p>
                  <a:endParaRPr lang="en-US" sz="2800" dirty="0">
                    <a:solidFill>
                      <a:srgbClr val="FFFF00"/>
                    </a:solidFill>
                  </a:endParaRPr>
                </a:p>
                <a:p>
                  <a:r>
                    <a:rPr lang="en-US" sz="2800" dirty="0">
                      <a:solidFill>
                        <a:srgbClr val="FFFF00"/>
                      </a:solidFill>
                    </a:rPr>
                    <a:t>m</a:t>
                  </a:r>
                  <a:r>
                    <a:rPr lang="en-US" sz="2800" baseline="-25000" dirty="0">
                      <a:solidFill>
                        <a:srgbClr val="FFFF00"/>
                      </a:solidFill>
                    </a:rPr>
                    <a:t>2</a:t>
                  </a:r>
                  <a:endParaRPr lang="en-US" sz="2800" dirty="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86" name="Double Brace 85">
                  <a:extLst>
                    <a:ext uri="{FF2B5EF4-FFF2-40B4-BE49-F238E27FC236}">
                      <a16:creationId xmlns:a16="http://schemas.microsoft.com/office/drawing/2014/main" id="{D9FA2586-63D1-4455-8B99-3D8C94A864AD}"/>
                    </a:ext>
                  </a:extLst>
                </p:cNvPr>
                <p:cNvSpPr/>
                <p:nvPr/>
              </p:nvSpPr>
              <p:spPr bwMode="auto">
                <a:xfrm>
                  <a:off x="4373543" y="2897674"/>
                  <a:ext cx="843501" cy="2077254"/>
                </a:xfrm>
                <a:prstGeom prst="bracePair">
                  <a:avLst/>
                </a:prstGeom>
                <a:noFill/>
                <a:ln w="9525" cap="flat" cmpd="sng" algn="ctr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600" b="1" i="1" u="none" strike="noStrike" cap="none" normalizeH="0" baseline="0">
                    <a:ln>
                      <a:noFill/>
                    </a:ln>
                    <a:solidFill>
                      <a:schemeClr val="hlin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charset="0"/>
                  </a:endParaRPr>
                </a:p>
              </p:txBody>
            </p:sp>
            <p:grpSp>
              <p:nvGrpSpPr>
                <p:cNvPr id="87" name="Group 86">
                  <a:extLst>
                    <a:ext uri="{FF2B5EF4-FFF2-40B4-BE49-F238E27FC236}">
                      <a16:creationId xmlns:a16="http://schemas.microsoft.com/office/drawing/2014/main" id="{90668147-E44C-A0A4-8597-6535475A5FFC}"/>
                    </a:ext>
                  </a:extLst>
                </p:cNvPr>
                <p:cNvGrpSpPr/>
                <p:nvPr/>
              </p:nvGrpSpPr>
              <p:grpSpPr>
                <a:xfrm>
                  <a:off x="2767322" y="3091123"/>
                  <a:ext cx="1451942" cy="1798609"/>
                  <a:chOff x="2373686" y="3995554"/>
                  <a:chExt cx="1451942" cy="1798609"/>
                </a:xfrm>
              </p:grpSpPr>
              <p:sp>
                <p:nvSpPr>
                  <p:cNvPr id="88" name="TextBox 87">
                    <a:extLst>
                      <a:ext uri="{FF2B5EF4-FFF2-40B4-BE49-F238E27FC236}">
                        <a16:creationId xmlns:a16="http://schemas.microsoft.com/office/drawing/2014/main" id="{9C78B37E-9BC0-4AAC-D921-3F003D4C416E}"/>
                      </a:ext>
                    </a:extLst>
                  </p:cNvPr>
                  <p:cNvSpPr txBox="1"/>
                  <p:nvPr/>
                </p:nvSpPr>
                <p:spPr>
                  <a:xfrm>
                    <a:off x="2373686" y="4044316"/>
                    <a:ext cx="1402948" cy="156966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>
                        <a:solidFill>
                          <a:srgbClr val="FFFFFF"/>
                        </a:solidFill>
                      </a:rPr>
                      <a:t> l</a:t>
                    </a:r>
                    <a:r>
                      <a:rPr lang="en-US" baseline="-25000" dirty="0">
                        <a:solidFill>
                          <a:srgbClr val="FFFFFF"/>
                        </a:solidFill>
                      </a:rPr>
                      <a:t>11   </a:t>
                    </a:r>
                    <a:r>
                      <a:rPr lang="en-US" dirty="0">
                        <a:solidFill>
                          <a:srgbClr val="FFFFFF"/>
                        </a:solidFill>
                      </a:rPr>
                      <a:t>l</a:t>
                    </a:r>
                    <a:r>
                      <a:rPr lang="en-US" baseline="-25000" dirty="0">
                        <a:solidFill>
                          <a:srgbClr val="FFFFFF"/>
                        </a:solidFill>
                      </a:rPr>
                      <a:t>12</a:t>
                    </a:r>
                  </a:p>
                  <a:p>
                    <a:endParaRPr lang="en-US" baseline="-25000" dirty="0">
                      <a:solidFill>
                        <a:srgbClr val="FFFFFF"/>
                      </a:solidFill>
                    </a:endParaRPr>
                  </a:p>
                  <a:p>
                    <a:r>
                      <a:rPr lang="en-US" dirty="0">
                        <a:solidFill>
                          <a:srgbClr val="FFFFFF"/>
                        </a:solidFill>
                      </a:rPr>
                      <a:t> l</a:t>
                    </a:r>
                    <a:r>
                      <a:rPr lang="en-US" baseline="-25000" dirty="0">
                        <a:solidFill>
                          <a:srgbClr val="FFFFFF"/>
                        </a:solidFill>
                      </a:rPr>
                      <a:t>21</a:t>
                    </a:r>
                    <a:r>
                      <a:rPr lang="en-US" dirty="0">
                        <a:solidFill>
                          <a:srgbClr val="FFFFFF"/>
                        </a:solidFill>
                      </a:rPr>
                      <a:t>  l</a:t>
                    </a:r>
                    <a:r>
                      <a:rPr lang="en-US" baseline="-25000" dirty="0">
                        <a:solidFill>
                          <a:srgbClr val="FFFFFF"/>
                        </a:solidFill>
                      </a:rPr>
                      <a:t>22</a:t>
                    </a:r>
                    <a:endParaRPr lang="en-US" dirty="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89" name="Double Bracket 88">
                    <a:extLst>
                      <a:ext uri="{FF2B5EF4-FFF2-40B4-BE49-F238E27FC236}">
                        <a16:creationId xmlns:a16="http://schemas.microsoft.com/office/drawing/2014/main" id="{04140000-0577-E266-EFA2-90B69C1CF6D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387310" y="3995554"/>
                    <a:ext cx="1438318" cy="1798609"/>
                  </a:xfrm>
                  <a:prstGeom prst="bracketPair">
                    <a:avLst/>
                  </a:prstGeom>
                  <a:noFill/>
                  <a:ln w="28575" cap="flat" cmpd="sng" algn="ctr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3600" b="1" i="1" u="none" strike="noStrike" cap="none" normalizeH="0" baseline="0" dirty="0">
                      <a:ln>
                        <a:noFill/>
                      </a:ln>
                      <a:solidFill>
                        <a:schemeClr val="hlin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highlight>
                        <a:srgbClr val="FFFFFF"/>
                      </a:highlight>
                      <a:latin typeface="Times New Roman" charset="0"/>
                    </a:endParaRPr>
                  </a:p>
                </p:txBody>
              </p:sp>
            </p:grpSp>
          </p:grpSp>
        </p:grp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2C97DAFA-4B4E-3D01-0CE3-E7D0B308E225}"/>
              </a:ext>
            </a:extLst>
          </p:cNvPr>
          <p:cNvGrpSpPr/>
          <p:nvPr/>
        </p:nvGrpSpPr>
        <p:grpSpPr>
          <a:xfrm>
            <a:off x="13354" y="2622802"/>
            <a:ext cx="2101601" cy="3867725"/>
            <a:chOff x="-235407" y="2836251"/>
            <a:chExt cx="2101601" cy="1579740"/>
          </a:xfrm>
          <a:solidFill>
            <a:srgbClr val="114FFB"/>
          </a:solidFill>
        </p:grpSpPr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F660A2B6-3AD6-F29A-9A87-58CBA7B5FC10}"/>
                </a:ext>
              </a:extLst>
            </p:cNvPr>
            <p:cNvSpPr txBox="1"/>
            <p:nvPr/>
          </p:nvSpPr>
          <p:spPr>
            <a:xfrm>
              <a:off x="-235407" y="2836251"/>
              <a:ext cx="2101601" cy="157974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endParaRPr lang="en-US" sz="3200" dirty="0">
                <a:solidFill>
                  <a:srgbClr val="FFFF00"/>
                </a:solidFill>
              </a:endParaRPr>
            </a:p>
            <a:p>
              <a:endParaRPr lang="en-US" sz="3200" dirty="0">
                <a:solidFill>
                  <a:srgbClr val="FFFF00"/>
                </a:solidFill>
              </a:endParaRPr>
            </a:p>
            <a:p>
              <a:endParaRPr lang="en-US" sz="3200" dirty="0">
                <a:solidFill>
                  <a:srgbClr val="FFFF00"/>
                </a:solidFill>
              </a:endParaRPr>
            </a:p>
            <a:p>
              <a:r>
                <a:rPr lang="en-US" sz="3200" dirty="0" err="1">
                  <a:solidFill>
                    <a:srgbClr val="FFFF00"/>
                  </a:solidFill>
                </a:rPr>
                <a:t>dm</a:t>
              </a:r>
              <a:r>
                <a:rPr lang="en-US" sz="3200" baseline="30000" dirty="0" err="1">
                  <a:solidFill>
                    <a:srgbClr val="FFFF00"/>
                  </a:solidFill>
                </a:rPr>
                <a:t>T</a:t>
              </a:r>
              <a:r>
                <a:rPr lang="en-US" sz="3200" dirty="0" err="1">
                  <a:solidFill>
                    <a:srgbClr val="FFFFFF"/>
                  </a:solidFill>
                </a:rPr>
                <a:t>L</a:t>
              </a:r>
              <a:r>
                <a:rPr lang="en-US" sz="3200" baseline="30000" dirty="0" err="1">
                  <a:solidFill>
                    <a:srgbClr val="FFFFFF"/>
                  </a:solidFill>
                </a:rPr>
                <a:t>T</a:t>
              </a:r>
              <a:r>
                <a:rPr lang="en-US" sz="3200" baseline="30000" dirty="0">
                  <a:solidFill>
                    <a:srgbClr val="FFFFFF"/>
                  </a:solidFill>
                </a:rPr>
                <a:t> </a:t>
              </a:r>
              <a:r>
                <a:rPr lang="en-US" sz="3200" dirty="0">
                  <a:solidFill>
                    <a:srgbClr val="FFFFFF"/>
                  </a:solidFill>
                </a:rPr>
                <a:t>L</a:t>
              </a:r>
              <a:r>
                <a:rPr lang="en-US" sz="3200" baseline="30000" dirty="0">
                  <a:solidFill>
                    <a:srgbClr val="FFFFFF"/>
                  </a:solidFill>
                </a:rPr>
                <a:t> </a:t>
              </a:r>
              <a:r>
                <a:rPr lang="en-US" sz="3200" i="0" dirty="0">
                  <a:solidFill>
                    <a:srgbClr val="FFFF00"/>
                  </a:solidFill>
                </a:rPr>
                <a:t>m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</a:p>
            <a:p>
              <a:r>
                <a:rPr lang="en-US" sz="3200" dirty="0">
                  <a:solidFill>
                    <a:srgbClr val="FFFF00"/>
                  </a:solidFill>
                </a:rPr>
                <a:t>      dm</a:t>
              </a:r>
            </a:p>
            <a:p>
              <a:endParaRPr lang="en-US" sz="3200" dirty="0">
                <a:solidFill>
                  <a:srgbClr val="FFFF00"/>
                </a:solidFill>
              </a:endParaRPr>
            </a:p>
            <a:p>
              <a:endParaRPr lang="en-US" sz="3200" baseline="-25000" dirty="0">
                <a:solidFill>
                  <a:srgbClr val="FFFF00"/>
                </a:solidFill>
              </a:endParaRPr>
            </a:p>
            <a:p>
              <a:endParaRPr lang="en-US" sz="3200" dirty="0">
                <a:solidFill>
                  <a:srgbClr val="FFFF00"/>
                </a:solidFill>
              </a:endParaRPr>
            </a:p>
          </p:txBody>
        </p: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FB5C3951-FEAF-AEEF-D21E-A706416EAC0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-38047" y="3675316"/>
              <a:ext cx="1384033" cy="0"/>
            </a:xfrm>
            <a:prstGeom prst="line">
              <a:avLst/>
            </a:prstGeom>
            <a:grpFill/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22" name="TextBox 121">
            <a:extLst>
              <a:ext uri="{FF2B5EF4-FFF2-40B4-BE49-F238E27FC236}">
                <a16:creationId xmlns:a16="http://schemas.microsoft.com/office/drawing/2014/main" id="{3172FC02-9AA2-79D5-D559-6957D9241DD7}"/>
              </a:ext>
            </a:extLst>
          </p:cNvPr>
          <p:cNvSpPr txBox="1"/>
          <p:nvPr/>
        </p:nvSpPr>
        <p:spPr>
          <a:xfrm>
            <a:off x="3101435" y="3070958"/>
            <a:ext cx="6903720" cy="378565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en-US" sz="6000" dirty="0">
              <a:solidFill>
                <a:srgbClr val="FFFFFF"/>
              </a:solidFill>
            </a:endParaRPr>
          </a:p>
          <a:p>
            <a:r>
              <a:rPr lang="en-US" sz="6000" dirty="0">
                <a:solidFill>
                  <a:srgbClr val="FFFFFF"/>
                </a:solidFill>
              </a:rPr>
              <a:t>2 L</a:t>
            </a:r>
            <a:r>
              <a:rPr lang="en-US" sz="6000" baseline="30000" dirty="0">
                <a:solidFill>
                  <a:srgbClr val="FFFFFF"/>
                </a:solidFill>
              </a:rPr>
              <a:t>T </a:t>
            </a:r>
            <a:r>
              <a:rPr lang="en-US" sz="6000" dirty="0">
                <a:solidFill>
                  <a:srgbClr val="FFFFFF"/>
                </a:solidFill>
              </a:rPr>
              <a:t>L</a:t>
            </a:r>
            <a:r>
              <a:rPr lang="en-US" sz="6000" baseline="30000" dirty="0">
                <a:solidFill>
                  <a:srgbClr val="FFFFFF"/>
                </a:solidFill>
              </a:rPr>
              <a:t> </a:t>
            </a:r>
            <a:r>
              <a:rPr lang="en-US" sz="6000" i="0" dirty="0">
                <a:solidFill>
                  <a:srgbClr val="FFFF00"/>
                </a:solidFill>
              </a:rPr>
              <a:t>m</a:t>
            </a:r>
          </a:p>
          <a:p>
            <a:endParaRPr lang="en-US" sz="6000" i="0" dirty="0">
              <a:solidFill>
                <a:srgbClr val="FFFF00"/>
              </a:solidFill>
            </a:endParaRPr>
          </a:p>
          <a:p>
            <a:r>
              <a:rPr lang="en-US" sz="6000" dirty="0">
                <a:solidFill>
                  <a:srgbClr val="FFFF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298656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" grpId="0" animBg="1"/>
      <p:bldP spid="168" grpId="0" animBg="1"/>
      <p:bldP spid="5" grpId="0" animBg="1"/>
      <p:bldP spid="57" grpId="0" animBg="1"/>
      <p:bldP spid="1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74BEF18-B965-9A90-4E81-817942A4AB27}"/>
              </a:ext>
            </a:extLst>
          </p:cNvPr>
          <p:cNvSpPr/>
          <p:nvPr/>
        </p:nvSpPr>
        <p:spPr bwMode="auto">
          <a:xfrm>
            <a:off x="1942692" y="4502528"/>
            <a:ext cx="5968753" cy="518187"/>
          </a:xfrm>
          <a:prstGeom prst="rect">
            <a:avLst/>
          </a:prstGeom>
          <a:solidFill>
            <a:srgbClr val="114FF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D2D966F-D2E0-8DF1-4399-6DC665AAD0BF}"/>
              </a:ext>
            </a:extLst>
          </p:cNvPr>
          <p:cNvGrpSpPr/>
          <p:nvPr/>
        </p:nvGrpSpPr>
        <p:grpSpPr>
          <a:xfrm>
            <a:off x="371399" y="2772876"/>
            <a:ext cx="9991801" cy="3867725"/>
            <a:chOff x="371399" y="2772876"/>
            <a:chExt cx="9991801" cy="386772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2ACB484-E9F0-3CED-AF62-9A5B71350CE3}"/>
                </a:ext>
              </a:extLst>
            </p:cNvPr>
            <p:cNvGrpSpPr/>
            <p:nvPr/>
          </p:nvGrpSpPr>
          <p:grpSpPr>
            <a:xfrm>
              <a:off x="371399" y="2772876"/>
              <a:ext cx="9991801" cy="3867725"/>
              <a:chOff x="13354" y="2622802"/>
              <a:chExt cx="9991801" cy="3867725"/>
            </a:xfrm>
          </p:grpSpPr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id="{F3A3A968-6397-A2C7-E0E0-18F246FDEF08}"/>
                  </a:ext>
                </a:extLst>
              </p:cNvPr>
              <p:cNvGrpSpPr/>
              <p:nvPr/>
            </p:nvGrpSpPr>
            <p:grpSpPr>
              <a:xfrm>
                <a:off x="2442302" y="3551621"/>
                <a:ext cx="3967634" cy="2077254"/>
                <a:chOff x="3155321" y="2472440"/>
                <a:chExt cx="3967634" cy="2077254"/>
              </a:xfrm>
            </p:grpSpPr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D44528AF-BBBC-5539-5758-DCD2717BCE32}"/>
                    </a:ext>
                  </a:extLst>
                </p:cNvPr>
                <p:cNvSpPr txBox="1"/>
                <p:nvPr/>
              </p:nvSpPr>
              <p:spPr>
                <a:xfrm>
                  <a:off x="3155321" y="3098088"/>
                  <a:ext cx="1370888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FFFF00"/>
                      </a:solidFill>
                    </a:rPr>
                    <a:t>=      2</a:t>
                  </a:r>
                </a:p>
              </p:txBody>
            </p:sp>
            <p:grpSp>
              <p:nvGrpSpPr>
                <p:cNvPr id="75" name="Group 74">
                  <a:extLst>
                    <a:ext uri="{FF2B5EF4-FFF2-40B4-BE49-F238E27FC236}">
                      <a16:creationId xmlns:a16="http://schemas.microsoft.com/office/drawing/2014/main" id="{F7B36E35-3060-2685-B235-65F06A2BD969}"/>
                    </a:ext>
                  </a:extLst>
                </p:cNvPr>
                <p:cNvGrpSpPr/>
                <p:nvPr/>
              </p:nvGrpSpPr>
              <p:grpSpPr>
                <a:xfrm>
                  <a:off x="4673233" y="2472440"/>
                  <a:ext cx="2449722" cy="2077254"/>
                  <a:chOff x="2767322" y="2897674"/>
                  <a:chExt cx="2449722" cy="2077254"/>
                </a:xfrm>
              </p:grpSpPr>
              <p:sp>
                <p:nvSpPr>
                  <p:cNvPr id="85" name="TextBox 84">
                    <a:extLst>
                      <a:ext uri="{FF2B5EF4-FFF2-40B4-BE49-F238E27FC236}">
                        <a16:creationId xmlns:a16="http://schemas.microsoft.com/office/drawing/2014/main" id="{D1CF9952-B88D-ADB8-2E65-EA052DD4798A}"/>
                      </a:ext>
                    </a:extLst>
                  </p:cNvPr>
                  <p:cNvSpPr txBox="1"/>
                  <p:nvPr/>
                </p:nvSpPr>
                <p:spPr>
                  <a:xfrm>
                    <a:off x="4510409" y="2919797"/>
                    <a:ext cx="583814" cy="181588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2800" dirty="0">
                        <a:solidFill>
                          <a:srgbClr val="FFFF00"/>
                        </a:solidFill>
                      </a:rPr>
                      <a:t>m</a:t>
                    </a:r>
                    <a:r>
                      <a:rPr lang="en-US" sz="2800" baseline="-25000" dirty="0">
                        <a:solidFill>
                          <a:srgbClr val="FFFF00"/>
                        </a:solidFill>
                      </a:rPr>
                      <a:t>1</a:t>
                    </a:r>
                  </a:p>
                  <a:p>
                    <a:endParaRPr lang="en-US" sz="2800" dirty="0">
                      <a:solidFill>
                        <a:srgbClr val="FFFF00"/>
                      </a:solidFill>
                    </a:endParaRPr>
                  </a:p>
                  <a:p>
                    <a:endParaRPr lang="en-US" sz="2800" dirty="0">
                      <a:solidFill>
                        <a:srgbClr val="FFFF00"/>
                      </a:solidFill>
                    </a:endParaRPr>
                  </a:p>
                  <a:p>
                    <a:r>
                      <a:rPr lang="en-US" sz="2800" dirty="0">
                        <a:solidFill>
                          <a:srgbClr val="FFFF00"/>
                        </a:solidFill>
                      </a:rPr>
                      <a:t>m</a:t>
                    </a:r>
                    <a:r>
                      <a:rPr lang="en-US" sz="2800" baseline="-25000" dirty="0">
                        <a:solidFill>
                          <a:srgbClr val="FFFF00"/>
                        </a:solidFill>
                      </a:rPr>
                      <a:t>2</a:t>
                    </a:r>
                    <a:endParaRPr lang="en-US" sz="2800" dirty="0">
                      <a:solidFill>
                        <a:srgbClr val="FFFF00"/>
                      </a:solidFill>
                    </a:endParaRPr>
                  </a:p>
                </p:txBody>
              </p:sp>
              <p:sp>
                <p:nvSpPr>
                  <p:cNvPr id="86" name="Double Brace 85">
                    <a:extLst>
                      <a:ext uri="{FF2B5EF4-FFF2-40B4-BE49-F238E27FC236}">
                        <a16:creationId xmlns:a16="http://schemas.microsoft.com/office/drawing/2014/main" id="{D9FA2586-63D1-4455-8B99-3D8C94A864A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373543" y="2897674"/>
                    <a:ext cx="843501" cy="2077254"/>
                  </a:xfrm>
                  <a:prstGeom prst="bracePair">
                    <a:avLst/>
                  </a:prstGeom>
                  <a:noFill/>
                  <a:ln w="9525" cap="flat" cmpd="sng" algn="ctr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3600" b="1" i="1" u="none" strike="noStrike" cap="none" normalizeH="0" baseline="0">
                      <a:ln>
                        <a:noFill/>
                      </a:ln>
                      <a:solidFill>
                        <a:schemeClr val="hlin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charset="0"/>
                    </a:endParaRPr>
                  </a:p>
                </p:txBody>
              </p:sp>
              <p:grpSp>
                <p:nvGrpSpPr>
                  <p:cNvPr id="87" name="Group 86">
                    <a:extLst>
                      <a:ext uri="{FF2B5EF4-FFF2-40B4-BE49-F238E27FC236}">
                        <a16:creationId xmlns:a16="http://schemas.microsoft.com/office/drawing/2014/main" id="{90668147-E44C-A0A4-8597-6535475A5FFC}"/>
                      </a:ext>
                    </a:extLst>
                  </p:cNvPr>
                  <p:cNvGrpSpPr/>
                  <p:nvPr/>
                </p:nvGrpSpPr>
                <p:grpSpPr>
                  <a:xfrm>
                    <a:off x="2767322" y="3091123"/>
                    <a:ext cx="1451942" cy="1798609"/>
                    <a:chOff x="2373686" y="3995554"/>
                    <a:chExt cx="1451942" cy="1798609"/>
                  </a:xfrm>
                </p:grpSpPr>
                <p:sp>
                  <p:nvSpPr>
                    <p:cNvPr id="88" name="TextBox 87">
                      <a:extLst>
                        <a:ext uri="{FF2B5EF4-FFF2-40B4-BE49-F238E27FC236}">
                          <a16:creationId xmlns:a16="http://schemas.microsoft.com/office/drawing/2014/main" id="{9C78B37E-9BC0-4AAC-D921-3F003D4C416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373686" y="4044316"/>
                      <a:ext cx="1402948" cy="156966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dirty="0">
                          <a:solidFill>
                            <a:srgbClr val="FFFFFF"/>
                          </a:solidFill>
                        </a:rPr>
                        <a:t> l</a:t>
                      </a:r>
                      <a:r>
                        <a:rPr lang="en-US" baseline="-25000" dirty="0">
                          <a:solidFill>
                            <a:srgbClr val="FFFFFF"/>
                          </a:solidFill>
                        </a:rPr>
                        <a:t>11   </a:t>
                      </a:r>
                      <a:r>
                        <a:rPr lang="en-US" dirty="0">
                          <a:solidFill>
                            <a:srgbClr val="FFFFFF"/>
                          </a:solidFill>
                        </a:rPr>
                        <a:t>l</a:t>
                      </a:r>
                      <a:r>
                        <a:rPr lang="en-US" baseline="-25000" dirty="0">
                          <a:solidFill>
                            <a:srgbClr val="FFFFFF"/>
                          </a:solidFill>
                        </a:rPr>
                        <a:t>12</a:t>
                      </a:r>
                    </a:p>
                    <a:p>
                      <a:endParaRPr lang="en-US" baseline="-25000" dirty="0">
                        <a:solidFill>
                          <a:srgbClr val="FFFFFF"/>
                        </a:solidFill>
                      </a:endParaRPr>
                    </a:p>
                    <a:p>
                      <a:r>
                        <a:rPr lang="en-US" dirty="0">
                          <a:solidFill>
                            <a:srgbClr val="FFFFFF"/>
                          </a:solidFill>
                        </a:rPr>
                        <a:t> l</a:t>
                      </a:r>
                      <a:r>
                        <a:rPr lang="en-US" baseline="-25000" dirty="0">
                          <a:solidFill>
                            <a:srgbClr val="FFFFFF"/>
                          </a:solidFill>
                        </a:rPr>
                        <a:t>21</a:t>
                      </a:r>
                      <a:r>
                        <a:rPr lang="en-US" dirty="0">
                          <a:solidFill>
                            <a:srgbClr val="FFFFFF"/>
                          </a:solidFill>
                        </a:rPr>
                        <a:t>  l</a:t>
                      </a:r>
                      <a:r>
                        <a:rPr lang="en-US" baseline="-25000" dirty="0">
                          <a:solidFill>
                            <a:srgbClr val="FFFFFF"/>
                          </a:solidFill>
                        </a:rPr>
                        <a:t>22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89" name="Double Bracket 88">
                      <a:extLst>
                        <a:ext uri="{FF2B5EF4-FFF2-40B4-BE49-F238E27FC236}">
                          <a16:creationId xmlns:a16="http://schemas.microsoft.com/office/drawing/2014/main" id="{04140000-0577-E266-EFA2-90B69C1CF6D6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387310" y="3995554"/>
                      <a:ext cx="1438318" cy="1798609"/>
                    </a:xfrm>
                    <a:prstGeom prst="bracketPair">
                      <a:avLst/>
                    </a:prstGeom>
                    <a:noFill/>
                    <a:ln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non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1" i="1" u="none" strike="noStrike" cap="none" normalizeH="0" baseline="0" dirty="0">
                        <a:ln>
                          <a:noFill/>
                        </a:ln>
                        <a:solidFill>
                          <a:schemeClr val="hlink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highlight>
                          <a:srgbClr val="FFFFFF"/>
                        </a:highlight>
                        <a:latin typeface="Times New Roman" charset="0"/>
                      </a:endParaRPr>
                    </a:p>
                  </p:txBody>
                </p:sp>
              </p:grpSp>
            </p:grpSp>
          </p:grpSp>
          <p:grpSp>
            <p:nvGrpSpPr>
              <p:cNvPr id="107" name="Group 106">
                <a:extLst>
                  <a:ext uri="{FF2B5EF4-FFF2-40B4-BE49-F238E27FC236}">
                    <a16:creationId xmlns:a16="http://schemas.microsoft.com/office/drawing/2014/main" id="{2C97DAFA-4B4E-3D01-0CE3-E7D0B308E225}"/>
                  </a:ext>
                </a:extLst>
              </p:cNvPr>
              <p:cNvGrpSpPr/>
              <p:nvPr/>
            </p:nvGrpSpPr>
            <p:grpSpPr>
              <a:xfrm>
                <a:off x="13354" y="2622802"/>
                <a:ext cx="2101601" cy="3867725"/>
                <a:chOff x="-235407" y="2836251"/>
                <a:chExt cx="2101601" cy="1579740"/>
              </a:xfrm>
              <a:solidFill>
                <a:srgbClr val="114FFB"/>
              </a:solidFill>
            </p:grpSpPr>
            <p:cxnSp>
              <p:nvCxnSpPr>
                <p:cNvPr id="115" name="Straight Connector 114">
                  <a:extLst>
                    <a:ext uri="{FF2B5EF4-FFF2-40B4-BE49-F238E27FC236}">
                      <a16:creationId xmlns:a16="http://schemas.microsoft.com/office/drawing/2014/main" id="{FB5C3951-FEAF-AEEF-D21E-A706416EAC04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-38047" y="3675316"/>
                  <a:ext cx="1384033" cy="0"/>
                </a:xfrm>
                <a:prstGeom prst="line">
                  <a:avLst/>
                </a:prstGeom>
                <a:grpFill/>
                <a:ln w="9525" cap="flat" cmpd="sng" algn="ctr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12" name="TextBox 111">
                  <a:extLst>
                    <a:ext uri="{FF2B5EF4-FFF2-40B4-BE49-F238E27FC236}">
                      <a16:creationId xmlns:a16="http://schemas.microsoft.com/office/drawing/2014/main" id="{F660A2B6-3AD6-F29A-9A87-58CBA7B5FC10}"/>
                    </a:ext>
                  </a:extLst>
                </p:cNvPr>
                <p:cNvSpPr txBox="1"/>
                <p:nvPr/>
              </p:nvSpPr>
              <p:spPr>
                <a:xfrm>
                  <a:off x="-235407" y="2836251"/>
                  <a:ext cx="2101601" cy="1579740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endParaRPr lang="en-US" sz="3200" dirty="0">
                    <a:solidFill>
                      <a:srgbClr val="FFFF00"/>
                    </a:solidFill>
                  </a:endParaRPr>
                </a:p>
                <a:p>
                  <a:endParaRPr lang="en-US" sz="3200" dirty="0">
                    <a:solidFill>
                      <a:srgbClr val="FFFF00"/>
                    </a:solidFill>
                  </a:endParaRPr>
                </a:p>
                <a:p>
                  <a:endParaRPr lang="en-US" sz="3200" dirty="0">
                    <a:solidFill>
                      <a:srgbClr val="FFFF00"/>
                    </a:solidFill>
                  </a:endParaRPr>
                </a:p>
                <a:p>
                  <a:r>
                    <a:rPr lang="en-US" sz="3200" dirty="0" err="1">
                      <a:solidFill>
                        <a:srgbClr val="FFFF00"/>
                      </a:solidFill>
                    </a:rPr>
                    <a:t>dm</a:t>
                  </a:r>
                  <a:r>
                    <a:rPr lang="en-US" sz="3200" baseline="30000" dirty="0" err="1">
                      <a:solidFill>
                        <a:srgbClr val="FFFF00"/>
                      </a:solidFill>
                    </a:rPr>
                    <a:t>T</a:t>
                  </a:r>
                  <a:r>
                    <a:rPr lang="en-US" sz="3200" dirty="0" err="1">
                      <a:solidFill>
                        <a:srgbClr val="FFFFFF"/>
                      </a:solidFill>
                    </a:rPr>
                    <a:t>L</a:t>
                  </a:r>
                  <a:r>
                    <a:rPr lang="en-US" sz="3200" baseline="30000" dirty="0" err="1">
                      <a:solidFill>
                        <a:srgbClr val="FFFFFF"/>
                      </a:solidFill>
                    </a:rPr>
                    <a:t>T</a:t>
                  </a:r>
                  <a:r>
                    <a:rPr lang="en-US" sz="3200" baseline="30000" dirty="0">
                      <a:solidFill>
                        <a:srgbClr val="FFFFFF"/>
                      </a:solidFill>
                    </a:rPr>
                    <a:t> </a:t>
                  </a:r>
                  <a:r>
                    <a:rPr lang="en-US" sz="3200" dirty="0">
                      <a:solidFill>
                        <a:srgbClr val="FFFFFF"/>
                      </a:solidFill>
                    </a:rPr>
                    <a:t>L</a:t>
                  </a:r>
                  <a:r>
                    <a:rPr lang="en-US" sz="3200" baseline="30000" dirty="0">
                      <a:solidFill>
                        <a:srgbClr val="FFFFFF"/>
                      </a:solidFill>
                    </a:rPr>
                    <a:t> </a:t>
                  </a:r>
                  <a:r>
                    <a:rPr lang="en-US" sz="3200" i="0" dirty="0">
                      <a:solidFill>
                        <a:srgbClr val="FFFF00"/>
                      </a:solidFill>
                    </a:rPr>
                    <a:t>m</a:t>
                  </a:r>
                  <a:r>
                    <a:rPr lang="en-US" sz="3200" dirty="0">
                      <a:solidFill>
                        <a:srgbClr val="FFFF00"/>
                      </a:solidFill>
                    </a:rPr>
                    <a:t> </a:t>
                  </a:r>
                </a:p>
                <a:p>
                  <a:r>
                    <a:rPr lang="en-US" sz="3200" dirty="0">
                      <a:solidFill>
                        <a:srgbClr val="FFFF00"/>
                      </a:solidFill>
                    </a:rPr>
                    <a:t>      dm</a:t>
                  </a:r>
                </a:p>
                <a:p>
                  <a:endParaRPr lang="en-US" sz="3200" dirty="0">
                    <a:solidFill>
                      <a:srgbClr val="FFFF00"/>
                    </a:solidFill>
                  </a:endParaRPr>
                </a:p>
                <a:p>
                  <a:endParaRPr lang="en-US" sz="3200" baseline="-25000" dirty="0">
                    <a:solidFill>
                      <a:srgbClr val="FFFF00"/>
                    </a:solidFill>
                  </a:endParaRPr>
                </a:p>
                <a:p>
                  <a:endParaRPr lang="en-US" sz="3200" dirty="0">
                    <a:solidFill>
                      <a:srgbClr val="FFFF00"/>
                    </a:solidFill>
                  </a:endParaRPr>
                </a:p>
              </p:txBody>
            </p:sp>
          </p:grpSp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3172FC02-9AA2-79D5-D559-6957D9241DD7}"/>
                  </a:ext>
                </a:extLst>
              </p:cNvPr>
              <p:cNvSpPr txBox="1"/>
              <p:nvPr/>
            </p:nvSpPr>
            <p:spPr>
              <a:xfrm>
                <a:off x="3101435" y="3070958"/>
                <a:ext cx="6903720" cy="286232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endParaRPr lang="en-US" sz="6000" dirty="0">
                  <a:solidFill>
                    <a:srgbClr val="FFFFFF"/>
                  </a:solidFill>
                </a:endParaRPr>
              </a:p>
              <a:p>
                <a:r>
                  <a:rPr lang="en-US" sz="6000" dirty="0">
                    <a:solidFill>
                      <a:srgbClr val="FFFFFF"/>
                    </a:solidFill>
                  </a:rPr>
                  <a:t>2 L</a:t>
                </a:r>
                <a:r>
                  <a:rPr lang="en-US" sz="6000" baseline="30000" dirty="0">
                    <a:solidFill>
                      <a:srgbClr val="FFFFFF"/>
                    </a:solidFill>
                  </a:rPr>
                  <a:t>T </a:t>
                </a:r>
                <a:r>
                  <a:rPr lang="en-US" sz="6000" dirty="0">
                    <a:solidFill>
                      <a:srgbClr val="FFFFFF"/>
                    </a:solidFill>
                  </a:rPr>
                  <a:t>L</a:t>
                </a:r>
                <a:r>
                  <a:rPr lang="en-US" sz="6000" baseline="30000" dirty="0">
                    <a:solidFill>
                      <a:srgbClr val="FFFFFF"/>
                    </a:solidFill>
                  </a:rPr>
                  <a:t> </a:t>
                </a:r>
                <a:r>
                  <a:rPr lang="en-US" sz="6000" i="0" dirty="0">
                    <a:solidFill>
                      <a:srgbClr val="FFFF00"/>
                    </a:solidFill>
                  </a:rPr>
                  <a:t>m</a:t>
                </a:r>
              </a:p>
              <a:p>
                <a:r>
                  <a:rPr lang="en-US" sz="6000" dirty="0">
                    <a:solidFill>
                      <a:srgbClr val="FFFF00"/>
                    </a:solidFill>
                  </a:rPr>
                  <a:t> </a:t>
                </a:r>
              </a:p>
            </p:txBody>
          </p:sp>
        </p:grp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EF02765-BBBD-223D-DC1E-D389897CFB3F}"/>
                </a:ext>
              </a:extLst>
            </p:cNvPr>
            <p:cNvCxnSpPr/>
            <p:nvPr/>
          </p:nvCxnSpPr>
          <p:spPr bwMode="auto">
            <a:xfrm>
              <a:off x="568759" y="4827184"/>
              <a:ext cx="1641041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B3472A21-A6F2-A8F5-489F-787D16A8E216}"/>
              </a:ext>
            </a:extLst>
          </p:cNvPr>
          <p:cNvSpPr txBox="1"/>
          <p:nvPr/>
        </p:nvSpPr>
        <p:spPr>
          <a:xfrm>
            <a:off x="5755935" y="119591"/>
            <a:ext cx="59536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Vector Calculus Background</a:t>
            </a:r>
          </a:p>
        </p:txBody>
      </p:sp>
    </p:spTree>
    <p:extLst>
      <p:ext uri="{BB962C8B-B14F-4D97-AF65-F5344CB8AC3E}">
        <p14:creationId xmlns:p14="http://schemas.microsoft.com/office/powerpoint/2010/main" val="18605800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59259E-6 L 0.07587 -0.5122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5" y="-2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071E18F-1A7B-6D0D-08E6-E270994A55C7}"/>
              </a:ext>
            </a:extLst>
          </p:cNvPr>
          <p:cNvGrpSpPr/>
          <p:nvPr/>
        </p:nvGrpSpPr>
        <p:grpSpPr>
          <a:xfrm>
            <a:off x="816698" y="-346087"/>
            <a:ext cx="9991801" cy="3867725"/>
            <a:chOff x="371399" y="2772876"/>
            <a:chExt cx="9991801" cy="3867725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F88751A-8577-7EFE-5C51-C2C542B933B9}"/>
                </a:ext>
              </a:extLst>
            </p:cNvPr>
            <p:cNvGrpSpPr/>
            <p:nvPr/>
          </p:nvGrpSpPr>
          <p:grpSpPr>
            <a:xfrm>
              <a:off x="371399" y="2772876"/>
              <a:ext cx="9991801" cy="3867725"/>
              <a:chOff x="13354" y="2622802"/>
              <a:chExt cx="9991801" cy="3867725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2ED985E6-3F17-F31D-4224-546EABFFBCCE}"/>
                  </a:ext>
                </a:extLst>
              </p:cNvPr>
              <p:cNvGrpSpPr/>
              <p:nvPr/>
            </p:nvGrpSpPr>
            <p:grpSpPr>
              <a:xfrm>
                <a:off x="2442302" y="3551621"/>
                <a:ext cx="3967634" cy="2077254"/>
                <a:chOff x="3155321" y="2472440"/>
                <a:chExt cx="3967634" cy="2077254"/>
              </a:xfrm>
            </p:grpSpPr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425E29B0-0FAF-3202-DF33-B753F70B4AF2}"/>
                    </a:ext>
                  </a:extLst>
                </p:cNvPr>
                <p:cNvSpPr txBox="1"/>
                <p:nvPr/>
              </p:nvSpPr>
              <p:spPr>
                <a:xfrm>
                  <a:off x="3155321" y="3098088"/>
                  <a:ext cx="1370888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FFFF00"/>
                      </a:solidFill>
                    </a:rPr>
                    <a:t>=      2</a:t>
                  </a:r>
                </a:p>
              </p:txBody>
            </p:sp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328F4FEA-525B-244B-45EB-279178E83A00}"/>
                    </a:ext>
                  </a:extLst>
                </p:cNvPr>
                <p:cNvGrpSpPr/>
                <p:nvPr/>
              </p:nvGrpSpPr>
              <p:grpSpPr>
                <a:xfrm>
                  <a:off x="4673233" y="2472440"/>
                  <a:ext cx="2449722" cy="2077254"/>
                  <a:chOff x="2767322" y="2897674"/>
                  <a:chExt cx="2449722" cy="2077254"/>
                </a:xfrm>
              </p:grpSpPr>
              <p:sp>
                <p:nvSpPr>
                  <p:cNvPr id="20" name="TextBox 19">
                    <a:extLst>
                      <a:ext uri="{FF2B5EF4-FFF2-40B4-BE49-F238E27FC236}">
                        <a16:creationId xmlns:a16="http://schemas.microsoft.com/office/drawing/2014/main" id="{5A549FE8-E4FC-39C8-59E9-F751C8AAD572}"/>
                      </a:ext>
                    </a:extLst>
                  </p:cNvPr>
                  <p:cNvSpPr txBox="1"/>
                  <p:nvPr/>
                </p:nvSpPr>
                <p:spPr>
                  <a:xfrm>
                    <a:off x="4510409" y="2919797"/>
                    <a:ext cx="583814" cy="181588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2800" dirty="0">
                        <a:solidFill>
                          <a:srgbClr val="FFFF00"/>
                        </a:solidFill>
                      </a:rPr>
                      <a:t>m</a:t>
                    </a:r>
                    <a:r>
                      <a:rPr lang="en-US" sz="2800" baseline="-25000" dirty="0">
                        <a:solidFill>
                          <a:srgbClr val="FFFF00"/>
                        </a:solidFill>
                      </a:rPr>
                      <a:t>1</a:t>
                    </a:r>
                  </a:p>
                  <a:p>
                    <a:endParaRPr lang="en-US" sz="2800" dirty="0">
                      <a:solidFill>
                        <a:srgbClr val="FFFF00"/>
                      </a:solidFill>
                    </a:endParaRPr>
                  </a:p>
                  <a:p>
                    <a:endParaRPr lang="en-US" sz="2800" dirty="0">
                      <a:solidFill>
                        <a:srgbClr val="FFFF00"/>
                      </a:solidFill>
                    </a:endParaRPr>
                  </a:p>
                  <a:p>
                    <a:r>
                      <a:rPr lang="en-US" sz="2800" dirty="0">
                        <a:solidFill>
                          <a:srgbClr val="FFFF00"/>
                        </a:solidFill>
                      </a:rPr>
                      <a:t>m</a:t>
                    </a:r>
                    <a:r>
                      <a:rPr lang="en-US" sz="2800" baseline="-25000" dirty="0">
                        <a:solidFill>
                          <a:srgbClr val="FFFF00"/>
                        </a:solidFill>
                      </a:rPr>
                      <a:t>2</a:t>
                    </a:r>
                    <a:endParaRPr lang="en-US" sz="2800" dirty="0">
                      <a:solidFill>
                        <a:srgbClr val="FFFF00"/>
                      </a:solidFill>
                    </a:endParaRPr>
                  </a:p>
                </p:txBody>
              </p:sp>
              <p:sp>
                <p:nvSpPr>
                  <p:cNvPr id="21" name="Double Brace 20">
                    <a:extLst>
                      <a:ext uri="{FF2B5EF4-FFF2-40B4-BE49-F238E27FC236}">
                        <a16:creationId xmlns:a16="http://schemas.microsoft.com/office/drawing/2014/main" id="{EE7E2BB2-E021-5962-2C25-C1163E0A1397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373543" y="2897674"/>
                    <a:ext cx="843501" cy="2077254"/>
                  </a:xfrm>
                  <a:prstGeom prst="bracePair">
                    <a:avLst/>
                  </a:prstGeom>
                  <a:noFill/>
                  <a:ln w="9525" cap="flat" cmpd="sng" algn="ctr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3600" b="1" i="1" u="none" strike="noStrike" cap="none" normalizeH="0" baseline="0">
                      <a:ln>
                        <a:noFill/>
                      </a:ln>
                      <a:solidFill>
                        <a:schemeClr val="hlin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charset="0"/>
                    </a:endParaRPr>
                  </a:p>
                </p:txBody>
              </p:sp>
              <p:grpSp>
                <p:nvGrpSpPr>
                  <p:cNvPr id="22" name="Group 21">
                    <a:extLst>
                      <a:ext uri="{FF2B5EF4-FFF2-40B4-BE49-F238E27FC236}">
                        <a16:creationId xmlns:a16="http://schemas.microsoft.com/office/drawing/2014/main" id="{463679C4-7CB9-E5DF-BE81-59CA02D0FA8C}"/>
                      </a:ext>
                    </a:extLst>
                  </p:cNvPr>
                  <p:cNvGrpSpPr/>
                  <p:nvPr/>
                </p:nvGrpSpPr>
                <p:grpSpPr>
                  <a:xfrm>
                    <a:off x="2767322" y="3091123"/>
                    <a:ext cx="1451942" cy="1798609"/>
                    <a:chOff x="2373686" y="3995554"/>
                    <a:chExt cx="1451942" cy="1798609"/>
                  </a:xfrm>
                </p:grpSpPr>
                <p:sp>
                  <p:nvSpPr>
                    <p:cNvPr id="23" name="TextBox 22">
                      <a:extLst>
                        <a:ext uri="{FF2B5EF4-FFF2-40B4-BE49-F238E27FC236}">
                          <a16:creationId xmlns:a16="http://schemas.microsoft.com/office/drawing/2014/main" id="{47FF0B65-48B3-F082-6B4B-9E6054C0256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373686" y="4044316"/>
                      <a:ext cx="1402948" cy="156966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dirty="0">
                          <a:solidFill>
                            <a:srgbClr val="FFFFFF"/>
                          </a:solidFill>
                        </a:rPr>
                        <a:t> l</a:t>
                      </a:r>
                      <a:r>
                        <a:rPr lang="en-US" baseline="-25000" dirty="0">
                          <a:solidFill>
                            <a:srgbClr val="FFFFFF"/>
                          </a:solidFill>
                        </a:rPr>
                        <a:t>11   </a:t>
                      </a:r>
                      <a:r>
                        <a:rPr lang="en-US" dirty="0">
                          <a:solidFill>
                            <a:srgbClr val="FFFFFF"/>
                          </a:solidFill>
                        </a:rPr>
                        <a:t>l</a:t>
                      </a:r>
                      <a:r>
                        <a:rPr lang="en-US" baseline="-25000" dirty="0">
                          <a:solidFill>
                            <a:srgbClr val="FFFFFF"/>
                          </a:solidFill>
                        </a:rPr>
                        <a:t>12</a:t>
                      </a:r>
                    </a:p>
                    <a:p>
                      <a:endParaRPr lang="en-US" baseline="-25000" dirty="0">
                        <a:solidFill>
                          <a:srgbClr val="FFFFFF"/>
                        </a:solidFill>
                      </a:endParaRPr>
                    </a:p>
                    <a:p>
                      <a:r>
                        <a:rPr lang="en-US" dirty="0">
                          <a:solidFill>
                            <a:srgbClr val="FFFFFF"/>
                          </a:solidFill>
                        </a:rPr>
                        <a:t> l</a:t>
                      </a:r>
                      <a:r>
                        <a:rPr lang="en-US" baseline="-25000" dirty="0">
                          <a:solidFill>
                            <a:srgbClr val="FFFFFF"/>
                          </a:solidFill>
                        </a:rPr>
                        <a:t>21</a:t>
                      </a:r>
                      <a:r>
                        <a:rPr lang="en-US" dirty="0">
                          <a:solidFill>
                            <a:srgbClr val="FFFFFF"/>
                          </a:solidFill>
                        </a:rPr>
                        <a:t>  l</a:t>
                      </a:r>
                      <a:r>
                        <a:rPr lang="en-US" baseline="-25000" dirty="0">
                          <a:solidFill>
                            <a:srgbClr val="FFFFFF"/>
                          </a:solidFill>
                        </a:rPr>
                        <a:t>22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24" name="Double Bracket 23">
                      <a:extLst>
                        <a:ext uri="{FF2B5EF4-FFF2-40B4-BE49-F238E27FC236}">
                          <a16:creationId xmlns:a16="http://schemas.microsoft.com/office/drawing/2014/main" id="{70C5318C-96F3-76FE-31E7-0242B8B9B843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387310" y="3995554"/>
                      <a:ext cx="1438318" cy="1798609"/>
                    </a:xfrm>
                    <a:prstGeom prst="bracketPair">
                      <a:avLst/>
                    </a:prstGeom>
                    <a:noFill/>
                    <a:ln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non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1" i="1" u="none" strike="noStrike" cap="none" normalizeH="0" baseline="0" dirty="0">
                        <a:ln>
                          <a:noFill/>
                        </a:ln>
                        <a:solidFill>
                          <a:schemeClr val="hlink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highlight>
                          <a:srgbClr val="FFFFFF"/>
                        </a:highlight>
                        <a:latin typeface="Times New Roman" charset="0"/>
                      </a:endParaRPr>
                    </a:p>
                  </p:txBody>
                </p:sp>
              </p:grpSp>
            </p:grp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034E6BFB-40BE-42D7-0EC4-5EC549260976}"/>
                  </a:ext>
                </a:extLst>
              </p:cNvPr>
              <p:cNvGrpSpPr/>
              <p:nvPr/>
            </p:nvGrpSpPr>
            <p:grpSpPr>
              <a:xfrm>
                <a:off x="13354" y="2622802"/>
                <a:ext cx="2101601" cy="3867725"/>
                <a:chOff x="-235407" y="2836251"/>
                <a:chExt cx="2101601" cy="1579740"/>
              </a:xfrm>
              <a:solidFill>
                <a:srgbClr val="114FFB"/>
              </a:solidFill>
            </p:grpSpPr>
            <p:cxnSp>
              <p:nvCxnSpPr>
                <p:cNvPr id="16" name="Straight Connector 15">
                  <a:extLst>
                    <a:ext uri="{FF2B5EF4-FFF2-40B4-BE49-F238E27FC236}">
                      <a16:creationId xmlns:a16="http://schemas.microsoft.com/office/drawing/2014/main" id="{B0BA0AC4-2328-BC0F-DBD8-F16F41273916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-38047" y="3675316"/>
                  <a:ext cx="1384033" cy="0"/>
                </a:xfrm>
                <a:prstGeom prst="line">
                  <a:avLst/>
                </a:prstGeom>
                <a:grpFill/>
                <a:ln w="9525" cap="flat" cmpd="sng" algn="ctr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3695CD75-3FCE-E610-D527-5E8E40D433A2}"/>
                    </a:ext>
                  </a:extLst>
                </p:cNvPr>
                <p:cNvSpPr txBox="1"/>
                <p:nvPr/>
              </p:nvSpPr>
              <p:spPr>
                <a:xfrm>
                  <a:off x="-235407" y="2836251"/>
                  <a:ext cx="2101601" cy="1579740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endParaRPr lang="en-US" sz="3200" dirty="0">
                    <a:solidFill>
                      <a:srgbClr val="FFFF00"/>
                    </a:solidFill>
                  </a:endParaRPr>
                </a:p>
                <a:p>
                  <a:endParaRPr lang="en-US" sz="3200" dirty="0">
                    <a:solidFill>
                      <a:srgbClr val="FFFF00"/>
                    </a:solidFill>
                  </a:endParaRPr>
                </a:p>
                <a:p>
                  <a:endParaRPr lang="en-US" sz="3200" dirty="0">
                    <a:solidFill>
                      <a:srgbClr val="FFFF00"/>
                    </a:solidFill>
                  </a:endParaRPr>
                </a:p>
                <a:p>
                  <a:r>
                    <a:rPr lang="en-US" sz="3200" dirty="0" err="1">
                      <a:solidFill>
                        <a:srgbClr val="FFFF00"/>
                      </a:solidFill>
                    </a:rPr>
                    <a:t>dm</a:t>
                  </a:r>
                  <a:r>
                    <a:rPr lang="en-US" sz="3200" baseline="30000" dirty="0" err="1">
                      <a:solidFill>
                        <a:srgbClr val="FFFF00"/>
                      </a:solidFill>
                    </a:rPr>
                    <a:t>T</a:t>
                  </a:r>
                  <a:r>
                    <a:rPr lang="en-US" sz="3200" dirty="0" err="1">
                      <a:solidFill>
                        <a:srgbClr val="FFFFFF"/>
                      </a:solidFill>
                    </a:rPr>
                    <a:t>L</a:t>
                  </a:r>
                  <a:r>
                    <a:rPr lang="en-US" sz="3200" baseline="30000" dirty="0" err="1">
                      <a:solidFill>
                        <a:srgbClr val="FFFFFF"/>
                      </a:solidFill>
                    </a:rPr>
                    <a:t>T</a:t>
                  </a:r>
                  <a:r>
                    <a:rPr lang="en-US" sz="3200" baseline="30000" dirty="0">
                      <a:solidFill>
                        <a:srgbClr val="FFFFFF"/>
                      </a:solidFill>
                    </a:rPr>
                    <a:t> </a:t>
                  </a:r>
                  <a:r>
                    <a:rPr lang="en-US" sz="3200" dirty="0">
                      <a:solidFill>
                        <a:srgbClr val="FFFFFF"/>
                      </a:solidFill>
                    </a:rPr>
                    <a:t>L</a:t>
                  </a:r>
                  <a:r>
                    <a:rPr lang="en-US" sz="3200" baseline="30000" dirty="0">
                      <a:solidFill>
                        <a:srgbClr val="FFFFFF"/>
                      </a:solidFill>
                    </a:rPr>
                    <a:t> </a:t>
                  </a:r>
                  <a:r>
                    <a:rPr lang="en-US" sz="3200" i="0" dirty="0">
                      <a:solidFill>
                        <a:srgbClr val="FFFF00"/>
                      </a:solidFill>
                    </a:rPr>
                    <a:t>m</a:t>
                  </a:r>
                  <a:r>
                    <a:rPr lang="en-US" sz="3200" dirty="0">
                      <a:solidFill>
                        <a:srgbClr val="FFFF00"/>
                      </a:solidFill>
                    </a:rPr>
                    <a:t> </a:t>
                  </a:r>
                </a:p>
                <a:p>
                  <a:r>
                    <a:rPr lang="en-US" sz="3200" dirty="0">
                      <a:solidFill>
                        <a:srgbClr val="FFFF00"/>
                      </a:solidFill>
                    </a:rPr>
                    <a:t>      dm</a:t>
                  </a:r>
                </a:p>
                <a:p>
                  <a:endParaRPr lang="en-US" sz="3200" dirty="0">
                    <a:solidFill>
                      <a:srgbClr val="FFFF00"/>
                    </a:solidFill>
                  </a:endParaRPr>
                </a:p>
                <a:p>
                  <a:endParaRPr lang="en-US" sz="3200" baseline="-25000" dirty="0">
                    <a:solidFill>
                      <a:srgbClr val="FFFF00"/>
                    </a:solidFill>
                  </a:endParaRPr>
                </a:p>
                <a:p>
                  <a:endParaRPr lang="en-US" sz="3200" dirty="0">
                    <a:solidFill>
                      <a:srgbClr val="FFFF00"/>
                    </a:solidFill>
                  </a:endParaRPr>
                </a:p>
              </p:txBody>
            </p:sp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349E1D6-FBB7-77CD-AF90-169FF2F63CCE}"/>
                  </a:ext>
                </a:extLst>
              </p:cNvPr>
              <p:cNvSpPr txBox="1"/>
              <p:nvPr/>
            </p:nvSpPr>
            <p:spPr>
              <a:xfrm>
                <a:off x="3101435" y="3070958"/>
                <a:ext cx="6903720" cy="286232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endParaRPr lang="en-US" sz="6000" dirty="0">
                  <a:solidFill>
                    <a:srgbClr val="FFFFFF"/>
                  </a:solidFill>
                </a:endParaRPr>
              </a:p>
              <a:p>
                <a:r>
                  <a:rPr lang="en-US" sz="6000" dirty="0">
                    <a:solidFill>
                      <a:srgbClr val="FFFFFF"/>
                    </a:solidFill>
                  </a:rPr>
                  <a:t>2 L</a:t>
                </a:r>
                <a:r>
                  <a:rPr lang="en-US" sz="6000" baseline="30000" dirty="0">
                    <a:solidFill>
                      <a:srgbClr val="FFFFFF"/>
                    </a:solidFill>
                  </a:rPr>
                  <a:t>T </a:t>
                </a:r>
                <a:r>
                  <a:rPr lang="en-US" sz="6000" dirty="0">
                    <a:solidFill>
                      <a:srgbClr val="FFFFFF"/>
                    </a:solidFill>
                  </a:rPr>
                  <a:t>L</a:t>
                </a:r>
                <a:r>
                  <a:rPr lang="en-US" sz="6000" baseline="30000" dirty="0">
                    <a:solidFill>
                      <a:srgbClr val="FFFFFF"/>
                    </a:solidFill>
                  </a:rPr>
                  <a:t> </a:t>
                </a:r>
                <a:r>
                  <a:rPr lang="en-US" sz="6000" i="0" dirty="0">
                    <a:solidFill>
                      <a:srgbClr val="FFFF00"/>
                    </a:solidFill>
                  </a:rPr>
                  <a:t>m</a:t>
                </a:r>
              </a:p>
              <a:p>
                <a:r>
                  <a:rPr lang="en-US" sz="6000" dirty="0">
                    <a:solidFill>
                      <a:srgbClr val="FFFF00"/>
                    </a:solidFill>
                  </a:rPr>
                  <a:t> </a:t>
                </a:r>
              </a:p>
            </p:txBody>
          </p:sp>
        </p:grp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050F7B3-2500-4CE4-1173-0F6C8B23E5ED}"/>
                </a:ext>
              </a:extLst>
            </p:cNvPr>
            <p:cNvCxnSpPr/>
            <p:nvPr/>
          </p:nvCxnSpPr>
          <p:spPr bwMode="auto">
            <a:xfrm>
              <a:off x="568759" y="4827184"/>
              <a:ext cx="1641041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56" name="Rectangle 2">
            <a:extLst>
              <a:ext uri="{FF2B5EF4-FFF2-40B4-BE49-F238E27FC236}">
                <a16:creationId xmlns:a16="http://schemas.microsoft.com/office/drawing/2014/main" id="{57696746-9EA5-D550-087E-25176AB816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2828125"/>
            <a:ext cx="8160799" cy="2862322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457200" indent="-457200">
              <a:buFont typeface="Symbol" panose="05050102010706020507" pitchFamily="18" charset="2"/>
              <a:buChar char="e"/>
              <a:defRPr/>
            </a:pP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= ½ 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m-d)</a:t>
            </a:r>
            <a:r>
              <a:rPr lang="en-US" sz="3200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m-d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</a:p>
          <a:p>
            <a:pPr>
              <a:defRPr/>
            </a:pP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= 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½[(</a:t>
            </a:r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</a:t>
            </a:r>
            <a:r>
              <a:rPr lang="en-US" sz="3200" baseline="30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</a:t>
            </a:r>
            <a:r>
              <a:rPr lang="en-US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</a:t>
            </a:r>
            <a:r>
              <a:rPr lang="en-US" sz="3200" baseline="30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</a:t>
            </a:r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-d</a:t>
            </a:r>
            <a:r>
              <a:rPr lang="en-US" sz="3200" baseline="30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)(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m-d)]</a:t>
            </a:r>
          </a:p>
          <a:p>
            <a:pPr>
              <a:defRPr/>
            </a:pP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=  [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½ </a:t>
            </a:r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</a:t>
            </a:r>
            <a:r>
              <a:rPr lang="en-US" sz="3200" baseline="30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</a:t>
            </a:r>
            <a:r>
              <a:rPr lang="en-US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</a:t>
            </a:r>
            <a:r>
              <a:rPr lang="en-US" sz="3200" baseline="30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</a:t>
            </a:r>
            <a:r>
              <a:rPr lang="en-US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</a:t>
            </a:r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- </a:t>
            </a:r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</a:t>
            </a:r>
            <a:r>
              <a:rPr lang="en-US" sz="3200" baseline="30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</a:t>
            </a:r>
            <a:r>
              <a:rPr lang="en-US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</a:t>
            </a:r>
            <a:r>
              <a:rPr lang="en-US" sz="3200" baseline="30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</a:t>
            </a:r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</a:t>
            </a:r>
            <a:r>
              <a:rPr lang="en-US" sz="3200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+ </a:t>
            </a:r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</a:t>
            </a:r>
            <a:r>
              <a:rPr lang="en-US" sz="3200" baseline="30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</a:t>
            </a:r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]</a:t>
            </a:r>
          </a:p>
          <a:p>
            <a:pPr>
              <a:defRPr/>
            </a:pPr>
            <a:endParaRPr 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endParaRPr 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457200" indent="-457200">
              <a:buFont typeface="Wingdings" panose="05000000000000000000" pitchFamily="2" charset="2"/>
              <a:buChar char="à"/>
              <a:defRPr/>
            </a:pPr>
            <a:r>
              <a:rPr lang="en-US" sz="3200" dirty="0">
                <a:solidFill>
                  <a:srgbClr val="FFFFF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∇</a:t>
            </a:r>
            <a:r>
              <a:rPr lang="en-US" sz="3200" dirty="0">
                <a:solidFill>
                  <a:srgbClr val="FFFFFF"/>
                </a:solidFill>
                <a:latin typeface="Symbol" panose="05050102010706020507" pitchFamily="18" charset="2"/>
              </a:rPr>
              <a:t>e </a:t>
            </a:r>
            <a:r>
              <a:rPr lang="en-US" sz="3200" dirty="0">
                <a:solidFill>
                  <a:srgbClr val="FFFFFF"/>
                </a:solidFill>
              </a:rPr>
              <a:t>= 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  <a:cs typeface="Times New Roman" panose="02020603050405020304" pitchFamily="18" charset="0"/>
              </a:rPr>
              <a:t>e 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/dm 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½ 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d[</a:t>
            </a:r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3200" baseline="30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200" baseline="30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3200" baseline="30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200" baseline="30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]/dm</a:t>
            </a:r>
          </a:p>
          <a:p>
            <a:pPr>
              <a:defRPr/>
            </a:pP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= </a:t>
            </a:r>
            <a:r>
              <a:rPr lang="en-US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200" baseline="30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200" baseline="30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>
              <a:defRPr/>
            </a:pP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= 0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F2ED9A45-B81B-46FF-B59A-2D299C535B6E}"/>
              </a:ext>
            </a:extLst>
          </p:cNvPr>
          <p:cNvSpPr/>
          <p:nvPr/>
        </p:nvSpPr>
        <p:spPr bwMode="auto">
          <a:xfrm>
            <a:off x="816698" y="4759605"/>
            <a:ext cx="8202919" cy="518187"/>
          </a:xfrm>
          <a:prstGeom prst="rect">
            <a:avLst/>
          </a:prstGeom>
          <a:solidFill>
            <a:srgbClr val="114FF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C387E29-36E0-5B15-CC6E-327498893612}"/>
              </a:ext>
            </a:extLst>
          </p:cNvPr>
          <p:cNvSpPr/>
          <p:nvPr/>
        </p:nvSpPr>
        <p:spPr bwMode="auto">
          <a:xfrm>
            <a:off x="2315222" y="5233614"/>
            <a:ext cx="5968753" cy="518187"/>
          </a:xfrm>
          <a:prstGeom prst="rect">
            <a:avLst/>
          </a:prstGeom>
          <a:solidFill>
            <a:srgbClr val="114FF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3472A21-A6F2-A8F5-489F-787D16A8E216}"/>
              </a:ext>
            </a:extLst>
          </p:cNvPr>
          <p:cNvSpPr txBox="1"/>
          <p:nvPr/>
        </p:nvSpPr>
        <p:spPr>
          <a:xfrm>
            <a:off x="5755935" y="119591"/>
            <a:ext cx="59536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Vector Calculus Background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7F8C0CF-8B7F-339F-EECE-40E9488DBBEE}"/>
              </a:ext>
            </a:extLst>
          </p:cNvPr>
          <p:cNvSpPr/>
          <p:nvPr/>
        </p:nvSpPr>
        <p:spPr bwMode="auto">
          <a:xfrm>
            <a:off x="2480655" y="5734958"/>
            <a:ext cx="5968753" cy="518187"/>
          </a:xfrm>
          <a:prstGeom prst="rect">
            <a:avLst/>
          </a:prstGeom>
          <a:solidFill>
            <a:srgbClr val="114FF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 dirty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B62512-056C-DAA4-C519-14E8FEE3C12B}"/>
              </a:ext>
            </a:extLst>
          </p:cNvPr>
          <p:cNvSpPr txBox="1"/>
          <p:nvPr/>
        </p:nvSpPr>
        <p:spPr>
          <a:xfrm>
            <a:off x="943101" y="3893210"/>
            <a:ext cx="77845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d</a:t>
            </a:r>
            <a:r>
              <a:rPr lang="en-US" sz="2400" dirty="0">
                <a:solidFill>
                  <a:srgbClr val="FFFFFF"/>
                </a:solidFill>
                <a:latin typeface="Symbol" panose="05050102010706020507" pitchFamily="18" charset="2"/>
              </a:rPr>
              <a:t>e</a:t>
            </a:r>
            <a:r>
              <a:rPr lang="en-US" sz="2400" dirty="0">
                <a:solidFill>
                  <a:srgbClr val="FFFFFF"/>
                </a:solidFill>
              </a:rPr>
              <a:t>/dm =</a:t>
            </a:r>
            <a:r>
              <a:rPr lang="en-US" sz="2400" dirty="0">
                <a:solidFill>
                  <a:srgbClr val="FFFFF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∇</a:t>
            </a:r>
            <a:r>
              <a:rPr lang="en-US" sz="2400" dirty="0">
                <a:solidFill>
                  <a:srgbClr val="FFFFFF"/>
                </a:solidFill>
                <a:latin typeface="Symbol" panose="05050102010706020507" pitchFamily="18" charset="2"/>
              </a:rPr>
              <a:t>e </a:t>
            </a:r>
            <a:r>
              <a:rPr lang="en-US" sz="2400" dirty="0">
                <a:solidFill>
                  <a:srgbClr val="FFFFFF"/>
                </a:solidFill>
              </a:rPr>
              <a:t>=0,  set to zero because </a:t>
            </a:r>
            <a:r>
              <a:rPr lang="en-US" sz="2400" dirty="0">
                <a:solidFill>
                  <a:srgbClr val="FFFFF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∇</a:t>
            </a:r>
            <a:r>
              <a:rPr lang="en-US" sz="2400" dirty="0">
                <a:solidFill>
                  <a:srgbClr val="FFFFFF"/>
                </a:solidFill>
                <a:latin typeface="Symbol" panose="05050102010706020507" pitchFamily="18" charset="2"/>
              </a:rPr>
              <a:t>e</a:t>
            </a:r>
            <a:r>
              <a:rPr lang="en-US" sz="2400" dirty="0">
                <a:solidFill>
                  <a:srgbClr val="FFFFFF"/>
                </a:solidFill>
              </a:rPr>
              <a:t>= 0 at global minimum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00BC6C1-DCA1-9AA6-5CF7-0E0545058773}"/>
              </a:ext>
            </a:extLst>
          </p:cNvPr>
          <p:cNvSpPr txBox="1"/>
          <p:nvPr/>
        </p:nvSpPr>
        <p:spPr>
          <a:xfrm>
            <a:off x="4008697" y="5646615"/>
            <a:ext cx="585835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à"/>
            </a:pPr>
            <a:r>
              <a:rPr lang="en-US" sz="3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600" baseline="30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=  </a:t>
            </a:r>
            <a:r>
              <a:rPr lang="en-US" sz="3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600" baseline="30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en-US" sz="3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Normal Equations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0539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67" grpId="0" animBg="1"/>
      <p:bldP spid="2" grpId="0" animBg="1"/>
      <p:bldP spid="9" grpId="0" animBg="1"/>
      <p:bldP spid="4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498" name="Rectangle 2"/>
          <p:cNvSpPr>
            <a:spLocks noChangeArrowheads="1"/>
          </p:cNvSpPr>
          <p:nvPr/>
        </p:nvSpPr>
        <p:spPr bwMode="auto">
          <a:xfrm>
            <a:off x="-76200" y="-228600"/>
            <a:ext cx="914400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sz="8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Outline</a:t>
            </a:r>
            <a:endParaRPr lang="en-US" sz="8000" dirty="0">
              <a:solidFill>
                <a:srgbClr val="FFFFFF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-1752600" y="2895600"/>
            <a:ext cx="1104900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5791200" y="5515510"/>
            <a:ext cx="1524000" cy="914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-281940" y="2391310"/>
            <a:ext cx="914400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685800" indent="-685800" algn="ctr">
              <a:buFont typeface="Arial" panose="020B0604020202020204" pitchFamily="34" charset="0"/>
              <a:buChar char="•"/>
              <a:defRPr/>
            </a:pPr>
            <a:r>
              <a:rPr lang="en-US" sz="4000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Iterative Steepest Descent Solution</a:t>
            </a:r>
            <a:endParaRPr lang="en-US" sz="4000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-281940" y="4310180"/>
            <a:ext cx="383286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685800" indent="-685800" algn="ctr">
              <a:buFont typeface="Arial" panose="020B0604020202020204" pitchFamily="34" charset="0"/>
              <a:buChar char="•"/>
              <a:defRPr/>
            </a:pPr>
            <a:r>
              <a:rPr lang="en-US" sz="4000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Summary</a:t>
            </a:r>
            <a:endParaRPr lang="en-US" sz="4000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99060" y="3337560"/>
            <a:ext cx="808609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685800" indent="-685800" algn="ctr">
              <a:buFont typeface="Arial" panose="020B0604020202020204" pitchFamily="34" charset="0"/>
              <a:buChar char="•"/>
              <a:defRPr/>
            </a:pPr>
            <a:r>
              <a:rPr lang="en-US" sz="4000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Details: Geometric Interpretation</a:t>
            </a:r>
            <a:endParaRPr lang="en-US" sz="4000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144780" y="3154830"/>
            <a:ext cx="8827770" cy="293706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298BDDA-2C54-16FB-2597-92CBE8A8B452}"/>
              </a:ext>
            </a:extLst>
          </p:cNvPr>
          <p:cNvSpPr txBox="1"/>
          <p:nvPr/>
        </p:nvSpPr>
        <p:spPr>
          <a:xfrm>
            <a:off x="1735262" y="2832301"/>
            <a:ext cx="56734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Vector Calculus Background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BCEDCF-3BAA-3761-0D0E-70DF301B162A}"/>
              </a:ext>
            </a:extLst>
          </p:cNvPr>
          <p:cNvSpPr txBox="1"/>
          <p:nvPr/>
        </p:nvSpPr>
        <p:spPr>
          <a:xfrm>
            <a:off x="1721927" y="3582365"/>
            <a:ext cx="5763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Derivative of Misfit Function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D6A2390-F35A-1177-A8FF-A6BE92F39E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1192632"/>
            <a:ext cx="914400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685800" indent="-685800" algn="ctr">
              <a:buFont typeface="Arial" panose="020B0604020202020204" pitchFamily="34" charset="0"/>
              <a:buChar char="•"/>
              <a:defRPr/>
            </a:pPr>
            <a:r>
              <a:rPr lang="en-US" sz="4000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Overdetermined System of Equations</a:t>
            </a:r>
          </a:p>
          <a:p>
            <a:pPr marL="685800" indent="-685800" algn="ctr">
              <a:buFont typeface="Arial" panose="020B0604020202020204" pitchFamily="34" charset="0"/>
              <a:buChar char="•"/>
              <a:defRPr/>
            </a:pPr>
            <a:r>
              <a:rPr lang="en-US" sz="4000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&amp; Least Squares Solution</a:t>
            </a:r>
            <a:endParaRPr lang="en-US" sz="4000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953398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Oval 45"/>
          <p:cNvSpPr/>
          <p:nvPr/>
        </p:nvSpPr>
        <p:spPr bwMode="auto">
          <a:xfrm>
            <a:off x="1021352" y="5627150"/>
            <a:ext cx="2924422" cy="508378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47" name="Oval 46"/>
          <p:cNvSpPr/>
          <p:nvPr/>
        </p:nvSpPr>
        <p:spPr bwMode="auto">
          <a:xfrm>
            <a:off x="487458" y="5467156"/>
            <a:ext cx="4160248" cy="785607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45" name="Oval 44"/>
          <p:cNvSpPr/>
          <p:nvPr/>
        </p:nvSpPr>
        <p:spPr bwMode="auto">
          <a:xfrm>
            <a:off x="1803546" y="5867400"/>
            <a:ext cx="1473054" cy="160281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0" y="4419600"/>
            <a:ext cx="3825624" cy="2606138"/>
            <a:chOff x="0" y="4419600"/>
            <a:chExt cx="3825624" cy="2606138"/>
          </a:xfrm>
        </p:grpSpPr>
        <p:cxnSp>
          <p:nvCxnSpPr>
            <p:cNvPr id="69" name="Straight Connector 68"/>
            <p:cNvCxnSpPr/>
            <p:nvPr/>
          </p:nvCxnSpPr>
          <p:spPr bwMode="auto">
            <a:xfrm>
              <a:off x="1752600" y="5638800"/>
              <a:ext cx="0" cy="29690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7" name="Group 6"/>
            <p:cNvGrpSpPr/>
            <p:nvPr/>
          </p:nvGrpSpPr>
          <p:grpSpPr>
            <a:xfrm>
              <a:off x="0" y="4419600"/>
              <a:ext cx="3825624" cy="2606138"/>
              <a:chOff x="0" y="4397059"/>
              <a:chExt cx="3825624" cy="2606138"/>
            </a:xfrm>
          </p:grpSpPr>
          <p:sp>
            <p:nvSpPr>
              <p:cNvPr id="18" name="Rectangle 2"/>
              <p:cNvSpPr>
                <a:spLocks noChangeArrowheads="1"/>
              </p:cNvSpPr>
              <p:nvPr/>
            </p:nvSpPr>
            <p:spPr bwMode="auto">
              <a:xfrm>
                <a:off x="0" y="4727779"/>
                <a:ext cx="1841291" cy="60960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90488" tIns="44450" rIns="90488" bIns="44450" anchor="ctr"/>
              <a:lstStyle/>
              <a:p>
                <a:pPr algn="ctr">
                  <a:defRPr/>
                </a:pPr>
                <a:r>
                  <a:rPr lang="en-US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ymbol" panose="05050102010706020507" pitchFamily="18" charset="2"/>
                  </a:rPr>
                  <a:t>e</a:t>
                </a:r>
                <a:endParaRPr lang="en-US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endParaRPr>
              </a:p>
            </p:txBody>
          </p:sp>
          <p:grpSp>
            <p:nvGrpSpPr>
              <p:cNvPr id="55" name="Group 54"/>
              <p:cNvGrpSpPr/>
              <p:nvPr/>
            </p:nvGrpSpPr>
            <p:grpSpPr>
              <a:xfrm>
                <a:off x="1172795" y="5897701"/>
                <a:ext cx="2219279" cy="1105496"/>
                <a:chOff x="2581321" y="4259308"/>
                <a:chExt cx="2219279" cy="1105496"/>
              </a:xfrm>
            </p:grpSpPr>
            <p:cxnSp>
              <p:nvCxnSpPr>
                <p:cNvPr id="56" name="Straight Connector 55"/>
                <p:cNvCxnSpPr/>
                <p:nvPr/>
              </p:nvCxnSpPr>
              <p:spPr bwMode="auto">
                <a:xfrm>
                  <a:off x="2667000" y="4419600"/>
                  <a:ext cx="2133600" cy="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57" name="TextBox 56"/>
                <p:cNvSpPr txBox="1"/>
                <p:nvPr/>
              </p:nvSpPr>
              <p:spPr>
                <a:xfrm>
                  <a:off x="2581321" y="4533807"/>
                  <a:ext cx="1877437" cy="8309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>
                      <a:solidFill>
                        <a:srgbClr val="FFFFFF"/>
                      </a:solidFill>
                    </a:rPr>
                    <a:t>0       1         2</a:t>
                  </a:r>
                </a:p>
                <a:p>
                  <a:r>
                    <a:rPr lang="en-US" sz="2400" dirty="0">
                      <a:solidFill>
                        <a:srgbClr val="FFFFFF"/>
                      </a:solidFill>
                    </a:rPr>
                    <a:t>       </a:t>
                  </a:r>
                  <a:endParaRPr lang="en-US" sz="2400" dirty="0">
                    <a:solidFill>
                      <a:srgbClr val="FFFF00"/>
                    </a:solidFill>
                  </a:endParaRPr>
                </a:p>
              </p:txBody>
            </p:sp>
            <p:cxnSp>
              <p:nvCxnSpPr>
                <p:cNvPr id="58" name="Straight Connector 57"/>
                <p:cNvCxnSpPr/>
                <p:nvPr/>
              </p:nvCxnSpPr>
              <p:spPr bwMode="auto">
                <a:xfrm>
                  <a:off x="2667000" y="4275092"/>
                  <a:ext cx="0" cy="296908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9" name="Straight Connector 58"/>
                <p:cNvCxnSpPr/>
                <p:nvPr/>
              </p:nvCxnSpPr>
              <p:spPr bwMode="auto">
                <a:xfrm>
                  <a:off x="3505200" y="4267200"/>
                  <a:ext cx="0" cy="296908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63" name="Straight Connector 62"/>
                <p:cNvCxnSpPr/>
                <p:nvPr/>
              </p:nvCxnSpPr>
              <p:spPr bwMode="auto">
                <a:xfrm>
                  <a:off x="4343400" y="4259308"/>
                  <a:ext cx="0" cy="296908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sp>
            <p:nvSpPr>
              <p:cNvPr id="64" name="Rectangle 63"/>
              <p:cNvSpPr/>
              <p:nvPr/>
            </p:nvSpPr>
            <p:spPr>
              <a:xfrm>
                <a:off x="3241810" y="6112987"/>
                <a:ext cx="583814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solidFill>
                      <a:srgbClr val="FFFF00"/>
                    </a:solidFill>
                  </a:rPr>
                  <a:t>m</a:t>
                </a:r>
                <a:r>
                  <a:rPr lang="en-US" sz="2800" baseline="-25000" dirty="0">
                    <a:solidFill>
                      <a:srgbClr val="FFFF00"/>
                    </a:solidFill>
                  </a:rPr>
                  <a:t>1</a:t>
                </a:r>
                <a:endParaRPr lang="en-US" sz="2800" dirty="0">
                  <a:solidFill>
                    <a:srgbClr val="FFFF00"/>
                  </a:solidFill>
                </a:endParaRPr>
              </a:p>
            </p:txBody>
          </p:sp>
          <p:cxnSp>
            <p:nvCxnSpPr>
              <p:cNvPr id="5" name="Straight Connector 4"/>
              <p:cNvCxnSpPr/>
              <p:nvPr/>
            </p:nvCxnSpPr>
            <p:spPr bwMode="auto">
              <a:xfrm flipV="1">
                <a:off x="1039069" y="5479780"/>
                <a:ext cx="1408526" cy="675472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67" name="Rectangle 66"/>
              <p:cNvSpPr/>
              <p:nvPr/>
            </p:nvSpPr>
            <p:spPr>
              <a:xfrm>
                <a:off x="1724478" y="5026834"/>
                <a:ext cx="583814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solidFill>
                      <a:srgbClr val="FFFF00"/>
                    </a:solidFill>
                  </a:rPr>
                  <a:t>m</a:t>
                </a:r>
                <a:r>
                  <a:rPr lang="en-US" sz="2800" baseline="-25000" dirty="0">
                    <a:solidFill>
                      <a:srgbClr val="FFFF00"/>
                    </a:solidFill>
                  </a:rPr>
                  <a:t>2</a:t>
                </a:r>
                <a:endParaRPr lang="en-US" sz="2800" dirty="0">
                  <a:solidFill>
                    <a:srgbClr val="FFFF00"/>
                  </a:solidFill>
                </a:endParaRPr>
              </a:p>
            </p:txBody>
          </p:sp>
          <p:cxnSp>
            <p:nvCxnSpPr>
              <p:cNvPr id="72" name="Straight Connector 71"/>
              <p:cNvCxnSpPr/>
              <p:nvPr/>
            </p:nvCxnSpPr>
            <p:spPr bwMode="auto">
              <a:xfrm flipH="1" flipV="1">
                <a:off x="1239798" y="4397059"/>
                <a:ext cx="18675" cy="1751436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1" name="Rectangle 10"/>
            <p:cNvSpPr/>
            <p:nvPr/>
          </p:nvSpPr>
          <p:spPr>
            <a:xfrm>
              <a:off x="1376318" y="5574268"/>
              <a:ext cx="30008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800" dirty="0">
                  <a:solidFill>
                    <a:srgbClr val="FFFFFF"/>
                  </a:solidFill>
                </a:rPr>
                <a:t>1</a:t>
              </a:r>
              <a:endParaRPr lang="en-US" sz="1800" dirty="0"/>
            </a:p>
          </p:txBody>
        </p:sp>
      </p:grpSp>
      <p:sp>
        <p:nvSpPr>
          <p:cNvPr id="746498" name="Rectangle 2"/>
          <p:cNvSpPr>
            <a:spLocks noChangeArrowheads="1"/>
          </p:cNvSpPr>
          <p:nvPr/>
        </p:nvSpPr>
        <p:spPr bwMode="auto">
          <a:xfrm>
            <a:off x="0" y="-685800"/>
            <a:ext cx="914400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sz="6000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Least Squares Solution</a:t>
            </a:r>
            <a:endParaRPr lang="en-US" sz="6000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-9199601" y="5989147"/>
            <a:ext cx="9601200" cy="1409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Overdetermined </a:t>
            </a:r>
            <a:r>
              <a:rPr lang="en-US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System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of Equations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52" name="Rectangle 2"/>
          <p:cNvSpPr>
            <a:spLocks noChangeArrowheads="1"/>
          </p:cNvSpPr>
          <p:nvPr/>
        </p:nvSpPr>
        <p:spPr bwMode="auto">
          <a:xfrm>
            <a:off x="235748" y="1113063"/>
            <a:ext cx="9601200" cy="1409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>
              <a:defRPr/>
            </a:pP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Least Squares Solution</a:t>
            </a:r>
            <a:endParaRPr lang="en-US" sz="3200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cxnSp>
        <p:nvCxnSpPr>
          <p:cNvPr id="75" name="Straight Connector 74"/>
          <p:cNvCxnSpPr/>
          <p:nvPr/>
        </p:nvCxnSpPr>
        <p:spPr bwMode="auto">
          <a:xfrm flipH="1">
            <a:off x="2512312" y="5763491"/>
            <a:ext cx="679271" cy="34551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76" name="Straight Connector 75"/>
          <p:cNvCxnSpPr/>
          <p:nvPr/>
        </p:nvCxnSpPr>
        <p:spPr bwMode="auto">
          <a:xfrm flipH="1">
            <a:off x="2048639" y="5783140"/>
            <a:ext cx="679271" cy="34551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77" name="Straight Connector 76"/>
          <p:cNvCxnSpPr/>
          <p:nvPr/>
        </p:nvCxnSpPr>
        <p:spPr bwMode="auto">
          <a:xfrm flipV="1">
            <a:off x="1773155" y="5832320"/>
            <a:ext cx="2084497" cy="1431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FFFF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78" name="Flowchart: Summing Junction 77"/>
          <p:cNvSpPr/>
          <p:nvPr/>
        </p:nvSpPr>
        <p:spPr bwMode="auto">
          <a:xfrm flipH="1">
            <a:off x="2460673" y="5902749"/>
            <a:ext cx="254158" cy="113122"/>
          </a:xfrm>
          <a:prstGeom prst="flowChartSummingJunction">
            <a:avLst/>
          </a:prstGeom>
          <a:solidFill>
            <a:schemeClr val="bg1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578187" y="4303061"/>
            <a:ext cx="2278868" cy="1017049"/>
            <a:chOff x="1628114" y="4884987"/>
            <a:chExt cx="2278868" cy="1017049"/>
          </a:xfrm>
        </p:grpSpPr>
        <p:sp>
          <p:nvSpPr>
            <p:cNvPr id="14" name="Freeform 13"/>
            <p:cNvSpPr/>
            <p:nvPr/>
          </p:nvSpPr>
          <p:spPr bwMode="auto">
            <a:xfrm>
              <a:off x="1645920" y="5020887"/>
              <a:ext cx="2261062" cy="881149"/>
            </a:xfrm>
            <a:custGeom>
              <a:avLst/>
              <a:gdLst>
                <a:gd name="connsiteX0" fmla="*/ 0 w 2261062"/>
                <a:gd name="connsiteY0" fmla="*/ 16626 h 881149"/>
                <a:gd name="connsiteX1" fmla="*/ 598516 w 2261062"/>
                <a:gd name="connsiteY1" fmla="*/ 748146 h 881149"/>
                <a:gd name="connsiteX2" fmla="*/ 1064029 w 2261062"/>
                <a:gd name="connsiteY2" fmla="*/ 881149 h 881149"/>
                <a:gd name="connsiteX3" fmla="*/ 1346662 w 2261062"/>
                <a:gd name="connsiteY3" fmla="*/ 847898 h 881149"/>
                <a:gd name="connsiteX4" fmla="*/ 2261062 w 2261062"/>
                <a:gd name="connsiteY4" fmla="*/ 0 h 881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61062" h="881149">
                  <a:moveTo>
                    <a:pt x="0" y="16626"/>
                  </a:moveTo>
                  <a:lnTo>
                    <a:pt x="598516" y="748146"/>
                  </a:lnTo>
                  <a:lnTo>
                    <a:pt x="1064029" y="881149"/>
                  </a:lnTo>
                  <a:lnTo>
                    <a:pt x="1346662" y="847898"/>
                  </a:lnTo>
                  <a:lnTo>
                    <a:pt x="2261062" y="0"/>
                  </a:lnTo>
                </a:path>
              </a:pathLst>
            </a:custGeom>
            <a:solidFill>
              <a:srgbClr val="FFFF00">
                <a:alpha val="34000"/>
              </a:srgbClr>
            </a:solidFill>
            <a:ln w="9525" cap="flat" cmpd="sng" algn="ctr">
              <a:solidFill>
                <a:schemeClr val="tx1">
                  <a:alpha val="93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1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  <p:sp>
          <p:nvSpPr>
            <p:cNvPr id="13" name="Oval 12"/>
            <p:cNvSpPr/>
            <p:nvPr/>
          </p:nvSpPr>
          <p:spPr bwMode="auto">
            <a:xfrm>
              <a:off x="1628114" y="4884987"/>
              <a:ext cx="2238332" cy="289620"/>
            </a:xfrm>
            <a:prstGeom prst="ellipse">
              <a:avLst/>
            </a:prstGeom>
            <a:solidFill>
              <a:srgbClr val="FF0000">
                <a:alpha val="64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1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182961" y="3107009"/>
            <a:ext cx="4115164" cy="2828699"/>
            <a:chOff x="2182961" y="3107009"/>
            <a:chExt cx="4115164" cy="2828699"/>
          </a:xfrm>
        </p:grpSpPr>
        <p:grpSp>
          <p:nvGrpSpPr>
            <p:cNvPr id="79" name="Group 78"/>
            <p:cNvGrpSpPr/>
            <p:nvPr/>
          </p:nvGrpSpPr>
          <p:grpSpPr>
            <a:xfrm>
              <a:off x="2697353" y="4585783"/>
              <a:ext cx="3600772" cy="1349925"/>
              <a:chOff x="2697353" y="4585783"/>
              <a:chExt cx="3600772" cy="1349925"/>
            </a:xfrm>
          </p:grpSpPr>
          <p:sp>
            <p:nvSpPr>
              <p:cNvPr id="37" name="TextBox 36"/>
              <p:cNvSpPr txBox="1"/>
              <p:nvPr/>
            </p:nvSpPr>
            <p:spPr>
              <a:xfrm>
                <a:off x="3978259" y="4585783"/>
                <a:ext cx="2319866" cy="646331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FF00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800" dirty="0" err="1">
                    <a:solidFill>
                      <a:srgbClr val="FFFF00"/>
                    </a:solidFill>
                  </a:rPr>
                  <a:t>Soln</a:t>
                </a:r>
                <a:r>
                  <a:rPr lang="en-US" sz="1800" dirty="0">
                    <a:solidFill>
                      <a:srgbClr val="FFFF00"/>
                    </a:solidFill>
                  </a:rPr>
                  <a:t> minimizes</a:t>
                </a:r>
              </a:p>
              <a:p>
                <a:pPr algn="ctr"/>
                <a:r>
                  <a:rPr lang="en-US" sz="1800" dirty="0">
                    <a:solidFill>
                      <a:srgbClr val="FFFF00"/>
                    </a:solidFill>
                  </a:rPr>
                  <a:t>Sum of squared errors</a:t>
                </a:r>
              </a:p>
            </p:txBody>
          </p:sp>
          <p:cxnSp>
            <p:nvCxnSpPr>
              <p:cNvPr id="41" name="Straight Arrow Connector 40"/>
              <p:cNvCxnSpPr/>
              <p:nvPr/>
            </p:nvCxnSpPr>
            <p:spPr bwMode="auto">
              <a:xfrm flipH="1">
                <a:off x="2697353" y="5273095"/>
                <a:ext cx="1272828" cy="662613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cxnSp>
          <p:nvCxnSpPr>
            <p:cNvPr id="81" name="Straight Arrow Connector 80"/>
            <p:cNvCxnSpPr/>
            <p:nvPr/>
          </p:nvCxnSpPr>
          <p:spPr bwMode="auto">
            <a:xfrm flipH="1" flipV="1">
              <a:off x="2182961" y="3107009"/>
              <a:ext cx="2054581" cy="144615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80" name="TextBox 79"/>
          <p:cNvSpPr txBox="1"/>
          <p:nvPr/>
        </p:nvSpPr>
        <p:spPr>
          <a:xfrm>
            <a:off x="6400800" y="2753066"/>
            <a:ext cx="22140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Lm ~     d</a:t>
            </a:r>
          </a:p>
        </p:txBody>
      </p:sp>
      <p:sp>
        <p:nvSpPr>
          <p:cNvPr id="2" name="Rectangle 1"/>
          <p:cNvSpPr/>
          <p:nvPr/>
        </p:nvSpPr>
        <p:spPr>
          <a:xfrm>
            <a:off x="5874006" y="2763557"/>
            <a:ext cx="265232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L</a:t>
            </a:r>
            <a:r>
              <a:rPr lang="en-US" sz="4000" baseline="30000" dirty="0">
                <a:solidFill>
                  <a:srgbClr val="FFFF00"/>
                </a:solidFill>
              </a:rPr>
              <a:t>T               </a:t>
            </a:r>
            <a:r>
              <a:rPr lang="en-US" sz="4000" dirty="0" err="1">
                <a:solidFill>
                  <a:srgbClr val="FFFF00"/>
                </a:solidFill>
              </a:rPr>
              <a:t>L</a:t>
            </a:r>
            <a:r>
              <a:rPr lang="en-US" sz="4000" baseline="30000" dirty="0" err="1">
                <a:solidFill>
                  <a:srgbClr val="FFFF00"/>
                </a:solidFill>
              </a:rPr>
              <a:t>T</a:t>
            </a:r>
            <a:r>
              <a:rPr lang="en-US" sz="4000" baseline="30000" dirty="0">
                <a:solidFill>
                  <a:srgbClr val="FFFF00"/>
                </a:solidFill>
              </a:rPr>
              <a:t>  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5722728" y="3399063"/>
            <a:ext cx="29722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Now we have square </a:t>
            </a:r>
            <a:r>
              <a:rPr lang="en-US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NxN</a:t>
            </a:r>
            <a:endParaRPr lang="en-US" sz="2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Matrix so can take inverse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5643832" y="4042434"/>
            <a:ext cx="33528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m = [L</a:t>
            </a:r>
            <a:r>
              <a:rPr lang="en-US" sz="4000" baseline="30000" dirty="0">
                <a:solidFill>
                  <a:srgbClr val="FFFF00"/>
                </a:solidFill>
              </a:rPr>
              <a:t>T</a:t>
            </a:r>
            <a:r>
              <a:rPr lang="en-US" sz="4000" dirty="0">
                <a:solidFill>
                  <a:srgbClr val="FFFF00"/>
                </a:solidFill>
              </a:rPr>
              <a:t>L]</a:t>
            </a:r>
            <a:r>
              <a:rPr lang="en-US" sz="4000" baseline="30000" dirty="0">
                <a:solidFill>
                  <a:srgbClr val="FFFF00"/>
                </a:solidFill>
              </a:rPr>
              <a:t>-1</a:t>
            </a:r>
            <a:r>
              <a:rPr lang="en-US" sz="4000" dirty="0">
                <a:solidFill>
                  <a:srgbClr val="FFFF00"/>
                </a:solidFill>
              </a:rPr>
              <a:t>L</a:t>
            </a:r>
            <a:r>
              <a:rPr lang="en-US" sz="4000" baseline="30000" dirty="0">
                <a:solidFill>
                  <a:srgbClr val="FFFF00"/>
                </a:solidFill>
              </a:rPr>
              <a:t>T</a:t>
            </a:r>
            <a:r>
              <a:rPr lang="en-US" sz="4000" dirty="0">
                <a:solidFill>
                  <a:srgbClr val="FFFF00"/>
                </a:solidFill>
              </a:rPr>
              <a:t>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05935" y="5369540"/>
            <a:ext cx="39930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d</a:t>
            </a:r>
            <a:r>
              <a:rPr lang="en-US" dirty="0">
                <a:solidFill>
                  <a:srgbClr val="FFFF00"/>
                </a:solidFill>
                <a:latin typeface="Symbol" panose="05050102010706020507" pitchFamily="18" charset="2"/>
              </a:rPr>
              <a:t>e</a:t>
            </a:r>
            <a:r>
              <a:rPr lang="en-US" dirty="0">
                <a:solidFill>
                  <a:srgbClr val="FFFF00"/>
                </a:solidFill>
              </a:rPr>
              <a:t>/</a:t>
            </a:r>
            <a:r>
              <a:rPr lang="en-US" dirty="0" err="1">
                <a:solidFill>
                  <a:srgbClr val="FFFF00"/>
                </a:solidFill>
              </a:rPr>
              <a:t>dm</a:t>
            </a:r>
            <a:r>
              <a:rPr lang="en-US" dirty="0">
                <a:solidFill>
                  <a:srgbClr val="FFFF00"/>
                </a:solidFill>
              </a:rPr>
              <a:t>=L</a:t>
            </a:r>
            <a:r>
              <a:rPr lang="en-US" baseline="30000" dirty="0">
                <a:solidFill>
                  <a:srgbClr val="FFFF00"/>
                </a:solidFill>
              </a:rPr>
              <a:t>T</a:t>
            </a:r>
            <a:r>
              <a:rPr lang="en-US" dirty="0">
                <a:solidFill>
                  <a:srgbClr val="FFFF00"/>
                </a:solidFill>
              </a:rPr>
              <a:t>(Lm-d)=0</a:t>
            </a:r>
          </a:p>
        </p:txBody>
      </p:sp>
      <p:sp>
        <p:nvSpPr>
          <p:cNvPr id="10" name="Freeform 9"/>
          <p:cNvSpPr/>
          <p:nvPr/>
        </p:nvSpPr>
        <p:spPr bwMode="auto">
          <a:xfrm>
            <a:off x="8458200" y="4701788"/>
            <a:ext cx="585562" cy="1810523"/>
          </a:xfrm>
          <a:custGeom>
            <a:avLst/>
            <a:gdLst>
              <a:gd name="connsiteX0" fmla="*/ 3577 w 585562"/>
              <a:gd name="connsiteY0" fmla="*/ 2310939 h 2432640"/>
              <a:gd name="connsiteX1" fmla="*/ 86704 w 585562"/>
              <a:gd name="connsiteY1" fmla="*/ 2294313 h 2432640"/>
              <a:gd name="connsiteX2" fmla="*/ 585467 w 585562"/>
              <a:gd name="connsiteY2" fmla="*/ 914400 h 2432640"/>
              <a:gd name="connsiteX3" fmla="*/ 119955 w 585562"/>
              <a:gd name="connsiteY3" fmla="*/ 0 h 2432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562" h="2432640">
                <a:moveTo>
                  <a:pt x="3577" y="2310939"/>
                </a:moveTo>
                <a:cubicBezTo>
                  <a:pt x="-3351" y="2419004"/>
                  <a:pt x="-10278" y="2527069"/>
                  <a:pt x="86704" y="2294313"/>
                </a:cubicBezTo>
                <a:cubicBezTo>
                  <a:pt x="183686" y="2061557"/>
                  <a:pt x="579925" y="1296785"/>
                  <a:pt x="585467" y="914400"/>
                </a:cubicBezTo>
                <a:cubicBezTo>
                  <a:pt x="591009" y="532015"/>
                  <a:pt x="355482" y="266007"/>
                  <a:pt x="119955" y="0"/>
                </a:cubicBezTo>
              </a:path>
            </a:pathLst>
          </a:custGeom>
          <a:noFill/>
          <a:ln w="9525" cap="flat" cmpd="sng" algn="ctr">
            <a:solidFill>
              <a:srgbClr val="FFFF00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089360" y="6104750"/>
            <a:ext cx="30373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m = [L</a:t>
            </a:r>
            <a:r>
              <a:rPr lang="en-US" baseline="30000" dirty="0">
                <a:solidFill>
                  <a:srgbClr val="FFFF00"/>
                </a:solidFill>
              </a:rPr>
              <a:t>T</a:t>
            </a:r>
            <a:r>
              <a:rPr lang="en-US" dirty="0">
                <a:solidFill>
                  <a:srgbClr val="FFFF00"/>
                </a:solidFill>
              </a:rPr>
              <a:t>L]</a:t>
            </a:r>
            <a:r>
              <a:rPr lang="en-US" baseline="30000" dirty="0">
                <a:solidFill>
                  <a:srgbClr val="FFFF00"/>
                </a:solidFill>
              </a:rPr>
              <a:t>-1</a:t>
            </a:r>
            <a:r>
              <a:rPr lang="en-US" dirty="0">
                <a:solidFill>
                  <a:srgbClr val="FFFF00"/>
                </a:solidFill>
              </a:rPr>
              <a:t>L</a:t>
            </a:r>
            <a:r>
              <a:rPr lang="en-US" baseline="30000" dirty="0">
                <a:solidFill>
                  <a:srgbClr val="FFFF00"/>
                </a:solidFill>
              </a:rPr>
              <a:t>T</a:t>
            </a:r>
            <a:r>
              <a:rPr lang="en-US" dirty="0">
                <a:solidFill>
                  <a:srgbClr val="FFFF00"/>
                </a:solidFill>
              </a:rPr>
              <a:t>d</a:t>
            </a:r>
          </a:p>
        </p:txBody>
      </p:sp>
      <p:cxnSp>
        <p:nvCxnSpPr>
          <p:cNvPr id="15" name="Straight Arrow Connector 14"/>
          <p:cNvCxnSpPr>
            <a:endCxn id="78" idx="6"/>
          </p:cNvCxnSpPr>
          <p:nvPr/>
        </p:nvCxnSpPr>
        <p:spPr bwMode="auto">
          <a:xfrm flipV="1">
            <a:off x="1294333" y="5959310"/>
            <a:ext cx="1166340" cy="109386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6449584" y="4788633"/>
            <a:ext cx="22621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Rigorously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711509" y="2157892"/>
            <a:ext cx="29033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Quick &amp; Dirty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268049" y="2818817"/>
            <a:ext cx="447558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=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347735" y="3493946"/>
            <a:ext cx="3127779" cy="646331"/>
          </a:xfrm>
          <a:prstGeom prst="rect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rgbClr val="FFFF00"/>
                </a:solidFill>
              </a:rPr>
              <a:t>One minima, no local minima!</a:t>
            </a:r>
          </a:p>
          <a:p>
            <a:pPr algn="ctr"/>
            <a:r>
              <a:rPr lang="en-US" sz="1800" dirty="0">
                <a:solidFill>
                  <a:srgbClr val="FFFF00"/>
                </a:solidFill>
              </a:rPr>
              <a:t>Why?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5640674" y="1113063"/>
            <a:ext cx="2192761" cy="1150963"/>
            <a:chOff x="5640674" y="1113063"/>
            <a:chExt cx="2192761" cy="1150963"/>
          </a:xfrm>
        </p:grpSpPr>
        <p:cxnSp>
          <p:nvCxnSpPr>
            <p:cNvPr id="23" name="Straight Connector 22"/>
            <p:cNvCxnSpPr/>
            <p:nvPr/>
          </p:nvCxnSpPr>
          <p:spPr bwMode="auto">
            <a:xfrm>
              <a:off x="6172200" y="1113063"/>
              <a:ext cx="0" cy="94433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3" name="Straight Connector 52"/>
            <p:cNvCxnSpPr/>
            <p:nvPr/>
          </p:nvCxnSpPr>
          <p:spPr bwMode="auto">
            <a:xfrm>
              <a:off x="5852235" y="1909131"/>
              <a:ext cx="1981200" cy="2993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26" name="Group 25"/>
            <p:cNvGrpSpPr/>
            <p:nvPr/>
          </p:nvGrpSpPr>
          <p:grpSpPr>
            <a:xfrm>
              <a:off x="5640674" y="1254259"/>
              <a:ext cx="1350809" cy="1009767"/>
              <a:chOff x="5640674" y="1254259"/>
              <a:chExt cx="1350809" cy="1009767"/>
            </a:xfrm>
          </p:grpSpPr>
          <p:sp>
            <p:nvSpPr>
              <p:cNvPr id="25" name="TextBox 24"/>
              <p:cNvSpPr txBox="1"/>
              <p:nvPr/>
            </p:nvSpPr>
            <p:spPr>
              <a:xfrm>
                <a:off x="5640674" y="1254259"/>
                <a:ext cx="63831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rgbClr val="FFFFFF"/>
                    </a:solidFill>
                  </a:rPr>
                  <a:t>f(m)</a:t>
                </a: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6608045" y="1863916"/>
                <a:ext cx="38343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rgbClr val="FFFFFF"/>
                    </a:solidFill>
                  </a:rPr>
                  <a:t>m</a:t>
                </a:r>
              </a:p>
            </p:txBody>
          </p:sp>
        </p:grpSp>
      </p:grpSp>
      <p:sp>
        <p:nvSpPr>
          <p:cNvPr id="28" name="Freeform 27"/>
          <p:cNvSpPr/>
          <p:nvPr/>
        </p:nvSpPr>
        <p:spPr bwMode="auto">
          <a:xfrm>
            <a:off x="6087989" y="1138351"/>
            <a:ext cx="998611" cy="559830"/>
          </a:xfrm>
          <a:custGeom>
            <a:avLst/>
            <a:gdLst>
              <a:gd name="connsiteX0" fmla="*/ 18897 w 1695297"/>
              <a:gd name="connsiteY0" fmla="*/ 4649 h 559830"/>
              <a:gd name="connsiteX1" fmla="*/ 95097 w 1695297"/>
              <a:gd name="connsiteY1" fmla="*/ 80849 h 559830"/>
              <a:gd name="connsiteX2" fmla="*/ 759125 w 1695297"/>
              <a:gd name="connsiteY2" fmla="*/ 559820 h 559830"/>
              <a:gd name="connsiteX3" fmla="*/ 1695297 w 1695297"/>
              <a:gd name="connsiteY3" fmla="*/ 91735 h 559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95297" h="559830">
                <a:moveTo>
                  <a:pt x="18897" y="4649"/>
                </a:moveTo>
                <a:cubicBezTo>
                  <a:pt x="-4689" y="-3515"/>
                  <a:pt x="-28274" y="-11679"/>
                  <a:pt x="95097" y="80849"/>
                </a:cubicBezTo>
                <a:cubicBezTo>
                  <a:pt x="218468" y="173377"/>
                  <a:pt x="492425" y="558006"/>
                  <a:pt x="759125" y="559820"/>
                </a:cubicBezTo>
                <a:cubicBezTo>
                  <a:pt x="1025825" y="561634"/>
                  <a:pt x="1360561" y="326684"/>
                  <a:pt x="1695297" y="91735"/>
                </a:cubicBezTo>
              </a:path>
            </a:pathLst>
          </a:custGeom>
          <a:noFill/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29" name="Freeform 28"/>
          <p:cNvSpPr/>
          <p:nvPr/>
        </p:nvSpPr>
        <p:spPr bwMode="auto">
          <a:xfrm>
            <a:off x="7086600" y="936171"/>
            <a:ext cx="674914" cy="631474"/>
          </a:xfrm>
          <a:custGeom>
            <a:avLst/>
            <a:gdLst>
              <a:gd name="connsiteX0" fmla="*/ 0 w 674914"/>
              <a:gd name="connsiteY0" fmla="*/ 283029 h 631474"/>
              <a:gd name="connsiteX1" fmla="*/ 239486 w 674914"/>
              <a:gd name="connsiteY1" fmla="*/ 108858 h 631474"/>
              <a:gd name="connsiteX2" fmla="*/ 359229 w 674914"/>
              <a:gd name="connsiteY2" fmla="*/ 631372 h 631474"/>
              <a:gd name="connsiteX3" fmla="*/ 533400 w 674914"/>
              <a:gd name="connsiteY3" fmla="*/ 152400 h 631474"/>
              <a:gd name="connsiteX4" fmla="*/ 674914 w 674914"/>
              <a:gd name="connsiteY4" fmla="*/ 0 h 631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4914" h="631474">
                <a:moveTo>
                  <a:pt x="0" y="283029"/>
                </a:moveTo>
                <a:cubicBezTo>
                  <a:pt x="89807" y="166915"/>
                  <a:pt x="179615" y="50801"/>
                  <a:pt x="239486" y="108858"/>
                </a:cubicBezTo>
                <a:cubicBezTo>
                  <a:pt x="299357" y="166915"/>
                  <a:pt x="310243" y="624115"/>
                  <a:pt x="359229" y="631372"/>
                </a:cubicBezTo>
                <a:cubicBezTo>
                  <a:pt x="408215" y="638629"/>
                  <a:pt x="480786" y="257629"/>
                  <a:pt x="533400" y="152400"/>
                </a:cubicBezTo>
                <a:cubicBezTo>
                  <a:pt x="586014" y="47171"/>
                  <a:pt x="630464" y="23585"/>
                  <a:pt x="674914" y="0"/>
                </a:cubicBezTo>
              </a:path>
            </a:pathLst>
          </a:custGeom>
          <a:noFill/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30" name="Freeform 29"/>
          <p:cNvSpPr/>
          <p:nvPr/>
        </p:nvSpPr>
        <p:spPr bwMode="auto">
          <a:xfrm>
            <a:off x="7741646" y="833384"/>
            <a:ext cx="1097554" cy="582594"/>
          </a:xfrm>
          <a:custGeom>
            <a:avLst/>
            <a:gdLst>
              <a:gd name="connsiteX0" fmla="*/ 0 w 849085"/>
              <a:gd name="connsiteY0" fmla="*/ 136132 h 582594"/>
              <a:gd name="connsiteX1" fmla="*/ 195943 w 849085"/>
              <a:gd name="connsiteY1" fmla="*/ 27275 h 582594"/>
              <a:gd name="connsiteX2" fmla="*/ 468085 w 849085"/>
              <a:gd name="connsiteY2" fmla="*/ 582446 h 582594"/>
              <a:gd name="connsiteX3" fmla="*/ 849085 w 849085"/>
              <a:gd name="connsiteY3" fmla="*/ 70818 h 58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9085" h="582594">
                <a:moveTo>
                  <a:pt x="0" y="136132"/>
                </a:moveTo>
                <a:cubicBezTo>
                  <a:pt x="58964" y="44510"/>
                  <a:pt x="117929" y="-47111"/>
                  <a:pt x="195943" y="27275"/>
                </a:cubicBezTo>
                <a:cubicBezTo>
                  <a:pt x="273957" y="101661"/>
                  <a:pt x="359228" y="575189"/>
                  <a:pt x="468085" y="582446"/>
                </a:cubicBezTo>
                <a:cubicBezTo>
                  <a:pt x="576942" y="589703"/>
                  <a:pt x="713013" y="330260"/>
                  <a:pt x="849085" y="70818"/>
                </a:cubicBezTo>
              </a:path>
            </a:pathLst>
          </a:custGeom>
          <a:noFill/>
          <a:ln w="952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657898" y="1526366"/>
            <a:ext cx="5966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</a:rPr>
              <a:t>am</a:t>
            </a:r>
            <a:r>
              <a:rPr lang="en-US" sz="2000" baseline="30000" dirty="0">
                <a:solidFill>
                  <a:srgbClr val="FFFF00"/>
                </a:solidFill>
              </a:rPr>
              <a:t>2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7170021" y="1515297"/>
            <a:ext cx="8066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</a:rPr>
              <a:t>+ </a:t>
            </a:r>
            <a:r>
              <a:rPr lang="en-US" sz="2000" dirty="0">
                <a:solidFill>
                  <a:srgbClr val="FFFFFF"/>
                </a:solidFill>
              </a:rPr>
              <a:t>bm</a:t>
            </a:r>
            <a:r>
              <a:rPr lang="en-US" sz="2000" baseline="30000" dirty="0">
                <a:solidFill>
                  <a:srgbClr val="FFFFFF"/>
                </a:solidFill>
              </a:rPr>
              <a:t>3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7848521" y="1505677"/>
            <a:ext cx="8066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</a:rPr>
              <a:t>+ 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bm</a:t>
            </a:r>
            <a:r>
              <a:rPr lang="en-US" sz="2000" baseline="30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4</a:t>
            </a:r>
            <a:endParaRPr lang="en-US" sz="20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6" name="Rectangle 2"/>
          <p:cNvSpPr>
            <a:spLocks noChangeArrowheads="1"/>
          </p:cNvSpPr>
          <p:nvPr/>
        </p:nvSpPr>
        <p:spPr bwMode="auto">
          <a:xfrm>
            <a:off x="338766" y="2081105"/>
            <a:ext cx="5457466" cy="14097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>
              <a:defRPr/>
            </a:pP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that minimizes sum squared</a:t>
            </a:r>
          </a:p>
          <a:p>
            <a:pPr>
              <a:defRPr/>
            </a:pP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Errors: 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anose="05050102010706020507" pitchFamily="18" charset="2"/>
              </a:rPr>
              <a:t>e 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= ½ 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(Lm-d)</a:t>
            </a:r>
            <a:r>
              <a:rPr lang="en-US" sz="3200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(Lm-d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  <a:endParaRPr lang="en-US" sz="3200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54" name="Rectangle 2"/>
          <p:cNvSpPr>
            <a:spLocks noChangeArrowheads="1"/>
          </p:cNvSpPr>
          <p:nvPr/>
        </p:nvSpPr>
        <p:spPr bwMode="auto">
          <a:xfrm>
            <a:off x="192883" y="1324500"/>
            <a:ext cx="5457466" cy="2955214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457200" indent="-457200">
              <a:buFont typeface="Symbol" panose="05050102010706020507" pitchFamily="18" charset="2"/>
              <a:buChar char="e"/>
              <a:defRPr/>
            </a:pP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= ½ 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(Lm-d)</a:t>
            </a:r>
            <a:r>
              <a:rPr lang="en-US" sz="3200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(Lm-d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</a:p>
          <a:p>
            <a:pPr>
              <a:defRPr/>
            </a:pP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= 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½[(</a:t>
            </a:r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</a:t>
            </a:r>
            <a:r>
              <a:rPr lang="en-US" sz="3200" baseline="30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</a:t>
            </a:r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</a:t>
            </a:r>
            <a:r>
              <a:rPr lang="en-US" sz="3200" baseline="30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</a:t>
            </a:r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-d</a:t>
            </a:r>
            <a:r>
              <a:rPr lang="en-US" sz="3200" baseline="30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)(Lm-d)]</a:t>
            </a:r>
          </a:p>
          <a:p>
            <a:pPr>
              <a:defRPr/>
            </a:pP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= 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½ [</a:t>
            </a:r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</a:t>
            </a:r>
            <a:r>
              <a:rPr lang="en-US" sz="3200" baseline="30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</a:t>
            </a:r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</a:t>
            </a:r>
            <a:r>
              <a:rPr lang="en-US" sz="3200" baseline="30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</a:t>
            </a:r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Lm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-2m</a:t>
            </a:r>
            <a:r>
              <a:rPr lang="en-US" sz="3200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</a:t>
            </a:r>
            <a:r>
              <a:rPr lang="en-US" sz="3200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</a:t>
            </a:r>
            <a:r>
              <a:rPr lang="en-US" sz="3200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+</a:t>
            </a:r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</a:t>
            </a:r>
            <a:r>
              <a:rPr lang="en-US" sz="3200" baseline="30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</a:t>
            </a:r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]</a:t>
            </a:r>
          </a:p>
          <a:p>
            <a:pPr>
              <a:defRPr/>
            </a:pPr>
            <a:r>
              <a:rPr lang="en-US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  <a:cs typeface="Times New Roman" panose="02020603050405020304" pitchFamily="18" charset="0"/>
              </a:rPr>
              <a:t>e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/m = </a:t>
            </a:r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200" baseline="30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Lm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200" baseline="30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= 0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2037266" y="3313148"/>
            <a:ext cx="6725559" cy="2712547"/>
            <a:chOff x="2016385" y="3276600"/>
            <a:chExt cx="6725559" cy="2712547"/>
          </a:xfrm>
        </p:grpSpPr>
        <p:sp>
          <p:nvSpPr>
            <p:cNvPr id="34" name="Rectangle 33"/>
            <p:cNvSpPr/>
            <p:nvPr/>
          </p:nvSpPr>
          <p:spPr bwMode="auto">
            <a:xfrm>
              <a:off x="2016385" y="3276600"/>
              <a:ext cx="2708015" cy="553488"/>
            </a:xfrm>
            <a:prstGeom prst="rect">
              <a:avLst/>
            </a:prstGeom>
            <a:solidFill>
              <a:srgbClr val="FF0000">
                <a:alpha val="15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1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  <p:sp>
          <p:nvSpPr>
            <p:cNvPr id="71" name="Rectangle 70"/>
            <p:cNvSpPr/>
            <p:nvPr/>
          </p:nvSpPr>
          <p:spPr bwMode="auto">
            <a:xfrm>
              <a:off x="6033929" y="5435659"/>
              <a:ext cx="2708015" cy="553488"/>
            </a:xfrm>
            <a:prstGeom prst="rect">
              <a:avLst/>
            </a:prstGeom>
            <a:solidFill>
              <a:srgbClr val="FF0000">
                <a:alpha val="15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1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</p:grpSp>
      <p:sp>
        <p:nvSpPr>
          <p:cNvPr id="36" name="Freeform 35"/>
          <p:cNvSpPr/>
          <p:nvPr/>
        </p:nvSpPr>
        <p:spPr bwMode="auto">
          <a:xfrm>
            <a:off x="2713463" y="5314845"/>
            <a:ext cx="2386361" cy="1197467"/>
          </a:xfrm>
          <a:custGeom>
            <a:avLst/>
            <a:gdLst>
              <a:gd name="connsiteX0" fmla="*/ 2386361 w 2386361"/>
              <a:gd name="connsiteY0" fmla="*/ 1197467 h 1197467"/>
              <a:gd name="connsiteX1" fmla="*/ 1434791 w 2386361"/>
              <a:gd name="connsiteY1" fmla="*/ 342540 h 1197467"/>
              <a:gd name="connsiteX2" fmla="*/ 483220 w 2386361"/>
              <a:gd name="connsiteY2" fmla="*/ 570 h 1197467"/>
              <a:gd name="connsiteX3" fmla="*/ 0 w 2386361"/>
              <a:gd name="connsiteY3" fmla="*/ 409448 h 1197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6361" h="1197467">
                <a:moveTo>
                  <a:pt x="2386361" y="1197467"/>
                </a:moveTo>
                <a:cubicBezTo>
                  <a:pt x="2069171" y="869745"/>
                  <a:pt x="1751981" y="542023"/>
                  <a:pt x="1434791" y="342540"/>
                </a:cubicBezTo>
                <a:cubicBezTo>
                  <a:pt x="1117601" y="143057"/>
                  <a:pt x="722352" y="-10581"/>
                  <a:pt x="483220" y="570"/>
                </a:cubicBezTo>
                <a:cubicBezTo>
                  <a:pt x="244088" y="11721"/>
                  <a:pt x="122044" y="210584"/>
                  <a:pt x="0" y="409448"/>
                </a:cubicBezTo>
              </a:path>
            </a:pathLst>
          </a:cu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38" name="Rectangle 37"/>
          <p:cNvSpPr/>
          <p:nvPr/>
        </p:nvSpPr>
        <p:spPr bwMode="auto">
          <a:xfrm>
            <a:off x="155438" y="3293309"/>
            <a:ext cx="4954125" cy="58847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E85CF5C-553D-98A2-FF92-D276D5DB82F7}"/>
              </a:ext>
            </a:extLst>
          </p:cNvPr>
          <p:cNvGrpSpPr/>
          <p:nvPr/>
        </p:nvGrpSpPr>
        <p:grpSpPr>
          <a:xfrm>
            <a:off x="6660513" y="774509"/>
            <a:ext cx="1519612" cy="773017"/>
            <a:chOff x="6660513" y="774509"/>
            <a:chExt cx="1519612" cy="773017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48B347B-3FFA-B000-E8F4-B97D55CC655A}"/>
                </a:ext>
              </a:extLst>
            </p:cNvPr>
            <p:cNvSpPr txBox="1"/>
            <p:nvPr/>
          </p:nvSpPr>
          <p:spPr>
            <a:xfrm>
              <a:off x="6660513" y="774509"/>
              <a:ext cx="136768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FFFF"/>
                  </a:solidFill>
                </a:rPr>
                <a:t>Local minima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1772DBFF-D40F-C644-1788-DE528C58CAE0}"/>
                </a:ext>
              </a:extLst>
            </p:cNvPr>
            <p:cNvCxnSpPr/>
            <p:nvPr/>
          </p:nvCxnSpPr>
          <p:spPr bwMode="auto">
            <a:xfrm>
              <a:off x="7048698" y="1066348"/>
              <a:ext cx="271554" cy="48117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223A7F57-443A-2477-85EB-9702A52FA4B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048698" y="1085239"/>
              <a:ext cx="1131427" cy="307489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8737785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4" grpId="0"/>
      <p:bldP spid="10" grpId="0" animBg="1"/>
      <p:bldP spid="40" grpId="0" animBg="1"/>
      <p:bldP spid="16" grpId="0"/>
      <p:bldP spid="19" grpId="0"/>
      <p:bldP spid="4" grpId="0" animBg="1"/>
      <p:bldP spid="48" grpId="0" animBg="1"/>
      <p:bldP spid="28" grpId="0" animBg="1"/>
      <p:bldP spid="29" grpId="0" animBg="1"/>
      <p:bldP spid="30" grpId="0" animBg="1"/>
      <p:bldP spid="31" grpId="0"/>
      <p:bldP spid="62" grpId="0"/>
      <p:bldP spid="65" grpId="0"/>
      <p:bldP spid="54" grpId="0" animBg="1"/>
      <p:bldP spid="36" grpId="0" animBg="1"/>
      <p:bldP spid="3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498" name="Rectangle 2"/>
          <p:cNvSpPr>
            <a:spLocks noChangeArrowheads="1"/>
          </p:cNvSpPr>
          <p:nvPr/>
        </p:nvSpPr>
        <p:spPr bwMode="auto">
          <a:xfrm>
            <a:off x="-76200" y="-228600"/>
            <a:ext cx="914400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sz="8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Outline</a:t>
            </a:r>
            <a:endParaRPr lang="en-US" sz="8000" dirty="0">
              <a:solidFill>
                <a:srgbClr val="FFFFFF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-1752600" y="2895600"/>
            <a:ext cx="1104900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5791200" y="5515510"/>
            <a:ext cx="1524000" cy="914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-11430" y="1356360"/>
            <a:ext cx="914400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685800" indent="-685800" algn="ctr">
              <a:buFont typeface="Arial" panose="020B0604020202020204" pitchFamily="34" charset="0"/>
              <a:buChar char="•"/>
              <a:defRPr/>
            </a:pPr>
            <a:endParaRPr lang="en-US" sz="4000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-281940" y="2391310"/>
            <a:ext cx="914400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685800" indent="-685800" algn="ctr">
              <a:buFont typeface="Arial" panose="020B0604020202020204" pitchFamily="34" charset="0"/>
              <a:buChar char="•"/>
              <a:defRPr/>
            </a:pPr>
            <a:r>
              <a:rPr lang="en-US" sz="4000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Iterative Steepest Descent Solution</a:t>
            </a:r>
            <a:endParaRPr lang="en-US" sz="4000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-281940" y="4310180"/>
            <a:ext cx="383286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685800" indent="-685800" algn="ctr">
              <a:buFont typeface="Arial" panose="020B0604020202020204" pitchFamily="34" charset="0"/>
              <a:buChar char="•"/>
              <a:defRPr/>
            </a:pPr>
            <a:r>
              <a:rPr lang="en-US" sz="4000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Summary</a:t>
            </a:r>
            <a:endParaRPr lang="en-US" sz="4000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99060" y="3337560"/>
            <a:ext cx="808609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685800" indent="-685800" algn="ctr">
              <a:buFont typeface="Arial" panose="020B0604020202020204" pitchFamily="34" charset="0"/>
              <a:buChar char="•"/>
              <a:defRPr/>
            </a:pPr>
            <a:r>
              <a:rPr lang="en-US" sz="4000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Details: Geometric Interpretation</a:t>
            </a:r>
            <a:endParaRPr lang="en-US" sz="4000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D5C9C309-D158-A24F-0984-2E8B1AE8A5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1787" y="1415265"/>
            <a:ext cx="914400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685800" indent="-685800" algn="ctr">
              <a:buFont typeface="Arial" panose="020B0604020202020204" pitchFamily="34" charset="0"/>
              <a:buChar char="•"/>
              <a:defRPr/>
            </a:pPr>
            <a:r>
              <a:rPr lang="en-US" sz="4000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Overdetermined System of Equations</a:t>
            </a:r>
          </a:p>
          <a:p>
            <a:pPr algn="ctr">
              <a:defRPr/>
            </a:pPr>
            <a:r>
              <a:rPr lang="en-US" sz="4000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&amp; Least Squares Solution</a:t>
            </a:r>
            <a:endParaRPr lang="en-US" sz="4000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5318" y="2057400"/>
            <a:ext cx="8844239" cy="4676015"/>
            <a:chOff x="81915" y="2415273"/>
            <a:chExt cx="8844239" cy="4495232"/>
          </a:xfrm>
        </p:grpSpPr>
        <p:sp>
          <p:nvSpPr>
            <p:cNvPr id="9" name="Rectangle 8"/>
            <p:cNvSpPr/>
            <p:nvPr/>
          </p:nvSpPr>
          <p:spPr bwMode="auto">
            <a:xfrm>
              <a:off x="98384" y="2415273"/>
              <a:ext cx="8827770" cy="1767540"/>
            </a:xfrm>
            <a:prstGeom prst="rect">
              <a:avLst/>
            </a:prstGeom>
            <a:solidFill>
              <a:schemeClr val="bg1">
                <a:alpha val="68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1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81915" y="5142965"/>
              <a:ext cx="8827770" cy="1767540"/>
            </a:xfrm>
            <a:prstGeom prst="rect">
              <a:avLst/>
            </a:prstGeom>
            <a:solidFill>
              <a:schemeClr val="bg1">
                <a:alpha val="68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1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87094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10304"/>
            <a:ext cx="9144000" cy="6986240"/>
          </a:xfrm>
          <a:prstGeom prst="rect">
            <a:avLst/>
          </a:prstGeom>
        </p:spPr>
      </p:pic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-1752600" y="2895600"/>
            <a:ext cx="1104900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938103" y="2322143"/>
            <a:ext cx="4591960" cy="5306640"/>
            <a:chOff x="2795198" y="1713699"/>
            <a:chExt cx="4591960" cy="5306640"/>
          </a:xfrm>
        </p:grpSpPr>
        <p:sp>
          <p:nvSpPr>
            <p:cNvPr id="14" name="Freeform 13"/>
            <p:cNvSpPr/>
            <p:nvPr/>
          </p:nvSpPr>
          <p:spPr bwMode="auto">
            <a:xfrm>
              <a:off x="4878778" y="2535627"/>
              <a:ext cx="780585" cy="3805959"/>
            </a:xfrm>
            <a:custGeom>
              <a:avLst/>
              <a:gdLst>
                <a:gd name="connsiteX0" fmla="*/ 780585 w 780585"/>
                <a:gd name="connsiteY0" fmla="*/ 0 h 3516351"/>
                <a:gd name="connsiteX1" fmla="*/ 579863 w 780585"/>
                <a:gd name="connsiteY1" fmla="*/ 1353014 h 3516351"/>
                <a:gd name="connsiteX2" fmla="*/ 208156 w 780585"/>
                <a:gd name="connsiteY2" fmla="*/ 2468136 h 3516351"/>
                <a:gd name="connsiteX3" fmla="*/ 0 w 780585"/>
                <a:gd name="connsiteY3" fmla="*/ 3516351 h 3516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0585" h="3516351">
                  <a:moveTo>
                    <a:pt x="780585" y="0"/>
                  </a:moveTo>
                  <a:cubicBezTo>
                    <a:pt x="727926" y="470829"/>
                    <a:pt x="675268" y="941658"/>
                    <a:pt x="579863" y="1353014"/>
                  </a:cubicBezTo>
                  <a:cubicBezTo>
                    <a:pt x="484458" y="1764370"/>
                    <a:pt x="304800" y="2107580"/>
                    <a:pt x="208156" y="2468136"/>
                  </a:cubicBezTo>
                  <a:cubicBezTo>
                    <a:pt x="111512" y="2828692"/>
                    <a:pt x="55756" y="3172521"/>
                    <a:pt x="0" y="3516351"/>
                  </a:cubicBezTo>
                </a:path>
              </a:pathLst>
            </a:custGeom>
            <a:noFill/>
            <a:ln w="38100" cap="flat" cmpd="sng" algn="ctr">
              <a:solidFill>
                <a:srgbClr val="FFFF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1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  <p:sp>
          <p:nvSpPr>
            <p:cNvPr id="19" name="Freeform 18"/>
            <p:cNvSpPr/>
            <p:nvPr/>
          </p:nvSpPr>
          <p:spPr bwMode="auto">
            <a:xfrm>
              <a:off x="6606573" y="1713699"/>
              <a:ext cx="780585" cy="4528930"/>
            </a:xfrm>
            <a:custGeom>
              <a:avLst/>
              <a:gdLst>
                <a:gd name="connsiteX0" fmla="*/ 780585 w 780585"/>
                <a:gd name="connsiteY0" fmla="*/ 0 h 3516351"/>
                <a:gd name="connsiteX1" fmla="*/ 579863 w 780585"/>
                <a:gd name="connsiteY1" fmla="*/ 1353014 h 3516351"/>
                <a:gd name="connsiteX2" fmla="*/ 208156 w 780585"/>
                <a:gd name="connsiteY2" fmla="*/ 2468136 h 3516351"/>
                <a:gd name="connsiteX3" fmla="*/ 0 w 780585"/>
                <a:gd name="connsiteY3" fmla="*/ 3516351 h 3516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0585" h="3516351">
                  <a:moveTo>
                    <a:pt x="780585" y="0"/>
                  </a:moveTo>
                  <a:cubicBezTo>
                    <a:pt x="727926" y="470829"/>
                    <a:pt x="675268" y="941658"/>
                    <a:pt x="579863" y="1353014"/>
                  </a:cubicBezTo>
                  <a:cubicBezTo>
                    <a:pt x="484458" y="1764370"/>
                    <a:pt x="304800" y="2107580"/>
                    <a:pt x="208156" y="2468136"/>
                  </a:cubicBezTo>
                  <a:cubicBezTo>
                    <a:pt x="111512" y="2828692"/>
                    <a:pt x="55756" y="3172521"/>
                    <a:pt x="0" y="3516351"/>
                  </a:cubicBezTo>
                </a:path>
              </a:pathLst>
            </a:custGeom>
            <a:noFill/>
            <a:ln w="38100" cap="flat" cmpd="sng" algn="ctr">
              <a:solidFill>
                <a:srgbClr val="FFFF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1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  <p:sp>
          <p:nvSpPr>
            <p:cNvPr id="20" name="Freeform 19"/>
            <p:cNvSpPr/>
            <p:nvPr/>
          </p:nvSpPr>
          <p:spPr bwMode="auto">
            <a:xfrm>
              <a:off x="2795198" y="4419600"/>
              <a:ext cx="780585" cy="2600739"/>
            </a:xfrm>
            <a:custGeom>
              <a:avLst/>
              <a:gdLst>
                <a:gd name="connsiteX0" fmla="*/ 780585 w 780585"/>
                <a:gd name="connsiteY0" fmla="*/ 0 h 3516351"/>
                <a:gd name="connsiteX1" fmla="*/ 579863 w 780585"/>
                <a:gd name="connsiteY1" fmla="*/ 1353014 h 3516351"/>
                <a:gd name="connsiteX2" fmla="*/ 208156 w 780585"/>
                <a:gd name="connsiteY2" fmla="*/ 2468136 h 3516351"/>
                <a:gd name="connsiteX3" fmla="*/ 0 w 780585"/>
                <a:gd name="connsiteY3" fmla="*/ 3516351 h 3516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0585" h="3516351">
                  <a:moveTo>
                    <a:pt x="780585" y="0"/>
                  </a:moveTo>
                  <a:cubicBezTo>
                    <a:pt x="727926" y="470829"/>
                    <a:pt x="675268" y="941658"/>
                    <a:pt x="579863" y="1353014"/>
                  </a:cubicBezTo>
                  <a:cubicBezTo>
                    <a:pt x="484458" y="1764370"/>
                    <a:pt x="304800" y="2107580"/>
                    <a:pt x="208156" y="2468136"/>
                  </a:cubicBezTo>
                  <a:cubicBezTo>
                    <a:pt x="111512" y="2828692"/>
                    <a:pt x="55756" y="3172521"/>
                    <a:pt x="0" y="3516351"/>
                  </a:cubicBezTo>
                </a:path>
              </a:pathLst>
            </a:custGeom>
            <a:noFill/>
            <a:ln w="38100" cap="flat" cmpd="sng" algn="ctr">
              <a:solidFill>
                <a:srgbClr val="FFFF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1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815588" y="5338969"/>
            <a:ext cx="4957874" cy="531912"/>
            <a:chOff x="2815588" y="5338969"/>
            <a:chExt cx="4957874" cy="531912"/>
          </a:xfrm>
        </p:grpSpPr>
        <p:sp>
          <p:nvSpPr>
            <p:cNvPr id="17" name="TextBox 16"/>
            <p:cNvSpPr txBox="1"/>
            <p:nvPr/>
          </p:nvSpPr>
          <p:spPr>
            <a:xfrm>
              <a:off x="7045378" y="5338969"/>
              <a:ext cx="7280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FF00"/>
                  </a:solidFill>
                </a:rPr>
                <a:t>3500 m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479313" y="5482581"/>
              <a:ext cx="7280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FF00"/>
                  </a:solidFill>
                </a:rPr>
                <a:t>3450 m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815588" y="5563104"/>
              <a:ext cx="68320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FF00"/>
                  </a:solidFill>
                </a:rPr>
                <a:t>3445m</a:t>
              </a:r>
            </a:p>
          </p:txBody>
        </p:sp>
      </p:grpSp>
      <p:cxnSp>
        <p:nvCxnSpPr>
          <p:cNvPr id="25" name="Straight Arrow Connector 24"/>
          <p:cNvCxnSpPr/>
          <p:nvPr/>
        </p:nvCxnSpPr>
        <p:spPr bwMode="auto">
          <a:xfrm flipH="1">
            <a:off x="5715000" y="4724400"/>
            <a:ext cx="1424770" cy="762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31" name="Group 30"/>
          <p:cNvGrpSpPr/>
          <p:nvPr/>
        </p:nvGrpSpPr>
        <p:grpSpPr>
          <a:xfrm>
            <a:off x="5549802" y="4762500"/>
            <a:ext cx="739581" cy="1179731"/>
            <a:chOff x="10270694" y="3048000"/>
            <a:chExt cx="739581" cy="1179731"/>
          </a:xfrm>
        </p:grpSpPr>
        <p:sp>
          <p:nvSpPr>
            <p:cNvPr id="26" name="TextBox 25"/>
            <p:cNvSpPr txBox="1"/>
            <p:nvPr/>
          </p:nvSpPr>
          <p:spPr>
            <a:xfrm>
              <a:off x="10287000" y="3048000"/>
              <a:ext cx="72327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  <a:latin typeface="Symbol" panose="05050102010706020507" pitchFamily="18" charset="2"/>
                </a:rPr>
                <a:t>D</a:t>
              </a:r>
              <a:r>
                <a:rPr lang="en-US" dirty="0">
                  <a:solidFill>
                    <a:srgbClr val="FFFF00"/>
                  </a:solidFill>
                </a:rPr>
                <a:t>h</a:t>
              </a:r>
            </a:p>
          </p:txBody>
        </p:sp>
        <p:cxnSp>
          <p:nvCxnSpPr>
            <p:cNvPr id="28" name="Straight Connector 27"/>
            <p:cNvCxnSpPr/>
            <p:nvPr/>
          </p:nvCxnSpPr>
          <p:spPr bwMode="auto">
            <a:xfrm>
              <a:off x="10354896" y="3694331"/>
              <a:ext cx="525805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0" name="TextBox 29"/>
            <p:cNvSpPr txBox="1"/>
            <p:nvPr/>
          </p:nvSpPr>
          <p:spPr>
            <a:xfrm>
              <a:off x="10270694" y="3581400"/>
              <a:ext cx="6463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FFFF00"/>
                  </a:solidFill>
                  <a:latin typeface="Symbol" panose="05050102010706020507" pitchFamily="18" charset="2"/>
                </a:rPr>
                <a:t>D</a:t>
              </a:r>
              <a:r>
                <a:rPr lang="en-US" dirty="0" err="1">
                  <a:solidFill>
                    <a:srgbClr val="FFFF00"/>
                  </a:solidFill>
                </a:rPr>
                <a:t>r</a:t>
              </a:r>
              <a:endParaRPr lang="en-US" dirty="0">
                <a:solidFill>
                  <a:srgbClr val="FFFF00"/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6094914" y="5047050"/>
            <a:ext cx="941283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&lt;&lt;0</a:t>
            </a:r>
          </a:p>
        </p:txBody>
      </p:sp>
      <p:cxnSp>
        <p:nvCxnSpPr>
          <p:cNvPr id="33" name="Straight Arrow Connector 32"/>
          <p:cNvCxnSpPr/>
          <p:nvPr/>
        </p:nvCxnSpPr>
        <p:spPr bwMode="auto">
          <a:xfrm flipV="1">
            <a:off x="7239000" y="3364880"/>
            <a:ext cx="291063" cy="139762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4" name="TextBox 33"/>
          <p:cNvSpPr txBox="1"/>
          <p:nvPr/>
        </p:nvSpPr>
        <p:spPr>
          <a:xfrm>
            <a:off x="7616614" y="3811476"/>
            <a:ext cx="886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 </a:t>
            </a:r>
            <a:r>
              <a:rPr lang="en-US" dirty="0">
                <a:solidFill>
                  <a:srgbClr val="FFFF00"/>
                </a:solidFill>
                <a:sym typeface="Symbol" panose="05050102010706020507" pitchFamily="18" charset="2"/>
              </a:rPr>
              <a:t></a:t>
            </a:r>
            <a:endParaRPr lang="en-US" dirty="0">
              <a:solidFill>
                <a:srgbClr val="FFFF00"/>
              </a:solidFill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8477273" y="3525619"/>
            <a:ext cx="739581" cy="1179731"/>
            <a:chOff x="10270694" y="3048000"/>
            <a:chExt cx="739581" cy="1179731"/>
          </a:xfrm>
        </p:grpSpPr>
        <p:sp>
          <p:nvSpPr>
            <p:cNvPr id="37" name="TextBox 36"/>
            <p:cNvSpPr txBox="1"/>
            <p:nvPr/>
          </p:nvSpPr>
          <p:spPr>
            <a:xfrm>
              <a:off x="10287000" y="3048000"/>
              <a:ext cx="72327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  <a:latin typeface="Symbol" panose="05050102010706020507" pitchFamily="18" charset="2"/>
                </a:rPr>
                <a:t>D</a:t>
              </a:r>
              <a:r>
                <a:rPr lang="en-US" dirty="0">
                  <a:solidFill>
                    <a:srgbClr val="FFFF00"/>
                  </a:solidFill>
                </a:rPr>
                <a:t>h</a:t>
              </a:r>
            </a:p>
          </p:txBody>
        </p:sp>
        <p:cxnSp>
          <p:nvCxnSpPr>
            <p:cNvPr id="38" name="Straight Connector 37"/>
            <p:cNvCxnSpPr/>
            <p:nvPr/>
          </p:nvCxnSpPr>
          <p:spPr bwMode="auto">
            <a:xfrm>
              <a:off x="10354896" y="3694331"/>
              <a:ext cx="525805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9" name="TextBox 38"/>
            <p:cNvSpPr txBox="1"/>
            <p:nvPr/>
          </p:nvSpPr>
          <p:spPr>
            <a:xfrm>
              <a:off x="10270694" y="3581400"/>
              <a:ext cx="6463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FFFF00"/>
                  </a:solidFill>
                  <a:latin typeface="Symbol" panose="05050102010706020507" pitchFamily="18" charset="2"/>
                </a:rPr>
                <a:t>D</a:t>
              </a:r>
              <a:r>
                <a:rPr lang="en-US" dirty="0" err="1">
                  <a:solidFill>
                    <a:srgbClr val="FFFF00"/>
                  </a:solidFill>
                </a:rPr>
                <a:t>r</a:t>
              </a:r>
              <a:endParaRPr lang="en-US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7773462" y="2547910"/>
            <a:ext cx="1228221" cy="1185890"/>
            <a:chOff x="7773462" y="2547910"/>
            <a:chExt cx="1228221" cy="1185890"/>
          </a:xfrm>
        </p:grpSpPr>
        <p:sp>
          <p:nvSpPr>
            <p:cNvPr id="40" name="TextBox 39"/>
            <p:cNvSpPr txBox="1"/>
            <p:nvPr/>
          </p:nvSpPr>
          <p:spPr>
            <a:xfrm>
              <a:off x="7773462" y="2547910"/>
              <a:ext cx="1228221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700" dirty="0">
                  <a:solidFill>
                    <a:srgbClr val="FFFF00"/>
                  </a:solidFill>
                  <a:latin typeface="Symbol" panose="05050102010706020507" pitchFamily="18" charset="2"/>
                  <a:sym typeface="Symbol" panose="05050102010706020507" pitchFamily="18" charset="2"/>
                </a:rPr>
                <a:t></a:t>
              </a:r>
              <a:r>
                <a:rPr lang="en-US" sz="2700" dirty="0">
                  <a:solidFill>
                    <a:srgbClr val="FFFF00"/>
                  </a:solidFill>
                  <a:latin typeface="Symbol" panose="05050102010706020507" pitchFamily="18" charset="2"/>
                </a:rPr>
                <a:t>e(</a:t>
              </a:r>
              <a:r>
                <a:rPr lang="en-US" sz="27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x,y</a:t>
              </a:r>
              <a:r>
                <a:rPr lang="en-US" sz="2700" dirty="0">
                  <a:solidFill>
                    <a:srgbClr val="FFFF00"/>
                  </a:solidFill>
                  <a:latin typeface="Symbol" panose="05050102010706020507" pitchFamily="18" charset="2"/>
                </a:rPr>
                <a:t>)</a:t>
              </a:r>
            </a:p>
          </p:txBody>
        </p:sp>
        <p:cxnSp>
          <p:nvCxnSpPr>
            <p:cNvPr id="41" name="Straight Arrow Connector 40"/>
            <p:cNvCxnSpPr>
              <a:stCxn id="40" idx="2"/>
            </p:cNvCxnSpPr>
            <p:nvPr/>
          </p:nvCxnSpPr>
          <p:spPr bwMode="auto">
            <a:xfrm>
              <a:off x="8387573" y="3055741"/>
              <a:ext cx="223027" cy="678059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5047735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6054138" y="2804378"/>
            <a:ext cx="2091416" cy="408017"/>
            <a:chOff x="6952532" y="5678138"/>
            <a:chExt cx="2788554" cy="544022"/>
          </a:xfrm>
        </p:grpSpPr>
        <p:grpSp>
          <p:nvGrpSpPr>
            <p:cNvPr id="93" name="Group 92"/>
            <p:cNvGrpSpPr/>
            <p:nvPr/>
          </p:nvGrpSpPr>
          <p:grpSpPr>
            <a:xfrm>
              <a:off x="8243547" y="5678138"/>
              <a:ext cx="206525" cy="326798"/>
              <a:chOff x="9394266" y="4403301"/>
              <a:chExt cx="206525" cy="326798"/>
            </a:xfrm>
          </p:grpSpPr>
          <p:cxnSp>
            <p:nvCxnSpPr>
              <p:cNvPr id="94" name="Straight Connector 93"/>
              <p:cNvCxnSpPr/>
              <p:nvPr/>
            </p:nvCxnSpPr>
            <p:spPr>
              <a:xfrm>
                <a:off x="9505354" y="4403301"/>
                <a:ext cx="0" cy="284362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6" name="Oval 95"/>
              <p:cNvSpPr/>
              <p:nvPr/>
            </p:nvSpPr>
            <p:spPr>
              <a:xfrm>
                <a:off x="9394266" y="4646716"/>
                <a:ext cx="206525" cy="83383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  <p:grpSp>
          <p:nvGrpSpPr>
            <p:cNvPr id="101" name="Group 100"/>
            <p:cNvGrpSpPr/>
            <p:nvPr/>
          </p:nvGrpSpPr>
          <p:grpSpPr>
            <a:xfrm>
              <a:off x="6952532" y="5732438"/>
              <a:ext cx="2788554" cy="489722"/>
              <a:chOff x="6160297" y="5624905"/>
              <a:chExt cx="2788554" cy="489722"/>
            </a:xfrm>
          </p:grpSpPr>
          <p:sp>
            <p:nvSpPr>
              <p:cNvPr id="102" name="Oval 101"/>
              <p:cNvSpPr/>
              <p:nvPr/>
            </p:nvSpPr>
            <p:spPr>
              <a:xfrm>
                <a:off x="7085839" y="5776897"/>
                <a:ext cx="923740" cy="185738"/>
              </a:xfrm>
              <a:prstGeom prst="ellipse">
                <a:avLst/>
              </a:prstGeom>
              <a:no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03" name="Oval 102"/>
              <p:cNvSpPr/>
              <p:nvPr/>
            </p:nvSpPr>
            <p:spPr>
              <a:xfrm>
                <a:off x="6699504" y="5693664"/>
                <a:ext cx="1683881" cy="335870"/>
              </a:xfrm>
              <a:prstGeom prst="ellipse">
                <a:avLst/>
              </a:pr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04" name="Oval 103"/>
              <p:cNvSpPr/>
              <p:nvPr/>
            </p:nvSpPr>
            <p:spPr>
              <a:xfrm>
                <a:off x="6160297" y="5624905"/>
                <a:ext cx="2788554" cy="489722"/>
              </a:xfrm>
              <a:prstGeom prst="ellipse">
                <a:avLst/>
              </a:prstGeom>
              <a:noFill/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  <p:grpSp>
          <p:nvGrpSpPr>
            <p:cNvPr id="105" name="Group 104"/>
            <p:cNvGrpSpPr/>
            <p:nvPr/>
          </p:nvGrpSpPr>
          <p:grpSpPr>
            <a:xfrm>
              <a:off x="8629994" y="5748189"/>
              <a:ext cx="906796" cy="365045"/>
              <a:chOff x="10649157" y="3332207"/>
              <a:chExt cx="906796" cy="365045"/>
            </a:xfrm>
          </p:grpSpPr>
          <p:cxnSp>
            <p:nvCxnSpPr>
              <p:cNvPr id="106" name="Straight Arrow Connector 105"/>
              <p:cNvCxnSpPr/>
              <p:nvPr/>
            </p:nvCxnSpPr>
            <p:spPr>
              <a:xfrm flipV="1">
                <a:off x="10841664" y="3332207"/>
                <a:ext cx="714289" cy="180170"/>
              </a:xfrm>
              <a:prstGeom prst="straightConnector1">
                <a:avLst/>
              </a:prstGeom>
              <a:ln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/>
              <p:cNvCxnSpPr/>
              <p:nvPr/>
            </p:nvCxnSpPr>
            <p:spPr>
              <a:xfrm>
                <a:off x="10649157" y="3347286"/>
                <a:ext cx="379188" cy="349966"/>
              </a:xfrm>
              <a:prstGeom prst="line">
                <a:avLst/>
              </a:prstGeom>
              <a:ln>
                <a:solidFill>
                  <a:srgbClr val="00B0F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2" name="Rectangle 21"/>
          <p:cNvSpPr/>
          <p:nvPr/>
        </p:nvSpPr>
        <p:spPr>
          <a:xfrm>
            <a:off x="5890103" y="2562492"/>
            <a:ext cx="2465301" cy="902382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1796173" y="1844179"/>
            <a:ext cx="12469" cy="177061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546791" y="3071137"/>
            <a:ext cx="2718262" cy="374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823808" y="3078847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46421" y="1740499"/>
            <a:ext cx="30489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306445" y="3579328"/>
            <a:ext cx="311976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Modeling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eqn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y</a:t>
            </a:r>
            <a:r>
              <a:rPr lang="en-US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 m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b</a:t>
            </a:r>
          </a:p>
        </p:txBody>
      </p:sp>
      <p:grpSp>
        <p:nvGrpSpPr>
          <p:cNvPr id="83" name="Group 82"/>
          <p:cNvGrpSpPr/>
          <p:nvPr/>
        </p:nvGrpSpPr>
        <p:grpSpPr>
          <a:xfrm>
            <a:off x="2168201" y="1966932"/>
            <a:ext cx="1997319" cy="934688"/>
            <a:chOff x="2973231" y="3299231"/>
            <a:chExt cx="2663092" cy="1246251"/>
          </a:xfrm>
        </p:grpSpPr>
        <p:grpSp>
          <p:nvGrpSpPr>
            <p:cNvPr id="82" name="Group 81"/>
            <p:cNvGrpSpPr/>
            <p:nvPr/>
          </p:nvGrpSpPr>
          <p:grpSpPr>
            <a:xfrm>
              <a:off x="2973231" y="3732166"/>
              <a:ext cx="953878" cy="813316"/>
              <a:chOff x="2973231" y="3732166"/>
              <a:chExt cx="953878" cy="813316"/>
            </a:xfrm>
          </p:grpSpPr>
          <p:sp>
            <p:nvSpPr>
              <p:cNvPr id="31" name="Oval 30"/>
              <p:cNvSpPr/>
              <p:nvPr/>
            </p:nvSpPr>
            <p:spPr>
              <a:xfrm>
                <a:off x="3229897" y="4023360"/>
                <a:ext cx="88490" cy="11667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3506468" y="4428804"/>
                <a:ext cx="88490" cy="11667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2973231" y="4282634"/>
                <a:ext cx="88490" cy="11667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3838619" y="3732166"/>
                <a:ext cx="88490" cy="11667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3849719" y="4056611"/>
                <a:ext cx="72474" cy="9638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3382297" y="4175760"/>
                <a:ext cx="88490" cy="11667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  <p:grpSp>
          <p:nvGrpSpPr>
            <p:cNvPr id="81" name="Group 80"/>
            <p:cNvGrpSpPr/>
            <p:nvPr/>
          </p:nvGrpSpPr>
          <p:grpSpPr>
            <a:xfrm>
              <a:off x="4188285" y="3299231"/>
              <a:ext cx="1448038" cy="481572"/>
              <a:chOff x="4188285" y="3299231"/>
              <a:chExt cx="1448038" cy="481572"/>
            </a:xfrm>
          </p:grpSpPr>
          <p:sp>
            <p:nvSpPr>
              <p:cNvPr id="36" name="Oval 35"/>
              <p:cNvSpPr/>
              <p:nvPr/>
            </p:nvSpPr>
            <p:spPr>
              <a:xfrm>
                <a:off x="4192970" y="3684418"/>
                <a:ext cx="72474" cy="9638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4536221" y="3312225"/>
                <a:ext cx="72474" cy="9638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5072157" y="3312224"/>
                <a:ext cx="72474" cy="9638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5563849" y="3312223"/>
                <a:ext cx="72474" cy="9638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4188285" y="3299231"/>
                <a:ext cx="88490" cy="11667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</p:grpSp>
      <p:grpSp>
        <p:nvGrpSpPr>
          <p:cNvPr id="85" name="Group 84"/>
          <p:cNvGrpSpPr/>
          <p:nvPr/>
        </p:nvGrpSpPr>
        <p:grpSpPr>
          <a:xfrm>
            <a:off x="5133530" y="1928568"/>
            <a:ext cx="2864951" cy="1721952"/>
            <a:chOff x="6927002" y="3248080"/>
            <a:chExt cx="3819935" cy="2295935"/>
          </a:xfrm>
        </p:grpSpPr>
        <p:grpSp>
          <p:nvGrpSpPr>
            <p:cNvPr id="84" name="Group 83"/>
            <p:cNvGrpSpPr/>
            <p:nvPr/>
          </p:nvGrpSpPr>
          <p:grpSpPr>
            <a:xfrm>
              <a:off x="7122588" y="3248080"/>
              <a:ext cx="3624349" cy="2295935"/>
              <a:chOff x="7122588" y="3248080"/>
              <a:chExt cx="3624349" cy="2295935"/>
            </a:xfrm>
          </p:grpSpPr>
          <p:cxnSp>
            <p:nvCxnSpPr>
              <p:cNvPr id="23" name="Straight Connector 22"/>
              <p:cNvCxnSpPr/>
              <p:nvPr/>
            </p:nvCxnSpPr>
            <p:spPr>
              <a:xfrm>
                <a:off x="7428837" y="3248080"/>
                <a:ext cx="0" cy="220101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7122588" y="4922774"/>
                <a:ext cx="3624349" cy="4987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Box 27"/>
              <p:cNvSpPr txBox="1"/>
              <p:nvPr/>
            </p:nvSpPr>
            <p:spPr>
              <a:xfrm>
                <a:off x="8660808" y="4928462"/>
                <a:ext cx="564685" cy="6155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</a:p>
            </p:txBody>
          </p:sp>
          <p:cxnSp>
            <p:nvCxnSpPr>
              <p:cNvPr id="69" name="Straight Connector 68"/>
              <p:cNvCxnSpPr/>
              <p:nvPr/>
            </p:nvCxnSpPr>
            <p:spPr>
              <a:xfrm flipV="1">
                <a:off x="7122588" y="4234100"/>
                <a:ext cx="1910508" cy="84007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TextBox 71"/>
              <p:cNvSpPr txBox="1"/>
              <p:nvPr/>
            </p:nvSpPr>
            <p:spPr>
              <a:xfrm>
                <a:off x="7899607" y="3949036"/>
                <a:ext cx="451405" cy="6155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</a:p>
            </p:txBody>
          </p:sp>
        </p:grpSp>
        <p:sp>
          <p:nvSpPr>
            <p:cNvPr id="86" name="TextBox 85"/>
            <p:cNvSpPr txBox="1"/>
            <p:nvPr/>
          </p:nvSpPr>
          <p:spPr>
            <a:xfrm>
              <a:off x="6927002" y="3460767"/>
              <a:ext cx="425757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Symbol" panose="05050102010706020507" pitchFamily="18" charset="2"/>
                  <a:cs typeface="Times New Roman" panose="02020603050405020304" pitchFamily="18" charset="0"/>
                </a:rPr>
                <a:t>e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9" name="Group 98"/>
          <p:cNvGrpSpPr/>
          <p:nvPr/>
        </p:nvGrpSpPr>
        <p:grpSpPr>
          <a:xfrm>
            <a:off x="6983978" y="2794984"/>
            <a:ext cx="154894" cy="245099"/>
            <a:chOff x="9394266" y="4403301"/>
            <a:chExt cx="206525" cy="326798"/>
          </a:xfrm>
        </p:grpSpPr>
        <p:cxnSp>
          <p:nvCxnSpPr>
            <p:cNvPr id="88" name="Straight Connector 87"/>
            <p:cNvCxnSpPr/>
            <p:nvPr/>
          </p:nvCxnSpPr>
          <p:spPr>
            <a:xfrm>
              <a:off x="9505354" y="4403301"/>
              <a:ext cx="0" cy="284362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Oval 96"/>
            <p:cNvSpPr/>
            <p:nvPr/>
          </p:nvSpPr>
          <p:spPr>
            <a:xfrm>
              <a:off x="9394266" y="4646716"/>
              <a:ext cx="206525" cy="83383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83DF5EDE-B42C-77C8-CAB3-9C9EFAA3A1AE}"/>
              </a:ext>
            </a:extLst>
          </p:cNvPr>
          <p:cNvGrpSpPr/>
          <p:nvPr/>
        </p:nvGrpSpPr>
        <p:grpSpPr>
          <a:xfrm>
            <a:off x="5622435" y="1467312"/>
            <a:ext cx="2661185" cy="1733088"/>
            <a:chOff x="5592202" y="1469913"/>
            <a:chExt cx="2661185" cy="1733088"/>
          </a:xfrm>
        </p:grpSpPr>
        <p:grpSp>
          <p:nvGrpSpPr>
            <p:cNvPr id="80" name="Group 79"/>
            <p:cNvGrpSpPr/>
            <p:nvPr/>
          </p:nvGrpSpPr>
          <p:grpSpPr>
            <a:xfrm>
              <a:off x="5592202" y="1469913"/>
              <a:ext cx="2661185" cy="1674920"/>
              <a:chOff x="7663483" y="2955262"/>
              <a:chExt cx="3548247" cy="2233226"/>
            </a:xfrm>
          </p:grpSpPr>
          <p:grpSp>
            <p:nvGrpSpPr>
              <p:cNvPr id="78" name="Group 77"/>
              <p:cNvGrpSpPr/>
              <p:nvPr/>
            </p:nvGrpSpPr>
            <p:grpSpPr>
              <a:xfrm>
                <a:off x="7663483" y="2955262"/>
                <a:ext cx="3548247" cy="2233226"/>
                <a:chOff x="7174442" y="2822104"/>
                <a:chExt cx="3548247" cy="2233226"/>
              </a:xfrm>
            </p:grpSpPr>
            <p:grpSp>
              <p:nvGrpSpPr>
                <p:cNvPr id="76" name="Group 75"/>
                <p:cNvGrpSpPr/>
                <p:nvPr/>
              </p:nvGrpSpPr>
              <p:grpSpPr>
                <a:xfrm>
                  <a:off x="7174442" y="3010730"/>
                  <a:ext cx="3548247" cy="2044600"/>
                  <a:chOff x="7174442" y="3010730"/>
                  <a:chExt cx="3548247" cy="2044600"/>
                </a:xfrm>
              </p:grpSpPr>
              <p:pic>
                <p:nvPicPr>
                  <p:cNvPr id="74" name="Picture 73"/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 flipV="1">
                    <a:off x="7451294" y="3109660"/>
                    <a:ext cx="2885839" cy="1816500"/>
                  </a:xfrm>
                  <a:prstGeom prst="rect">
                    <a:avLst/>
                  </a:prstGeom>
                </p:spPr>
              </p:pic>
              <p:sp>
                <p:nvSpPr>
                  <p:cNvPr id="75" name="Freeform 74"/>
                  <p:cNvSpPr/>
                  <p:nvPr/>
                </p:nvSpPr>
                <p:spPr>
                  <a:xfrm>
                    <a:off x="7174442" y="3010730"/>
                    <a:ext cx="3548247" cy="2044600"/>
                  </a:xfrm>
                  <a:custGeom>
                    <a:avLst/>
                    <a:gdLst>
                      <a:gd name="connsiteX0" fmla="*/ 1468113 w 3548247"/>
                      <a:gd name="connsiteY0" fmla="*/ 779605 h 2044600"/>
                      <a:gd name="connsiteX1" fmla="*/ 1763081 w 3548247"/>
                      <a:gd name="connsiteY1" fmla="*/ 1369541 h 2044600"/>
                      <a:gd name="connsiteX2" fmla="*/ 1984306 w 3548247"/>
                      <a:gd name="connsiteY2" fmla="*/ 1620264 h 2044600"/>
                      <a:gd name="connsiteX3" fmla="*/ 2559493 w 3548247"/>
                      <a:gd name="connsiteY3" fmla="*/ 543631 h 2044600"/>
                      <a:gd name="connsiteX4" fmla="*/ 2765971 w 3548247"/>
                      <a:gd name="connsiteY4" fmla="*/ 366651 h 2044600"/>
                      <a:gd name="connsiteX5" fmla="*/ 1202642 w 3548247"/>
                      <a:gd name="connsiteY5" fmla="*/ 322405 h 2044600"/>
                      <a:gd name="connsiteX6" fmla="*/ 1246887 w 3548247"/>
                      <a:gd name="connsiteY6" fmla="*/ 56935 h 2044600"/>
                      <a:gd name="connsiteX7" fmla="*/ 3119932 w 3548247"/>
                      <a:gd name="connsiteY7" fmla="*/ 27438 h 2044600"/>
                      <a:gd name="connsiteX8" fmla="*/ 3385403 w 3548247"/>
                      <a:gd name="connsiteY8" fmla="*/ 381399 h 2044600"/>
                      <a:gd name="connsiteX9" fmla="*/ 3282164 w 3548247"/>
                      <a:gd name="connsiteY9" fmla="*/ 1841489 h 2044600"/>
                      <a:gd name="connsiteX10" fmla="*/ 302990 w 3548247"/>
                      <a:gd name="connsiteY10" fmla="*/ 1915231 h 2044600"/>
                      <a:gd name="connsiteX11" fmla="*/ 96513 w 3548247"/>
                      <a:gd name="connsiteY11" fmla="*/ 735360 h 2044600"/>
                      <a:gd name="connsiteX12" fmla="*/ 273493 w 3548247"/>
                      <a:gd name="connsiteY12" fmla="*/ 71683 h 2044600"/>
                      <a:gd name="connsiteX13" fmla="*/ 1010913 w 3548247"/>
                      <a:gd name="connsiteY13" fmla="*/ 101180 h 2044600"/>
                      <a:gd name="connsiteX14" fmla="*/ 1187893 w 3548247"/>
                      <a:gd name="connsiteY14" fmla="*/ 292909 h 2044600"/>
                      <a:gd name="connsiteX15" fmla="*/ 1468113 w 3548247"/>
                      <a:gd name="connsiteY15" fmla="*/ 779605 h 20446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3548247" h="2044600">
                        <a:moveTo>
                          <a:pt x="1468113" y="779605"/>
                        </a:moveTo>
                        <a:cubicBezTo>
                          <a:pt x="1563978" y="959044"/>
                          <a:pt x="1677049" y="1229431"/>
                          <a:pt x="1763081" y="1369541"/>
                        </a:cubicBezTo>
                        <a:cubicBezTo>
                          <a:pt x="1849113" y="1509651"/>
                          <a:pt x="1851571" y="1757916"/>
                          <a:pt x="1984306" y="1620264"/>
                        </a:cubicBezTo>
                        <a:cubicBezTo>
                          <a:pt x="2117041" y="1482612"/>
                          <a:pt x="2429216" y="752566"/>
                          <a:pt x="2559493" y="543631"/>
                        </a:cubicBezTo>
                        <a:cubicBezTo>
                          <a:pt x="2689770" y="334696"/>
                          <a:pt x="2992113" y="403522"/>
                          <a:pt x="2765971" y="366651"/>
                        </a:cubicBezTo>
                        <a:cubicBezTo>
                          <a:pt x="2539829" y="329780"/>
                          <a:pt x="1455823" y="374024"/>
                          <a:pt x="1202642" y="322405"/>
                        </a:cubicBezTo>
                        <a:cubicBezTo>
                          <a:pt x="949461" y="270786"/>
                          <a:pt x="927339" y="106096"/>
                          <a:pt x="1246887" y="56935"/>
                        </a:cubicBezTo>
                        <a:cubicBezTo>
                          <a:pt x="1566435" y="7774"/>
                          <a:pt x="2763513" y="-26639"/>
                          <a:pt x="3119932" y="27438"/>
                        </a:cubicBezTo>
                        <a:cubicBezTo>
                          <a:pt x="3476351" y="81515"/>
                          <a:pt x="3358364" y="79057"/>
                          <a:pt x="3385403" y="381399"/>
                        </a:cubicBezTo>
                        <a:cubicBezTo>
                          <a:pt x="3412442" y="683741"/>
                          <a:pt x="3795899" y="1585850"/>
                          <a:pt x="3282164" y="1841489"/>
                        </a:cubicBezTo>
                        <a:cubicBezTo>
                          <a:pt x="2768429" y="2097128"/>
                          <a:pt x="833932" y="2099586"/>
                          <a:pt x="302990" y="1915231"/>
                        </a:cubicBezTo>
                        <a:cubicBezTo>
                          <a:pt x="-227952" y="1730876"/>
                          <a:pt x="101429" y="1042618"/>
                          <a:pt x="96513" y="735360"/>
                        </a:cubicBezTo>
                        <a:cubicBezTo>
                          <a:pt x="91597" y="428102"/>
                          <a:pt x="121093" y="177380"/>
                          <a:pt x="273493" y="71683"/>
                        </a:cubicBezTo>
                        <a:cubicBezTo>
                          <a:pt x="425893" y="-34014"/>
                          <a:pt x="858513" y="64309"/>
                          <a:pt x="1010913" y="101180"/>
                        </a:cubicBezTo>
                        <a:cubicBezTo>
                          <a:pt x="1163313" y="138051"/>
                          <a:pt x="1114151" y="184754"/>
                          <a:pt x="1187893" y="292909"/>
                        </a:cubicBezTo>
                        <a:cubicBezTo>
                          <a:pt x="1261635" y="401064"/>
                          <a:pt x="1372248" y="600166"/>
                          <a:pt x="1468113" y="77960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700"/>
                  </a:p>
                </p:txBody>
              </p:sp>
            </p:grpSp>
            <p:sp>
              <p:nvSpPr>
                <p:cNvPr id="77" name="Freeform 76"/>
                <p:cNvSpPr/>
                <p:nvPr/>
              </p:nvSpPr>
              <p:spPr>
                <a:xfrm>
                  <a:off x="7938842" y="2822104"/>
                  <a:ext cx="1383213" cy="2102772"/>
                </a:xfrm>
                <a:custGeom>
                  <a:avLst/>
                  <a:gdLst>
                    <a:gd name="connsiteX0" fmla="*/ 570977 w 1383213"/>
                    <a:gd name="connsiteY0" fmla="*/ 319302 h 2102772"/>
                    <a:gd name="connsiteX1" fmla="*/ 423493 w 1383213"/>
                    <a:gd name="connsiteY1" fmla="*/ 614270 h 2102772"/>
                    <a:gd name="connsiteX2" fmla="*/ 615223 w 1383213"/>
                    <a:gd name="connsiteY2" fmla="*/ 820748 h 2102772"/>
                    <a:gd name="connsiteX3" fmla="*/ 792203 w 1383213"/>
                    <a:gd name="connsiteY3" fmla="*/ 1086219 h 2102772"/>
                    <a:gd name="connsiteX4" fmla="*/ 1028177 w 1383213"/>
                    <a:gd name="connsiteY4" fmla="*/ 1528670 h 2102772"/>
                    <a:gd name="connsiteX5" fmla="*/ 1146164 w 1383213"/>
                    <a:gd name="connsiteY5" fmla="*/ 1735148 h 2102772"/>
                    <a:gd name="connsiteX6" fmla="*/ 1382139 w 1383213"/>
                    <a:gd name="connsiteY6" fmla="*/ 1912128 h 2102772"/>
                    <a:gd name="connsiteX7" fmla="*/ 1042926 w 1383213"/>
                    <a:gd name="connsiteY7" fmla="*/ 2030115 h 2102772"/>
                    <a:gd name="connsiteX8" fmla="*/ 54784 w 1383213"/>
                    <a:gd name="connsiteY8" fmla="*/ 717509 h 2102772"/>
                    <a:gd name="connsiteX9" fmla="*/ 172771 w 1383213"/>
                    <a:gd name="connsiteY9" fmla="*/ 9586 h 2102772"/>
                    <a:gd name="connsiteX10" fmla="*/ 570977 w 1383213"/>
                    <a:gd name="connsiteY10" fmla="*/ 319302 h 21027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383213" h="2102772">
                      <a:moveTo>
                        <a:pt x="570977" y="319302"/>
                      </a:moveTo>
                      <a:cubicBezTo>
                        <a:pt x="612764" y="420082"/>
                        <a:pt x="416119" y="530696"/>
                        <a:pt x="423493" y="614270"/>
                      </a:cubicBezTo>
                      <a:cubicBezTo>
                        <a:pt x="430867" y="697844"/>
                        <a:pt x="553771" y="742090"/>
                        <a:pt x="615223" y="820748"/>
                      </a:cubicBezTo>
                      <a:cubicBezTo>
                        <a:pt x="676675" y="899406"/>
                        <a:pt x="723377" y="968232"/>
                        <a:pt x="792203" y="1086219"/>
                      </a:cubicBezTo>
                      <a:cubicBezTo>
                        <a:pt x="861029" y="1204206"/>
                        <a:pt x="969184" y="1420515"/>
                        <a:pt x="1028177" y="1528670"/>
                      </a:cubicBezTo>
                      <a:cubicBezTo>
                        <a:pt x="1087171" y="1636825"/>
                        <a:pt x="1087170" y="1671238"/>
                        <a:pt x="1146164" y="1735148"/>
                      </a:cubicBezTo>
                      <a:cubicBezTo>
                        <a:pt x="1205158" y="1799058"/>
                        <a:pt x="1399345" y="1862967"/>
                        <a:pt x="1382139" y="1912128"/>
                      </a:cubicBezTo>
                      <a:cubicBezTo>
                        <a:pt x="1364933" y="1961289"/>
                        <a:pt x="1264152" y="2229218"/>
                        <a:pt x="1042926" y="2030115"/>
                      </a:cubicBezTo>
                      <a:cubicBezTo>
                        <a:pt x="821700" y="1831012"/>
                        <a:pt x="199810" y="1054264"/>
                        <a:pt x="54784" y="717509"/>
                      </a:cubicBezTo>
                      <a:cubicBezTo>
                        <a:pt x="-90242" y="380754"/>
                        <a:pt x="89197" y="73496"/>
                        <a:pt x="172771" y="9586"/>
                      </a:cubicBezTo>
                      <a:cubicBezTo>
                        <a:pt x="256345" y="-54324"/>
                        <a:pt x="529190" y="218522"/>
                        <a:pt x="570977" y="31930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700"/>
                </a:p>
              </p:txBody>
            </p:sp>
          </p:grpSp>
          <p:sp>
            <p:nvSpPr>
              <p:cNvPr id="79" name="Oval 78"/>
              <p:cNvSpPr/>
              <p:nvPr/>
            </p:nvSpPr>
            <p:spPr>
              <a:xfrm>
                <a:off x="8912640" y="3310182"/>
                <a:ext cx="1583158" cy="289507"/>
              </a:xfrm>
              <a:prstGeom prst="ellipse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6015716" y="2835709"/>
              <a:ext cx="2091416" cy="367292"/>
              <a:chOff x="6160297" y="5624905"/>
              <a:chExt cx="2788554" cy="489722"/>
            </a:xfrm>
          </p:grpSpPr>
          <p:sp>
            <p:nvSpPr>
              <p:cNvPr id="2" name="Oval 1"/>
              <p:cNvSpPr/>
              <p:nvPr/>
            </p:nvSpPr>
            <p:spPr>
              <a:xfrm>
                <a:off x="7085839" y="5776897"/>
                <a:ext cx="923740" cy="185738"/>
              </a:xfrm>
              <a:prstGeom prst="ellipse">
                <a:avLst/>
              </a:prstGeom>
              <a:no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68" name="Oval 67"/>
              <p:cNvSpPr/>
              <p:nvPr/>
            </p:nvSpPr>
            <p:spPr>
              <a:xfrm>
                <a:off x="6699504" y="5693664"/>
                <a:ext cx="1683881" cy="335870"/>
              </a:xfrm>
              <a:prstGeom prst="ellipse">
                <a:avLst/>
              </a:pr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70" name="Oval 69"/>
              <p:cNvSpPr/>
              <p:nvPr/>
            </p:nvSpPr>
            <p:spPr>
              <a:xfrm>
                <a:off x="6160297" y="5624905"/>
                <a:ext cx="2788554" cy="489722"/>
              </a:xfrm>
              <a:prstGeom prst="ellipse">
                <a:avLst/>
              </a:prstGeom>
              <a:noFill/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</p:grpSp>
      <p:grpSp>
        <p:nvGrpSpPr>
          <p:cNvPr id="12" name="Group 11"/>
          <p:cNvGrpSpPr/>
          <p:nvPr/>
        </p:nvGrpSpPr>
        <p:grpSpPr>
          <a:xfrm>
            <a:off x="7273813" y="2847522"/>
            <a:ext cx="680097" cy="273784"/>
            <a:chOff x="10649157" y="3332207"/>
            <a:chExt cx="906796" cy="365045"/>
          </a:xfrm>
        </p:grpSpPr>
        <p:cxnSp>
          <p:nvCxnSpPr>
            <p:cNvPr id="6" name="Straight Arrow Connector 5"/>
            <p:cNvCxnSpPr/>
            <p:nvPr/>
          </p:nvCxnSpPr>
          <p:spPr>
            <a:xfrm flipV="1">
              <a:off x="10841664" y="3332207"/>
              <a:ext cx="714289" cy="180170"/>
            </a:xfrm>
            <a:prstGeom prst="straightConnector1">
              <a:avLst/>
            </a:prstGeom>
            <a:ln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0649157" y="3347286"/>
              <a:ext cx="379188" cy="349966"/>
            </a:xfrm>
            <a:prstGeom prst="line">
              <a:avLst/>
            </a:prstGeom>
            <a:ln>
              <a:solidFill>
                <a:srgbClr val="00B0F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7980385" y="2397785"/>
            <a:ext cx="58381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>
                <a:solidFill>
                  <a:srgbClr val="00B0F0"/>
                </a:solidFill>
                <a:latin typeface="Symbol" panose="05050102010706020507" pitchFamily="18" charset="2"/>
                <a:sym typeface="Symbol" panose="05050102010706020507" pitchFamily="18" charset="2"/>
              </a:rPr>
              <a:t></a:t>
            </a:r>
            <a:r>
              <a:rPr lang="en-US" sz="2700" dirty="0">
                <a:solidFill>
                  <a:srgbClr val="00B0F0"/>
                </a:solidFill>
                <a:latin typeface="Symbol" panose="05050102010706020507" pitchFamily="18" charset="2"/>
              </a:rPr>
              <a:t>e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94967" y="4326093"/>
            <a:ext cx="788549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>
                <a:solidFill>
                  <a:srgbClr val="00B0F0"/>
                </a:solidFill>
                <a:latin typeface="Symbol" panose="05050102010706020507" pitchFamily="18" charset="2"/>
                <a:sym typeface="Symbol" panose="05050102010706020507" pitchFamily="18" charset="2"/>
              </a:rPr>
              <a:t></a:t>
            </a:r>
            <a:r>
              <a:rPr lang="en-US" sz="2700" dirty="0">
                <a:solidFill>
                  <a:srgbClr val="00B0F0"/>
                </a:solidFill>
                <a:latin typeface="Symbol" panose="05050102010706020507" pitchFamily="18" charset="2"/>
              </a:rPr>
              <a:t>e(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700" dirty="0">
                <a:solidFill>
                  <a:srgbClr val="00B0F0"/>
                </a:solidFill>
                <a:latin typeface="Symbol" panose="05050102010706020507" pitchFamily="18" charset="2"/>
              </a:rPr>
              <a:t>) </a:t>
            </a:r>
            <a:r>
              <a:rPr lang="en-US" sz="27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points uphill </a:t>
            </a:r>
            <a:r>
              <a:rPr lang="en-US" sz="27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 to tangent at 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w=(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m,b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)=(w</a:t>
            </a:r>
            <a:r>
              <a:rPr lang="en-US" sz="270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,w</a:t>
            </a:r>
            <a:r>
              <a:rPr lang="en-US" sz="270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)</a:t>
            </a:r>
            <a:endParaRPr lang="en-US" sz="2700" dirty="0">
              <a:solidFill>
                <a:srgbClr val="FF0000"/>
              </a:solidFill>
              <a:latin typeface="Symbol" panose="05050102010706020507" pitchFamily="18" charset="2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94967" y="5052835"/>
            <a:ext cx="2728841" cy="992579"/>
            <a:chOff x="2490789" y="5333402"/>
            <a:chExt cx="3638454" cy="1323439"/>
          </a:xfrm>
        </p:grpSpPr>
        <p:sp>
          <p:nvSpPr>
            <p:cNvPr id="89" name="TextBox 88"/>
            <p:cNvSpPr txBox="1"/>
            <p:nvPr/>
          </p:nvSpPr>
          <p:spPr>
            <a:xfrm>
              <a:off x="2490789" y="5601525"/>
              <a:ext cx="1772280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700" dirty="0">
                  <a:solidFill>
                    <a:srgbClr val="00B0F0"/>
                  </a:solidFill>
                  <a:latin typeface="Symbol" panose="05050102010706020507" pitchFamily="18" charset="2"/>
                  <a:sym typeface="Symbol" panose="05050102010706020507" pitchFamily="18" charset="2"/>
                </a:rPr>
                <a:t></a:t>
              </a:r>
              <a:r>
                <a:rPr lang="en-US" sz="2700" dirty="0">
                  <a:solidFill>
                    <a:srgbClr val="00B0F0"/>
                  </a:solidFill>
                  <a:latin typeface="Symbol" panose="05050102010706020507" pitchFamily="18" charset="2"/>
                </a:rPr>
                <a:t>e(</a:t>
              </a:r>
              <a:r>
                <a:rPr lang="en-US" sz="27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sz="2700" dirty="0">
                  <a:solidFill>
                    <a:srgbClr val="00B0F0"/>
                  </a:solidFill>
                  <a:latin typeface="Symbol" panose="05050102010706020507" pitchFamily="18" charset="2"/>
                </a:rPr>
                <a:t>) </a:t>
              </a:r>
              <a:r>
                <a:rPr lang="en-US" sz="2700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=</a:t>
              </a:r>
              <a:endParaRPr lang="en-US" sz="2700" dirty="0">
                <a:solidFill>
                  <a:srgbClr val="FF0000"/>
                </a:solidFill>
                <a:latin typeface="Symbol" panose="05050102010706020507" pitchFamily="18" charset="2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4492586" y="5333402"/>
              <a:ext cx="1496564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700" dirty="0">
                  <a:solidFill>
                    <a:srgbClr val="00B0F0"/>
                  </a:solidFill>
                  <a:latin typeface="Symbol" panose="05050102010706020507" pitchFamily="18" charset="2"/>
                  <a:sym typeface="Symbol" panose="05050102010706020507" pitchFamily="18" charset="2"/>
                </a:rPr>
                <a:t></a:t>
              </a:r>
              <a:r>
                <a:rPr lang="en-US" sz="2700" dirty="0">
                  <a:solidFill>
                    <a:srgbClr val="00B0F0"/>
                  </a:solidFill>
                  <a:latin typeface="Symbol" panose="05050102010706020507" pitchFamily="18" charset="2"/>
                </a:rPr>
                <a:t>e/</a:t>
              </a:r>
              <a:r>
                <a:rPr lang="en-US" sz="2700" dirty="0">
                  <a:solidFill>
                    <a:srgbClr val="00B0F0"/>
                  </a:solidFill>
                  <a:latin typeface="Symbol" panose="05050102010706020507" pitchFamily="18" charset="2"/>
                  <a:sym typeface="Symbol" panose="05050102010706020507" pitchFamily="18" charset="2"/>
                </a:rPr>
                <a:t></a:t>
              </a:r>
              <a:r>
                <a:rPr lang="en-US" sz="2700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w</a:t>
              </a:r>
              <a:r>
                <a:rPr lang="en-US" sz="2700" baseline="-25000" dirty="0">
                  <a:solidFill>
                    <a:srgbClr val="00B0F0"/>
                  </a:solidFill>
                  <a:latin typeface="Symbol" panose="05050102010706020507" pitchFamily="18" charset="2"/>
                  <a:sym typeface="Symbol" panose="05050102010706020507" pitchFamily="18" charset="2"/>
                </a:rPr>
                <a:t>1</a:t>
              </a:r>
              <a:endParaRPr lang="en-US" sz="2700" dirty="0">
                <a:solidFill>
                  <a:srgbClr val="FF0000"/>
                </a:solidFill>
                <a:latin typeface="Symbol" panose="05050102010706020507" pitchFamily="18" charset="2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4492586" y="5979733"/>
              <a:ext cx="1496564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700" dirty="0">
                  <a:solidFill>
                    <a:srgbClr val="00B0F0"/>
                  </a:solidFill>
                  <a:latin typeface="Symbol" panose="05050102010706020507" pitchFamily="18" charset="2"/>
                  <a:sym typeface="Symbol" panose="05050102010706020507" pitchFamily="18" charset="2"/>
                </a:rPr>
                <a:t></a:t>
              </a:r>
              <a:r>
                <a:rPr lang="en-US" sz="2700" dirty="0">
                  <a:solidFill>
                    <a:srgbClr val="00B0F0"/>
                  </a:solidFill>
                  <a:latin typeface="Symbol" panose="05050102010706020507" pitchFamily="18" charset="2"/>
                </a:rPr>
                <a:t>e/</a:t>
              </a:r>
              <a:r>
                <a:rPr lang="en-US" sz="2700" dirty="0">
                  <a:solidFill>
                    <a:srgbClr val="00B0F0"/>
                  </a:solidFill>
                  <a:latin typeface="Symbol" panose="05050102010706020507" pitchFamily="18" charset="2"/>
                  <a:sym typeface="Symbol" panose="05050102010706020507" pitchFamily="18" charset="2"/>
                </a:rPr>
                <a:t></a:t>
              </a:r>
              <a:r>
                <a:rPr lang="en-US" sz="2700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w</a:t>
              </a:r>
              <a:r>
                <a:rPr lang="en-US" sz="2700" baseline="-25000" dirty="0">
                  <a:solidFill>
                    <a:srgbClr val="00B0F0"/>
                  </a:solidFill>
                  <a:latin typeface="Symbol" panose="05050102010706020507" pitchFamily="18" charset="2"/>
                  <a:sym typeface="Symbol" panose="05050102010706020507" pitchFamily="18" charset="2"/>
                </a:rPr>
                <a:t>2</a:t>
              </a:r>
              <a:endParaRPr lang="en-US" sz="2700" dirty="0">
                <a:solidFill>
                  <a:srgbClr val="FF0000"/>
                </a:solidFill>
                <a:latin typeface="Symbol" panose="05050102010706020507" pitchFamily="18" charset="2"/>
              </a:endParaRPr>
            </a:p>
          </p:txBody>
        </p:sp>
        <p:sp>
          <p:nvSpPr>
            <p:cNvPr id="19" name="Double Brace 18"/>
            <p:cNvSpPr/>
            <p:nvPr/>
          </p:nvSpPr>
          <p:spPr>
            <a:xfrm>
              <a:off x="4222353" y="5412801"/>
              <a:ext cx="1906890" cy="1099520"/>
            </a:xfrm>
            <a:prstGeom prst="bracePair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sp>
        <p:nvSpPr>
          <p:cNvPr id="109" name="Title 1"/>
          <p:cNvSpPr txBox="1">
            <a:spLocks/>
          </p:cNvSpPr>
          <p:nvPr/>
        </p:nvSpPr>
        <p:spPr>
          <a:xfrm>
            <a:off x="769205" y="130142"/>
            <a:ext cx="6858000" cy="97876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500" dirty="0">
              <a:latin typeface="Symbol" panose="05050102010706020507" pitchFamily="18" charset="2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546791" y="3298137"/>
            <a:ext cx="455745" cy="32929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10" name="Rectangle 109"/>
          <p:cNvSpPr/>
          <p:nvPr/>
        </p:nvSpPr>
        <p:spPr>
          <a:xfrm>
            <a:off x="5406681" y="3357205"/>
            <a:ext cx="455745" cy="32929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4" name="TextBox 3"/>
          <p:cNvSpPr txBox="1"/>
          <p:nvPr/>
        </p:nvSpPr>
        <p:spPr>
          <a:xfrm>
            <a:off x="7399486" y="3688904"/>
            <a:ext cx="16882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1600" dirty="0">
                <a:solidFill>
                  <a:schemeClr val="tx1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e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=  </a:t>
            </a:r>
            <a:r>
              <a:rPr lang="en-US" sz="1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</a:t>
            </a:r>
            <a:r>
              <a:rPr lang="en-US" sz="1600" dirty="0">
                <a:solidFill>
                  <a:srgbClr val="00B0F0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e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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</a:t>
            </a:r>
          </a:p>
        </p:txBody>
      </p:sp>
      <p:sp>
        <p:nvSpPr>
          <p:cNvPr id="71" name="Oval 70"/>
          <p:cNvSpPr/>
          <p:nvPr/>
        </p:nvSpPr>
        <p:spPr>
          <a:xfrm>
            <a:off x="6722253" y="2936818"/>
            <a:ext cx="692805" cy="139304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grpSp>
        <p:nvGrpSpPr>
          <p:cNvPr id="18" name="Group 17"/>
          <p:cNvGrpSpPr/>
          <p:nvPr/>
        </p:nvGrpSpPr>
        <p:grpSpPr>
          <a:xfrm>
            <a:off x="6974688" y="3523910"/>
            <a:ext cx="470137" cy="338554"/>
            <a:chOff x="9231840" y="3589415"/>
            <a:chExt cx="626849" cy="451406"/>
          </a:xfrm>
        </p:grpSpPr>
        <p:sp>
          <p:nvSpPr>
            <p:cNvPr id="7" name="Oval 6"/>
            <p:cNvSpPr/>
            <p:nvPr/>
          </p:nvSpPr>
          <p:spPr>
            <a:xfrm>
              <a:off x="9231840" y="3840045"/>
              <a:ext cx="127464" cy="638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tx1"/>
                </a:solidFill>
              </a:endParaRPr>
            </a:p>
          </p:txBody>
        </p:sp>
        <p:sp>
          <p:nvSpPr>
            <p:cNvPr id="73" name="Oval 72"/>
            <p:cNvSpPr/>
            <p:nvPr/>
          </p:nvSpPr>
          <p:spPr>
            <a:xfrm>
              <a:off x="9570503" y="3941646"/>
              <a:ext cx="127464" cy="638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tx1"/>
                </a:solidFill>
              </a:endParaRPr>
            </a:p>
          </p:txBody>
        </p:sp>
        <p:cxnSp>
          <p:nvCxnSpPr>
            <p:cNvPr id="11" name="Straight Arrow Connector 10"/>
            <p:cNvCxnSpPr>
              <a:stCxn id="73" idx="6"/>
              <a:endCxn id="7" idx="6"/>
            </p:cNvCxnSpPr>
            <p:nvPr/>
          </p:nvCxnSpPr>
          <p:spPr>
            <a:xfrm flipH="1" flipV="1">
              <a:off x="9359304" y="3871961"/>
              <a:ext cx="338663" cy="10160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9368812" y="3589415"/>
              <a:ext cx="489877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dr</a:t>
              </a:r>
              <a:endPara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0" name="TextBox 89"/>
          <p:cNvSpPr txBox="1"/>
          <p:nvPr/>
        </p:nvSpPr>
        <p:spPr>
          <a:xfrm>
            <a:off x="7399486" y="3945552"/>
            <a:ext cx="11432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1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</a:t>
            </a:r>
            <a:r>
              <a:rPr lang="en-US" sz="1600" dirty="0">
                <a:solidFill>
                  <a:srgbClr val="00B0F0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e</a:t>
            </a:r>
            <a:r>
              <a:rPr lang="en-US" sz="1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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7691736" y="3336614"/>
            <a:ext cx="1453721" cy="415498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1000" dirty="0">
                <a:solidFill>
                  <a:schemeClr val="tx1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e = e(</a:t>
            </a:r>
            <a:r>
              <a:rPr lang="en-US" sz="1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r+dr</a:t>
            </a:r>
            <a:r>
              <a:rPr lang="en-US" sz="1000" dirty="0">
                <a:solidFill>
                  <a:schemeClr val="tx1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)-e(</a:t>
            </a:r>
            <a:r>
              <a:rPr lang="en-US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1000" dirty="0">
                <a:solidFill>
                  <a:schemeClr val="tx1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)   = 0</a:t>
            </a:r>
          </a:p>
          <a:p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1809554" y="6888480"/>
            <a:ext cx="7097749" cy="64633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w</a:t>
            </a:r>
            <a:r>
              <a:rPr lang="en-US" baseline="30000" dirty="0">
                <a:solidFill>
                  <a:schemeClr val="tx1"/>
                </a:solidFill>
              </a:rPr>
              <a:t>(k+1)</a:t>
            </a:r>
            <a:r>
              <a:rPr lang="en-US" dirty="0">
                <a:solidFill>
                  <a:schemeClr val="tx1"/>
                </a:solidFill>
              </a:rPr>
              <a:t> = w</a:t>
            </a:r>
            <a:r>
              <a:rPr lang="en-US" baseline="30000" dirty="0">
                <a:solidFill>
                  <a:schemeClr val="tx1"/>
                </a:solidFill>
              </a:rPr>
              <a:t>(k)</a:t>
            </a:r>
            <a:r>
              <a:rPr lang="en-US" dirty="0">
                <a:solidFill>
                  <a:schemeClr val="tx1"/>
                </a:solidFill>
              </a:rPr>
              <a:t>- </a:t>
            </a:r>
            <a:r>
              <a:rPr lang="en-US" dirty="0" err="1">
                <a:solidFill>
                  <a:schemeClr val="tx1"/>
                </a:solidFill>
                <a:latin typeface="Symbol" panose="05050102010706020507" pitchFamily="18" charset="2"/>
              </a:rPr>
              <a:t>a</a:t>
            </a:r>
            <a:r>
              <a:rPr lang="en-US" dirty="0" err="1">
                <a:solidFill>
                  <a:schemeClr val="tx1"/>
                </a:solidFill>
              </a:rPr>
              <a:t>L</a:t>
            </a:r>
            <a:r>
              <a:rPr lang="en-US" baseline="30000" dirty="0" err="1">
                <a:solidFill>
                  <a:schemeClr val="tx1"/>
                </a:solidFill>
              </a:rPr>
              <a:t>T</a:t>
            </a:r>
            <a:r>
              <a:rPr lang="en-US" dirty="0">
                <a:solidFill>
                  <a:schemeClr val="tx1"/>
                </a:solidFill>
              </a:rPr>
              <a:t>(d</a:t>
            </a:r>
            <a:r>
              <a:rPr lang="en-US" baseline="30000" dirty="0">
                <a:solidFill>
                  <a:schemeClr val="tx1"/>
                </a:solidFill>
              </a:rPr>
              <a:t>(k+1)</a:t>
            </a:r>
            <a:r>
              <a:rPr lang="en-US" dirty="0">
                <a:solidFill>
                  <a:schemeClr val="tx1"/>
                </a:solidFill>
              </a:rPr>
              <a:t> -d</a:t>
            </a:r>
            <a:r>
              <a:rPr lang="en-US" baseline="30000" dirty="0">
                <a:solidFill>
                  <a:schemeClr val="tx1"/>
                </a:solidFill>
              </a:rPr>
              <a:t>(k)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95" name="Oval 94"/>
          <p:cNvSpPr/>
          <p:nvPr/>
        </p:nvSpPr>
        <p:spPr>
          <a:xfrm rot="282737">
            <a:off x="6093230" y="3693816"/>
            <a:ext cx="1479787" cy="468370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6" name="Freeform 25"/>
          <p:cNvSpPr/>
          <p:nvPr/>
        </p:nvSpPr>
        <p:spPr bwMode="auto">
          <a:xfrm>
            <a:off x="7523083" y="-844235"/>
            <a:ext cx="4576366" cy="3795056"/>
          </a:xfrm>
          <a:custGeom>
            <a:avLst/>
            <a:gdLst>
              <a:gd name="connsiteX0" fmla="*/ 2043558 w 4576366"/>
              <a:gd name="connsiteY0" fmla="*/ 0 h 3795056"/>
              <a:gd name="connsiteX1" fmla="*/ 871251 w 4576366"/>
              <a:gd name="connsiteY1" fmla="*/ 550985 h 3795056"/>
              <a:gd name="connsiteX2" fmla="*/ 507835 w 4576366"/>
              <a:gd name="connsiteY2" fmla="*/ 633046 h 3795056"/>
              <a:gd name="connsiteX3" fmla="*/ 3743 w 4576366"/>
              <a:gd name="connsiteY3" fmla="*/ 1477108 h 3795056"/>
              <a:gd name="connsiteX4" fmla="*/ 789189 w 4576366"/>
              <a:gd name="connsiteY4" fmla="*/ 2954216 h 3795056"/>
              <a:gd name="connsiteX5" fmla="*/ 3438605 w 4576366"/>
              <a:gd name="connsiteY5" fmla="*/ 3786554 h 3795056"/>
              <a:gd name="connsiteX6" fmla="*/ 4575743 w 4576366"/>
              <a:gd name="connsiteY6" fmla="*/ 2461846 h 3795056"/>
              <a:gd name="connsiteX7" fmla="*/ 3591005 w 4576366"/>
              <a:gd name="connsiteY7" fmla="*/ 820616 h 3795056"/>
              <a:gd name="connsiteX8" fmla="*/ 3063466 w 4576366"/>
              <a:gd name="connsiteY8" fmla="*/ 468923 h 3795056"/>
              <a:gd name="connsiteX9" fmla="*/ 2231128 w 4576366"/>
              <a:gd name="connsiteY9" fmla="*/ 23446 h 3795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76366" h="3795056">
                <a:moveTo>
                  <a:pt x="2043558" y="0"/>
                </a:moveTo>
                <a:cubicBezTo>
                  <a:pt x="1585381" y="222738"/>
                  <a:pt x="1127205" y="445477"/>
                  <a:pt x="871251" y="550985"/>
                </a:cubicBezTo>
                <a:cubicBezTo>
                  <a:pt x="615297" y="656493"/>
                  <a:pt x="652420" y="478692"/>
                  <a:pt x="507835" y="633046"/>
                </a:cubicBezTo>
                <a:cubicBezTo>
                  <a:pt x="363250" y="787400"/>
                  <a:pt x="-43149" y="1090246"/>
                  <a:pt x="3743" y="1477108"/>
                </a:cubicBezTo>
                <a:cubicBezTo>
                  <a:pt x="50635" y="1863970"/>
                  <a:pt x="216712" y="2569308"/>
                  <a:pt x="789189" y="2954216"/>
                </a:cubicBezTo>
                <a:cubicBezTo>
                  <a:pt x="1361666" y="3339124"/>
                  <a:pt x="2807513" y="3868616"/>
                  <a:pt x="3438605" y="3786554"/>
                </a:cubicBezTo>
                <a:cubicBezTo>
                  <a:pt x="4069697" y="3704492"/>
                  <a:pt x="4550343" y="2956169"/>
                  <a:pt x="4575743" y="2461846"/>
                </a:cubicBezTo>
                <a:cubicBezTo>
                  <a:pt x="4601143" y="1967523"/>
                  <a:pt x="3843051" y="1152770"/>
                  <a:pt x="3591005" y="820616"/>
                </a:cubicBezTo>
                <a:cubicBezTo>
                  <a:pt x="3338959" y="488462"/>
                  <a:pt x="3290112" y="601785"/>
                  <a:pt x="3063466" y="468923"/>
                </a:cubicBezTo>
                <a:cubicBezTo>
                  <a:pt x="2836820" y="336061"/>
                  <a:pt x="2533974" y="179753"/>
                  <a:pt x="2231128" y="23446"/>
                </a:cubicBezTo>
              </a:path>
            </a:pathLst>
          </a:cu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121326" y="4939195"/>
            <a:ext cx="48237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If </a:t>
            </a:r>
            <a:r>
              <a:rPr lang="en-US" dirty="0" err="1">
                <a:solidFill>
                  <a:schemeClr val="tx1"/>
                </a:solidFill>
              </a:rPr>
              <a:t>dr</a:t>
            </a:r>
            <a:r>
              <a:rPr lang="en-US" dirty="0">
                <a:solidFill>
                  <a:schemeClr val="tx1"/>
                </a:solidFill>
              </a:rPr>
              <a:t> is || to contour then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4459898" y="5453523"/>
            <a:ext cx="44999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800" dirty="0">
                <a:solidFill>
                  <a:schemeClr val="tx1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e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 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</a:t>
            </a:r>
            <a:r>
              <a:rPr lang="en-US" sz="2800" dirty="0">
                <a:solidFill>
                  <a:srgbClr val="00B0F0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e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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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·</a:t>
            </a:r>
            <a:r>
              <a:rPr lang="en-US" sz="2800" dirty="0">
                <a:solidFill>
                  <a:srgbClr val="00B0F0"/>
                </a:solidFill>
                <a:latin typeface="Symbol" panose="05050102010706020507" pitchFamily="18" charset="2"/>
                <a:cs typeface="Times New Roman" panose="02020603050405020304" pitchFamily="18" charset="0"/>
                <a:sym typeface="Wingdings" panose="05000000000000000000" pitchFamily="2" charset="2"/>
              </a:rPr>
              <a:t>e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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dr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7690170" y="3323722"/>
            <a:ext cx="1836897" cy="415498"/>
            <a:chOff x="9188884" y="3545328"/>
            <a:chExt cx="1836897" cy="415498"/>
          </a:xfrm>
        </p:grpSpPr>
        <p:sp>
          <p:nvSpPr>
            <p:cNvPr id="114" name="Rectangle 113"/>
            <p:cNvSpPr/>
            <p:nvPr/>
          </p:nvSpPr>
          <p:spPr>
            <a:xfrm>
              <a:off x="9188884" y="3545328"/>
              <a:ext cx="1836897" cy="415498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1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en-US" sz="1000" dirty="0">
                  <a:solidFill>
                    <a:schemeClr val="tx1"/>
                  </a:solidFill>
                  <a:latin typeface="Symbol" panose="05050102010706020507" pitchFamily="18" charset="2"/>
                  <a:cs typeface="Times New Roman" panose="02020603050405020304" pitchFamily="18" charset="0"/>
                </a:rPr>
                <a:t>e = [e(</a:t>
              </a:r>
              <a:r>
                <a:rPr lang="en-US" sz="1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r+dr</a:t>
              </a:r>
              <a:r>
                <a:rPr lang="en-US" sz="1000" dirty="0">
                  <a:solidFill>
                    <a:schemeClr val="tx1"/>
                  </a:solidFill>
                  <a:latin typeface="Symbol" panose="05050102010706020507" pitchFamily="18" charset="2"/>
                  <a:cs typeface="Times New Roman" panose="02020603050405020304" pitchFamily="18" charset="0"/>
                </a:rPr>
                <a:t>)-e(</a:t>
              </a:r>
              <a:r>
                <a:rPr lang="en-US" sz="1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r>
                <a:rPr lang="en-US" sz="1000" dirty="0">
                  <a:solidFill>
                    <a:schemeClr val="tx1"/>
                  </a:solidFill>
                  <a:latin typeface="Symbol" panose="05050102010706020507" pitchFamily="18" charset="2"/>
                  <a:cs typeface="Times New Roman" panose="02020603050405020304" pitchFamily="18" charset="0"/>
                </a:rPr>
                <a:t>)]</a:t>
              </a:r>
              <a:r>
                <a:rPr lang="en-US" sz="1000" dirty="0" err="1">
                  <a:solidFill>
                    <a:schemeClr val="tx1"/>
                  </a:solidFill>
                  <a:latin typeface="+mj-lt"/>
                  <a:cs typeface="Times New Roman" panose="02020603050405020304" pitchFamily="18" charset="0"/>
                </a:rPr>
                <a:t>dr</a:t>
              </a:r>
              <a:r>
                <a:rPr lang="en-US" sz="1000" dirty="0">
                  <a:solidFill>
                    <a:schemeClr val="tx1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1000" dirty="0">
                  <a:solidFill>
                    <a:schemeClr val="tx1"/>
                  </a:solidFill>
                  <a:latin typeface="Symbol" panose="05050102010706020507" pitchFamily="18" charset="2"/>
                  <a:cs typeface="Times New Roman" panose="02020603050405020304" pitchFamily="18" charset="0"/>
                </a:rPr>
                <a:t>= 0</a:t>
              </a:r>
            </a:p>
            <a:p>
              <a:r>
                <a:rPr lang="en-US" sz="1000" dirty="0">
                  <a:solidFill>
                    <a:schemeClr val="tx1"/>
                  </a:solidFill>
                  <a:latin typeface="Symbol" panose="05050102010706020507" pitchFamily="18" charset="2"/>
                  <a:cs typeface="Times New Roman" panose="02020603050405020304" pitchFamily="18" charset="0"/>
                </a:rPr>
                <a:t>                  </a:t>
              </a:r>
              <a:r>
                <a:rPr lang="en-US" sz="1000" dirty="0" err="1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dr</a:t>
              </a:r>
              <a:endParaRPr lang="en-US" sz="1000" dirty="0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45" name="Straight Connector 44"/>
            <p:cNvCxnSpPr/>
            <p:nvPr/>
          </p:nvCxnSpPr>
          <p:spPr bwMode="auto">
            <a:xfrm>
              <a:off x="9448111" y="3753077"/>
              <a:ext cx="8382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44" name="Group 43"/>
          <p:cNvGrpSpPr/>
          <p:nvPr/>
        </p:nvGrpSpPr>
        <p:grpSpPr>
          <a:xfrm>
            <a:off x="6870523" y="3298470"/>
            <a:ext cx="974866" cy="485640"/>
            <a:chOff x="6870523" y="3298470"/>
            <a:chExt cx="974866" cy="485640"/>
          </a:xfrm>
        </p:grpSpPr>
        <p:sp>
          <p:nvSpPr>
            <p:cNvPr id="98" name="TextBox 97"/>
            <p:cNvSpPr txBox="1"/>
            <p:nvPr/>
          </p:nvSpPr>
          <p:spPr>
            <a:xfrm>
              <a:off x="7354549" y="3371117"/>
              <a:ext cx="49084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tx1"/>
                  </a:solidFill>
                  <a:latin typeface="Symbol" panose="05050102010706020507" pitchFamily="18" charset="2"/>
                  <a:cs typeface="Times New Roman" panose="02020603050405020304" pitchFamily="18" charset="0"/>
                </a:rPr>
                <a:t>e </a:t>
              </a:r>
              <a:r>
                <a:rPr lang="en-US" sz="1200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(r )</a:t>
              </a: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6870523" y="3298470"/>
              <a:ext cx="67037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tx1"/>
                  </a:solidFill>
                  <a:latin typeface="Symbol" panose="05050102010706020507" pitchFamily="18" charset="2"/>
                  <a:cs typeface="Times New Roman" panose="02020603050405020304" pitchFamily="18" charset="0"/>
                </a:rPr>
                <a:t>e </a:t>
              </a:r>
              <a:r>
                <a:rPr lang="en-US" sz="1100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(</a:t>
              </a:r>
              <a:r>
                <a:rPr lang="en-US" sz="1100" dirty="0" err="1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r+dr</a:t>
              </a:r>
              <a:r>
                <a:rPr lang="en-US" sz="1100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 )</a:t>
              </a:r>
            </a:p>
          </p:txBody>
        </p:sp>
        <p:cxnSp>
          <p:nvCxnSpPr>
            <p:cNvPr id="43" name="Straight Arrow Connector 42"/>
            <p:cNvCxnSpPr>
              <a:endCxn id="7" idx="0"/>
            </p:cNvCxnSpPr>
            <p:nvPr/>
          </p:nvCxnSpPr>
          <p:spPr bwMode="auto">
            <a:xfrm>
              <a:off x="7019230" y="3495880"/>
              <a:ext cx="3257" cy="216002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12" name="Straight Arrow Connector 111"/>
            <p:cNvCxnSpPr/>
            <p:nvPr/>
          </p:nvCxnSpPr>
          <p:spPr bwMode="auto">
            <a:xfrm flipH="1">
              <a:off x="7354549" y="3588865"/>
              <a:ext cx="167885" cy="195245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115" name="Group 114"/>
          <p:cNvGrpSpPr/>
          <p:nvPr/>
        </p:nvGrpSpPr>
        <p:grpSpPr>
          <a:xfrm>
            <a:off x="7177267" y="2659288"/>
            <a:ext cx="470137" cy="338554"/>
            <a:chOff x="9231840" y="3589415"/>
            <a:chExt cx="626849" cy="451406"/>
          </a:xfrm>
        </p:grpSpPr>
        <p:sp>
          <p:nvSpPr>
            <p:cNvPr id="116" name="Oval 115"/>
            <p:cNvSpPr/>
            <p:nvPr/>
          </p:nvSpPr>
          <p:spPr>
            <a:xfrm>
              <a:off x="9231840" y="3840045"/>
              <a:ext cx="127464" cy="638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tx1"/>
                </a:solidFill>
              </a:endParaRPr>
            </a:p>
          </p:txBody>
        </p:sp>
        <p:sp>
          <p:nvSpPr>
            <p:cNvPr id="117" name="Oval 116"/>
            <p:cNvSpPr/>
            <p:nvPr/>
          </p:nvSpPr>
          <p:spPr>
            <a:xfrm>
              <a:off x="9570503" y="3941646"/>
              <a:ext cx="127464" cy="638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tx1"/>
                </a:solidFill>
              </a:endParaRPr>
            </a:p>
          </p:txBody>
        </p:sp>
        <p:cxnSp>
          <p:nvCxnSpPr>
            <p:cNvPr id="118" name="Straight Arrow Connector 117"/>
            <p:cNvCxnSpPr>
              <a:stCxn id="117" idx="6"/>
              <a:endCxn id="116" idx="6"/>
            </p:cNvCxnSpPr>
            <p:nvPr/>
          </p:nvCxnSpPr>
          <p:spPr>
            <a:xfrm flipH="1" flipV="1">
              <a:off x="9359304" y="3871961"/>
              <a:ext cx="338663" cy="10160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9" name="TextBox 118"/>
            <p:cNvSpPr txBox="1"/>
            <p:nvPr/>
          </p:nvSpPr>
          <p:spPr>
            <a:xfrm>
              <a:off x="9368812" y="3589415"/>
              <a:ext cx="489877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dr</a:t>
              </a:r>
              <a:endPara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7876985" y="3499688"/>
            <a:ext cx="4122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/>
              <a:t>Taylor </a:t>
            </a:r>
          </a:p>
          <a:p>
            <a:r>
              <a:rPr lang="en-US" sz="600" dirty="0"/>
              <a:t>series</a:t>
            </a:r>
          </a:p>
        </p:txBody>
      </p:sp>
      <p:pic>
        <p:nvPicPr>
          <p:cNvPr id="120" name="Picture 1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4502" y="90983"/>
            <a:ext cx="1943394" cy="1484801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9A070819-43F1-FB49-AD4F-F9E951784290}"/>
              </a:ext>
            </a:extLst>
          </p:cNvPr>
          <p:cNvSpPr txBox="1"/>
          <p:nvPr/>
        </p:nvSpPr>
        <p:spPr>
          <a:xfrm>
            <a:off x="623564" y="105021"/>
            <a:ext cx="59843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0" dirty="0">
                <a:solidFill>
                  <a:schemeClr val="tx1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e</a:t>
            </a:r>
            <a:r>
              <a:rPr lang="en-US" sz="3200" b="0" dirty="0">
                <a:solidFill>
                  <a:schemeClr val="tx1"/>
                </a:solidFill>
              </a:rPr>
              <a:t>(</a:t>
            </a:r>
            <a:r>
              <a:rPr lang="en-US" sz="3200" dirty="0" err="1">
                <a:solidFill>
                  <a:schemeClr val="tx1"/>
                </a:solidFill>
              </a:rPr>
              <a:t>r+dr</a:t>
            </a:r>
            <a:r>
              <a:rPr lang="en-US" sz="3200" b="0" dirty="0">
                <a:solidFill>
                  <a:schemeClr val="tx1"/>
                </a:solidFill>
              </a:rPr>
              <a:t>) =</a:t>
            </a:r>
            <a:r>
              <a:rPr lang="en-US" sz="3200" b="0" dirty="0">
                <a:solidFill>
                  <a:schemeClr val="tx1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 e</a:t>
            </a:r>
            <a:r>
              <a:rPr lang="en-US" sz="3200" b="0" dirty="0">
                <a:solidFill>
                  <a:schemeClr val="tx1"/>
                </a:solidFill>
              </a:rPr>
              <a:t>(</a:t>
            </a:r>
            <a:r>
              <a:rPr lang="en-US" sz="3200" dirty="0">
                <a:solidFill>
                  <a:schemeClr val="tx1"/>
                </a:solidFill>
              </a:rPr>
              <a:t>r</a:t>
            </a:r>
            <a:r>
              <a:rPr lang="en-US" sz="3200" b="0" dirty="0">
                <a:solidFill>
                  <a:schemeClr val="tx1"/>
                </a:solidFill>
              </a:rPr>
              <a:t>) +</a:t>
            </a:r>
            <a:r>
              <a:rPr lang="en-US" sz="3200" b="0" dirty="0">
                <a:solidFill>
                  <a:srgbClr val="00B0F0"/>
                </a:solidFill>
              </a:rPr>
              <a:t> 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</a:t>
            </a:r>
            <a:r>
              <a:rPr lang="en-US" sz="3200" b="0" dirty="0">
                <a:solidFill>
                  <a:srgbClr val="00B0F0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e</a:t>
            </a:r>
            <a:r>
              <a:rPr lang="en-US" sz="3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</a:t>
            </a:r>
            <a:r>
              <a:rPr lang="en-US" sz="3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3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O(|dr|</a:t>
            </a:r>
            <a:r>
              <a:rPr lang="en-US" sz="3200" b="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n-US" sz="3200" b="0" dirty="0">
              <a:solidFill>
                <a:schemeClr val="tx1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4F8FCA8-3457-8F5C-DEAC-F5BAD5CEDDCC}"/>
              </a:ext>
            </a:extLst>
          </p:cNvPr>
          <p:cNvSpPr txBox="1"/>
          <p:nvPr/>
        </p:nvSpPr>
        <p:spPr>
          <a:xfrm>
            <a:off x="1180600" y="596422"/>
            <a:ext cx="60615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</a:t>
            </a:r>
            <a:r>
              <a:rPr lang="en-US" sz="3600" b="0" dirty="0">
                <a:solidFill>
                  <a:srgbClr val="00B0F0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e </a:t>
            </a:r>
            <a:r>
              <a:rPr lang="en-US" sz="3600" b="0" dirty="0">
                <a:solidFill>
                  <a:schemeClr val="tx1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= (</a:t>
            </a:r>
            <a:r>
              <a:rPr lang="en-US" sz="3600" b="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𝜕</a:t>
            </a:r>
            <a:r>
              <a:rPr lang="en-US" sz="3600" b="0" dirty="0">
                <a:solidFill>
                  <a:schemeClr val="tx1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 e/</a:t>
            </a:r>
            <a:r>
              <a:rPr lang="en-US" sz="3600" b="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𝜕</a:t>
            </a:r>
            <a:r>
              <a:rPr lang="en-US" sz="3600" b="0" dirty="0">
                <a:solidFill>
                  <a:schemeClr val="tx1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 </a:t>
            </a:r>
            <a:r>
              <a:rPr lang="en-US" sz="36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3600" b="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6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600" b="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𝜕</a:t>
            </a:r>
            <a:r>
              <a:rPr lang="en-US" sz="3600" b="0" dirty="0">
                <a:solidFill>
                  <a:schemeClr val="tx1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 e/</a:t>
            </a:r>
            <a:r>
              <a:rPr lang="en-US" sz="3600" b="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𝜕</a:t>
            </a:r>
            <a:r>
              <a:rPr lang="en-US" sz="3600" b="0" dirty="0">
                <a:solidFill>
                  <a:schemeClr val="tx1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 </a:t>
            </a:r>
            <a:r>
              <a:rPr lang="en-US" sz="36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b="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EE59152-A8AC-9CA2-B169-FE4EC5FD69F5}"/>
              </a:ext>
            </a:extLst>
          </p:cNvPr>
          <p:cNvSpPr txBox="1"/>
          <p:nvPr/>
        </p:nvSpPr>
        <p:spPr>
          <a:xfrm>
            <a:off x="1200211" y="1133142"/>
            <a:ext cx="60615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3600" b="0" dirty="0">
                <a:solidFill>
                  <a:schemeClr val="tx1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= (</a:t>
            </a:r>
            <a:r>
              <a:rPr lang="en-US" sz="36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3600" b="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6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600" b="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b="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816792D1-C500-6D20-BF75-05A5A644D42B}"/>
              </a:ext>
            </a:extLst>
          </p:cNvPr>
          <p:cNvSpPr/>
          <p:nvPr/>
        </p:nvSpPr>
        <p:spPr bwMode="auto">
          <a:xfrm>
            <a:off x="7019231" y="2996273"/>
            <a:ext cx="146648" cy="51727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7E04B327-F63E-AE65-7BDF-F853B1F6A24B}"/>
              </a:ext>
            </a:extLst>
          </p:cNvPr>
          <p:cNvCxnSpPr>
            <a:cxnSpLocks/>
          </p:cNvCxnSpPr>
          <p:nvPr/>
        </p:nvCxnSpPr>
        <p:spPr bwMode="auto">
          <a:xfrm flipV="1">
            <a:off x="5289950" y="2758537"/>
            <a:ext cx="1183245" cy="53877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3" name="TextBox 122">
            <a:extLst>
              <a:ext uri="{FF2B5EF4-FFF2-40B4-BE49-F238E27FC236}">
                <a16:creationId xmlns:a16="http://schemas.microsoft.com/office/drawing/2014/main" id="{914F0DD4-EA5D-0385-E347-2971CBF06484}"/>
              </a:ext>
            </a:extLst>
          </p:cNvPr>
          <p:cNvSpPr txBox="1"/>
          <p:nvPr/>
        </p:nvSpPr>
        <p:spPr>
          <a:xfrm>
            <a:off x="5890981" y="2352381"/>
            <a:ext cx="338554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9BBC7072-EE64-591A-BDAA-A8422E52BD59}"/>
              </a:ext>
            </a:extLst>
          </p:cNvPr>
          <p:cNvGrpSpPr/>
          <p:nvPr/>
        </p:nvGrpSpPr>
        <p:grpSpPr>
          <a:xfrm>
            <a:off x="5827267" y="2249244"/>
            <a:ext cx="983450" cy="1396362"/>
            <a:chOff x="5827267" y="2163411"/>
            <a:chExt cx="983450" cy="1396362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7FC98FC4-6591-1FFB-A74E-A2E313A814A1}"/>
                </a:ext>
              </a:extLst>
            </p:cNvPr>
            <p:cNvSpPr txBox="1"/>
            <p:nvPr/>
          </p:nvSpPr>
          <p:spPr>
            <a:xfrm>
              <a:off x="5827267" y="2163411"/>
              <a:ext cx="492443" cy="461665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sz="2400" baseline="-25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7363866C-494E-9387-AA32-5F34130F8AD6}"/>
                </a:ext>
              </a:extLst>
            </p:cNvPr>
            <p:cNvSpPr txBox="1"/>
            <p:nvPr/>
          </p:nvSpPr>
          <p:spPr>
            <a:xfrm>
              <a:off x="6318274" y="3098108"/>
              <a:ext cx="492443" cy="461665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sz="2400" baseline="-25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E015956-62E0-1805-8AD4-C1DF7741171C}"/>
              </a:ext>
            </a:extLst>
          </p:cNvPr>
          <p:cNvCxnSpPr>
            <a:cxnSpLocks/>
          </p:cNvCxnSpPr>
          <p:nvPr/>
        </p:nvCxnSpPr>
        <p:spPr bwMode="auto">
          <a:xfrm>
            <a:off x="5277468" y="3190817"/>
            <a:ext cx="2748133" cy="1028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9" name="Rectangle 58">
            <a:extLst>
              <a:ext uri="{FF2B5EF4-FFF2-40B4-BE49-F238E27FC236}">
                <a16:creationId xmlns:a16="http://schemas.microsoft.com/office/drawing/2014/main" id="{EC95BF46-AB24-B1CE-B68D-64FF5F1EDA37}"/>
              </a:ext>
            </a:extLst>
          </p:cNvPr>
          <p:cNvSpPr/>
          <p:nvPr/>
        </p:nvSpPr>
        <p:spPr bwMode="auto">
          <a:xfrm>
            <a:off x="5067313" y="1647326"/>
            <a:ext cx="3868303" cy="2074974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FA53D10-2DC8-7586-2CA2-CC2ACE603C8E}"/>
              </a:ext>
            </a:extLst>
          </p:cNvPr>
          <p:cNvSpPr txBox="1"/>
          <p:nvPr/>
        </p:nvSpPr>
        <p:spPr>
          <a:xfrm>
            <a:off x="1131683" y="6120824"/>
            <a:ext cx="38956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OK, </a:t>
            </a:r>
            <a:r>
              <a:rPr lang="en-US" sz="2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</a:t>
            </a:r>
            <a:r>
              <a:rPr lang="en-US" sz="2000" dirty="0">
                <a:solidFill>
                  <a:srgbClr val="00B0F0"/>
                </a:solidFill>
                <a:latin typeface="Symbol" panose="05050102010706020507" pitchFamily="18" charset="2"/>
              </a:rPr>
              <a:t>e</a:t>
            </a:r>
            <a:r>
              <a:rPr lang="en-US" sz="2000" dirty="0">
                <a:solidFill>
                  <a:srgbClr val="00B0F0"/>
                </a:solidFill>
              </a:rPr>
              <a:t> </a:t>
            </a:r>
            <a:r>
              <a:rPr lang="en-US" sz="2000" dirty="0"/>
              <a:t>is perpendicular to contour</a:t>
            </a:r>
          </a:p>
          <a:p>
            <a:r>
              <a:rPr lang="en-US" sz="2000" dirty="0"/>
              <a:t>Tangent, but why point uphill?</a:t>
            </a:r>
          </a:p>
        </p:txBody>
      </p:sp>
    </p:spTree>
    <p:extLst>
      <p:ext uri="{BB962C8B-B14F-4D97-AF65-F5344CB8AC3E}">
        <p14:creationId xmlns:p14="http://schemas.microsoft.com/office/powerpoint/2010/main" val="4251344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02431 0.13842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5" y="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59259E-6 L -0.07761 0.48449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89" y="2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7" grpId="0"/>
      <p:bldP spid="4" grpId="0"/>
      <p:bldP spid="71" grpId="0" animBg="1"/>
      <p:bldP spid="90" grpId="0"/>
      <p:bldP spid="9" grpId="0" animBg="1"/>
      <p:bldP spid="108" grpId="0" animBg="1"/>
      <p:bldP spid="95" grpId="0" animBg="1"/>
      <p:bldP spid="26" grpId="0" animBg="1"/>
      <p:bldP spid="25" grpId="0"/>
      <p:bldP spid="25" grpId="1"/>
      <p:bldP spid="113" grpId="0"/>
      <p:bldP spid="48" grpId="0"/>
      <p:bldP spid="48" grpId="1"/>
      <p:bldP spid="52" grpId="0"/>
      <p:bldP spid="59" grpId="0" animBg="1"/>
      <p:bldP spid="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8" name="Straight Connector 57"/>
          <p:cNvCxnSpPr/>
          <p:nvPr/>
        </p:nvCxnSpPr>
        <p:spPr bwMode="auto">
          <a:xfrm>
            <a:off x="4898576" y="5531670"/>
            <a:ext cx="555167" cy="50266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grpSp>
        <p:nvGrpSpPr>
          <p:cNvPr id="54" name="Group 53"/>
          <p:cNvGrpSpPr/>
          <p:nvPr/>
        </p:nvGrpSpPr>
        <p:grpSpPr>
          <a:xfrm>
            <a:off x="3282243" y="5444325"/>
            <a:ext cx="2474576" cy="778292"/>
            <a:chOff x="3282243" y="5444325"/>
            <a:chExt cx="2474576" cy="778292"/>
          </a:xfrm>
        </p:grpSpPr>
        <p:grpSp>
          <p:nvGrpSpPr>
            <p:cNvPr id="53" name="Group 52"/>
            <p:cNvGrpSpPr/>
            <p:nvPr/>
          </p:nvGrpSpPr>
          <p:grpSpPr>
            <a:xfrm>
              <a:off x="3282243" y="5444325"/>
              <a:ext cx="2474576" cy="778292"/>
              <a:chOff x="3282243" y="5444325"/>
              <a:chExt cx="2474576" cy="778292"/>
            </a:xfrm>
          </p:grpSpPr>
          <p:sp>
            <p:nvSpPr>
              <p:cNvPr id="95" name="Oval 94"/>
              <p:cNvSpPr/>
              <p:nvPr/>
            </p:nvSpPr>
            <p:spPr>
              <a:xfrm rot="282737">
                <a:off x="3752807" y="5610561"/>
                <a:ext cx="1479787" cy="468370"/>
              </a:xfrm>
              <a:prstGeom prst="ellipse">
                <a:avLst/>
              </a:pr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24" name="Oval 123"/>
              <p:cNvSpPr/>
              <p:nvPr/>
            </p:nvSpPr>
            <p:spPr>
              <a:xfrm rot="285784">
                <a:off x="4173129" y="5757685"/>
                <a:ext cx="692805" cy="139304"/>
              </a:xfrm>
              <a:prstGeom prst="ellipse">
                <a:avLst/>
              </a:prstGeom>
              <a:no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25" name="Oval 124"/>
              <p:cNvSpPr/>
              <p:nvPr/>
            </p:nvSpPr>
            <p:spPr>
              <a:xfrm rot="364589">
                <a:off x="3282243" y="5444325"/>
                <a:ext cx="2474576" cy="778292"/>
              </a:xfrm>
              <a:prstGeom prst="ellipse">
                <a:avLst/>
              </a:prstGeom>
              <a:noFill/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  <p:sp>
          <p:nvSpPr>
            <p:cNvPr id="127" name="Oval 126"/>
            <p:cNvSpPr/>
            <p:nvPr/>
          </p:nvSpPr>
          <p:spPr>
            <a:xfrm>
              <a:off x="4419600" y="5791200"/>
              <a:ext cx="154894" cy="6253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sp>
        <p:nvSpPr>
          <p:cNvPr id="55" name="Rectangle 54"/>
          <p:cNvSpPr/>
          <p:nvPr/>
        </p:nvSpPr>
        <p:spPr bwMode="auto">
          <a:xfrm>
            <a:off x="5219176" y="130142"/>
            <a:ext cx="5220224" cy="259934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890103" y="2562492"/>
            <a:ext cx="2465301" cy="902382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grpSp>
        <p:nvGrpSpPr>
          <p:cNvPr id="85" name="Group 84"/>
          <p:cNvGrpSpPr/>
          <p:nvPr/>
        </p:nvGrpSpPr>
        <p:grpSpPr>
          <a:xfrm>
            <a:off x="5133530" y="1928568"/>
            <a:ext cx="2864951" cy="1721952"/>
            <a:chOff x="6927002" y="3248080"/>
            <a:chExt cx="3819935" cy="2295935"/>
          </a:xfrm>
        </p:grpSpPr>
        <p:grpSp>
          <p:nvGrpSpPr>
            <p:cNvPr id="84" name="Group 83"/>
            <p:cNvGrpSpPr/>
            <p:nvPr/>
          </p:nvGrpSpPr>
          <p:grpSpPr>
            <a:xfrm>
              <a:off x="7122588" y="3248080"/>
              <a:ext cx="3624349" cy="2295935"/>
              <a:chOff x="7122588" y="3248080"/>
              <a:chExt cx="3624349" cy="2295935"/>
            </a:xfrm>
          </p:grpSpPr>
          <p:cxnSp>
            <p:nvCxnSpPr>
              <p:cNvPr id="23" name="Straight Connector 22"/>
              <p:cNvCxnSpPr/>
              <p:nvPr/>
            </p:nvCxnSpPr>
            <p:spPr>
              <a:xfrm>
                <a:off x="7428837" y="3248080"/>
                <a:ext cx="0" cy="220101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7122588" y="4922774"/>
                <a:ext cx="3624349" cy="4987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Box 27"/>
              <p:cNvSpPr txBox="1"/>
              <p:nvPr/>
            </p:nvSpPr>
            <p:spPr>
              <a:xfrm>
                <a:off x="8660808" y="4928462"/>
                <a:ext cx="564685" cy="6155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</a:p>
            </p:txBody>
          </p:sp>
          <p:cxnSp>
            <p:nvCxnSpPr>
              <p:cNvPr id="69" name="Straight Connector 68"/>
              <p:cNvCxnSpPr/>
              <p:nvPr/>
            </p:nvCxnSpPr>
            <p:spPr>
              <a:xfrm flipV="1">
                <a:off x="7122588" y="4234100"/>
                <a:ext cx="1910508" cy="84007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TextBox 71"/>
              <p:cNvSpPr txBox="1"/>
              <p:nvPr/>
            </p:nvSpPr>
            <p:spPr>
              <a:xfrm>
                <a:off x="7899607" y="3949036"/>
                <a:ext cx="451405" cy="6155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</a:p>
            </p:txBody>
          </p:sp>
        </p:grpSp>
        <p:sp>
          <p:nvSpPr>
            <p:cNvPr id="86" name="TextBox 85"/>
            <p:cNvSpPr txBox="1"/>
            <p:nvPr/>
          </p:nvSpPr>
          <p:spPr>
            <a:xfrm>
              <a:off x="6927002" y="3460767"/>
              <a:ext cx="425757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Symbol" panose="05050102010706020507" pitchFamily="18" charset="2"/>
                  <a:cs typeface="Times New Roman" panose="02020603050405020304" pitchFamily="18" charset="0"/>
                </a:rPr>
                <a:t>e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9" name="Title 1"/>
          <p:cNvSpPr txBox="1">
            <a:spLocks/>
          </p:cNvSpPr>
          <p:nvPr/>
        </p:nvSpPr>
        <p:spPr>
          <a:xfrm>
            <a:off x="769205" y="130142"/>
            <a:ext cx="6858000" cy="179070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Gradient 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</a:t>
            </a:r>
            <a:r>
              <a:rPr lang="en-US" sz="4500" dirty="0">
                <a:latin typeface="Symbol" panose="05050102010706020507" pitchFamily="18" charset="2"/>
                <a:cs typeface="Times New Roman" panose="02020603050405020304" pitchFamily="18" charset="0"/>
              </a:rPr>
              <a:t>e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1446421" y="1740499"/>
            <a:ext cx="2818632" cy="1886937"/>
            <a:chOff x="1446421" y="1740499"/>
            <a:chExt cx="2818632" cy="1886937"/>
          </a:xfrm>
        </p:grpSpPr>
        <p:cxnSp>
          <p:nvCxnSpPr>
            <p:cNvPr id="5" name="Straight Connector 4"/>
            <p:cNvCxnSpPr/>
            <p:nvPr/>
          </p:nvCxnSpPr>
          <p:spPr>
            <a:xfrm flipH="1">
              <a:off x="1796173" y="1844179"/>
              <a:ext cx="12469" cy="177061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1546791" y="3071137"/>
              <a:ext cx="2718262" cy="3740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2823808" y="3078847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446421" y="1740499"/>
              <a:ext cx="304892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</a:p>
          </p:txBody>
        </p:sp>
        <p:grpSp>
          <p:nvGrpSpPr>
            <p:cNvPr id="83" name="Group 82"/>
            <p:cNvGrpSpPr/>
            <p:nvPr/>
          </p:nvGrpSpPr>
          <p:grpSpPr>
            <a:xfrm>
              <a:off x="2168201" y="1966932"/>
              <a:ext cx="1997319" cy="934688"/>
              <a:chOff x="2973231" y="3299231"/>
              <a:chExt cx="2663092" cy="1246251"/>
            </a:xfrm>
          </p:grpSpPr>
          <p:grpSp>
            <p:nvGrpSpPr>
              <p:cNvPr id="82" name="Group 81"/>
              <p:cNvGrpSpPr/>
              <p:nvPr/>
            </p:nvGrpSpPr>
            <p:grpSpPr>
              <a:xfrm>
                <a:off x="2973231" y="3732166"/>
                <a:ext cx="953878" cy="813316"/>
                <a:chOff x="2973231" y="3732166"/>
                <a:chExt cx="953878" cy="813316"/>
              </a:xfrm>
            </p:grpSpPr>
            <p:sp>
              <p:nvSpPr>
                <p:cNvPr id="31" name="Oval 30"/>
                <p:cNvSpPr/>
                <p:nvPr/>
              </p:nvSpPr>
              <p:spPr>
                <a:xfrm>
                  <a:off x="3229897" y="4023360"/>
                  <a:ext cx="88490" cy="116678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700"/>
                </a:p>
              </p:txBody>
            </p:sp>
            <p:sp>
              <p:nvSpPr>
                <p:cNvPr id="32" name="Oval 31"/>
                <p:cNvSpPr/>
                <p:nvPr/>
              </p:nvSpPr>
              <p:spPr>
                <a:xfrm>
                  <a:off x="3506468" y="4428804"/>
                  <a:ext cx="88490" cy="116678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700"/>
                </a:p>
              </p:txBody>
            </p:sp>
            <p:sp>
              <p:nvSpPr>
                <p:cNvPr id="33" name="Oval 32"/>
                <p:cNvSpPr/>
                <p:nvPr/>
              </p:nvSpPr>
              <p:spPr>
                <a:xfrm>
                  <a:off x="2973231" y="4282634"/>
                  <a:ext cx="88490" cy="116678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700"/>
                </a:p>
              </p:txBody>
            </p:sp>
            <p:sp>
              <p:nvSpPr>
                <p:cNvPr id="34" name="Oval 33"/>
                <p:cNvSpPr/>
                <p:nvPr/>
              </p:nvSpPr>
              <p:spPr>
                <a:xfrm>
                  <a:off x="3838619" y="3732166"/>
                  <a:ext cx="88490" cy="116678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700"/>
                </a:p>
              </p:txBody>
            </p:sp>
            <p:sp>
              <p:nvSpPr>
                <p:cNvPr id="35" name="Oval 34"/>
                <p:cNvSpPr/>
                <p:nvPr/>
              </p:nvSpPr>
              <p:spPr>
                <a:xfrm>
                  <a:off x="3849719" y="4056611"/>
                  <a:ext cx="72474" cy="96385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700"/>
                </a:p>
              </p:txBody>
            </p:sp>
            <p:sp>
              <p:nvSpPr>
                <p:cNvPr id="41" name="Oval 40"/>
                <p:cNvSpPr/>
                <p:nvPr/>
              </p:nvSpPr>
              <p:spPr>
                <a:xfrm>
                  <a:off x="3382297" y="4175760"/>
                  <a:ext cx="88490" cy="116678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700"/>
                </a:p>
              </p:txBody>
            </p:sp>
          </p:grpSp>
          <p:grpSp>
            <p:nvGrpSpPr>
              <p:cNvPr id="81" name="Group 80"/>
              <p:cNvGrpSpPr/>
              <p:nvPr/>
            </p:nvGrpSpPr>
            <p:grpSpPr>
              <a:xfrm>
                <a:off x="4188285" y="3299231"/>
                <a:ext cx="1448038" cy="481572"/>
                <a:chOff x="4188285" y="3299231"/>
                <a:chExt cx="1448038" cy="481572"/>
              </a:xfrm>
            </p:grpSpPr>
            <p:sp>
              <p:nvSpPr>
                <p:cNvPr id="36" name="Oval 35"/>
                <p:cNvSpPr/>
                <p:nvPr/>
              </p:nvSpPr>
              <p:spPr>
                <a:xfrm>
                  <a:off x="4192970" y="3684418"/>
                  <a:ext cx="72474" cy="96385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700"/>
                </a:p>
              </p:txBody>
            </p:sp>
            <p:sp>
              <p:nvSpPr>
                <p:cNvPr id="37" name="Oval 36"/>
                <p:cNvSpPr/>
                <p:nvPr/>
              </p:nvSpPr>
              <p:spPr>
                <a:xfrm>
                  <a:off x="4536221" y="3312225"/>
                  <a:ext cx="72474" cy="96385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700"/>
                </a:p>
              </p:txBody>
            </p:sp>
            <p:sp>
              <p:nvSpPr>
                <p:cNvPr id="38" name="Oval 37"/>
                <p:cNvSpPr/>
                <p:nvPr/>
              </p:nvSpPr>
              <p:spPr>
                <a:xfrm>
                  <a:off x="5072157" y="3312224"/>
                  <a:ext cx="72474" cy="96385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700"/>
                </a:p>
              </p:txBody>
            </p:sp>
            <p:sp>
              <p:nvSpPr>
                <p:cNvPr id="39" name="Oval 38"/>
                <p:cNvSpPr/>
                <p:nvPr/>
              </p:nvSpPr>
              <p:spPr>
                <a:xfrm>
                  <a:off x="5563849" y="3312223"/>
                  <a:ext cx="72474" cy="96385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700"/>
                </a:p>
              </p:txBody>
            </p:sp>
            <p:sp>
              <p:nvSpPr>
                <p:cNvPr id="42" name="Oval 41"/>
                <p:cNvSpPr/>
                <p:nvPr/>
              </p:nvSpPr>
              <p:spPr>
                <a:xfrm>
                  <a:off x="4188285" y="3299231"/>
                  <a:ext cx="88490" cy="116678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700"/>
                </a:p>
              </p:txBody>
            </p:sp>
          </p:grpSp>
        </p:grpSp>
        <p:sp>
          <p:nvSpPr>
            <p:cNvPr id="29" name="Rectangle 28"/>
            <p:cNvSpPr/>
            <p:nvPr/>
          </p:nvSpPr>
          <p:spPr>
            <a:xfrm>
              <a:off x="1546791" y="3298137"/>
              <a:ext cx="455745" cy="329299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sp>
        <p:nvSpPr>
          <p:cNvPr id="110" name="Rectangle 109"/>
          <p:cNvSpPr/>
          <p:nvPr/>
        </p:nvSpPr>
        <p:spPr>
          <a:xfrm>
            <a:off x="5406681" y="3357205"/>
            <a:ext cx="455745" cy="32929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grpSp>
        <p:nvGrpSpPr>
          <p:cNvPr id="18" name="Group 17"/>
          <p:cNvGrpSpPr/>
          <p:nvPr/>
        </p:nvGrpSpPr>
        <p:grpSpPr>
          <a:xfrm rot="7621449">
            <a:off x="4926579" y="5266066"/>
            <a:ext cx="969076" cy="469856"/>
            <a:chOff x="9193383" y="3616444"/>
            <a:chExt cx="504584" cy="504796"/>
          </a:xfrm>
        </p:grpSpPr>
        <p:sp>
          <p:nvSpPr>
            <p:cNvPr id="7" name="Oval 6"/>
            <p:cNvSpPr/>
            <p:nvPr/>
          </p:nvSpPr>
          <p:spPr>
            <a:xfrm flipH="1" flipV="1">
              <a:off x="9193383" y="3749990"/>
              <a:ext cx="74691" cy="1520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tx1"/>
                </a:solidFill>
              </a:endParaRPr>
            </a:p>
          </p:txBody>
        </p:sp>
        <p:sp>
          <p:nvSpPr>
            <p:cNvPr id="73" name="Oval 72"/>
            <p:cNvSpPr/>
            <p:nvPr/>
          </p:nvSpPr>
          <p:spPr>
            <a:xfrm>
              <a:off x="9614085" y="3847184"/>
              <a:ext cx="83882" cy="15829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tx1"/>
                </a:solidFill>
              </a:endParaRPr>
            </a:p>
          </p:txBody>
        </p:sp>
        <p:cxnSp>
          <p:nvCxnSpPr>
            <p:cNvPr id="11" name="Straight Arrow Connector 10"/>
            <p:cNvCxnSpPr>
              <a:endCxn id="7" idx="2"/>
            </p:cNvCxnSpPr>
            <p:nvPr/>
          </p:nvCxnSpPr>
          <p:spPr>
            <a:xfrm rot="13978551" flipV="1">
              <a:off x="9191311" y="3741114"/>
              <a:ext cx="504796" cy="25545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0" name="Picture 9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625" y="453516"/>
            <a:ext cx="1426332" cy="1053435"/>
          </a:xfrm>
          <a:prstGeom prst="rect">
            <a:avLst/>
          </a:prstGeom>
        </p:spPr>
      </p:pic>
      <p:sp>
        <p:nvSpPr>
          <p:cNvPr id="26" name="Freeform 25"/>
          <p:cNvSpPr/>
          <p:nvPr/>
        </p:nvSpPr>
        <p:spPr bwMode="auto">
          <a:xfrm>
            <a:off x="7540466" y="-752884"/>
            <a:ext cx="4576366" cy="3795056"/>
          </a:xfrm>
          <a:custGeom>
            <a:avLst/>
            <a:gdLst>
              <a:gd name="connsiteX0" fmla="*/ 2043558 w 4576366"/>
              <a:gd name="connsiteY0" fmla="*/ 0 h 3795056"/>
              <a:gd name="connsiteX1" fmla="*/ 871251 w 4576366"/>
              <a:gd name="connsiteY1" fmla="*/ 550985 h 3795056"/>
              <a:gd name="connsiteX2" fmla="*/ 507835 w 4576366"/>
              <a:gd name="connsiteY2" fmla="*/ 633046 h 3795056"/>
              <a:gd name="connsiteX3" fmla="*/ 3743 w 4576366"/>
              <a:gd name="connsiteY3" fmla="*/ 1477108 h 3795056"/>
              <a:gd name="connsiteX4" fmla="*/ 789189 w 4576366"/>
              <a:gd name="connsiteY4" fmla="*/ 2954216 h 3795056"/>
              <a:gd name="connsiteX5" fmla="*/ 3438605 w 4576366"/>
              <a:gd name="connsiteY5" fmla="*/ 3786554 h 3795056"/>
              <a:gd name="connsiteX6" fmla="*/ 4575743 w 4576366"/>
              <a:gd name="connsiteY6" fmla="*/ 2461846 h 3795056"/>
              <a:gd name="connsiteX7" fmla="*/ 3591005 w 4576366"/>
              <a:gd name="connsiteY7" fmla="*/ 820616 h 3795056"/>
              <a:gd name="connsiteX8" fmla="*/ 3063466 w 4576366"/>
              <a:gd name="connsiteY8" fmla="*/ 468923 h 3795056"/>
              <a:gd name="connsiteX9" fmla="*/ 2231128 w 4576366"/>
              <a:gd name="connsiteY9" fmla="*/ 23446 h 3795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76366" h="3795056">
                <a:moveTo>
                  <a:pt x="2043558" y="0"/>
                </a:moveTo>
                <a:cubicBezTo>
                  <a:pt x="1585381" y="222738"/>
                  <a:pt x="1127205" y="445477"/>
                  <a:pt x="871251" y="550985"/>
                </a:cubicBezTo>
                <a:cubicBezTo>
                  <a:pt x="615297" y="656493"/>
                  <a:pt x="652420" y="478692"/>
                  <a:pt x="507835" y="633046"/>
                </a:cubicBezTo>
                <a:cubicBezTo>
                  <a:pt x="363250" y="787400"/>
                  <a:pt x="-43149" y="1090246"/>
                  <a:pt x="3743" y="1477108"/>
                </a:cubicBezTo>
                <a:cubicBezTo>
                  <a:pt x="50635" y="1863970"/>
                  <a:pt x="216712" y="2569308"/>
                  <a:pt x="789189" y="2954216"/>
                </a:cubicBezTo>
                <a:cubicBezTo>
                  <a:pt x="1361666" y="3339124"/>
                  <a:pt x="2807513" y="3868616"/>
                  <a:pt x="3438605" y="3786554"/>
                </a:cubicBezTo>
                <a:cubicBezTo>
                  <a:pt x="4069697" y="3704492"/>
                  <a:pt x="4550343" y="2956169"/>
                  <a:pt x="4575743" y="2461846"/>
                </a:cubicBezTo>
                <a:cubicBezTo>
                  <a:pt x="4601143" y="1967523"/>
                  <a:pt x="3843051" y="1152770"/>
                  <a:pt x="3591005" y="820616"/>
                </a:cubicBezTo>
                <a:cubicBezTo>
                  <a:pt x="3338959" y="488462"/>
                  <a:pt x="3290112" y="601785"/>
                  <a:pt x="3063466" y="468923"/>
                </a:cubicBezTo>
                <a:cubicBezTo>
                  <a:pt x="2836820" y="336061"/>
                  <a:pt x="2533974" y="179753"/>
                  <a:pt x="2231128" y="23446"/>
                </a:cubicBezTo>
              </a:path>
            </a:pathLst>
          </a:cu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533399" y="453515"/>
            <a:ext cx="2022393" cy="90409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6607288" y="5114301"/>
            <a:ext cx="1702710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1800" dirty="0">
                <a:solidFill>
                  <a:schemeClr val="tx1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e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 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</a:t>
            </a:r>
            <a:r>
              <a:rPr lang="en-US" sz="1800" dirty="0">
                <a:solidFill>
                  <a:schemeClr val="tx1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e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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&gt; 0</a:t>
            </a:r>
          </a:p>
        </p:txBody>
      </p:sp>
      <p:sp>
        <p:nvSpPr>
          <p:cNvPr id="114" name="Rectangle 113"/>
          <p:cNvSpPr/>
          <p:nvPr/>
        </p:nvSpPr>
        <p:spPr>
          <a:xfrm>
            <a:off x="6118408" y="4669965"/>
            <a:ext cx="2555686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1800" dirty="0">
                <a:solidFill>
                  <a:schemeClr val="tx1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e = [e(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r+</a:t>
            </a:r>
            <a:r>
              <a:rPr lang="en-US" sz="1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</a:t>
            </a:r>
            <a:r>
              <a:rPr lang="en-US" sz="1800" dirty="0">
                <a:solidFill>
                  <a:schemeClr val="tx1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)-e(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1800" dirty="0">
                <a:solidFill>
                  <a:schemeClr val="tx1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)]&gt;&gt;0           </a:t>
            </a:r>
            <a:endParaRPr lang="en-US" sz="1800" dirty="0">
              <a:solidFill>
                <a:schemeClr val="tx1"/>
              </a:solidFill>
              <a:latin typeface="+mn-lt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2682295" y="40484"/>
            <a:ext cx="6155601" cy="3166287"/>
            <a:chOff x="2682295" y="40484"/>
            <a:chExt cx="6155601" cy="3166287"/>
          </a:xfrm>
        </p:grpSpPr>
        <p:grpSp>
          <p:nvGrpSpPr>
            <p:cNvPr id="20" name="Group 19"/>
            <p:cNvGrpSpPr/>
            <p:nvPr/>
          </p:nvGrpSpPr>
          <p:grpSpPr>
            <a:xfrm>
              <a:off x="6042391" y="2798754"/>
              <a:ext cx="2091416" cy="408017"/>
              <a:chOff x="6952532" y="5678138"/>
              <a:chExt cx="2788554" cy="544022"/>
            </a:xfrm>
          </p:grpSpPr>
          <p:grpSp>
            <p:nvGrpSpPr>
              <p:cNvPr id="93" name="Group 92"/>
              <p:cNvGrpSpPr/>
              <p:nvPr/>
            </p:nvGrpSpPr>
            <p:grpSpPr>
              <a:xfrm>
                <a:off x="8243547" y="5678138"/>
                <a:ext cx="206525" cy="326798"/>
                <a:chOff x="9394266" y="4403301"/>
                <a:chExt cx="206525" cy="326798"/>
              </a:xfrm>
            </p:grpSpPr>
            <p:cxnSp>
              <p:nvCxnSpPr>
                <p:cNvPr id="94" name="Straight Connector 93"/>
                <p:cNvCxnSpPr/>
                <p:nvPr/>
              </p:nvCxnSpPr>
              <p:spPr>
                <a:xfrm>
                  <a:off x="9505354" y="4403301"/>
                  <a:ext cx="0" cy="284362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6" name="Oval 95"/>
                <p:cNvSpPr/>
                <p:nvPr/>
              </p:nvSpPr>
              <p:spPr>
                <a:xfrm>
                  <a:off x="9394266" y="4646716"/>
                  <a:ext cx="206525" cy="83383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700"/>
                </a:p>
              </p:txBody>
            </p:sp>
          </p:grpSp>
          <p:grpSp>
            <p:nvGrpSpPr>
              <p:cNvPr id="101" name="Group 100"/>
              <p:cNvGrpSpPr/>
              <p:nvPr/>
            </p:nvGrpSpPr>
            <p:grpSpPr>
              <a:xfrm>
                <a:off x="6952532" y="5732438"/>
                <a:ext cx="2788554" cy="489722"/>
                <a:chOff x="6160297" y="5624905"/>
                <a:chExt cx="2788554" cy="489722"/>
              </a:xfrm>
            </p:grpSpPr>
            <p:sp>
              <p:nvSpPr>
                <p:cNvPr id="102" name="Oval 101"/>
                <p:cNvSpPr/>
                <p:nvPr/>
              </p:nvSpPr>
              <p:spPr>
                <a:xfrm>
                  <a:off x="7085839" y="5776897"/>
                  <a:ext cx="923740" cy="185738"/>
                </a:xfrm>
                <a:prstGeom prst="ellipse">
                  <a:avLst/>
                </a:prstGeom>
                <a:noFill/>
                <a:ln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700"/>
                </a:p>
              </p:txBody>
            </p:sp>
            <p:sp>
              <p:nvSpPr>
                <p:cNvPr id="103" name="Oval 102"/>
                <p:cNvSpPr/>
                <p:nvPr/>
              </p:nvSpPr>
              <p:spPr>
                <a:xfrm>
                  <a:off x="6699504" y="5693664"/>
                  <a:ext cx="1683881" cy="335870"/>
                </a:xfrm>
                <a:prstGeom prst="ellipse">
                  <a:avLst/>
                </a:prstGeom>
                <a:no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700"/>
                </a:p>
              </p:txBody>
            </p:sp>
            <p:sp>
              <p:nvSpPr>
                <p:cNvPr id="104" name="Oval 103"/>
                <p:cNvSpPr/>
                <p:nvPr/>
              </p:nvSpPr>
              <p:spPr>
                <a:xfrm>
                  <a:off x="6160297" y="5624905"/>
                  <a:ext cx="2788554" cy="489722"/>
                </a:xfrm>
                <a:prstGeom prst="ellipse">
                  <a:avLst/>
                </a:prstGeom>
                <a:noFill/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700"/>
                </a:p>
              </p:txBody>
            </p:sp>
          </p:grpSp>
          <p:grpSp>
            <p:nvGrpSpPr>
              <p:cNvPr id="105" name="Group 104"/>
              <p:cNvGrpSpPr/>
              <p:nvPr/>
            </p:nvGrpSpPr>
            <p:grpSpPr>
              <a:xfrm>
                <a:off x="8629994" y="5748189"/>
                <a:ext cx="906796" cy="365045"/>
                <a:chOff x="10649157" y="3332207"/>
                <a:chExt cx="906796" cy="365045"/>
              </a:xfrm>
            </p:grpSpPr>
            <p:cxnSp>
              <p:nvCxnSpPr>
                <p:cNvPr id="106" name="Straight Arrow Connector 105"/>
                <p:cNvCxnSpPr/>
                <p:nvPr/>
              </p:nvCxnSpPr>
              <p:spPr>
                <a:xfrm flipV="1">
                  <a:off x="10841664" y="3332207"/>
                  <a:ext cx="714289" cy="180170"/>
                </a:xfrm>
                <a:prstGeom prst="straightConnector1">
                  <a:avLst/>
                </a:prstGeom>
                <a:ln>
                  <a:solidFill>
                    <a:srgbClr val="00B0F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/>
              </p:nvCxnSpPr>
              <p:spPr>
                <a:xfrm>
                  <a:off x="10649157" y="3347286"/>
                  <a:ext cx="379188" cy="349966"/>
                </a:xfrm>
                <a:prstGeom prst="line">
                  <a:avLst/>
                </a:prstGeom>
                <a:ln>
                  <a:solidFill>
                    <a:srgbClr val="00B0F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80" name="Group 79"/>
            <p:cNvGrpSpPr/>
            <p:nvPr/>
          </p:nvGrpSpPr>
          <p:grpSpPr>
            <a:xfrm>
              <a:off x="5592202" y="1469913"/>
              <a:ext cx="2661185" cy="1674920"/>
              <a:chOff x="7663483" y="2955262"/>
              <a:chExt cx="3548247" cy="2233226"/>
            </a:xfrm>
          </p:grpSpPr>
          <p:grpSp>
            <p:nvGrpSpPr>
              <p:cNvPr id="78" name="Group 77"/>
              <p:cNvGrpSpPr/>
              <p:nvPr/>
            </p:nvGrpSpPr>
            <p:grpSpPr>
              <a:xfrm>
                <a:off x="7663483" y="2955262"/>
                <a:ext cx="3548247" cy="2233226"/>
                <a:chOff x="7174442" y="2822104"/>
                <a:chExt cx="3548247" cy="2233226"/>
              </a:xfrm>
            </p:grpSpPr>
            <p:grpSp>
              <p:nvGrpSpPr>
                <p:cNvPr id="76" name="Group 75"/>
                <p:cNvGrpSpPr/>
                <p:nvPr/>
              </p:nvGrpSpPr>
              <p:grpSpPr>
                <a:xfrm>
                  <a:off x="7174442" y="3010730"/>
                  <a:ext cx="3548247" cy="2044600"/>
                  <a:chOff x="7174442" y="3010730"/>
                  <a:chExt cx="3548247" cy="2044600"/>
                </a:xfrm>
              </p:grpSpPr>
              <p:pic>
                <p:nvPicPr>
                  <p:cNvPr id="74" name="Picture 73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 flipV="1">
                    <a:off x="7451294" y="3109660"/>
                    <a:ext cx="2885839" cy="1816500"/>
                  </a:xfrm>
                  <a:prstGeom prst="rect">
                    <a:avLst/>
                  </a:prstGeom>
                </p:spPr>
              </p:pic>
              <p:sp>
                <p:nvSpPr>
                  <p:cNvPr id="75" name="Freeform 74"/>
                  <p:cNvSpPr/>
                  <p:nvPr/>
                </p:nvSpPr>
                <p:spPr>
                  <a:xfrm>
                    <a:off x="7174442" y="3010730"/>
                    <a:ext cx="3548247" cy="2044600"/>
                  </a:xfrm>
                  <a:custGeom>
                    <a:avLst/>
                    <a:gdLst>
                      <a:gd name="connsiteX0" fmla="*/ 1468113 w 3548247"/>
                      <a:gd name="connsiteY0" fmla="*/ 779605 h 2044600"/>
                      <a:gd name="connsiteX1" fmla="*/ 1763081 w 3548247"/>
                      <a:gd name="connsiteY1" fmla="*/ 1369541 h 2044600"/>
                      <a:gd name="connsiteX2" fmla="*/ 1984306 w 3548247"/>
                      <a:gd name="connsiteY2" fmla="*/ 1620264 h 2044600"/>
                      <a:gd name="connsiteX3" fmla="*/ 2559493 w 3548247"/>
                      <a:gd name="connsiteY3" fmla="*/ 543631 h 2044600"/>
                      <a:gd name="connsiteX4" fmla="*/ 2765971 w 3548247"/>
                      <a:gd name="connsiteY4" fmla="*/ 366651 h 2044600"/>
                      <a:gd name="connsiteX5" fmla="*/ 1202642 w 3548247"/>
                      <a:gd name="connsiteY5" fmla="*/ 322405 h 2044600"/>
                      <a:gd name="connsiteX6" fmla="*/ 1246887 w 3548247"/>
                      <a:gd name="connsiteY6" fmla="*/ 56935 h 2044600"/>
                      <a:gd name="connsiteX7" fmla="*/ 3119932 w 3548247"/>
                      <a:gd name="connsiteY7" fmla="*/ 27438 h 2044600"/>
                      <a:gd name="connsiteX8" fmla="*/ 3385403 w 3548247"/>
                      <a:gd name="connsiteY8" fmla="*/ 381399 h 2044600"/>
                      <a:gd name="connsiteX9" fmla="*/ 3282164 w 3548247"/>
                      <a:gd name="connsiteY9" fmla="*/ 1841489 h 2044600"/>
                      <a:gd name="connsiteX10" fmla="*/ 302990 w 3548247"/>
                      <a:gd name="connsiteY10" fmla="*/ 1915231 h 2044600"/>
                      <a:gd name="connsiteX11" fmla="*/ 96513 w 3548247"/>
                      <a:gd name="connsiteY11" fmla="*/ 735360 h 2044600"/>
                      <a:gd name="connsiteX12" fmla="*/ 273493 w 3548247"/>
                      <a:gd name="connsiteY12" fmla="*/ 71683 h 2044600"/>
                      <a:gd name="connsiteX13" fmla="*/ 1010913 w 3548247"/>
                      <a:gd name="connsiteY13" fmla="*/ 101180 h 2044600"/>
                      <a:gd name="connsiteX14" fmla="*/ 1187893 w 3548247"/>
                      <a:gd name="connsiteY14" fmla="*/ 292909 h 2044600"/>
                      <a:gd name="connsiteX15" fmla="*/ 1468113 w 3548247"/>
                      <a:gd name="connsiteY15" fmla="*/ 779605 h 20446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3548247" h="2044600">
                        <a:moveTo>
                          <a:pt x="1468113" y="779605"/>
                        </a:moveTo>
                        <a:cubicBezTo>
                          <a:pt x="1563978" y="959044"/>
                          <a:pt x="1677049" y="1229431"/>
                          <a:pt x="1763081" y="1369541"/>
                        </a:cubicBezTo>
                        <a:cubicBezTo>
                          <a:pt x="1849113" y="1509651"/>
                          <a:pt x="1851571" y="1757916"/>
                          <a:pt x="1984306" y="1620264"/>
                        </a:cubicBezTo>
                        <a:cubicBezTo>
                          <a:pt x="2117041" y="1482612"/>
                          <a:pt x="2429216" y="752566"/>
                          <a:pt x="2559493" y="543631"/>
                        </a:cubicBezTo>
                        <a:cubicBezTo>
                          <a:pt x="2689770" y="334696"/>
                          <a:pt x="2992113" y="403522"/>
                          <a:pt x="2765971" y="366651"/>
                        </a:cubicBezTo>
                        <a:cubicBezTo>
                          <a:pt x="2539829" y="329780"/>
                          <a:pt x="1455823" y="374024"/>
                          <a:pt x="1202642" y="322405"/>
                        </a:cubicBezTo>
                        <a:cubicBezTo>
                          <a:pt x="949461" y="270786"/>
                          <a:pt x="927339" y="106096"/>
                          <a:pt x="1246887" y="56935"/>
                        </a:cubicBezTo>
                        <a:cubicBezTo>
                          <a:pt x="1566435" y="7774"/>
                          <a:pt x="2763513" y="-26639"/>
                          <a:pt x="3119932" y="27438"/>
                        </a:cubicBezTo>
                        <a:cubicBezTo>
                          <a:pt x="3476351" y="81515"/>
                          <a:pt x="3358364" y="79057"/>
                          <a:pt x="3385403" y="381399"/>
                        </a:cubicBezTo>
                        <a:cubicBezTo>
                          <a:pt x="3412442" y="683741"/>
                          <a:pt x="3795899" y="1585850"/>
                          <a:pt x="3282164" y="1841489"/>
                        </a:cubicBezTo>
                        <a:cubicBezTo>
                          <a:pt x="2768429" y="2097128"/>
                          <a:pt x="833932" y="2099586"/>
                          <a:pt x="302990" y="1915231"/>
                        </a:cubicBezTo>
                        <a:cubicBezTo>
                          <a:pt x="-227952" y="1730876"/>
                          <a:pt x="101429" y="1042618"/>
                          <a:pt x="96513" y="735360"/>
                        </a:cubicBezTo>
                        <a:cubicBezTo>
                          <a:pt x="91597" y="428102"/>
                          <a:pt x="121093" y="177380"/>
                          <a:pt x="273493" y="71683"/>
                        </a:cubicBezTo>
                        <a:cubicBezTo>
                          <a:pt x="425893" y="-34014"/>
                          <a:pt x="858513" y="64309"/>
                          <a:pt x="1010913" y="101180"/>
                        </a:cubicBezTo>
                        <a:cubicBezTo>
                          <a:pt x="1163313" y="138051"/>
                          <a:pt x="1114151" y="184754"/>
                          <a:pt x="1187893" y="292909"/>
                        </a:cubicBezTo>
                        <a:cubicBezTo>
                          <a:pt x="1261635" y="401064"/>
                          <a:pt x="1372248" y="600166"/>
                          <a:pt x="1468113" y="77960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700"/>
                  </a:p>
                </p:txBody>
              </p:sp>
            </p:grpSp>
            <p:sp>
              <p:nvSpPr>
                <p:cNvPr id="77" name="Freeform 76"/>
                <p:cNvSpPr/>
                <p:nvPr/>
              </p:nvSpPr>
              <p:spPr>
                <a:xfrm>
                  <a:off x="7938842" y="2822104"/>
                  <a:ext cx="1383213" cy="2102772"/>
                </a:xfrm>
                <a:custGeom>
                  <a:avLst/>
                  <a:gdLst>
                    <a:gd name="connsiteX0" fmla="*/ 570977 w 1383213"/>
                    <a:gd name="connsiteY0" fmla="*/ 319302 h 2102772"/>
                    <a:gd name="connsiteX1" fmla="*/ 423493 w 1383213"/>
                    <a:gd name="connsiteY1" fmla="*/ 614270 h 2102772"/>
                    <a:gd name="connsiteX2" fmla="*/ 615223 w 1383213"/>
                    <a:gd name="connsiteY2" fmla="*/ 820748 h 2102772"/>
                    <a:gd name="connsiteX3" fmla="*/ 792203 w 1383213"/>
                    <a:gd name="connsiteY3" fmla="*/ 1086219 h 2102772"/>
                    <a:gd name="connsiteX4" fmla="*/ 1028177 w 1383213"/>
                    <a:gd name="connsiteY4" fmla="*/ 1528670 h 2102772"/>
                    <a:gd name="connsiteX5" fmla="*/ 1146164 w 1383213"/>
                    <a:gd name="connsiteY5" fmla="*/ 1735148 h 2102772"/>
                    <a:gd name="connsiteX6" fmla="*/ 1382139 w 1383213"/>
                    <a:gd name="connsiteY6" fmla="*/ 1912128 h 2102772"/>
                    <a:gd name="connsiteX7" fmla="*/ 1042926 w 1383213"/>
                    <a:gd name="connsiteY7" fmla="*/ 2030115 h 2102772"/>
                    <a:gd name="connsiteX8" fmla="*/ 54784 w 1383213"/>
                    <a:gd name="connsiteY8" fmla="*/ 717509 h 2102772"/>
                    <a:gd name="connsiteX9" fmla="*/ 172771 w 1383213"/>
                    <a:gd name="connsiteY9" fmla="*/ 9586 h 2102772"/>
                    <a:gd name="connsiteX10" fmla="*/ 570977 w 1383213"/>
                    <a:gd name="connsiteY10" fmla="*/ 319302 h 21027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383213" h="2102772">
                      <a:moveTo>
                        <a:pt x="570977" y="319302"/>
                      </a:moveTo>
                      <a:cubicBezTo>
                        <a:pt x="612764" y="420082"/>
                        <a:pt x="416119" y="530696"/>
                        <a:pt x="423493" y="614270"/>
                      </a:cubicBezTo>
                      <a:cubicBezTo>
                        <a:pt x="430867" y="697844"/>
                        <a:pt x="553771" y="742090"/>
                        <a:pt x="615223" y="820748"/>
                      </a:cubicBezTo>
                      <a:cubicBezTo>
                        <a:pt x="676675" y="899406"/>
                        <a:pt x="723377" y="968232"/>
                        <a:pt x="792203" y="1086219"/>
                      </a:cubicBezTo>
                      <a:cubicBezTo>
                        <a:pt x="861029" y="1204206"/>
                        <a:pt x="969184" y="1420515"/>
                        <a:pt x="1028177" y="1528670"/>
                      </a:cubicBezTo>
                      <a:cubicBezTo>
                        <a:pt x="1087171" y="1636825"/>
                        <a:pt x="1087170" y="1671238"/>
                        <a:pt x="1146164" y="1735148"/>
                      </a:cubicBezTo>
                      <a:cubicBezTo>
                        <a:pt x="1205158" y="1799058"/>
                        <a:pt x="1399345" y="1862967"/>
                        <a:pt x="1382139" y="1912128"/>
                      </a:cubicBezTo>
                      <a:cubicBezTo>
                        <a:pt x="1364933" y="1961289"/>
                        <a:pt x="1264152" y="2229218"/>
                        <a:pt x="1042926" y="2030115"/>
                      </a:cubicBezTo>
                      <a:cubicBezTo>
                        <a:pt x="821700" y="1831012"/>
                        <a:pt x="199810" y="1054264"/>
                        <a:pt x="54784" y="717509"/>
                      </a:cubicBezTo>
                      <a:cubicBezTo>
                        <a:pt x="-90242" y="380754"/>
                        <a:pt x="89197" y="73496"/>
                        <a:pt x="172771" y="9586"/>
                      </a:cubicBezTo>
                      <a:cubicBezTo>
                        <a:pt x="256345" y="-54324"/>
                        <a:pt x="529190" y="218522"/>
                        <a:pt x="570977" y="31930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700"/>
                </a:p>
              </p:txBody>
            </p:sp>
          </p:grpSp>
          <p:sp>
            <p:nvSpPr>
              <p:cNvPr id="79" name="Oval 78"/>
              <p:cNvSpPr/>
              <p:nvPr/>
            </p:nvSpPr>
            <p:spPr>
              <a:xfrm>
                <a:off x="8912640" y="3310182"/>
                <a:ext cx="1583158" cy="289507"/>
              </a:xfrm>
              <a:prstGeom prst="ellipse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  <p:grpSp>
          <p:nvGrpSpPr>
            <p:cNvPr id="99" name="Group 98"/>
            <p:cNvGrpSpPr/>
            <p:nvPr/>
          </p:nvGrpSpPr>
          <p:grpSpPr>
            <a:xfrm>
              <a:off x="6983978" y="2794984"/>
              <a:ext cx="154894" cy="245099"/>
              <a:chOff x="9394266" y="4403301"/>
              <a:chExt cx="206525" cy="326798"/>
            </a:xfrm>
          </p:grpSpPr>
          <p:cxnSp>
            <p:nvCxnSpPr>
              <p:cNvPr id="88" name="Straight Connector 87"/>
              <p:cNvCxnSpPr/>
              <p:nvPr/>
            </p:nvCxnSpPr>
            <p:spPr>
              <a:xfrm>
                <a:off x="9505354" y="4403301"/>
                <a:ext cx="0" cy="284362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7" name="Oval 96"/>
              <p:cNvSpPr/>
              <p:nvPr/>
            </p:nvSpPr>
            <p:spPr>
              <a:xfrm>
                <a:off x="9394266" y="4646716"/>
                <a:ext cx="206525" cy="83383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6015716" y="2835709"/>
              <a:ext cx="2091416" cy="367292"/>
              <a:chOff x="6160297" y="5624905"/>
              <a:chExt cx="2788554" cy="489722"/>
            </a:xfrm>
          </p:grpSpPr>
          <p:sp>
            <p:nvSpPr>
              <p:cNvPr id="2" name="Oval 1"/>
              <p:cNvSpPr/>
              <p:nvPr/>
            </p:nvSpPr>
            <p:spPr>
              <a:xfrm>
                <a:off x="7085839" y="5776897"/>
                <a:ext cx="923740" cy="185738"/>
              </a:xfrm>
              <a:prstGeom prst="ellipse">
                <a:avLst/>
              </a:prstGeom>
              <a:no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68" name="Oval 67"/>
              <p:cNvSpPr/>
              <p:nvPr/>
            </p:nvSpPr>
            <p:spPr>
              <a:xfrm>
                <a:off x="6699504" y="5693664"/>
                <a:ext cx="1683881" cy="335870"/>
              </a:xfrm>
              <a:prstGeom prst="ellipse">
                <a:avLst/>
              </a:pr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70" name="Oval 69"/>
              <p:cNvSpPr/>
              <p:nvPr/>
            </p:nvSpPr>
            <p:spPr>
              <a:xfrm>
                <a:off x="6160297" y="5624905"/>
                <a:ext cx="2788554" cy="489722"/>
              </a:xfrm>
              <a:prstGeom prst="ellipse">
                <a:avLst/>
              </a:prstGeom>
              <a:noFill/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7273813" y="2847522"/>
              <a:ext cx="680097" cy="273784"/>
              <a:chOff x="10649157" y="3332207"/>
              <a:chExt cx="906796" cy="365045"/>
            </a:xfrm>
          </p:grpSpPr>
          <p:cxnSp>
            <p:nvCxnSpPr>
              <p:cNvPr id="6" name="Straight Arrow Connector 5"/>
              <p:cNvCxnSpPr/>
              <p:nvPr/>
            </p:nvCxnSpPr>
            <p:spPr>
              <a:xfrm flipV="1">
                <a:off x="10841664" y="3332207"/>
                <a:ext cx="714289" cy="18017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>
                <a:off x="10649157" y="3347286"/>
                <a:ext cx="379188" cy="349966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TextBox 14"/>
            <p:cNvSpPr txBox="1"/>
            <p:nvPr/>
          </p:nvSpPr>
          <p:spPr>
            <a:xfrm>
              <a:off x="7980385" y="2397785"/>
              <a:ext cx="583814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700" dirty="0">
                  <a:solidFill>
                    <a:schemeClr val="tx1"/>
                  </a:solidFill>
                  <a:latin typeface="Symbol" panose="05050102010706020507" pitchFamily="18" charset="2"/>
                  <a:sym typeface="Symbol" panose="05050102010706020507" pitchFamily="18" charset="2"/>
                </a:rPr>
                <a:t></a:t>
              </a:r>
              <a:r>
                <a:rPr lang="en-US" sz="2700" dirty="0">
                  <a:solidFill>
                    <a:schemeClr val="tx1"/>
                  </a:solidFill>
                  <a:latin typeface="Symbol" panose="05050102010706020507" pitchFamily="18" charset="2"/>
                </a:rPr>
                <a:t>e</a:t>
              </a:r>
            </a:p>
          </p:txBody>
        </p:sp>
        <p:sp>
          <p:nvSpPr>
            <p:cNvPr id="71" name="Oval 70"/>
            <p:cNvSpPr/>
            <p:nvPr/>
          </p:nvSpPr>
          <p:spPr>
            <a:xfrm>
              <a:off x="6722253" y="2936818"/>
              <a:ext cx="692805" cy="139304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27" name="Freeform 26"/>
            <p:cNvSpPr/>
            <p:nvPr/>
          </p:nvSpPr>
          <p:spPr bwMode="auto">
            <a:xfrm>
              <a:off x="2682295" y="1160585"/>
              <a:ext cx="3356705" cy="822917"/>
            </a:xfrm>
            <a:custGeom>
              <a:avLst/>
              <a:gdLst>
                <a:gd name="connsiteX0" fmla="*/ 2815828 w 3356705"/>
                <a:gd name="connsiteY0" fmla="*/ 0 h 668215"/>
                <a:gd name="connsiteX1" fmla="*/ 822905 w 3356705"/>
                <a:gd name="connsiteY1" fmla="*/ 11723 h 668215"/>
                <a:gd name="connsiteX2" fmla="*/ 225028 w 3356705"/>
                <a:gd name="connsiteY2" fmla="*/ 70338 h 668215"/>
                <a:gd name="connsiteX3" fmla="*/ 49182 w 3356705"/>
                <a:gd name="connsiteY3" fmla="*/ 468923 h 668215"/>
                <a:gd name="connsiteX4" fmla="*/ 1057367 w 3356705"/>
                <a:gd name="connsiteY4" fmla="*/ 668215 h 668215"/>
                <a:gd name="connsiteX5" fmla="*/ 3237859 w 3356705"/>
                <a:gd name="connsiteY5" fmla="*/ 468923 h 668215"/>
                <a:gd name="connsiteX6" fmla="*/ 3085459 w 3356705"/>
                <a:gd name="connsiteY6" fmla="*/ 105507 h 668215"/>
                <a:gd name="connsiteX7" fmla="*/ 3120628 w 3356705"/>
                <a:gd name="connsiteY7" fmla="*/ 58615 h 668215"/>
                <a:gd name="connsiteX8" fmla="*/ 3167520 w 3356705"/>
                <a:gd name="connsiteY8" fmla="*/ 128953 h 668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56705" h="668215">
                  <a:moveTo>
                    <a:pt x="2815828" y="0"/>
                  </a:moveTo>
                  <a:lnTo>
                    <a:pt x="822905" y="11723"/>
                  </a:lnTo>
                  <a:cubicBezTo>
                    <a:pt x="391105" y="23446"/>
                    <a:pt x="353982" y="-5862"/>
                    <a:pt x="225028" y="70338"/>
                  </a:cubicBezTo>
                  <a:cubicBezTo>
                    <a:pt x="96074" y="146538"/>
                    <a:pt x="-89541" y="369277"/>
                    <a:pt x="49182" y="468923"/>
                  </a:cubicBezTo>
                  <a:cubicBezTo>
                    <a:pt x="187905" y="568569"/>
                    <a:pt x="525921" y="668215"/>
                    <a:pt x="1057367" y="668215"/>
                  </a:cubicBezTo>
                  <a:cubicBezTo>
                    <a:pt x="1588813" y="668215"/>
                    <a:pt x="2899844" y="562708"/>
                    <a:pt x="3237859" y="468923"/>
                  </a:cubicBezTo>
                  <a:cubicBezTo>
                    <a:pt x="3575874" y="375138"/>
                    <a:pt x="3085459" y="105507"/>
                    <a:pt x="3085459" y="105507"/>
                  </a:cubicBezTo>
                  <a:cubicBezTo>
                    <a:pt x="3065921" y="37122"/>
                    <a:pt x="3106951" y="54707"/>
                    <a:pt x="3120628" y="58615"/>
                  </a:cubicBezTo>
                  <a:cubicBezTo>
                    <a:pt x="3134305" y="62523"/>
                    <a:pt x="3150912" y="95738"/>
                    <a:pt x="3167520" y="128953"/>
                  </a:cubicBezTo>
                </a:path>
              </a:pathLst>
            </a:cu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1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  <p:sp>
          <p:nvSpPr>
            <p:cNvPr id="117" name="Oval 116"/>
            <p:cNvSpPr/>
            <p:nvPr/>
          </p:nvSpPr>
          <p:spPr>
            <a:xfrm>
              <a:off x="7348452" y="2963487"/>
              <a:ext cx="95598" cy="478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tx1"/>
                </a:solidFill>
              </a:endParaRPr>
            </a:p>
          </p:txBody>
        </p:sp>
        <p:pic>
          <p:nvPicPr>
            <p:cNvPr id="120" name="Picture 11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94502" y="90983"/>
              <a:ext cx="1943394" cy="1484801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19695" y="40484"/>
              <a:ext cx="1967901" cy="1560228"/>
            </a:xfrm>
            <a:prstGeom prst="rect">
              <a:avLst/>
            </a:prstGeom>
          </p:spPr>
        </p:pic>
      </p:grpSp>
      <p:sp>
        <p:nvSpPr>
          <p:cNvPr id="121" name="TextBox 120"/>
          <p:cNvSpPr txBox="1"/>
          <p:nvPr/>
        </p:nvSpPr>
        <p:spPr>
          <a:xfrm>
            <a:off x="3522230" y="3781038"/>
            <a:ext cx="31758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Why does 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</a:t>
            </a:r>
            <a:r>
              <a:rPr lang="en-US" sz="2000" dirty="0">
                <a:solidFill>
                  <a:schemeClr val="tx1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e  </a:t>
            </a:r>
            <a:r>
              <a:rPr lang="en-US" sz="2000" dirty="0"/>
              <a:t>point uphill?  </a:t>
            </a:r>
          </a:p>
        </p:txBody>
      </p:sp>
      <p:sp>
        <p:nvSpPr>
          <p:cNvPr id="122" name="TextBox 121"/>
          <p:cNvSpPr txBox="1"/>
          <p:nvPr/>
        </p:nvSpPr>
        <p:spPr>
          <a:xfrm>
            <a:off x="1666546" y="4132494"/>
            <a:ext cx="76867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If </a:t>
            </a:r>
            <a:r>
              <a:rPr lang="en-US" sz="2000" dirty="0" err="1">
                <a:solidFill>
                  <a:srgbClr val="FF0000"/>
                </a:solidFill>
              </a:rPr>
              <a:t>dr</a:t>
            </a:r>
            <a:r>
              <a:rPr lang="en-US" sz="2000" dirty="0"/>
              <a:t> </a:t>
            </a:r>
            <a:r>
              <a:rPr lang="en-US" sz="2000" dirty="0">
                <a:solidFill>
                  <a:schemeClr val="tx1"/>
                </a:solidFill>
              </a:rPr>
              <a:t>points uphill then  d</a:t>
            </a:r>
            <a:r>
              <a:rPr lang="en-US" sz="2000" dirty="0">
                <a:solidFill>
                  <a:schemeClr val="tx1"/>
                </a:solidFill>
                <a:latin typeface="Symbol" panose="05050102010706020507" pitchFamily="18" charset="2"/>
              </a:rPr>
              <a:t>e </a:t>
            </a:r>
            <a:r>
              <a:rPr lang="en-US" sz="2000" dirty="0"/>
              <a:t>= </a:t>
            </a:r>
            <a:r>
              <a:rPr lang="en-US" sz="2000" dirty="0" err="1">
                <a:solidFill>
                  <a:schemeClr val="tx1"/>
                </a:solidFill>
                <a:latin typeface="Symbol" panose="05050102010706020507" pitchFamily="18" charset="2"/>
              </a:rPr>
              <a:t>e</a:t>
            </a:r>
            <a:r>
              <a:rPr lang="en-US" sz="2000" baseline="-25000" dirty="0" err="1">
                <a:solidFill>
                  <a:schemeClr val="tx1"/>
                </a:solidFill>
              </a:rPr>
              <a:t>up</a:t>
            </a:r>
            <a:r>
              <a:rPr lang="en-US" sz="2000" dirty="0" err="1">
                <a:solidFill>
                  <a:schemeClr val="tx1"/>
                </a:solidFill>
              </a:rPr>
              <a:t>-</a:t>
            </a:r>
            <a:r>
              <a:rPr lang="en-US" sz="2000" dirty="0" err="1">
                <a:solidFill>
                  <a:schemeClr val="tx1"/>
                </a:solidFill>
                <a:latin typeface="Symbol" panose="05050102010706020507" pitchFamily="18" charset="2"/>
              </a:rPr>
              <a:t>e</a:t>
            </a:r>
            <a:r>
              <a:rPr lang="en-US" sz="2000" baseline="-25000" dirty="0" err="1">
                <a:solidFill>
                  <a:schemeClr val="tx1"/>
                </a:solidFill>
              </a:rPr>
              <a:t>lower</a:t>
            </a:r>
            <a:r>
              <a:rPr lang="en-US" sz="2000" dirty="0"/>
              <a:t>= 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</a:t>
            </a:r>
            <a:r>
              <a:rPr lang="en-US" sz="2000" dirty="0">
                <a:solidFill>
                  <a:schemeClr val="tx1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e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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&gt;0 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</a:t>
            </a:r>
            <a:r>
              <a:rPr lang="en-US" sz="2000" dirty="0">
                <a:solidFill>
                  <a:schemeClr val="tx1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e </a:t>
            </a:r>
            <a:r>
              <a:rPr lang="en-US" sz="2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points uphill</a:t>
            </a:r>
            <a:r>
              <a:rPr lang="en-US" sz="2000" dirty="0">
                <a:latin typeface="+mn-lt"/>
              </a:rPr>
              <a:t>    </a:t>
            </a:r>
          </a:p>
        </p:txBody>
      </p:sp>
      <p:sp>
        <p:nvSpPr>
          <p:cNvPr id="52" name="Rectangle 51"/>
          <p:cNvSpPr/>
          <p:nvPr/>
        </p:nvSpPr>
        <p:spPr>
          <a:xfrm>
            <a:off x="5138318" y="4701957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err="1">
                <a:solidFill>
                  <a:schemeClr val="tx1"/>
                </a:solidFill>
                <a:latin typeface="Symbol" panose="05050102010706020507" pitchFamily="18" charset="2"/>
              </a:rPr>
              <a:t>e</a:t>
            </a:r>
            <a:r>
              <a:rPr lang="en-US" sz="1800" baseline="-25000" dirty="0" err="1">
                <a:solidFill>
                  <a:schemeClr val="tx1"/>
                </a:solidFill>
              </a:rPr>
              <a:t>upper</a:t>
            </a:r>
            <a:endParaRPr lang="en-US" sz="1800" dirty="0"/>
          </a:p>
        </p:txBody>
      </p:sp>
      <p:sp>
        <p:nvSpPr>
          <p:cNvPr id="128" name="Rectangle 127"/>
          <p:cNvSpPr/>
          <p:nvPr/>
        </p:nvSpPr>
        <p:spPr>
          <a:xfrm>
            <a:off x="4622734" y="5329745"/>
            <a:ext cx="636713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800" dirty="0" err="1">
                <a:solidFill>
                  <a:schemeClr val="tx1"/>
                </a:solidFill>
                <a:latin typeface="Symbol" panose="05050102010706020507" pitchFamily="18" charset="2"/>
              </a:rPr>
              <a:t>e</a:t>
            </a:r>
            <a:r>
              <a:rPr lang="en-US" sz="1800" baseline="-25000" dirty="0" err="1">
                <a:solidFill>
                  <a:schemeClr val="tx1"/>
                </a:solidFill>
              </a:rPr>
              <a:t>lower</a:t>
            </a:r>
            <a:endParaRPr lang="en-US" sz="1800" dirty="0"/>
          </a:p>
        </p:txBody>
      </p:sp>
      <p:sp>
        <p:nvSpPr>
          <p:cNvPr id="129" name="TextBox 128"/>
          <p:cNvSpPr txBox="1"/>
          <p:nvPr/>
        </p:nvSpPr>
        <p:spPr>
          <a:xfrm rot="208525">
            <a:off x="5385952" y="5358694"/>
            <a:ext cx="791805" cy="338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</a:t>
            </a:r>
            <a:endParaRPr lang="en-US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5573414" y="5497295"/>
            <a:ext cx="8467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</a:t>
            </a:r>
            <a:r>
              <a:rPr lang="en-US" sz="1600" dirty="0">
                <a:solidFill>
                  <a:schemeClr val="tx1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e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||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61" name="Group 60"/>
          <p:cNvGrpSpPr/>
          <p:nvPr/>
        </p:nvGrpSpPr>
        <p:grpSpPr>
          <a:xfrm>
            <a:off x="4622734" y="2382999"/>
            <a:ext cx="4087605" cy="1771284"/>
            <a:chOff x="4622734" y="2382999"/>
            <a:chExt cx="4087605" cy="1771284"/>
          </a:xfrm>
        </p:grpSpPr>
        <p:sp>
          <p:nvSpPr>
            <p:cNvPr id="60" name="Rectangle 59"/>
            <p:cNvSpPr/>
            <p:nvPr/>
          </p:nvSpPr>
          <p:spPr bwMode="auto">
            <a:xfrm>
              <a:off x="8015026" y="2382999"/>
              <a:ext cx="695313" cy="477182"/>
            </a:xfrm>
            <a:prstGeom prst="rect">
              <a:avLst/>
            </a:prstGeom>
            <a:solidFill>
              <a:srgbClr val="FF0000">
                <a:alpha val="10000"/>
              </a:srgbClr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1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  <p:sp>
          <p:nvSpPr>
            <p:cNvPr id="131" name="Rectangle 130"/>
            <p:cNvSpPr/>
            <p:nvPr/>
          </p:nvSpPr>
          <p:spPr bwMode="auto">
            <a:xfrm>
              <a:off x="4622734" y="3779918"/>
              <a:ext cx="438127" cy="374365"/>
            </a:xfrm>
            <a:prstGeom prst="rect">
              <a:avLst/>
            </a:prstGeom>
            <a:solidFill>
              <a:srgbClr val="FF0000">
                <a:alpha val="10000"/>
              </a:srgbClr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1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3B7EC6D-BA15-824F-2EE3-BC4D42E7AD7A}"/>
              </a:ext>
            </a:extLst>
          </p:cNvPr>
          <p:cNvSpPr txBox="1"/>
          <p:nvPr/>
        </p:nvSpPr>
        <p:spPr>
          <a:xfrm>
            <a:off x="1994771" y="6166410"/>
            <a:ext cx="65293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rgbClr val="FF0000"/>
                </a:solidFill>
              </a:rPr>
              <a:t>Choose </a:t>
            </a:r>
            <a:r>
              <a:rPr lang="en-US" dirty="0" err="1">
                <a:solidFill>
                  <a:srgbClr val="FF0000"/>
                </a:solidFill>
              </a:rPr>
              <a:t>dr</a:t>
            </a:r>
            <a:r>
              <a:rPr lang="en-US" b="0" dirty="0">
                <a:solidFill>
                  <a:srgbClr val="FF0000"/>
                </a:solidFill>
              </a:rPr>
              <a:t> to be </a:t>
            </a:r>
            <a:r>
              <a:rPr lang="en-US" sz="36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  to contour at 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r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465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 animBg="1"/>
      <p:bldP spid="114" grpId="0" animBg="1"/>
      <p:bldP spid="121" grpId="0"/>
      <p:bldP spid="122" grpId="0"/>
      <p:bldP spid="52" grpId="0"/>
      <p:bldP spid="128" grpId="0"/>
      <p:bldP spid="129" grpId="0"/>
      <p:bldP spid="130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498" name="Rectangle 2"/>
          <p:cNvSpPr>
            <a:spLocks noChangeArrowheads="1"/>
          </p:cNvSpPr>
          <p:nvPr/>
        </p:nvSpPr>
        <p:spPr bwMode="auto">
          <a:xfrm>
            <a:off x="-7620" y="0"/>
            <a:ext cx="914400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sz="5400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Least Squares Solutions &amp; Steepest Descent</a:t>
            </a:r>
            <a:endParaRPr lang="en-US" sz="5400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-1752600" y="2895600"/>
            <a:ext cx="1104900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2438400"/>
            <a:ext cx="5482590" cy="36600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5791200" y="5515510"/>
            <a:ext cx="1524000" cy="914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874079" y="4838767"/>
            <a:ext cx="3031710" cy="992579"/>
            <a:chOff x="2086964" y="5333402"/>
            <a:chExt cx="4042279" cy="1323439"/>
          </a:xfrm>
        </p:grpSpPr>
        <p:sp>
          <p:nvSpPr>
            <p:cNvPr id="89" name="TextBox 88"/>
            <p:cNvSpPr txBox="1"/>
            <p:nvPr/>
          </p:nvSpPr>
          <p:spPr>
            <a:xfrm>
              <a:off x="2086964" y="5602922"/>
              <a:ext cx="2347224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700" dirty="0">
                  <a:solidFill>
                    <a:schemeClr val="tx1"/>
                  </a:solidFill>
                  <a:latin typeface="Symbol" panose="05050102010706020507" pitchFamily="18" charset="2"/>
                  <a:sym typeface="Symbol" panose="05050102010706020507" pitchFamily="18" charset="2"/>
                </a:rPr>
                <a:t>-</a:t>
              </a:r>
              <a:r>
                <a:rPr lang="en-US" sz="2700" dirty="0">
                  <a:solidFill>
                    <a:schemeClr val="tx1"/>
                  </a:solidFill>
                  <a:latin typeface="Symbol" panose="05050102010706020507" pitchFamily="18" charset="2"/>
                </a:rPr>
                <a:t>e(</a:t>
              </a:r>
              <a:r>
                <a:rPr lang="en-US" sz="27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en-US" sz="2700" dirty="0">
                  <a:solidFill>
                    <a:schemeClr val="tx1"/>
                  </a:solidFill>
                  <a:latin typeface="Symbol" panose="05050102010706020507" pitchFamily="18" charset="2"/>
                </a:rPr>
                <a:t>)</a:t>
              </a:r>
              <a:r>
                <a:rPr lang="en-US" sz="2700" dirty="0">
                  <a:solidFill>
                    <a:srgbClr val="00B0F0"/>
                  </a:solidFill>
                  <a:latin typeface="Symbol" panose="05050102010706020507" pitchFamily="18" charset="2"/>
                </a:rPr>
                <a:t> </a:t>
              </a:r>
              <a:r>
                <a:rPr lang="en-US" sz="27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= -</a:t>
              </a:r>
              <a:endParaRPr lang="en-US" sz="2700" dirty="0">
                <a:solidFill>
                  <a:schemeClr val="tx1"/>
                </a:solidFill>
                <a:latin typeface="Symbol" panose="05050102010706020507" pitchFamily="18" charset="2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4492586" y="5333402"/>
              <a:ext cx="1547860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700" dirty="0">
                  <a:solidFill>
                    <a:schemeClr val="tx1"/>
                  </a:solidFill>
                  <a:latin typeface="Symbol" panose="05050102010706020507" pitchFamily="18" charset="2"/>
                  <a:sym typeface="Symbol" panose="05050102010706020507" pitchFamily="18" charset="2"/>
                </a:rPr>
                <a:t></a:t>
              </a:r>
              <a:r>
                <a:rPr lang="en-US" sz="2700" dirty="0">
                  <a:solidFill>
                    <a:schemeClr val="tx1"/>
                  </a:solidFill>
                  <a:latin typeface="Symbol" panose="05050102010706020507" pitchFamily="18" charset="2"/>
                </a:rPr>
                <a:t>e/</a:t>
              </a:r>
              <a:r>
                <a:rPr lang="en-US" sz="2700" dirty="0">
                  <a:solidFill>
                    <a:schemeClr val="tx1"/>
                  </a:solidFill>
                  <a:latin typeface="Symbol" panose="05050102010706020507" pitchFamily="18" charset="2"/>
                  <a:sym typeface="Symbol" panose="05050102010706020507" pitchFamily="18" charset="2"/>
                </a:rPr>
                <a:t></a:t>
              </a:r>
              <a:r>
                <a:rPr lang="en-US" sz="27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m</a:t>
              </a:r>
              <a:r>
                <a:rPr lang="en-US" sz="2700" baseline="-25000" dirty="0">
                  <a:solidFill>
                    <a:srgbClr val="FF0000"/>
                  </a:solidFill>
                  <a:latin typeface="Symbol" panose="05050102010706020507" pitchFamily="18" charset="2"/>
                  <a:sym typeface="Symbol" panose="05050102010706020507" pitchFamily="18" charset="2"/>
                </a:rPr>
                <a:t>1</a:t>
              </a:r>
              <a:endParaRPr lang="en-US" sz="2700" dirty="0">
                <a:solidFill>
                  <a:srgbClr val="FF0000"/>
                </a:solidFill>
                <a:latin typeface="Symbol" panose="05050102010706020507" pitchFamily="18" charset="2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4492586" y="5979733"/>
              <a:ext cx="1547860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700" dirty="0">
                  <a:solidFill>
                    <a:schemeClr val="tx1"/>
                  </a:solidFill>
                  <a:latin typeface="Symbol" panose="05050102010706020507" pitchFamily="18" charset="2"/>
                  <a:sym typeface="Symbol" panose="05050102010706020507" pitchFamily="18" charset="2"/>
                </a:rPr>
                <a:t></a:t>
              </a:r>
              <a:r>
                <a:rPr lang="en-US" sz="2700" dirty="0">
                  <a:solidFill>
                    <a:schemeClr val="tx1"/>
                  </a:solidFill>
                  <a:latin typeface="Symbol" panose="05050102010706020507" pitchFamily="18" charset="2"/>
                </a:rPr>
                <a:t>e/</a:t>
              </a:r>
              <a:r>
                <a:rPr lang="en-US" sz="2700" dirty="0">
                  <a:solidFill>
                    <a:schemeClr val="tx1"/>
                  </a:solidFill>
                  <a:latin typeface="Symbol" panose="05050102010706020507" pitchFamily="18" charset="2"/>
                  <a:sym typeface="Symbol" panose="05050102010706020507" pitchFamily="18" charset="2"/>
                </a:rPr>
                <a:t></a:t>
              </a:r>
              <a:r>
                <a:rPr lang="en-US" sz="27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m</a:t>
              </a:r>
              <a:r>
                <a:rPr lang="en-US" sz="2700" baseline="-25000" dirty="0">
                  <a:solidFill>
                    <a:srgbClr val="FF0000"/>
                  </a:solidFill>
                  <a:latin typeface="Symbol" panose="05050102010706020507" pitchFamily="18" charset="2"/>
                  <a:sym typeface="Symbol" panose="05050102010706020507" pitchFamily="18" charset="2"/>
                </a:rPr>
                <a:t>2</a:t>
              </a:r>
              <a:endParaRPr lang="en-US" sz="2700" dirty="0">
                <a:solidFill>
                  <a:srgbClr val="FF0000"/>
                </a:solidFill>
                <a:latin typeface="Symbol" panose="05050102010706020507" pitchFamily="18" charset="2"/>
              </a:endParaRPr>
            </a:p>
          </p:txBody>
        </p:sp>
        <p:sp>
          <p:nvSpPr>
            <p:cNvPr id="19" name="Double Brace 18"/>
            <p:cNvSpPr/>
            <p:nvPr/>
          </p:nvSpPr>
          <p:spPr>
            <a:xfrm>
              <a:off x="4456003" y="5412801"/>
              <a:ext cx="1673240" cy="1099520"/>
            </a:xfrm>
            <a:prstGeom prst="bracePair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430339" y="1469913"/>
            <a:ext cx="7324616" cy="2451112"/>
            <a:chOff x="1430339" y="1469913"/>
            <a:chExt cx="7324616" cy="2451112"/>
          </a:xfrm>
        </p:grpSpPr>
        <p:grpSp>
          <p:nvGrpSpPr>
            <p:cNvPr id="20" name="Group 19"/>
            <p:cNvGrpSpPr/>
            <p:nvPr/>
          </p:nvGrpSpPr>
          <p:grpSpPr>
            <a:xfrm>
              <a:off x="6042391" y="2798754"/>
              <a:ext cx="2091416" cy="408017"/>
              <a:chOff x="6952532" y="5678138"/>
              <a:chExt cx="2788554" cy="544022"/>
            </a:xfrm>
          </p:grpSpPr>
          <p:grpSp>
            <p:nvGrpSpPr>
              <p:cNvPr id="93" name="Group 92"/>
              <p:cNvGrpSpPr/>
              <p:nvPr/>
            </p:nvGrpSpPr>
            <p:grpSpPr>
              <a:xfrm>
                <a:off x="8243547" y="5678138"/>
                <a:ext cx="206525" cy="326798"/>
                <a:chOff x="9394266" y="4403301"/>
                <a:chExt cx="206525" cy="326798"/>
              </a:xfrm>
            </p:grpSpPr>
            <p:cxnSp>
              <p:nvCxnSpPr>
                <p:cNvPr id="94" name="Straight Connector 93"/>
                <p:cNvCxnSpPr/>
                <p:nvPr/>
              </p:nvCxnSpPr>
              <p:spPr>
                <a:xfrm>
                  <a:off x="9505354" y="4403301"/>
                  <a:ext cx="0" cy="284362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6" name="Oval 95"/>
                <p:cNvSpPr/>
                <p:nvPr/>
              </p:nvSpPr>
              <p:spPr>
                <a:xfrm>
                  <a:off x="9394266" y="4646716"/>
                  <a:ext cx="206525" cy="83383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700"/>
                </a:p>
              </p:txBody>
            </p:sp>
          </p:grpSp>
          <p:grpSp>
            <p:nvGrpSpPr>
              <p:cNvPr id="101" name="Group 100"/>
              <p:cNvGrpSpPr/>
              <p:nvPr/>
            </p:nvGrpSpPr>
            <p:grpSpPr>
              <a:xfrm>
                <a:off x="6952532" y="5732438"/>
                <a:ext cx="2788554" cy="489722"/>
                <a:chOff x="6160297" y="5624905"/>
                <a:chExt cx="2788554" cy="489722"/>
              </a:xfrm>
            </p:grpSpPr>
            <p:sp>
              <p:nvSpPr>
                <p:cNvPr id="102" name="Oval 101"/>
                <p:cNvSpPr/>
                <p:nvPr/>
              </p:nvSpPr>
              <p:spPr>
                <a:xfrm>
                  <a:off x="7085839" y="5776897"/>
                  <a:ext cx="923740" cy="185738"/>
                </a:xfrm>
                <a:prstGeom prst="ellipse">
                  <a:avLst/>
                </a:prstGeom>
                <a:noFill/>
                <a:ln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700"/>
                </a:p>
              </p:txBody>
            </p:sp>
            <p:sp>
              <p:nvSpPr>
                <p:cNvPr id="103" name="Oval 102"/>
                <p:cNvSpPr/>
                <p:nvPr/>
              </p:nvSpPr>
              <p:spPr>
                <a:xfrm>
                  <a:off x="6699504" y="5693664"/>
                  <a:ext cx="1683881" cy="335870"/>
                </a:xfrm>
                <a:prstGeom prst="ellipse">
                  <a:avLst/>
                </a:prstGeom>
                <a:no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700"/>
                </a:p>
              </p:txBody>
            </p:sp>
            <p:sp>
              <p:nvSpPr>
                <p:cNvPr id="104" name="Oval 103"/>
                <p:cNvSpPr/>
                <p:nvPr/>
              </p:nvSpPr>
              <p:spPr>
                <a:xfrm>
                  <a:off x="6160297" y="5624905"/>
                  <a:ext cx="2788554" cy="489722"/>
                </a:xfrm>
                <a:prstGeom prst="ellipse">
                  <a:avLst/>
                </a:prstGeom>
                <a:noFill/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700"/>
                </a:p>
              </p:txBody>
            </p:sp>
          </p:grpSp>
          <p:grpSp>
            <p:nvGrpSpPr>
              <p:cNvPr id="105" name="Group 104"/>
              <p:cNvGrpSpPr/>
              <p:nvPr/>
            </p:nvGrpSpPr>
            <p:grpSpPr>
              <a:xfrm>
                <a:off x="8629994" y="5748189"/>
                <a:ext cx="906796" cy="365045"/>
                <a:chOff x="10649157" y="3332207"/>
                <a:chExt cx="906796" cy="365045"/>
              </a:xfrm>
            </p:grpSpPr>
            <p:cxnSp>
              <p:nvCxnSpPr>
                <p:cNvPr id="106" name="Straight Arrow Connector 105"/>
                <p:cNvCxnSpPr/>
                <p:nvPr/>
              </p:nvCxnSpPr>
              <p:spPr>
                <a:xfrm flipV="1">
                  <a:off x="10841664" y="3332207"/>
                  <a:ext cx="714289" cy="180170"/>
                </a:xfrm>
                <a:prstGeom prst="straightConnector1">
                  <a:avLst/>
                </a:prstGeom>
                <a:ln>
                  <a:solidFill>
                    <a:srgbClr val="00B0F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/>
              </p:nvCxnSpPr>
              <p:spPr>
                <a:xfrm>
                  <a:off x="10649157" y="3347286"/>
                  <a:ext cx="379188" cy="349966"/>
                </a:xfrm>
                <a:prstGeom prst="line">
                  <a:avLst/>
                </a:prstGeom>
                <a:ln>
                  <a:solidFill>
                    <a:srgbClr val="00B0F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2" name="Rectangle 21"/>
            <p:cNvSpPr/>
            <p:nvPr/>
          </p:nvSpPr>
          <p:spPr>
            <a:xfrm>
              <a:off x="5890103" y="2562492"/>
              <a:ext cx="2465301" cy="902382"/>
            </a:xfrm>
            <a:prstGeom prst="rect">
              <a:avLst/>
            </a:prstGeom>
            <a:noFill/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grpSp>
          <p:nvGrpSpPr>
            <p:cNvPr id="80" name="Group 79"/>
            <p:cNvGrpSpPr/>
            <p:nvPr/>
          </p:nvGrpSpPr>
          <p:grpSpPr>
            <a:xfrm>
              <a:off x="5592202" y="1469913"/>
              <a:ext cx="2661185" cy="1674920"/>
              <a:chOff x="7663483" y="2955262"/>
              <a:chExt cx="3548247" cy="2233226"/>
            </a:xfrm>
            <a:solidFill>
              <a:srgbClr val="FFFFFF"/>
            </a:solidFill>
          </p:grpSpPr>
          <p:grpSp>
            <p:nvGrpSpPr>
              <p:cNvPr id="78" name="Group 77"/>
              <p:cNvGrpSpPr/>
              <p:nvPr/>
            </p:nvGrpSpPr>
            <p:grpSpPr>
              <a:xfrm>
                <a:off x="7663483" y="2955262"/>
                <a:ext cx="3548247" cy="2233226"/>
                <a:chOff x="7174442" y="2822104"/>
                <a:chExt cx="3548247" cy="2233226"/>
              </a:xfrm>
              <a:grpFill/>
            </p:grpSpPr>
            <p:grpSp>
              <p:nvGrpSpPr>
                <p:cNvPr id="76" name="Group 75"/>
                <p:cNvGrpSpPr/>
                <p:nvPr/>
              </p:nvGrpSpPr>
              <p:grpSpPr>
                <a:xfrm>
                  <a:off x="7174442" y="3010730"/>
                  <a:ext cx="3548247" cy="2044600"/>
                  <a:chOff x="7174442" y="3010730"/>
                  <a:chExt cx="3548247" cy="2044600"/>
                </a:xfrm>
                <a:grpFill/>
              </p:grpSpPr>
              <p:pic>
                <p:nvPicPr>
                  <p:cNvPr id="74" name="Picture 73"/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 flipV="1">
                    <a:off x="7451294" y="3109660"/>
                    <a:ext cx="2885839" cy="1816500"/>
                  </a:xfrm>
                  <a:prstGeom prst="rect">
                    <a:avLst/>
                  </a:prstGeom>
                  <a:grpFill/>
                  <a:ln>
                    <a:solidFill>
                      <a:srgbClr val="FFFFFF"/>
                    </a:solidFill>
                  </a:ln>
                </p:spPr>
              </p:pic>
              <p:sp>
                <p:nvSpPr>
                  <p:cNvPr id="75" name="Freeform 74"/>
                  <p:cNvSpPr/>
                  <p:nvPr/>
                </p:nvSpPr>
                <p:spPr>
                  <a:xfrm>
                    <a:off x="7174442" y="3010730"/>
                    <a:ext cx="3548247" cy="2044600"/>
                  </a:xfrm>
                  <a:custGeom>
                    <a:avLst/>
                    <a:gdLst>
                      <a:gd name="connsiteX0" fmla="*/ 1468113 w 3548247"/>
                      <a:gd name="connsiteY0" fmla="*/ 779605 h 2044600"/>
                      <a:gd name="connsiteX1" fmla="*/ 1763081 w 3548247"/>
                      <a:gd name="connsiteY1" fmla="*/ 1369541 h 2044600"/>
                      <a:gd name="connsiteX2" fmla="*/ 1984306 w 3548247"/>
                      <a:gd name="connsiteY2" fmla="*/ 1620264 h 2044600"/>
                      <a:gd name="connsiteX3" fmla="*/ 2559493 w 3548247"/>
                      <a:gd name="connsiteY3" fmla="*/ 543631 h 2044600"/>
                      <a:gd name="connsiteX4" fmla="*/ 2765971 w 3548247"/>
                      <a:gd name="connsiteY4" fmla="*/ 366651 h 2044600"/>
                      <a:gd name="connsiteX5" fmla="*/ 1202642 w 3548247"/>
                      <a:gd name="connsiteY5" fmla="*/ 322405 h 2044600"/>
                      <a:gd name="connsiteX6" fmla="*/ 1246887 w 3548247"/>
                      <a:gd name="connsiteY6" fmla="*/ 56935 h 2044600"/>
                      <a:gd name="connsiteX7" fmla="*/ 3119932 w 3548247"/>
                      <a:gd name="connsiteY7" fmla="*/ 27438 h 2044600"/>
                      <a:gd name="connsiteX8" fmla="*/ 3385403 w 3548247"/>
                      <a:gd name="connsiteY8" fmla="*/ 381399 h 2044600"/>
                      <a:gd name="connsiteX9" fmla="*/ 3282164 w 3548247"/>
                      <a:gd name="connsiteY9" fmla="*/ 1841489 h 2044600"/>
                      <a:gd name="connsiteX10" fmla="*/ 302990 w 3548247"/>
                      <a:gd name="connsiteY10" fmla="*/ 1915231 h 2044600"/>
                      <a:gd name="connsiteX11" fmla="*/ 96513 w 3548247"/>
                      <a:gd name="connsiteY11" fmla="*/ 735360 h 2044600"/>
                      <a:gd name="connsiteX12" fmla="*/ 273493 w 3548247"/>
                      <a:gd name="connsiteY12" fmla="*/ 71683 h 2044600"/>
                      <a:gd name="connsiteX13" fmla="*/ 1010913 w 3548247"/>
                      <a:gd name="connsiteY13" fmla="*/ 101180 h 2044600"/>
                      <a:gd name="connsiteX14" fmla="*/ 1187893 w 3548247"/>
                      <a:gd name="connsiteY14" fmla="*/ 292909 h 2044600"/>
                      <a:gd name="connsiteX15" fmla="*/ 1468113 w 3548247"/>
                      <a:gd name="connsiteY15" fmla="*/ 779605 h 20446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3548247" h="2044600">
                        <a:moveTo>
                          <a:pt x="1468113" y="779605"/>
                        </a:moveTo>
                        <a:cubicBezTo>
                          <a:pt x="1563978" y="959044"/>
                          <a:pt x="1677049" y="1229431"/>
                          <a:pt x="1763081" y="1369541"/>
                        </a:cubicBezTo>
                        <a:cubicBezTo>
                          <a:pt x="1849113" y="1509651"/>
                          <a:pt x="1851571" y="1757916"/>
                          <a:pt x="1984306" y="1620264"/>
                        </a:cubicBezTo>
                        <a:cubicBezTo>
                          <a:pt x="2117041" y="1482612"/>
                          <a:pt x="2429216" y="752566"/>
                          <a:pt x="2559493" y="543631"/>
                        </a:cubicBezTo>
                        <a:cubicBezTo>
                          <a:pt x="2689770" y="334696"/>
                          <a:pt x="2992113" y="403522"/>
                          <a:pt x="2765971" y="366651"/>
                        </a:cubicBezTo>
                        <a:cubicBezTo>
                          <a:pt x="2539829" y="329780"/>
                          <a:pt x="1455823" y="374024"/>
                          <a:pt x="1202642" y="322405"/>
                        </a:cubicBezTo>
                        <a:cubicBezTo>
                          <a:pt x="949461" y="270786"/>
                          <a:pt x="927339" y="106096"/>
                          <a:pt x="1246887" y="56935"/>
                        </a:cubicBezTo>
                        <a:cubicBezTo>
                          <a:pt x="1566435" y="7774"/>
                          <a:pt x="2763513" y="-26639"/>
                          <a:pt x="3119932" y="27438"/>
                        </a:cubicBezTo>
                        <a:cubicBezTo>
                          <a:pt x="3476351" y="81515"/>
                          <a:pt x="3358364" y="79057"/>
                          <a:pt x="3385403" y="381399"/>
                        </a:cubicBezTo>
                        <a:cubicBezTo>
                          <a:pt x="3412442" y="683741"/>
                          <a:pt x="3795899" y="1585850"/>
                          <a:pt x="3282164" y="1841489"/>
                        </a:cubicBezTo>
                        <a:cubicBezTo>
                          <a:pt x="2768429" y="2097128"/>
                          <a:pt x="833932" y="2099586"/>
                          <a:pt x="302990" y="1915231"/>
                        </a:cubicBezTo>
                        <a:cubicBezTo>
                          <a:pt x="-227952" y="1730876"/>
                          <a:pt x="101429" y="1042618"/>
                          <a:pt x="96513" y="735360"/>
                        </a:cubicBezTo>
                        <a:cubicBezTo>
                          <a:pt x="91597" y="428102"/>
                          <a:pt x="121093" y="177380"/>
                          <a:pt x="273493" y="71683"/>
                        </a:cubicBezTo>
                        <a:cubicBezTo>
                          <a:pt x="425893" y="-34014"/>
                          <a:pt x="858513" y="64309"/>
                          <a:pt x="1010913" y="101180"/>
                        </a:cubicBezTo>
                        <a:cubicBezTo>
                          <a:pt x="1163313" y="138051"/>
                          <a:pt x="1114151" y="184754"/>
                          <a:pt x="1187893" y="292909"/>
                        </a:cubicBezTo>
                        <a:cubicBezTo>
                          <a:pt x="1261635" y="401064"/>
                          <a:pt x="1372248" y="600166"/>
                          <a:pt x="1468113" y="779605"/>
                        </a:cubicBezTo>
                        <a:close/>
                      </a:path>
                    </a:pathLst>
                  </a:custGeom>
                  <a:grpFill/>
                  <a:ln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700"/>
                  </a:p>
                </p:txBody>
              </p:sp>
            </p:grpSp>
            <p:sp>
              <p:nvSpPr>
                <p:cNvPr id="77" name="Freeform 76"/>
                <p:cNvSpPr/>
                <p:nvPr/>
              </p:nvSpPr>
              <p:spPr>
                <a:xfrm>
                  <a:off x="7938842" y="2822104"/>
                  <a:ext cx="1383213" cy="2102772"/>
                </a:xfrm>
                <a:custGeom>
                  <a:avLst/>
                  <a:gdLst>
                    <a:gd name="connsiteX0" fmla="*/ 570977 w 1383213"/>
                    <a:gd name="connsiteY0" fmla="*/ 319302 h 2102772"/>
                    <a:gd name="connsiteX1" fmla="*/ 423493 w 1383213"/>
                    <a:gd name="connsiteY1" fmla="*/ 614270 h 2102772"/>
                    <a:gd name="connsiteX2" fmla="*/ 615223 w 1383213"/>
                    <a:gd name="connsiteY2" fmla="*/ 820748 h 2102772"/>
                    <a:gd name="connsiteX3" fmla="*/ 792203 w 1383213"/>
                    <a:gd name="connsiteY3" fmla="*/ 1086219 h 2102772"/>
                    <a:gd name="connsiteX4" fmla="*/ 1028177 w 1383213"/>
                    <a:gd name="connsiteY4" fmla="*/ 1528670 h 2102772"/>
                    <a:gd name="connsiteX5" fmla="*/ 1146164 w 1383213"/>
                    <a:gd name="connsiteY5" fmla="*/ 1735148 h 2102772"/>
                    <a:gd name="connsiteX6" fmla="*/ 1382139 w 1383213"/>
                    <a:gd name="connsiteY6" fmla="*/ 1912128 h 2102772"/>
                    <a:gd name="connsiteX7" fmla="*/ 1042926 w 1383213"/>
                    <a:gd name="connsiteY7" fmla="*/ 2030115 h 2102772"/>
                    <a:gd name="connsiteX8" fmla="*/ 54784 w 1383213"/>
                    <a:gd name="connsiteY8" fmla="*/ 717509 h 2102772"/>
                    <a:gd name="connsiteX9" fmla="*/ 172771 w 1383213"/>
                    <a:gd name="connsiteY9" fmla="*/ 9586 h 2102772"/>
                    <a:gd name="connsiteX10" fmla="*/ 570977 w 1383213"/>
                    <a:gd name="connsiteY10" fmla="*/ 319302 h 21027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383213" h="2102772">
                      <a:moveTo>
                        <a:pt x="570977" y="319302"/>
                      </a:moveTo>
                      <a:cubicBezTo>
                        <a:pt x="612764" y="420082"/>
                        <a:pt x="416119" y="530696"/>
                        <a:pt x="423493" y="614270"/>
                      </a:cubicBezTo>
                      <a:cubicBezTo>
                        <a:pt x="430867" y="697844"/>
                        <a:pt x="553771" y="742090"/>
                        <a:pt x="615223" y="820748"/>
                      </a:cubicBezTo>
                      <a:cubicBezTo>
                        <a:pt x="676675" y="899406"/>
                        <a:pt x="723377" y="968232"/>
                        <a:pt x="792203" y="1086219"/>
                      </a:cubicBezTo>
                      <a:cubicBezTo>
                        <a:pt x="861029" y="1204206"/>
                        <a:pt x="969184" y="1420515"/>
                        <a:pt x="1028177" y="1528670"/>
                      </a:cubicBezTo>
                      <a:cubicBezTo>
                        <a:pt x="1087171" y="1636825"/>
                        <a:pt x="1087170" y="1671238"/>
                        <a:pt x="1146164" y="1735148"/>
                      </a:cubicBezTo>
                      <a:cubicBezTo>
                        <a:pt x="1205158" y="1799058"/>
                        <a:pt x="1399345" y="1862967"/>
                        <a:pt x="1382139" y="1912128"/>
                      </a:cubicBezTo>
                      <a:cubicBezTo>
                        <a:pt x="1364933" y="1961289"/>
                        <a:pt x="1264152" y="2229218"/>
                        <a:pt x="1042926" y="2030115"/>
                      </a:cubicBezTo>
                      <a:cubicBezTo>
                        <a:pt x="821700" y="1831012"/>
                        <a:pt x="199810" y="1054264"/>
                        <a:pt x="54784" y="717509"/>
                      </a:cubicBezTo>
                      <a:cubicBezTo>
                        <a:pt x="-90242" y="380754"/>
                        <a:pt x="89197" y="73496"/>
                        <a:pt x="172771" y="9586"/>
                      </a:cubicBezTo>
                      <a:cubicBezTo>
                        <a:pt x="256345" y="-54324"/>
                        <a:pt x="529190" y="218522"/>
                        <a:pt x="570977" y="319302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700"/>
                </a:p>
              </p:txBody>
            </p:sp>
          </p:grpSp>
          <p:sp>
            <p:nvSpPr>
              <p:cNvPr id="79" name="Oval 78"/>
              <p:cNvSpPr/>
              <p:nvPr/>
            </p:nvSpPr>
            <p:spPr>
              <a:xfrm>
                <a:off x="8912640" y="3310182"/>
                <a:ext cx="1583158" cy="289507"/>
              </a:xfrm>
              <a:prstGeom prst="ellipse">
                <a:avLst/>
              </a:prstGeom>
              <a:grpFill/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  <p:cxnSp>
          <p:nvCxnSpPr>
            <p:cNvPr id="5" name="Straight Connector 4"/>
            <p:cNvCxnSpPr/>
            <p:nvPr/>
          </p:nvCxnSpPr>
          <p:spPr>
            <a:xfrm flipH="1">
              <a:off x="1796173" y="1844179"/>
              <a:ext cx="12469" cy="177061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1546791" y="3071137"/>
              <a:ext cx="2718262" cy="3740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2823808" y="3078847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446421" y="1740499"/>
              <a:ext cx="304892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430339" y="3505527"/>
              <a:ext cx="3119765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00" b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Modeling </a:t>
              </a:r>
              <a:r>
                <a:rPr lang="en-US" sz="2100" b="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eqn</a:t>
              </a:r>
              <a:r>
                <a:rPr lang="en-US" sz="2100" b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y</a:t>
              </a:r>
              <a:r>
                <a:rPr lang="en-US" sz="2100" b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=  m</a:t>
              </a:r>
              <a:r>
                <a:rPr lang="en-US" sz="2100" b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sz="2100" b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+ b</a:t>
              </a:r>
            </a:p>
          </p:txBody>
        </p:sp>
        <p:grpSp>
          <p:nvGrpSpPr>
            <p:cNvPr id="83" name="Group 82"/>
            <p:cNvGrpSpPr/>
            <p:nvPr/>
          </p:nvGrpSpPr>
          <p:grpSpPr>
            <a:xfrm>
              <a:off x="2168201" y="1966932"/>
              <a:ext cx="1997319" cy="934688"/>
              <a:chOff x="2973231" y="3299231"/>
              <a:chExt cx="2663092" cy="1246251"/>
            </a:xfrm>
          </p:grpSpPr>
          <p:grpSp>
            <p:nvGrpSpPr>
              <p:cNvPr id="82" name="Group 81"/>
              <p:cNvGrpSpPr/>
              <p:nvPr/>
            </p:nvGrpSpPr>
            <p:grpSpPr>
              <a:xfrm>
                <a:off x="2973231" y="3732166"/>
                <a:ext cx="953878" cy="813316"/>
                <a:chOff x="2973231" y="3732166"/>
                <a:chExt cx="953878" cy="813316"/>
              </a:xfrm>
            </p:grpSpPr>
            <p:sp>
              <p:nvSpPr>
                <p:cNvPr id="31" name="Oval 30"/>
                <p:cNvSpPr/>
                <p:nvPr/>
              </p:nvSpPr>
              <p:spPr>
                <a:xfrm>
                  <a:off x="3229897" y="4023360"/>
                  <a:ext cx="88490" cy="116678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700"/>
                </a:p>
              </p:txBody>
            </p:sp>
            <p:sp>
              <p:nvSpPr>
                <p:cNvPr id="32" name="Oval 31"/>
                <p:cNvSpPr/>
                <p:nvPr/>
              </p:nvSpPr>
              <p:spPr>
                <a:xfrm>
                  <a:off x="3506468" y="4428804"/>
                  <a:ext cx="88490" cy="116678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700"/>
                </a:p>
              </p:txBody>
            </p:sp>
            <p:sp>
              <p:nvSpPr>
                <p:cNvPr id="33" name="Oval 32"/>
                <p:cNvSpPr/>
                <p:nvPr/>
              </p:nvSpPr>
              <p:spPr>
                <a:xfrm>
                  <a:off x="2973231" y="4282634"/>
                  <a:ext cx="88490" cy="116678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700"/>
                </a:p>
              </p:txBody>
            </p:sp>
            <p:sp>
              <p:nvSpPr>
                <p:cNvPr id="34" name="Oval 33"/>
                <p:cNvSpPr/>
                <p:nvPr/>
              </p:nvSpPr>
              <p:spPr>
                <a:xfrm>
                  <a:off x="3838619" y="3732166"/>
                  <a:ext cx="88490" cy="116678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700"/>
                </a:p>
              </p:txBody>
            </p:sp>
            <p:sp>
              <p:nvSpPr>
                <p:cNvPr id="35" name="Oval 34"/>
                <p:cNvSpPr/>
                <p:nvPr/>
              </p:nvSpPr>
              <p:spPr>
                <a:xfrm>
                  <a:off x="3849719" y="4056611"/>
                  <a:ext cx="72474" cy="96385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700"/>
                </a:p>
              </p:txBody>
            </p:sp>
            <p:sp>
              <p:nvSpPr>
                <p:cNvPr id="41" name="Oval 40"/>
                <p:cNvSpPr/>
                <p:nvPr/>
              </p:nvSpPr>
              <p:spPr>
                <a:xfrm>
                  <a:off x="3382297" y="4175760"/>
                  <a:ext cx="88490" cy="116678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700"/>
                </a:p>
              </p:txBody>
            </p:sp>
          </p:grpSp>
          <p:grpSp>
            <p:nvGrpSpPr>
              <p:cNvPr id="81" name="Group 80"/>
              <p:cNvGrpSpPr/>
              <p:nvPr/>
            </p:nvGrpSpPr>
            <p:grpSpPr>
              <a:xfrm>
                <a:off x="4188285" y="3299231"/>
                <a:ext cx="1448038" cy="481572"/>
                <a:chOff x="4188285" y="3299231"/>
                <a:chExt cx="1448038" cy="481572"/>
              </a:xfrm>
            </p:grpSpPr>
            <p:sp>
              <p:nvSpPr>
                <p:cNvPr id="36" name="Oval 35"/>
                <p:cNvSpPr/>
                <p:nvPr/>
              </p:nvSpPr>
              <p:spPr>
                <a:xfrm>
                  <a:off x="4192970" y="3684418"/>
                  <a:ext cx="72474" cy="96385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700"/>
                </a:p>
              </p:txBody>
            </p:sp>
            <p:sp>
              <p:nvSpPr>
                <p:cNvPr id="37" name="Oval 36"/>
                <p:cNvSpPr/>
                <p:nvPr/>
              </p:nvSpPr>
              <p:spPr>
                <a:xfrm>
                  <a:off x="4536221" y="3312225"/>
                  <a:ext cx="72474" cy="96385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700"/>
                </a:p>
              </p:txBody>
            </p:sp>
            <p:sp>
              <p:nvSpPr>
                <p:cNvPr id="38" name="Oval 37"/>
                <p:cNvSpPr/>
                <p:nvPr/>
              </p:nvSpPr>
              <p:spPr>
                <a:xfrm>
                  <a:off x="5072157" y="3312224"/>
                  <a:ext cx="72474" cy="96385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700"/>
                </a:p>
              </p:txBody>
            </p:sp>
            <p:sp>
              <p:nvSpPr>
                <p:cNvPr id="39" name="Oval 38"/>
                <p:cNvSpPr/>
                <p:nvPr/>
              </p:nvSpPr>
              <p:spPr>
                <a:xfrm>
                  <a:off x="5563849" y="3312223"/>
                  <a:ext cx="72474" cy="96385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700"/>
                </a:p>
              </p:txBody>
            </p:sp>
            <p:sp>
              <p:nvSpPr>
                <p:cNvPr id="42" name="Oval 41"/>
                <p:cNvSpPr/>
                <p:nvPr/>
              </p:nvSpPr>
              <p:spPr>
                <a:xfrm>
                  <a:off x="4188285" y="3299231"/>
                  <a:ext cx="88490" cy="116678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700"/>
                </a:p>
              </p:txBody>
            </p:sp>
          </p:grpSp>
        </p:grpSp>
        <p:grpSp>
          <p:nvGrpSpPr>
            <p:cNvPr id="85" name="Group 84"/>
            <p:cNvGrpSpPr/>
            <p:nvPr/>
          </p:nvGrpSpPr>
          <p:grpSpPr>
            <a:xfrm>
              <a:off x="5133530" y="1928568"/>
              <a:ext cx="2864951" cy="1721952"/>
              <a:chOff x="6927002" y="3248080"/>
              <a:chExt cx="3819935" cy="2295935"/>
            </a:xfrm>
          </p:grpSpPr>
          <p:grpSp>
            <p:nvGrpSpPr>
              <p:cNvPr id="84" name="Group 83"/>
              <p:cNvGrpSpPr/>
              <p:nvPr/>
            </p:nvGrpSpPr>
            <p:grpSpPr>
              <a:xfrm>
                <a:off x="7122588" y="3248080"/>
                <a:ext cx="3624349" cy="2295935"/>
                <a:chOff x="7122588" y="3248080"/>
                <a:chExt cx="3624349" cy="2295935"/>
              </a:xfrm>
            </p:grpSpPr>
            <p:cxnSp>
              <p:nvCxnSpPr>
                <p:cNvPr id="23" name="Straight Connector 22"/>
                <p:cNvCxnSpPr/>
                <p:nvPr/>
              </p:nvCxnSpPr>
              <p:spPr>
                <a:xfrm>
                  <a:off x="7428837" y="3248080"/>
                  <a:ext cx="0" cy="2201014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/>
                <p:cNvCxnSpPr/>
                <p:nvPr/>
              </p:nvCxnSpPr>
              <p:spPr>
                <a:xfrm>
                  <a:off x="7122588" y="4922774"/>
                  <a:ext cx="3624349" cy="4987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8" name="TextBox 27"/>
                <p:cNvSpPr txBox="1"/>
                <p:nvPr/>
              </p:nvSpPr>
              <p:spPr>
                <a:xfrm>
                  <a:off x="8660808" y="4928462"/>
                  <a:ext cx="680101" cy="61555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</a:t>
                  </a:r>
                  <a:r>
                    <a:rPr lang="en-US" sz="2400" b="0" baseline="-250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</a:t>
                  </a:r>
                  <a:endParaRPr lang="en-US" sz="2400" b="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69" name="Straight Connector 68"/>
                <p:cNvCxnSpPr/>
                <p:nvPr/>
              </p:nvCxnSpPr>
              <p:spPr>
                <a:xfrm flipV="1">
                  <a:off x="7122588" y="4234100"/>
                  <a:ext cx="1910508" cy="840072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2" name="TextBox 71"/>
                <p:cNvSpPr txBox="1"/>
                <p:nvPr/>
              </p:nvSpPr>
              <p:spPr>
                <a:xfrm>
                  <a:off x="7700607" y="3910574"/>
                  <a:ext cx="680101" cy="61555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</a:t>
                  </a:r>
                  <a:r>
                    <a:rPr lang="en-US" sz="2400" b="0" baseline="-250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</a:t>
                  </a:r>
                  <a:endParaRPr lang="en-US" sz="2400" b="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86" name="TextBox 85"/>
              <p:cNvSpPr txBox="1"/>
              <p:nvPr/>
            </p:nvSpPr>
            <p:spPr>
              <a:xfrm>
                <a:off x="6927002" y="3460767"/>
                <a:ext cx="425757" cy="6155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Symbol" panose="05050102010706020507" pitchFamily="18" charset="2"/>
                    <a:cs typeface="Times New Roman" panose="02020603050405020304" pitchFamily="18" charset="0"/>
                  </a:rPr>
                  <a:t>e</a:t>
                </a: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99" name="Group 98"/>
            <p:cNvGrpSpPr/>
            <p:nvPr/>
          </p:nvGrpSpPr>
          <p:grpSpPr>
            <a:xfrm>
              <a:off x="6983978" y="2794984"/>
              <a:ext cx="154894" cy="245099"/>
              <a:chOff x="9394266" y="4403301"/>
              <a:chExt cx="206525" cy="326798"/>
            </a:xfrm>
          </p:grpSpPr>
          <p:cxnSp>
            <p:nvCxnSpPr>
              <p:cNvPr id="88" name="Straight Connector 87"/>
              <p:cNvCxnSpPr/>
              <p:nvPr/>
            </p:nvCxnSpPr>
            <p:spPr>
              <a:xfrm>
                <a:off x="9505354" y="4403301"/>
                <a:ext cx="0" cy="284362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7" name="Oval 96"/>
              <p:cNvSpPr/>
              <p:nvPr/>
            </p:nvSpPr>
            <p:spPr>
              <a:xfrm>
                <a:off x="9394266" y="4646716"/>
                <a:ext cx="206525" cy="83383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6015716" y="2835709"/>
              <a:ext cx="2091416" cy="367292"/>
              <a:chOff x="6160297" y="5624905"/>
              <a:chExt cx="2788554" cy="489722"/>
            </a:xfrm>
          </p:grpSpPr>
          <p:sp>
            <p:nvSpPr>
              <p:cNvPr id="2" name="Oval 1"/>
              <p:cNvSpPr/>
              <p:nvPr/>
            </p:nvSpPr>
            <p:spPr>
              <a:xfrm>
                <a:off x="7085839" y="5776897"/>
                <a:ext cx="923740" cy="185738"/>
              </a:xfrm>
              <a:prstGeom prst="ellipse">
                <a:avLst/>
              </a:prstGeom>
              <a:no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68" name="Oval 67"/>
              <p:cNvSpPr/>
              <p:nvPr/>
            </p:nvSpPr>
            <p:spPr>
              <a:xfrm>
                <a:off x="6699504" y="5693664"/>
                <a:ext cx="1683881" cy="335870"/>
              </a:xfrm>
              <a:prstGeom prst="ellipse">
                <a:avLst/>
              </a:pr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70" name="Oval 69"/>
              <p:cNvSpPr/>
              <p:nvPr/>
            </p:nvSpPr>
            <p:spPr>
              <a:xfrm>
                <a:off x="6160297" y="5624905"/>
                <a:ext cx="2788554" cy="489722"/>
              </a:xfrm>
              <a:prstGeom prst="ellipse">
                <a:avLst/>
              </a:prstGeom>
              <a:noFill/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  <p:grpSp>
          <p:nvGrpSpPr>
            <p:cNvPr id="4" name="Group 3"/>
            <p:cNvGrpSpPr/>
            <p:nvPr/>
          </p:nvGrpSpPr>
          <p:grpSpPr>
            <a:xfrm>
              <a:off x="7227411" y="2397785"/>
              <a:ext cx="1527544" cy="641638"/>
              <a:chOff x="9636549" y="2054046"/>
              <a:chExt cx="2036726" cy="855517"/>
            </a:xfrm>
          </p:grpSpPr>
          <p:grpSp>
            <p:nvGrpSpPr>
              <p:cNvPr id="12" name="Group 11"/>
              <p:cNvGrpSpPr/>
              <p:nvPr/>
            </p:nvGrpSpPr>
            <p:grpSpPr>
              <a:xfrm flipH="1" flipV="1">
                <a:off x="9636549" y="2670311"/>
                <a:ext cx="712120" cy="239252"/>
                <a:chOff x="10649157" y="3332207"/>
                <a:chExt cx="906796" cy="365045"/>
              </a:xfrm>
            </p:grpSpPr>
            <p:cxnSp>
              <p:nvCxnSpPr>
                <p:cNvPr id="6" name="Straight Arrow Connector 5"/>
                <p:cNvCxnSpPr/>
                <p:nvPr/>
              </p:nvCxnSpPr>
              <p:spPr>
                <a:xfrm flipV="1">
                  <a:off x="10841664" y="3332207"/>
                  <a:ext cx="714289" cy="180170"/>
                </a:xfrm>
                <a:prstGeom prst="straightConnector1">
                  <a:avLst/>
                </a:prstGeom>
                <a:ln>
                  <a:solidFill>
                    <a:srgbClr val="00B0F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traight Connector 9"/>
                <p:cNvCxnSpPr/>
                <p:nvPr/>
              </p:nvCxnSpPr>
              <p:spPr>
                <a:xfrm>
                  <a:off x="10649157" y="3347286"/>
                  <a:ext cx="379188" cy="349966"/>
                </a:xfrm>
                <a:prstGeom prst="line">
                  <a:avLst/>
                </a:prstGeom>
                <a:ln>
                  <a:solidFill>
                    <a:srgbClr val="00B0F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5" name="TextBox 14"/>
              <p:cNvSpPr txBox="1"/>
              <p:nvPr/>
            </p:nvSpPr>
            <p:spPr>
              <a:xfrm>
                <a:off x="10640513" y="2054046"/>
                <a:ext cx="1032762" cy="6771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700" dirty="0">
                    <a:solidFill>
                      <a:srgbClr val="00B0F0"/>
                    </a:solidFill>
                    <a:latin typeface="Symbol" panose="05050102010706020507" pitchFamily="18" charset="2"/>
                    <a:sym typeface="Symbol" panose="05050102010706020507" pitchFamily="18" charset="2"/>
                  </a:rPr>
                  <a:t>-</a:t>
                </a:r>
                <a:r>
                  <a:rPr lang="en-US" sz="2700" dirty="0">
                    <a:solidFill>
                      <a:srgbClr val="00B0F0"/>
                    </a:solidFill>
                    <a:latin typeface="Symbol" panose="05050102010706020507" pitchFamily="18" charset="2"/>
                  </a:rPr>
                  <a:t>e</a:t>
                </a:r>
              </a:p>
            </p:txBody>
          </p:sp>
        </p:grpSp>
        <p:sp>
          <p:nvSpPr>
            <p:cNvPr id="29" name="Rectangle 28"/>
            <p:cNvSpPr/>
            <p:nvPr/>
          </p:nvSpPr>
          <p:spPr>
            <a:xfrm>
              <a:off x="1546791" y="3298137"/>
              <a:ext cx="455745" cy="329299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5406681" y="3357205"/>
              <a:ext cx="455745" cy="329299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grpSp>
          <p:nvGrpSpPr>
            <p:cNvPr id="71" name="Group 70"/>
            <p:cNvGrpSpPr/>
            <p:nvPr/>
          </p:nvGrpSpPr>
          <p:grpSpPr>
            <a:xfrm>
              <a:off x="6020288" y="2826565"/>
              <a:ext cx="2091416" cy="367292"/>
              <a:chOff x="6160297" y="5624905"/>
              <a:chExt cx="2788554" cy="489722"/>
            </a:xfrm>
          </p:grpSpPr>
          <p:sp>
            <p:nvSpPr>
              <p:cNvPr id="73" name="Oval 72"/>
              <p:cNvSpPr/>
              <p:nvPr/>
            </p:nvSpPr>
            <p:spPr>
              <a:xfrm>
                <a:off x="7085839" y="5776897"/>
                <a:ext cx="923740" cy="185738"/>
              </a:xfrm>
              <a:prstGeom prst="ellipse">
                <a:avLst/>
              </a:prstGeom>
              <a:no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90" name="Oval 89"/>
              <p:cNvSpPr/>
              <p:nvPr/>
            </p:nvSpPr>
            <p:spPr>
              <a:xfrm>
                <a:off x="6699504" y="5693664"/>
                <a:ext cx="1683881" cy="335870"/>
              </a:xfrm>
              <a:prstGeom prst="ellipse">
                <a:avLst/>
              </a:pr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95" name="Oval 94"/>
              <p:cNvSpPr/>
              <p:nvPr/>
            </p:nvSpPr>
            <p:spPr>
              <a:xfrm>
                <a:off x="6160297" y="5624905"/>
                <a:ext cx="2788554" cy="489722"/>
              </a:xfrm>
              <a:prstGeom prst="ellipse">
                <a:avLst/>
              </a:prstGeom>
              <a:noFill/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  <p:sp>
          <p:nvSpPr>
            <p:cNvPr id="100" name="Oval 99"/>
            <p:cNvSpPr/>
            <p:nvPr/>
          </p:nvSpPr>
          <p:spPr>
            <a:xfrm>
              <a:off x="6545394" y="1728691"/>
              <a:ext cx="1102723" cy="289507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46964" y="4060128"/>
            <a:ext cx="9117799" cy="830997"/>
            <a:chOff x="146964" y="4060128"/>
            <a:chExt cx="9117799" cy="830997"/>
          </a:xfrm>
        </p:grpSpPr>
        <p:sp>
          <p:nvSpPr>
            <p:cNvPr id="87" name="TextBox 86"/>
            <p:cNvSpPr txBox="1"/>
            <p:nvPr/>
          </p:nvSpPr>
          <p:spPr>
            <a:xfrm>
              <a:off x="914400" y="4146069"/>
              <a:ext cx="8350363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700" dirty="0">
                  <a:solidFill>
                    <a:schemeClr val="tx1"/>
                  </a:solidFill>
                  <a:latin typeface="Symbol" panose="05050102010706020507" pitchFamily="18" charset="2"/>
                  <a:sym typeface="Symbol" panose="05050102010706020507" pitchFamily="18" charset="2"/>
                </a:rPr>
                <a:t>-</a:t>
              </a:r>
              <a:r>
                <a:rPr lang="en-US" sz="2700" dirty="0">
                  <a:solidFill>
                    <a:schemeClr val="tx1"/>
                  </a:solidFill>
                  <a:latin typeface="Symbol" panose="05050102010706020507" pitchFamily="18" charset="2"/>
                </a:rPr>
                <a:t>e(</a:t>
              </a:r>
              <a:r>
                <a:rPr lang="en-US" sz="27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en-US" sz="2700" dirty="0">
                  <a:solidFill>
                    <a:schemeClr val="tx1"/>
                  </a:solidFill>
                  <a:latin typeface="Symbol" panose="05050102010706020507" pitchFamily="18" charset="2"/>
                </a:rPr>
                <a:t>) </a:t>
              </a:r>
              <a:r>
                <a:rPr lang="en-US" sz="27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= points downhill hill </a:t>
              </a:r>
              <a:r>
                <a:rPr lang="en-US" sz="27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 to tangent at</a:t>
              </a:r>
              <a:r>
                <a:rPr lang="en-US" sz="2700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r>
                <a:rPr lang="en-US" sz="27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m =(</a:t>
              </a:r>
              <a:r>
                <a:rPr lang="en-US" sz="2700" b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m</a:t>
              </a:r>
              <a:r>
                <a:rPr lang="en-US" sz="2700" b="0" baseline="-25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1</a:t>
              </a:r>
              <a:r>
                <a:rPr lang="en-US" sz="2700" b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,m</a:t>
              </a:r>
              <a:r>
                <a:rPr lang="en-US" sz="2700" b="0" baseline="-25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2</a:t>
              </a:r>
              <a:r>
                <a:rPr lang="en-US" sz="2700" b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)</a:t>
              </a:r>
              <a:endParaRPr lang="en-US" sz="2700" b="0" dirty="0">
                <a:solidFill>
                  <a:srgbClr val="FF0000"/>
                </a:solidFill>
                <a:latin typeface="Symbol" panose="05050102010706020507" pitchFamily="18" charset="2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46964" y="4060128"/>
              <a:ext cx="93968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Steepest</a:t>
              </a:r>
            </a:p>
            <a:p>
              <a:r>
                <a:rPr lang="en-US" sz="1600" dirty="0"/>
                <a:t>descent</a:t>
              </a:r>
            </a:p>
            <a:p>
              <a:r>
                <a:rPr lang="en-US" sz="1600" dirty="0"/>
                <a:t>direction</a:t>
              </a:r>
            </a:p>
          </p:txBody>
        </p:sp>
      </p:grpSp>
      <p:sp>
        <p:nvSpPr>
          <p:cNvPr id="109" name="Title 1"/>
          <p:cNvSpPr txBox="1">
            <a:spLocks/>
          </p:cNvSpPr>
          <p:nvPr/>
        </p:nvSpPr>
        <p:spPr>
          <a:xfrm>
            <a:off x="769205" y="130142"/>
            <a:ext cx="6858000" cy="179070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Gradient -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</a:t>
            </a:r>
            <a:r>
              <a:rPr lang="en-US" sz="4500" dirty="0">
                <a:latin typeface="Symbol" panose="05050102010706020507" pitchFamily="18" charset="2"/>
                <a:cs typeface="Times New Roman" panose="02020603050405020304" pitchFamily="18" charset="0"/>
              </a:rPr>
              <a:t>e</a:t>
            </a:r>
          </a:p>
        </p:txBody>
      </p:sp>
      <p:pic>
        <p:nvPicPr>
          <p:cNvPr id="98" name="Picture 9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9695" y="40484"/>
            <a:ext cx="1967901" cy="156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177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C28D4F3-75BD-A480-7084-900ACA8E1B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066800"/>
            <a:ext cx="914400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685800" indent="-685800" algn="ctr">
              <a:buFont typeface="Arial" panose="020B0604020202020204" pitchFamily="34" charset="0"/>
              <a:buChar char="•"/>
              <a:defRPr/>
            </a:pPr>
            <a:r>
              <a:rPr lang="en-US" sz="4000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Overdetermined System of Equations</a:t>
            </a:r>
          </a:p>
          <a:p>
            <a:pPr algn="ctr">
              <a:defRPr/>
            </a:pPr>
            <a:r>
              <a:rPr lang="en-US" sz="4000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&amp; Least Squares Solution</a:t>
            </a:r>
            <a:endParaRPr lang="en-US" sz="4000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746498" name="Rectangle 2"/>
          <p:cNvSpPr>
            <a:spLocks noChangeArrowheads="1"/>
          </p:cNvSpPr>
          <p:nvPr/>
        </p:nvSpPr>
        <p:spPr bwMode="auto">
          <a:xfrm>
            <a:off x="-138817" y="-517309"/>
            <a:ext cx="914400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sz="8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Outline</a:t>
            </a:r>
            <a:endParaRPr lang="en-US" sz="8000" dirty="0">
              <a:solidFill>
                <a:srgbClr val="FFFFFF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-1789506" y="2895600"/>
            <a:ext cx="1104900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5800090" y="5101588"/>
            <a:ext cx="1524000" cy="914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-152400" y="1981200"/>
            <a:ext cx="914400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685800" indent="-685800" algn="ctr">
              <a:buFont typeface="Arial" panose="020B0604020202020204" pitchFamily="34" charset="0"/>
              <a:buChar char="•"/>
              <a:defRPr/>
            </a:pPr>
            <a:r>
              <a:rPr lang="en-US" sz="4000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Iterative Steepest Descent Solution</a:t>
            </a:r>
            <a:endParaRPr lang="en-US" sz="4000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-175260" y="3896258"/>
            <a:ext cx="383286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685800" indent="-685800" algn="ctr">
              <a:buFont typeface="Arial" panose="020B0604020202020204" pitchFamily="34" charset="0"/>
              <a:buChar char="•"/>
              <a:defRPr/>
            </a:pPr>
            <a:r>
              <a:rPr lang="en-US" sz="4000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Summary</a:t>
            </a:r>
            <a:endParaRPr lang="en-US" sz="4000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107950" y="2923638"/>
            <a:ext cx="808609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685800" indent="-685800" algn="ctr">
              <a:buFont typeface="Arial" panose="020B0604020202020204" pitchFamily="34" charset="0"/>
              <a:buChar char="•"/>
              <a:defRPr/>
            </a:pPr>
            <a:r>
              <a:rPr lang="en-US" sz="4000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Details: </a:t>
            </a:r>
            <a:r>
              <a:rPr lang="en-US" sz="4000" dirty="0" err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Ill-posed+Regularization</a:t>
            </a:r>
            <a:endParaRPr lang="en-US" sz="4000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F3A8126-789D-2EAE-BB4A-0F3F7015F689}"/>
              </a:ext>
            </a:extLst>
          </p:cNvPr>
          <p:cNvSpPr/>
          <p:nvPr/>
        </p:nvSpPr>
        <p:spPr bwMode="auto">
          <a:xfrm>
            <a:off x="-390398" y="1654471"/>
            <a:ext cx="11277600" cy="4327309"/>
          </a:xfrm>
          <a:prstGeom prst="rect">
            <a:avLst/>
          </a:prstGeom>
          <a:solidFill>
            <a:srgbClr val="114FFB">
              <a:alpha val="3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28EFEB6-4718-1888-FD46-11185FF6691F}"/>
              </a:ext>
            </a:extLst>
          </p:cNvPr>
          <p:cNvSpPr txBox="1"/>
          <p:nvPr/>
        </p:nvSpPr>
        <p:spPr>
          <a:xfrm>
            <a:off x="-390398" y="3810000"/>
            <a:ext cx="8467598" cy="646331"/>
          </a:xfrm>
          <a:prstGeom prst="rect">
            <a:avLst/>
          </a:prstGeom>
          <a:solidFill>
            <a:srgbClr val="114FFB"/>
          </a:solidFill>
        </p:spPr>
        <p:txBody>
          <a:bodyPr wrap="square">
            <a:spAutoFit/>
          </a:bodyPr>
          <a:lstStyle/>
          <a:p>
            <a:pPr marL="685800" indent="-685800" algn="ctr">
              <a:buFont typeface="Arial" panose="020B0604020202020204" pitchFamily="34" charset="0"/>
              <a:buChar char="•"/>
              <a:defRPr/>
            </a:pPr>
            <a:r>
              <a:rPr lang="en-US" sz="3600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Details: </a:t>
            </a:r>
            <a:r>
              <a:rPr lang="en-US" sz="3600" dirty="0" err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Ill-posed+Regularization</a:t>
            </a:r>
            <a:r>
              <a:rPr lang="en-US" sz="3600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</a:t>
            </a:r>
            <a:endParaRPr lang="en-US" sz="3600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843221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498" name="Rectangle 2"/>
          <p:cNvSpPr>
            <a:spLocks noChangeArrowheads="1"/>
          </p:cNvSpPr>
          <p:nvPr/>
        </p:nvSpPr>
        <p:spPr bwMode="auto">
          <a:xfrm>
            <a:off x="0" y="-685800"/>
            <a:ext cx="914400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sz="6000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Least Squares Solution</a:t>
            </a:r>
            <a:endParaRPr lang="en-US" sz="6000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-1752600" y="2895600"/>
            <a:ext cx="1104900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228600" y="457200"/>
            <a:ext cx="9601200" cy="1409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>
              <a:defRPr/>
            </a:pP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Overdetermined 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System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of Equations: </a:t>
            </a: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 </a:t>
            </a:r>
            <a:r>
              <a:rPr lang="en-US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eqns</a:t>
            </a: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2 </a:t>
            </a:r>
            <a:r>
              <a:rPr lang="en-US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unk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  <a:endParaRPr lang="en-US" sz="3200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304800" y="857303"/>
            <a:ext cx="3352200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Ill-posed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764" y="5802302"/>
            <a:ext cx="3747348" cy="1051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5424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498" name="Rectangle 2"/>
          <p:cNvSpPr>
            <a:spLocks noChangeArrowheads="1"/>
          </p:cNvSpPr>
          <p:nvPr/>
        </p:nvSpPr>
        <p:spPr bwMode="auto">
          <a:xfrm>
            <a:off x="0" y="-685800"/>
            <a:ext cx="914400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sz="6000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Least Squares Solution</a:t>
            </a:r>
            <a:endParaRPr lang="en-US" sz="6000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228600" y="457200"/>
            <a:ext cx="9601200" cy="1409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>
              <a:defRPr/>
            </a:pP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Overdetermined 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System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of Equations: </a:t>
            </a: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 </a:t>
            </a:r>
            <a:r>
              <a:rPr lang="en-US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eqns</a:t>
            </a: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2 </a:t>
            </a:r>
            <a:r>
              <a:rPr lang="en-US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unk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  <a:endParaRPr lang="en-US" sz="3200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304800" y="857303"/>
            <a:ext cx="3352200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Ill-posed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764" y="5802302"/>
            <a:ext cx="3747348" cy="1051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255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4419600"/>
            <a:ext cx="3825624" cy="2281413"/>
            <a:chOff x="0" y="4419600"/>
            <a:chExt cx="3825624" cy="2281413"/>
          </a:xfrm>
        </p:grpSpPr>
        <p:cxnSp>
          <p:nvCxnSpPr>
            <p:cNvPr id="69" name="Straight Connector 68"/>
            <p:cNvCxnSpPr/>
            <p:nvPr/>
          </p:nvCxnSpPr>
          <p:spPr bwMode="auto">
            <a:xfrm>
              <a:off x="1752600" y="5638800"/>
              <a:ext cx="0" cy="29690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7" name="Group 6"/>
            <p:cNvGrpSpPr/>
            <p:nvPr/>
          </p:nvGrpSpPr>
          <p:grpSpPr>
            <a:xfrm>
              <a:off x="0" y="4419600"/>
              <a:ext cx="3825624" cy="2281413"/>
              <a:chOff x="0" y="4397059"/>
              <a:chExt cx="3825624" cy="2281413"/>
            </a:xfrm>
          </p:grpSpPr>
          <p:sp>
            <p:nvSpPr>
              <p:cNvPr id="18" name="Rectangle 2"/>
              <p:cNvSpPr>
                <a:spLocks noChangeArrowheads="1"/>
              </p:cNvSpPr>
              <p:nvPr/>
            </p:nvSpPr>
            <p:spPr bwMode="auto">
              <a:xfrm>
                <a:off x="0" y="4727779"/>
                <a:ext cx="1841291" cy="60960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90488" tIns="44450" rIns="90488" bIns="44450" anchor="ctr"/>
              <a:lstStyle/>
              <a:p>
                <a:pPr algn="ctr">
                  <a:defRPr/>
                </a:pPr>
                <a:r>
                  <a:rPr lang="en-US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ymbol" panose="05050102010706020507" pitchFamily="18" charset="2"/>
                  </a:rPr>
                  <a:t>e</a:t>
                </a:r>
                <a:endParaRPr lang="en-US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endParaRPr>
              </a:p>
            </p:txBody>
          </p:sp>
          <p:grpSp>
            <p:nvGrpSpPr>
              <p:cNvPr id="55" name="Group 54"/>
              <p:cNvGrpSpPr/>
              <p:nvPr/>
            </p:nvGrpSpPr>
            <p:grpSpPr>
              <a:xfrm>
                <a:off x="1258474" y="5897701"/>
                <a:ext cx="2133600" cy="312692"/>
                <a:chOff x="2667000" y="4259308"/>
                <a:chExt cx="2133600" cy="312692"/>
              </a:xfrm>
            </p:grpSpPr>
            <p:cxnSp>
              <p:nvCxnSpPr>
                <p:cNvPr id="56" name="Straight Connector 55"/>
                <p:cNvCxnSpPr/>
                <p:nvPr/>
              </p:nvCxnSpPr>
              <p:spPr bwMode="auto">
                <a:xfrm>
                  <a:off x="2667000" y="4419600"/>
                  <a:ext cx="2133600" cy="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8" name="Straight Connector 57"/>
                <p:cNvCxnSpPr/>
                <p:nvPr/>
              </p:nvCxnSpPr>
              <p:spPr bwMode="auto">
                <a:xfrm>
                  <a:off x="2667000" y="4275092"/>
                  <a:ext cx="0" cy="296908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9" name="Straight Connector 58"/>
                <p:cNvCxnSpPr/>
                <p:nvPr/>
              </p:nvCxnSpPr>
              <p:spPr bwMode="auto">
                <a:xfrm>
                  <a:off x="3505200" y="4267200"/>
                  <a:ext cx="0" cy="296908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63" name="Straight Connector 62"/>
                <p:cNvCxnSpPr/>
                <p:nvPr/>
              </p:nvCxnSpPr>
              <p:spPr bwMode="auto">
                <a:xfrm>
                  <a:off x="4343400" y="4259308"/>
                  <a:ext cx="0" cy="296908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sp>
            <p:nvSpPr>
              <p:cNvPr id="64" name="Rectangle 63"/>
              <p:cNvSpPr/>
              <p:nvPr/>
            </p:nvSpPr>
            <p:spPr>
              <a:xfrm>
                <a:off x="3241810" y="6112987"/>
                <a:ext cx="583814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solidFill>
                      <a:srgbClr val="FFFF00"/>
                    </a:solidFill>
                  </a:rPr>
                  <a:t>m</a:t>
                </a:r>
                <a:r>
                  <a:rPr lang="en-US" sz="2800" baseline="-25000" dirty="0">
                    <a:solidFill>
                      <a:srgbClr val="FFFF00"/>
                    </a:solidFill>
                  </a:rPr>
                  <a:t>1</a:t>
                </a:r>
                <a:endParaRPr lang="en-US" sz="2800" dirty="0">
                  <a:solidFill>
                    <a:srgbClr val="FFFF00"/>
                  </a:solidFill>
                </a:endParaRPr>
              </a:p>
            </p:txBody>
          </p:sp>
          <p:cxnSp>
            <p:nvCxnSpPr>
              <p:cNvPr id="5" name="Straight Connector 4"/>
              <p:cNvCxnSpPr/>
              <p:nvPr/>
            </p:nvCxnSpPr>
            <p:spPr bwMode="auto">
              <a:xfrm flipV="1">
                <a:off x="1039069" y="5479780"/>
                <a:ext cx="1408526" cy="675472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67" name="Rectangle 66"/>
              <p:cNvSpPr/>
              <p:nvPr/>
            </p:nvSpPr>
            <p:spPr>
              <a:xfrm>
                <a:off x="415026" y="6155252"/>
                <a:ext cx="583814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solidFill>
                      <a:srgbClr val="FFFF00"/>
                    </a:solidFill>
                  </a:rPr>
                  <a:t>m</a:t>
                </a:r>
                <a:r>
                  <a:rPr lang="en-US" sz="2800" baseline="-25000" dirty="0">
                    <a:solidFill>
                      <a:srgbClr val="FFFF00"/>
                    </a:solidFill>
                  </a:rPr>
                  <a:t>2</a:t>
                </a:r>
                <a:endParaRPr lang="en-US" sz="2800" dirty="0">
                  <a:solidFill>
                    <a:srgbClr val="FFFF00"/>
                  </a:solidFill>
                </a:endParaRPr>
              </a:p>
            </p:txBody>
          </p:sp>
          <p:cxnSp>
            <p:nvCxnSpPr>
              <p:cNvPr id="72" name="Straight Connector 71"/>
              <p:cNvCxnSpPr/>
              <p:nvPr/>
            </p:nvCxnSpPr>
            <p:spPr bwMode="auto">
              <a:xfrm flipH="1" flipV="1">
                <a:off x="1239798" y="4397059"/>
                <a:ext cx="18675" cy="1751436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sp>
        <p:nvSpPr>
          <p:cNvPr id="746498" name="Rectangle 2"/>
          <p:cNvSpPr>
            <a:spLocks noChangeArrowheads="1"/>
          </p:cNvSpPr>
          <p:nvPr/>
        </p:nvSpPr>
        <p:spPr bwMode="auto">
          <a:xfrm>
            <a:off x="0" y="-685800"/>
            <a:ext cx="914400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sz="6000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Least Squares Solution</a:t>
            </a:r>
            <a:endParaRPr lang="en-US" sz="6000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-9199601" y="5989147"/>
            <a:ext cx="9601200" cy="1409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Overdetermined </a:t>
            </a:r>
            <a:r>
              <a:rPr lang="en-US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System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of Equations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54" name="Rectangle 2"/>
          <p:cNvSpPr>
            <a:spLocks noChangeArrowheads="1"/>
          </p:cNvSpPr>
          <p:nvPr/>
        </p:nvSpPr>
        <p:spPr bwMode="auto">
          <a:xfrm>
            <a:off x="113493" y="1794781"/>
            <a:ext cx="9414834" cy="14097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>
              <a:defRPr/>
            </a:pP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Find: m that minimizes sum regularized squared</a:t>
            </a:r>
          </a:p>
          <a:p>
            <a:pPr>
              <a:defRPr/>
            </a:pP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errors: 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anose="05050102010706020507" pitchFamily="18" charset="2"/>
              </a:rPr>
              <a:t>e 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= ½ 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(Lm-d)</a:t>
            </a:r>
            <a:r>
              <a:rPr lang="en-US" sz="3200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(Lm-d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 + ½ 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anose="05050102010706020507" pitchFamily="18" charset="2"/>
              </a:rPr>
              <a:t>l </a:t>
            </a:r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</a:t>
            </a:r>
            <a:r>
              <a:rPr lang="en-US" sz="3200" baseline="30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</a:t>
            </a:r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en-US" sz="3200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78" name="Flowchart: Summing Junction 77"/>
          <p:cNvSpPr/>
          <p:nvPr/>
        </p:nvSpPr>
        <p:spPr bwMode="auto">
          <a:xfrm flipH="1">
            <a:off x="3137916" y="5779154"/>
            <a:ext cx="254158" cy="113122"/>
          </a:xfrm>
          <a:prstGeom prst="flowChartSummingJunction">
            <a:avLst/>
          </a:prstGeom>
          <a:solidFill>
            <a:schemeClr val="bg1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-175433" y="4419600"/>
            <a:ext cx="7947833" cy="1017049"/>
            <a:chOff x="1628114" y="4884987"/>
            <a:chExt cx="2278868" cy="1017049"/>
          </a:xfrm>
        </p:grpSpPr>
        <p:sp>
          <p:nvSpPr>
            <p:cNvPr id="14" name="Freeform 13"/>
            <p:cNvSpPr/>
            <p:nvPr/>
          </p:nvSpPr>
          <p:spPr bwMode="auto">
            <a:xfrm>
              <a:off x="1645920" y="5020887"/>
              <a:ext cx="2261062" cy="881149"/>
            </a:xfrm>
            <a:custGeom>
              <a:avLst/>
              <a:gdLst>
                <a:gd name="connsiteX0" fmla="*/ 0 w 2261062"/>
                <a:gd name="connsiteY0" fmla="*/ 16626 h 881149"/>
                <a:gd name="connsiteX1" fmla="*/ 598516 w 2261062"/>
                <a:gd name="connsiteY1" fmla="*/ 748146 h 881149"/>
                <a:gd name="connsiteX2" fmla="*/ 1064029 w 2261062"/>
                <a:gd name="connsiteY2" fmla="*/ 881149 h 881149"/>
                <a:gd name="connsiteX3" fmla="*/ 1346662 w 2261062"/>
                <a:gd name="connsiteY3" fmla="*/ 847898 h 881149"/>
                <a:gd name="connsiteX4" fmla="*/ 2261062 w 2261062"/>
                <a:gd name="connsiteY4" fmla="*/ 0 h 881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61062" h="881149">
                  <a:moveTo>
                    <a:pt x="0" y="16626"/>
                  </a:moveTo>
                  <a:lnTo>
                    <a:pt x="598516" y="748146"/>
                  </a:lnTo>
                  <a:lnTo>
                    <a:pt x="1064029" y="881149"/>
                  </a:lnTo>
                  <a:lnTo>
                    <a:pt x="1346662" y="847898"/>
                  </a:lnTo>
                  <a:lnTo>
                    <a:pt x="2261062" y="0"/>
                  </a:lnTo>
                </a:path>
              </a:pathLst>
            </a:custGeom>
            <a:solidFill>
              <a:srgbClr val="FFFF00">
                <a:alpha val="34000"/>
              </a:srgbClr>
            </a:solidFill>
            <a:ln w="9525" cap="flat" cmpd="sng" algn="ctr">
              <a:solidFill>
                <a:schemeClr val="tx1">
                  <a:alpha val="93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1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  <p:sp>
          <p:nvSpPr>
            <p:cNvPr id="13" name="Oval 12"/>
            <p:cNvSpPr/>
            <p:nvPr/>
          </p:nvSpPr>
          <p:spPr bwMode="auto">
            <a:xfrm>
              <a:off x="1628114" y="4884987"/>
              <a:ext cx="2238332" cy="289620"/>
            </a:xfrm>
            <a:prstGeom prst="ellipse">
              <a:avLst/>
            </a:prstGeom>
            <a:solidFill>
              <a:srgbClr val="FF0000">
                <a:alpha val="64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1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933690" y="3061850"/>
            <a:ext cx="41215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e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n-US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dm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=L</a:t>
            </a:r>
            <a:r>
              <a:rPr lang="en-US" sz="2800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(Lm-d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)+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l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 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 =0</a:t>
            </a:r>
          </a:p>
        </p:txBody>
      </p:sp>
      <p:sp>
        <p:nvSpPr>
          <p:cNvPr id="40" name="Rectangle 2"/>
          <p:cNvSpPr>
            <a:spLocks noChangeArrowheads="1"/>
          </p:cNvSpPr>
          <p:nvPr/>
        </p:nvSpPr>
        <p:spPr bwMode="auto">
          <a:xfrm>
            <a:off x="75706" y="100419"/>
            <a:ext cx="914400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sz="6000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+ Regularization</a:t>
            </a:r>
            <a:endParaRPr lang="en-US" sz="6000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4" name="Oval 3"/>
          <p:cNvSpPr/>
          <p:nvPr/>
        </p:nvSpPr>
        <p:spPr bwMode="auto">
          <a:xfrm>
            <a:off x="1359374" y="5767853"/>
            <a:ext cx="4279425" cy="175747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42" name="Oval 41"/>
          <p:cNvSpPr/>
          <p:nvPr/>
        </p:nvSpPr>
        <p:spPr bwMode="auto">
          <a:xfrm>
            <a:off x="1021351" y="5627150"/>
            <a:ext cx="5620497" cy="508378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30" name="Oval 29"/>
          <p:cNvSpPr/>
          <p:nvPr/>
        </p:nvSpPr>
        <p:spPr bwMode="auto">
          <a:xfrm>
            <a:off x="487458" y="5467156"/>
            <a:ext cx="7567810" cy="785607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4934147" y="3995949"/>
            <a:ext cx="3792395" cy="523220"/>
            <a:chOff x="4239873" y="3790768"/>
            <a:chExt cx="3792395" cy="523220"/>
          </a:xfrm>
        </p:grpSpPr>
        <p:sp>
          <p:nvSpPr>
            <p:cNvPr id="84" name="TextBox 83"/>
            <p:cNvSpPr txBox="1"/>
            <p:nvPr/>
          </p:nvSpPr>
          <p:spPr>
            <a:xfrm>
              <a:off x="4239873" y="3790768"/>
              <a:ext cx="303788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 = [L</a:t>
              </a:r>
              <a:r>
                <a:rPr lang="en-US" sz="2800" baseline="300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</a:t>
              </a:r>
              <a:r>
                <a:rPr lang="en-US" sz="28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L+ </a:t>
              </a:r>
              <a:r>
                <a:rPr lang="en-US" sz="280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anose="05050102010706020507" pitchFamily="18" charset="2"/>
                </a:rPr>
                <a:t>l</a:t>
              </a:r>
              <a:r>
                <a:rPr lang="en-US" sz="2800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</a:t>
              </a:r>
              <a:r>
                <a:rPr lang="en-US" sz="28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]</a:t>
              </a:r>
              <a:r>
                <a:rPr lang="en-US" sz="2800" baseline="300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-1</a:t>
              </a:r>
              <a:r>
                <a:rPr lang="en-US" sz="28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</a:t>
              </a:r>
              <a:r>
                <a:rPr lang="en-US" sz="2800" baseline="300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</a:t>
              </a:r>
              <a:r>
                <a:rPr lang="en-US" sz="28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7432424" y="3844185"/>
                  <a:ext cx="59984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800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Symbol" panose="05050102010706020507" pitchFamily="18" charset="2"/>
                    </a:rPr>
                    <a:t>l</a:t>
                  </a:r>
                  <a14:m>
                    <m:oMath xmlns:m="http://schemas.openxmlformats.org/officeDocument/2006/math">
                      <m:r>
                        <a:rPr lang="en-US" sz="1800" i="1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</m:t>
                      </m:r>
                    </m:oMath>
                  </a14:m>
                  <a:r>
                    <a:rPr lang="en-US" sz="1800" dirty="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Symbol" panose="05050102010706020507" pitchFamily="18" charset="2"/>
                    </a:rPr>
                    <a:t>0</a:t>
                  </a:r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32424" y="3844185"/>
                  <a:ext cx="599844" cy="369332"/>
                </a:xfrm>
                <a:prstGeom prst="rect">
                  <a:avLst/>
                </a:prstGeom>
                <a:blipFill>
                  <a:blip r:embed="rId3"/>
                  <a:stretch>
                    <a:fillRect l="-9091" t="-9836" r="-14141" b="-3278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5" name="Group 44"/>
          <p:cNvGrpSpPr/>
          <p:nvPr/>
        </p:nvGrpSpPr>
        <p:grpSpPr>
          <a:xfrm>
            <a:off x="354403" y="3149520"/>
            <a:ext cx="2635683" cy="523220"/>
            <a:chOff x="354403" y="3149520"/>
            <a:chExt cx="2635683" cy="523220"/>
          </a:xfrm>
        </p:grpSpPr>
        <p:sp>
          <p:nvSpPr>
            <p:cNvPr id="37" name="TextBox 36"/>
            <p:cNvSpPr txBox="1"/>
            <p:nvPr/>
          </p:nvSpPr>
          <p:spPr>
            <a:xfrm>
              <a:off x="354403" y="3149520"/>
              <a:ext cx="243368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FFFF"/>
                  </a:solidFill>
                </a:rPr>
                <a:t>Gradient=0 at  </a:t>
              </a:r>
            </a:p>
          </p:txBody>
        </p:sp>
        <p:sp>
          <p:nvSpPr>
            <p:cNvPr id="39" name="Flowchart: Summing Junction 38"/>
            <p:cNvSpPr/>
            <p:nvPr/>
          </p:nvSpPr>
          <p:spPr bwMode="auto">
            <a:xfrm>
              <a:off x="2650496" y="3269007"/>
              <a:ext cx="339590" cy="340618"/>
            </a:xfrm>
            <a:prstGeom prst="flowChartSummingJunction">
              <a:avLst/>
            </a:prstGeom>
            <a:noFill/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1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</p:grpSp>
      <p:cxnSp>
        <p:nvCxnSpPr>
          <p:cNvPr id="53" name="Straight Arrow Connector 52"/>
          <p:cNvCxnSpPr>
            <a:cxnSpLocks/>
          </p:cNvCxnSpPr>
          <p:nvPr/>
        </p:nvCxnSpPr>
        <p:spPr bwMode="auto">
          <a:xfrm flipV="1">
            <a:off x="768625" y="5835919"/>
            <a:ext cx="931629" cy="160159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2035174" y="6116237"/>
            <a:ext cx="5846472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Ill-conditioned: Many ~ </a:t>
            </a:r>
            <a:r>
              <a:rPr lang="en-US" dirty="0" err="1">
                <a:solidFill>
                  <a:srgbClr val="FFFFFF"/>
                </a:solidFill>
              </a:rPr>
              <a:t>solns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4535120" y="3967881"/>
            <a:ext cx="4339237" cy="566469"/>
          </a:xfrm>
          <a:prstGeom prst="rect">
            <a:avLst/>
          </a:prstGeom>
          <a:solidFill>
            <a:srgbClr val="FFFFFF">
              <a:alpha val="36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010400" y="2443834"/>
            <a:ext cx="2057400" cy="400110"/>
            <a:chOff x="7010400" y="2443834"/>
            <a:chExt cx="2057400" cy="400110"/>
          </a:xfrm>
        </p:grpSpPr>
        <p:sp>
          <p:nvSpPr>
            <p:cNvPr id="2" name="TextBox 1"/>
            <p:cNvSpPr txBox="1"/>
            <p:nvPr/>
          </p:nvSpPr>
          <p:spPr>
            <a:xfrm>
              <a:off x="7382723" y="2443834"/>
              <a:ext cx="168507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Model penalty</a:t>
              </a:r>
            </a:p>
          </p:txBody>
        </p:sp>
        <p:cxnSp>
          <p:nvCxnSpPr>
            <p:cNvPr id="6" name="Straight Arrow Connector 5"/>
            <p:cNvCxnSpPr/>
            <p:nvPr/>
          </p:nvCxnSpPr>
          <p:spPr bwMode="auto">
            <a:xfrm flipH="1">
              <a:off x="7010400" y="2655865"/>
              <a:ext cx="381000" cy="10864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52" name="TextBox 51"/>
          <p:cNvSpPr txBox="1"/>
          <p:nvPr/>
        </p:nvSpPr>
        <p:spPr>
          <a:xfrm>
            <a:off x="3030629" y="2824702"/>
            <a:ext cx="15295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penalty</a:t>
            </a:r>
          </a:p>
        </p:txBody>
      </p:sp>
      <p:grpSp>
        <p:nvGrpSpPr>
          <p:cNvPr id="60" name="Group 59"/>
          <p:cNvGrpSpPr/>
          <p:nvPr/>
        </p:nvGrpSpPr>
        <p:grpSpPr>
          <a:xfrm>
            <a:off x="5787320" y="1595474"/>
            <a:ext cx="2311851" cy="1007069"/>
            <a:chOff x="7382723" y="2443834"/>
            <a:chExt cx="2311851" cy="1007069"/>
          </a:xfrm>
        </p:grpSpPr>
        <p:sp>
          <p:nvSpPr>
            <p:cNvPr id="61" name="TextBox 60"/>
            <p:cNvSpPr txBox="1"/>
            <p:nvPr/>
          </p:nvSpPr>
          <p:spPr>
            <a:xfrm>
              <a:off x="7382723" y="2443834"/>
              <a:ext cx="231185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Damping parameter</a:t>
              </a:r>
            </a:p>
          </p:txBody>
        </p:sp>
        <p:cxnSp>
          <p:nvCxnSpPr>
            <p:cNvPr id="68" name="Straight Arrow Connector 67"/>
            <p:cNvCxnSpPr/>
            <p:nvPr/>
          </p:nvCxnSpPr>
          <p:spPr bwMode="auto">
            <a:xfrm flipH="1">
              <a:off x="7589882" y="2810140"/>
              <a:ext cx="253921" cy="640763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11" name="Rectangle 10"/>
          <p:cNvSpPr/>
          <p:nvPr/>
        </p:nvSpPr>
        <p:spPr bwMode="auto">
          <a:xfrm>
            <a:off x="5084435" y="2443834"/>
            <a:ext cx="1967205" cy="61801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046763" y="2464603"/>
            <a:ext cx="2042547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  <a:latin typeface="Symbol" panose="05050102010706020507" pitchFamily="18" charset="2"/>
              </a:rPr>
              <a:t>+l</a:t>
            </a:r>
            <a:r>
              <a:rPr lang="en-US" sz="3200" dirty="0">
                <a:solidFill>
                  <a:srgbClr val="FFFFFF"/>
                </a:solidFill>
              </a:rPr>
              <a:t>||</a:t>
            </a:r>
            <a:r>
              <a:rPr lang="en-US" sz="3200" dirty="0">
                <a:solidFill>
                  <a:srgbClr val="FFFF00"/>
                </a:solidFill>
              </a:rPr>
              <a:t>m</a:t>
            </a:r>
            <a:r>
              <a:rPr lang="en-US" sz="3200" dirty="0">
                <a:solidFill>
                  <a:srgbClr val="FFFFFF"/>
                </a:solidFill>
              </a:rPr>
              <a:t>-m</a:t>
            </a:r>
            <a:r>
              <a:rPr lang="en-US" sz="3200" baseline="-25000" dirty="0">
                <a:solidFill>
                  <a:srgbClr val="FFFFFF"/>
                </a:solidFill>
              </a:rPr>
              <a:t>0</a:t>
            </a:r>
            <a:r>
              <a:rPr lang="en-US" sz="3200" dirty="0">
                <a:solidFill>
                  <a:srgbClr val="FFFFFF"/>
                </a:solidFill>
              </a:rPr>
              <a:t>||</a:t>
            </a:r>
            <a:r>
              <a:rPr lang="en-US" sz="3200" baseline="30000" dirty="0">
                <a:solidFill>
                  <a:srgbClr val="FFFFFF"/>
                </a:solidFill>
              </a:rPr>
              <a:t>2</a:t>
            </a:r>
            <a:endParaRPr lang="en-US" sz="3200" dirty="0">
              <a:solidFill>
                <a:srgbClr val="FFFFFF"/>
              </a:solidFill>
            </a:endParaRPr>
          </a:p>
        </p:txBody>
      </p:sp>
      <p:cxnSp>
        <p:nvCxnSpPr>
          <p:cNvPr id="48" name="Straight Arrow Connector 47"/>
          <p:cNvCxnSpPr>
            <a:cxnSpLocks/>
            <a:endCxn id="78" idx="6"/>
          </p:cNvCxnSpPr>
          <p:nvPr/>
        </p:nvCxnSpPr>
        <p:spPr bwMode="auto">
          <a:xfrm flipV="1">
            <a:off x="721714" y="5835715"/>
            <a:ext cx="2416202" cy="18816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86" name="Rectangle 85"/>
          <p:cNvSpPr/>
          <p:nvPr/>
        </p:nvSpPr>
        <p:spPr bwMode="auto">
          <a:xfrm>
            <a:off x="6954633" y="2793834"/>
            <a:ext cx="887266" cy="400252"/>
          </a:xfrm>
          <a:prstGeom prst="rect">
            <a:avLst/>
          </a:prstGeom>
          <a:solidFill>
            <a:schemeClr val="bg1">
              <a:alpha val="84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3C59482-A580-9005-EFB7-E1CA3160E8C7}"/>
              </a:ext>
            </a:extLst>
          </p:cNvPr>
          <p:cNvSpPr/>
          <p:nvPr/>
        </p:nvSpPr>
        <p:spPr bwMode="auto">
          <a:xfrm>
            <a:off x="487458" y="5943600"/>
            <a:ext cx="295141" cy="108810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0D9CD98-8E37-C145-C358-A4D5D06AA738}"/>
              </a:ext>
            </a:extLst>
          </p:cNvPr>
          <p:cNvGrpSpPr/>
          <p:nvPr/>
        </p:nvGrpSpPr>
        <p:grpSpPr>
          <a:xfrm>
            <a:off x="4662865" y="3500435"/>
            <a:ext cx="4251591" cy="771019"/>
            <a:chOff x="3771756" y="3780820"/>
            <a:chExt cx="4251591" cy="564230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DFD7A15-C651-ADE1-270A-9521455F2A35}"/>
                </a:ext>
              </a:extLst>
            </p:cNvPr>
            <p:cNvSpPr txBox="1"/>
            <p:nvPr/>
          </p:nvSpPr>
          <p:spPr>
            <a:xfrm>
              <a:off x="3771756" y="3821830"/>
              <a:ext cx="34963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[L</a:t>
              </a:r>
              <a:r>
                <a:rPr lang="en-US" sz="2800" baseline="300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</a:t>
              </a:r>
              <a:r>
                <a:rPr lang="en-US" sz="28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L+ </a:t>
              </a:r>
              <a:r>
                <a:rPr lang="en-US" sz="280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anose="05050102010706020507" pitchFamily="18" charset="2"/>
                </a:rPr>
                <a:t>l</a:t>
              </a:r>
              <a:r>
                <a:rPr lang="en-US" sz="2800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</a:t>
              </a:r>
              <a:r>
                <a:rPr lang="en-US" sz="28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]m - L</a:t>
              </a:r>
              <a:r>
                <a:rPr lang="en-US" sz="2800" baseline="300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</a:t>
              </a:r>
              <a:r>
                <a:rPr lang="en-US" sz="2800" baseline="300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anose="05050102010706020507" pitchFamily="18" charset="2"/>
                </a:rPr>
                <a:t> </a:t>
              </a:r>
              <a:r>
                <a:rPr lang="en-US" sz="28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 = 0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C31E073-8744-911A-B09B-0426115C1D0D}"/>
                </a:ext>
              </a:extLst>
            </p:cNvPr>
            <p:cNvSpPr txBox="1"/>
            <p:nvPr/>
          </p:nvSpPr>
          <p:spPr>
            <a:xfrm>
              <a:off x="7838616" y="3780820"/>
              <a:ext cx="18473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endParaRPr>
            </a:p>
          </p:txBody>
        </p:sp>
      </p:grp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E3538AA6-F1F8-565A-E535-E0A7F297FB85}"/>
              </a:ext>
            </a:extLst>
          </p:cNvPr>
          <p:cNvCxnSpPr>
            <a:cxnSpLocks/>
          </p:cNvCxnSpPr>
          <p:nvPr/>
        </p:nvCxnSpPr>
        <p:spPr bwMode="auto">
          <a:xfrm flipV="1">
            <a:off x="732134" y="5833013"/>
            <a:ext cx="931629" cy="160159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931462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8" grpId="0"/>
      <p:bldP spid="26" grpId="0" animBg="1"/>
      <p:bldP spid="27" grpId="0" animBg="1"/>
      <p:bldP spid="52" grpId="0"/>
      <p:bldP spid="11" grpId="0" animBg="1"/>
      <p:bldP spid="32" grpId="0" animBg="1"/>
      <p:bldP spid="32" grpId="1" animBg="1"/>
      <p:bldP spid="86" grpId="0" animBg="1"/>
      <p:bldP spid="86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C28D4F3-75BD-A480-7084-900ACA8E1B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066800"/>
            <a:ext cx="914400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685800" indent="-685800" algn="ctr">
              <a:buFont typeface="Arial" panose="020B0604020202020204" pitchFamily="34" charset="0"/>
              <a:buChar char="•"/>
              <a:defRPr/>
            </a:pPr>
            <a:r>
              <a:rPr lang="en-US" sz="4000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Overdetermined System of Equations</a:t>
            </a:r>
          </a:p>
          <a:p>
            <a:pPr algn="ctr">
              <a:defRPr/>
            </a:pPr>
            <a:r>
              <a:rPr lang="en-US" sz="4000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&amp; Least Squares Solution</a:t>
            </a:r>
            <a:endParaRPr lang="en-US" sz="4000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746498" name="Rectangle 2"/>
          <p:cNvSpPr>
            <a:spLocks noChangeArrowheads="1"/>
          </p:cNvSpPr>
          <p:nvPr/>
        </p:nvSpPr>
        <p:spPr bwMode="auto">
          <a:xfrm>
            <a:off x="-138817" y="-517309"/>
            <a:ext cx="914400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sz="8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Outline</a:t>
            </a:r>
            <a:endParaRPr lang="en-US" sz="8000" dirty="0">
              <a:solidFill>
                <a:srgbClr val="FFFFFF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-1789506" y="2895600"/>
            <a:ext cx="1104900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5800090" y="5101588"/>
            <a:ext cx="1524000" cy="914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-152400" y="1981200"/>
            <a:ext cx="914400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685800" indent="-685800" algn="ctr">
              <a:buFont typeface="Arial" panose="020B0604020202020204" pitchFamily="34" charset="0"/>
              <a:buChar char="•"/>
              <a:defRPr/>
            </a:pPr>
            <a:endParaRPr lang="en-US" sz="4000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-175260" y="3896258"/>
            <a:ext cx="383286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685800" indent="-685800" algn="ctr">
              <a:buFont typeface="Arial" panose="020B0604020202020204" pitchFamily="34" charset="0"/>
              <a:buChar char="•"/>
              <a:defRPr/>
            </a:pPr>
            <a:r>
              <a:rPr lang="en-US" sz="4000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Summary</a:t>
            </a:r>
            <a:endParaRPr lang="en-US" sz="4000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219710" y="2923638"/>
            <a:ext cx="808609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685800" indent="-685800" algn="ctr">
              <a:buFont typeface="Arial" panose="020B0604020202020204" pitchFamily="34" charset="0"/>
              <a:buChar char="•"/>
              <a:defRPr/>
            </a:pPr>
            <a:r>
              <a:rPr lang="en-US" sz="4000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Details: </a:t>
            </a:r>
            <a:r>
              <a:rPr lang="en-US" sz="4000" dirty="0" err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Ill-posed+Regularization</a:t>
            </a:r>
            <a:endParaRPr lang="en-US" sz="4000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F3A8126-789D-2EAE-BB4A-0F3F7015F689}"/>
              </a:ext>
            </a:extLst>
          </p:cNvPr>
          <p:cNvSpPr/>
          <p:nvPr/>
        </p:nvSpPr>
        <p:spPr bwMode="auto">
          <a:xfrm>
            <a:off x="-1205617" y="1525514"/>
            <a:ext cx="11277600" cy="4327309"/>
          </a:xfrm>
          <a:prstGeom prst="rect">
            <a:avLst/>
          </a:prstGeom>
          <a:solidFill>
            <a:srgbClr val="114FFB">
              <a:alpha val="3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9D15B3-62D2-B14F-74DF-F8CA79326C46}"/>
              </a:ext>
            </a:extLst>
          </p:cNvPr>
          <p:cNvSpPr txBox="1"/>
          <p:nvPr/>
        </p:nvSpPr>
        <p:spPr>
          <a:xfrm>
            <a:off x="171773" y="2951160"/>
            <a:ext cx="77419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indent="-685800" algn="ctr">
              <a:buFont typeface="Arial" panose="020B0604020202020204" pitchFamily="34" charset="0"/>
              <a:buChar char="•"/>
              <a:defRPr/>
            </a:pPr>
            <a:r>
              <a:rPr lang="en-US" sz="3600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Iterative Steepest Descent Solution</a:t>
            </a:r>
            <a:endParaRPr lang="en-US" sz="3600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890423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65320" y="4268901"/>
            <a:ext cx="3760304" cy="2432112"/>
            <a:chOff x="65320" y="4268901"/>
            <a:chExt cx="3760304" cy="2432112"/>
          </a:xfrm>
        </p:grpSpPr>
        <p:cxnSp>
          <p:nvCxnSpPr>
            <p:cNvPr id="69" name="Straight Connector 68"/>
            <p:cNvCxnSpPr/>
            <p:nvPr/>
          </p:nvCxnSpPr>
          <p:spPr bwMode="auto">
            <a:xfrm>
              <a:off x="1752600" y="5638800"/>
              <a:ext cx="0" cy="29690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7" name="Group 6"/>
            <p:cNvGrpSpPr/>
            <p:nvPr/>
          </p:nvGrpSpPr>
          <p:grpSpPr>
            <a:xfrm>
              <a:off x="65320" y="4268901"/>
              <a:ext cx="3760304" cy="2432112"/>
              <a:chOff x="65320" y="4246360"/>
              <a:chExt cx="3760304" cy="2432112"/>
            </a:xfrm>
          </p:grpSpPr>
          <p:sp>
            <p:nvSpPr>
              <p:cNvPr id="18" name="Rectangle 2"/>
              <p:cNvSpPr>
                <a:spLocks noChangeArrowheads="1"/>
              </p:cNvSpPr>
              <p:nvPr/>
            </p:nvSpPr>
            <p:spPr bwMode="auto">
              <a:xfrm>
                <a:off x="65320" y="4246360"/>
                <a:ext cx="1841291" cy="60960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90488" tIns="44450" rIns="90488" bIns="44450" anchor="ctr"/>
              <a:lstStyle/>
              <a:p>
                <a:pPr algn="ctr">
                  <a:defRPr/>
                </a:pPr>
                <a:r>
                  <a:rPr lang="en-US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ymbol" panose="05050102010706020507" pitchFamily="18" charset="2"/>
                  </a:rPr>
                  <a:t>e</a:t>
                </a:r>
                <a:endParaRPr lang="en-US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endParaRPr>
              </a:p>
            </p:txBody>
          </p:sp>
          <p:grpSp>
            <p:nvGrpSpPr>
              <p:cNvPr id="55" name="Group 54"/>
              <p:cNvGrpSpPr/>
              <p:nvPr/>
            </p:nvGrpSpPr>
            <p:grpSpPr>
              <a:xfrm>
                <a:off x="1258474" y="5897701"/>
                <a:ext cx="2133600" cy="312692"/>
                <a:chOff x="2667000" y="4259308"/>
                <a:chExt cx="2133600" cy="312692"/>
              </a:xfrm>
            </p:grpSpPr>
            <p:cxnSp>
              <p:nvCxnSpPr>
                <p:cNvPr id="56" name="Straight Connector 55"/>
                <p:cNvCxnSpPr/>
                <p:nvPr/>
              </p:nvCxnSpPr>
              <p:spPr bwMode="auto">
                <a:xfrm>
                  <a:off x="2667000" y="4419600"/>
                  <a:ext cx="2133600" cy="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8" name="Straight Connector 57"/>
                <p:cNvCxnSpPr/>
                <p:nvPr/>
              </p:nvCxnSpPr>
              <p:spPr bwMode="auto">
                <a:xfrm>
                  <a:off x="2667000" y="4275092"/>
                  <a:ext cx="0" cy="296908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9" name="Straight Connector 58"/>
                <p:cNvCxnSpPr/>
                <p:nvPr/>
              </p:nvCxnSpPr>
              <p:spPr bwMode="auto">
                <a:xfrm>
                  <a:off x="3505200" y="4267200"/>
                  <a:ext cx="0" cy="296908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63" name="Straight Connector 62"/>
                <p:cNvCxnSpPr/>
                <p:nvPr/>
              </p:nvCxnSpPr>
              <p:spPr bwMode="auto">
                <a:xfrm>
                  <a:off x="4343400" y="4259308"/>
                  <a:ext cx="0" cy="296908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sp>
            <p:nvSpPr>
              <p:cNvPr id="64" name="Rectangle 63"/>
              <p:cNvSpPr/>
              <p:nvPr/>
            </p:nvSpPr>
            <p:spPr>
              <a:xfrm>
                <a:off x="3241810" y="6112987"/>
                <a:ext cx="583814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solidFill>
                      <a:srgbClr val="FFFF00"/>
                    </a:solidFill>
                  </a:rPr>
                  <a:t>m</a:t>
                </a:r>
                <a:r>
                  <a:rPr lang="en-US" sz="2800" baseline="-25000" dirty="0">
                    <a:solidFill>
                      <a:srgbClr val="FFFF00"/>
                    </a:solidFill>
                  </a:rPr>
                  <a:t>1</a:t>
                </a:r>
                <a:endParaRPr lang="en-US" sz="2800" dirty="0">
                  <a:solidFill>
                    <a:srgbClr val="FFFF00"/>
                  </a:solidFill>
                </a:endParaRPr>
              </a:p>
            </p:txBody>
          </p:sp>
          <p:cxnSp>
            <p:nvCxnSpPr>
              <p:cNvPr id="5" name="Straight Connector 4"/>
              <p:cNvCxnSpPr/>
              <p:nvPr/>
            </p:nvCxnSpPr>
            <p:spPr bwMode="auto">
              <a:xfrm flipV="1">
                <a:off x="1039069" y="5479780"/>
                <a:ext cx="1408526" cy="675472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67" name="Rectangle 66"/>
              <p:cNvSpPr/>
              <p:nvPr/>
            </p:nvSpPr>
            <p:spPr>
              <a:xfrm>
                <a:off x="415026" y="6155252"/>
                <a:ext cx="583814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solidFill>
                      <a:srgbClr val="FFFF00"/>
                    </a:solidFill>
                  </a:rPr>
                  <a:t>m</a:t>
                </a:r>
                <a:r>
                  <a:rPr lang="en-US" sz="2800" baseline="-25000" dirty="0">
                    <a:solidFill>
                      <a:srgbClr val="FFFF00"/>
                    </a:solidFill>
                  </a:rPr>
                  <a:t>2</a:t>
                </a:r>
                <a:endParaRPr lang="en-US" sz="2800" dirty="0">
                  <a:solidFill>
                    <a:srgbClr val="FFFF00"/>
                  </a:solidFill>
                </a:endParaRPr>
              </a:p>
            </p:txBody>
          </p:sp>
          <p:cxnSp>
            <p:nvCxnSpPr>
              <p:cNvPr id="72" name="Straight Connector 71"/>
              <p:cNvCxnSpPr/>
              <p:nvPr/>
            </p:nvCxnSpPr>
            <p:spPr bwMode="auto">
              <a:xfrm flipH="1" flipV="1">
                <a:off x="1239798" y="4397059"/>
                <a:ext cx="18675" cy="1751436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sp>
        <p:nvSpPr>
          <p:cNvPr id="78" name="Flowchart: Summing Junction 77"/>
          <p:cNvSpPr/>
          <p:nvPr/>
        </p:nvSpPr>
        <p:spPr bwMode="auto">
          <a:xfrm flipH="1">
            <a:off x="3137916" y="5779154"/>
            <a:ext cx="254158" cy="113122"/>
          </a:xfrm>
          <a:prstGeom prst="flowChartSummingJunction">
            <a:avLst/>
          </a:prstGeom>
          <a:solidFill>
            <a:schemeClr val="bg1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40" name="Rectangle 2"/>
          <p:cNvSpPr>
            <a:spLocks noChangeArrowheads="1"/>
          </p:cNvSpPr>
          <p:nvPr/>
        </p:nvSpPr>
        <p:spPr bwMode="auto">
          <a:xfrm>
            <a:off x="75706" y="100419"/>
            <a:ext cx="914400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sz="6000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+ Regularization</a:t>
            </a:r>
            <a:endParaRPr lang="en-US" sz="6000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4" name="Oval 3"/>
          <p:cNvSpPr/>
          <p:nvPr/>
        </p:nvSpPr>
        <p:spPr bwMode="auto">
          <a:xfrm>
            <a:off x="1359374" y="5767853"/>
            <a:ext cx="4279425" cy="175747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42" name="Oval 41"/>
          <p:cNvSpPr/>
          <p:nvPr/>
        </p:nvSpPr>
        <p:spPr bwMode="auto">
          <a:xfrm>
            <a:off x="1021351" y="5627150"/>
            <a:ext cx="5620497" cy="508378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30" name="Oval 29"/>
          <p:cNvSpPr/>
          <p:nvPr/>
        </p:nvSpPr>
        <p:spPr bwMode="auto">
          <a:xfrm>
            <a:off x="487458" y="5467156"/>
            <a:ext cx="7567810" cy="785607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E3538AA6-F1F8-565A-E535-E0A7F297FB85}"/>
              </a:ext>
            </a:extLst>
          </p:cNvPr>
          <p:cNvCxnSpPr>
            <a:cxnSpLocks/>
          </p:cNvCxnSpPr>
          <p:nvPr/>
        </p:nvCxnSpPr>
        <p:spPr bwMode="auto">
          <a:xfrm flipV="1">
            <a:off x="732134" y="5779062"/>
            <a:ext cx="507664" cy="21411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5B9D5AFB-DF9C-E84F-6082-2BA045AF41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55" y="-688622"/>
            <a:ext cx="9144000" cy="2441222"/>
          </a:xfrm>
          <a:prstGeom prst="rect">
            <a:avLst/>
          </a:prstGeom>
          <a:solidFill>
            <a:srgbClr val="114FFB"/>
          </a:solidFill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sz="6000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Iterative Steepest Descent</a:t>
            </a:r>
            <a:endParaRPr lang="en-US" sz="6000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7CB8504-1B63-D041-6475-407D1618A817}"/>
              </a:ext>
            </a:extLst>
          </p:cNvPr>
          <p:cNvCxnSpPr/>
          <p:nvPr/>
        </p:nvCxnSpPr>
        <p:spPr bwMode="auto">
          <a:xfrm>
            <a:off x="75706" y="5779062"/>
            <a:ext cx="963363" cy="33717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E03EE54B-3C5D-56CB-BF3C-025D42046A1B}"/>
              </a:ext>
            </a:extLst>
          </p:cNvPr>
          <p:cNvSpPr txBox="1"/>
          <p:nvPr/>
        </p:nvSpPr>
        <p:spPr>
          <a:xfrm>
            <a:off x="2061004" y="2506630"/>
            <a:ext cx="43700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n-US" sz="2800" baseline="30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(1)</a:t>
            </a: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</a:t>
            </a: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n-US" sz="2800" baseline="30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(0) 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       L</a:t>
            </a:r>
            <a:r>
              <a:rPr lang="en-US" sz="2800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en-US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n-US" sz="2800" baseline="30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(0)</a:t>
            </a: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-d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FF2E8CD-6683-5BD6-25E8-01FF81A9FC05}"/>
              </a:ext>
            </a:extLst>
          </p:cNvPr>
          <p:cNvSpPr txBox="1"/>
          <p:nvPr/>
        </p:nvSpPr>
        <p:spPr>
          <a:xfrm>
            <a:off x="5787971" y="1070273"/>
            <a:ext cx="326110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Approximation </a:t>
            </a:r>
            <a:r>
              <a:rPr lang="en-US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l</a:t>
            </a:r>
            <a:r>
              <a:rPr lang="en-US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=0, [L</a:t>
            </a:r>
            <a:r>
              <a:rPr lang="en-US" sz="1800" baseline="30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L]</a:t>
            </a:r>
            <a:r>
              <a:rPr lang="en-US" sz="1800" baseline="30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-1</a:t>
            </a:r>
            <a:r>
              <a:rPr lang="en-US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≈ I &amp; ill-conditioned so we didn’t reach bottom on one iteration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EDAB085-5933-7A13-109E-9A57EF865B59}"/>
              </a:ext>
            </a:extLst>
          </p:cNvPr>
          <p:cNvSpPr txBox="1"/>
          <p:nvPr/>
        </p:nvSpPr>
        <p:spPr>
          <a:xfrm>
            <a:off x="956601" y="1218941"/>
            <a:ext cx="47403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e </a:t>
            </a: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/dm 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L</a:t>
            </a:r>
            <a:r>
              <a:rPr lang="en-US" sz="2800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en-US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d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)+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l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 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 =0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4CDF205-A2AD-23F7-79B0-D824549E3615}"/>
              </a:ext>
            </a:extLst>
          </p:cNvPr>
          <p:cNvSpPr/>
          <p:nvPr/>
        </p:nvSpPr>
        <p:spPr bwMode="auto">
          <a:xfrm>
            <a:off x="4079961" y="1243419"/>
            <a:ext cx="1406439" cy="48161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A76CC7D2-15DB-33B5-F3E7-7F37721D1FAA}"/>
              </a:ext>
            </a:extLst>
          </p:cNvPr>
          <p:cNvGrpSpPr/>
          <p:nvPr/>
        </p:nvGrpSpPr>
        <p:grpSpPr>
          <a:xfrm>
            <a:off x="0" y="5943600"/>
            <a:ext cx="782599" cy="414879"/>
            <a:chOff x="0" y="5943600"/>
            <a:chExt cx="782599" cy="414879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3C59482-A580-9005-EFB7-E1CA3160E8C7}"/>
                </a:ext>
              </a:extLst>
            </p:cNvPr>
            <p:cNvSpPr/>
            <p:nvPr/>
          </p:nvSpPr>
          <p:spPr bwMode="auto">
            <a:xfrm>
              <a:off x="487458" y="5943600"/>
              <a:ext cx="295141" cy="108810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1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FBBEBF15-C566-29C0-9528-D64EE22ECA0F}"/>
                </a:ext>
              </a:extLst>
            </p:cNvPr>
            <p:cNvSpPr txBox="1"/>
            <p:nvPr/>
          </p:nvSpPr>
          <p:spPr>
            <a:xfrm>
              <a:off x="0" y="5989147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FFFFFF"/>
                  </a:solidFill>
                </a:rPr>
                <a:t>m</a:t>
              </a:r>
              <a:r>
                <a:rPr lang="en-US" sz="1800" baseline="30000" dirty="0">
                  <a:solidFill>
                    <a:srgbClr val="FFFFFF"/>
                  </a:solidFill>
                </a:rPr>
                <a:t>(0)</a:t>
              </a:r>
              <a:endParaRPr lang="en-US" sz="1800" dirty="0">
                <a:solidFill>
                  <a:srgbClr val="FFFFFF"/>
                </a:solidFill>
              </a:endParaRP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39110756-70FA-A35D-11BE-55D18A4B69D2}"/>
              </a:ext>
            </a:extLst>
          </p:cNvPr>
          <p:cNvSpPr txBox="1"/>
          <p:nvPr/>
        </p:nvSpPr>
        <p:spPr>
          <a:xfrm>
            <a:off x="740379" y="5338062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FFFF"/>
                </a:solidFill>
              </a:rPr>
              <a:t>m</a:t>
            </a:r>
            <a:r>
              <a:rPr lang="en-US" sz="1800" baseline="30000" dirty="0">
                <a:solidFill>
                  <a:srgbClr val="FFFFFF"/>
                </a:solidFill>
              </a:rPr>
              <a:t>(1)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266A7D7A-E757-CA9F-0427-D0B4A2E3A37C}"/>
              </a:ext>
            </a:extLst>
          </p:cNvPr>
          <p:cNvSpPr/>
          <p:nvPr/>
        </p:nvSpPr>
        <p:spPr bwMode="auto">
          <a:xfrm>
            <a:off x="1152659" y="5682390"/>
            <a:ext cx="295141" cy="108810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1197EFEA-579F-EFCA-CBD9-F9AAE0C0D5E9}"/>
              </a:ext>
            </a:extLst>
          </p:cNvPr>
          <p:cNvCxnSpPr/>
          <p:nvPr/>
        </p:nvCxnSpPr>
        <p:spPr bwMode="auto">
          <a:xfrm flipH="1" flipV="1">
            <a:off x="1237055" y="4399771"/>
            <a:ext cx="18675" cy="175143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4F5BAEFC-D3CC-7BC4-F969-8F9878D4D8D0}"/>
              </a:ext>
            </a:extLst>
          </p:cNvPr>
          <p:cNvSpPr txBox="1"/>
          <p:nvPr/>
        </p:nvSpPr>
        <p:spPr>
          <a:xfrm>
            <a:off x="3152444" y="1212881"/>
            <a:ext cx="5207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aseline="30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(0)</a:t>
            </a:r>
            <a:endParaRPr lang="en-US" sz="2400" dirty="0"/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E630F723-6F9A-99F0-A71E-CE12058DF85B}"/>
              </a:ext>
            </a:extLst>
          </p:cNvPr>
          <p:cNvGrpSpPr/>
          <p:nvPr/>
        </p:nvGrpSpPr>
        <p:grpSpPr>
          <a:xfrm>
            <a:off x="3189723" y="2072572"/>
            <a:ext cx="966931" cy="592832"/>
            <a:chOff x="706933" y="3124111"/>
            <a:chExt cx="966931" cy="592832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603AB29D-04FF-43FB-F367-4A23FC97B983}"/>
                </a:ext>
              </a:extLst>
            </p:cNvPr>
            <p:cNvSpPr txBox="1"/>
            <p:nvPr/>
          </p:nvSpPr>
          <p:spPr>
            <a:xfrm>
              <a:off x="706933" y="3124111"/>
              <a:ext cx="9669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FFFF"/>
                  </a:solidFill>
                </a:rPr>
                <a:t>Starting pt</a:t>
              </a:r>
            </a:p>
          </p:txBody>
        </p: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0E2C613D-A3A5-4518-C7C5-6AB00FA03559}"/>
                </a:ext>
              </a:extLst>
            </p:cNvPr>
            <p:cNvCxnSpPr>
              <a:stCxn id="62" idx="2"/>
            </p:cNvCxnSpPr>
            <p:nvPr/>
          </p:nvCxnSpPr>
          <p:spPr bwMode="auto">
            <a:xfrm flipH="1">
              <a:off x="1039069" y="3431888"/>
              <a:ext cx="151330" cy="285055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4263D433-1185-03BD-8706-BD3EE3D656F3}"/>
              </a:ext>
            </a:extLst>
          </p:cNvPr>
          <p:cNvGrpSpPr/>
          <p:nvPr/>
        </p:nvGrpSpPr>
        <p:grpSpPr>
          <a:xfrm>
            <a:off x="1561202" y="2027781"/>
            <a:ext cx="917239" cy="647972"/>
            <a:chOff x="706933" y="3124111"/>
            <a:chExt cx="917239" cy="647972"/>
          </a:xfrm>
        </p:grpSpPr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98A44587-DA5A-0079-B779-0D6474831C34}"/>
                </a:ext>
              </a:extLst>
            </p:cNvPr>
            <p:cNvSpPr txBox="1"/>
            <p:nvPr/>
          </p:nvSpPr>
          <p:spPr>
            <a:xfrm>
              <a:off x="706933" y="3124111"/>
              <a:ext cx="9172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FFFF"/>
                  </a:solidFill>
                </a:rPr>
                <a:t>Ending pt</a:t>
              </a:r>
            </a:p>
          </p:txBody>
        </p: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AB2C8201-F7ED-FEC2-4BCD-5918FE27A064}"/>
                </a:ext>
              </a:extLst>
            </p:cNvPr>
            <p:cNvCxnSpPr>
              <a:cxnSpLocks/>
              <a:stCxn id="73" idx="2"/>
            </p:cNvCxnSpPr>
            <p:nvPr/>
          </p:nvCxnSpPr>
          <p:spPr bwMode="auto">
            <a:xfrm>
              <a:off x="1165553" y="3431888"/>
              <a:ext cx="357259" cy="340195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77" name="TextBox 76">
            <a:extLst>
              <a:ext uri="{FF2B5EF4-FFF2-40B4-BE49-F238E27FC236}">
                <a16:creationId xmlns:a16="http://schemas.microsoft.com/office/drawing/2014/main" id="{383AB078-4FFE-C127-D709-0C1222EA9478}"/>
              </a:ext>
            </a:extLst>
          </p:cNvPr>
          <p:cNvSpPr txBox="1"/>
          <p:nvPr/>
        </p:nvSpPr>
        <p:spPr>
          <a:xfrm>
            <a:off x="1202829" y="847719"/>
            <a:ext cx="10810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∇</a:t>
            </a: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e</a:t>
            </a:r>
            <a:endParaRPr lang="en-US" sz="2800" dirty="0">
              <a:solidFill>
                <a:srgbClr val="FFFFFF"/>
              </a:solidFill>
            </a:endParaRPr>
          </a:p>
        </p:txBody>
      </p: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3E785E29-926F-2909-1910-C91742606CA5}"/>
              </a:ext>
            </a:extLst>
          </p:cNvPr>
          <p:cNvCxnSpPr>
            <a:cxnSpLocks/>
          </p:cNvCxnSpPr>
          <p:nvPr/>
        </p:nvCxnSpPr>
        <p:spPr bwMode="auto">
          <a:xfrm>
            <a:off x="1315406" y="5746157"/>
            <a:ext cx="266228" cy="17911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88" name="TextBox 87">
            <a:extLst>
              <a:ext uri="{FF2B5EF4-FFF2-40B4-BE49-F238E27FC236}">
                <a16:creationId xmlns:a16="http://schemas.microsoft.com/office/drawing/2014/main" id="{105D1D19-C605-9086-2D91-967439D661D6}"/>
              </a:ext>
            </a:extLst>
          </p:cNvPr>
          <p:cNvSpPr txBox="1"/>
          <p:nvPr/>
        </p:nvSpPr>
        <p:spPr>
          <a:xfrm>
            <a:off x="4085497" y="2552986"/>
            <a:ext cx="6666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a </a:t>
            </a:r>
            <a:endParaRPr lang="en-US" sz="2400" dirty="0"/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0542D36C-6428-7861-23D7-DF1A436C4628}"/>
              </a:ext>
            </a:extLst>
          </p:cNvPr>
          <p:cNvGrpSpPr/>
          <p:nvPr/>
        </p:nvGrpSpPr>
        <p:grpSpPr>
          <a:xfrm>
            <a:off x="4164240" y="2048490"/>
            <a:ext cx="1016625" cy="592832"/>
            <a:chOff x="706933" y="3124111"/>
            <a:chExt cx="1016625" cy="592832"/>
          </a:xfrm>
        </p:grpSpPr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2DF1FC86-44F2-6758-27EF-2849FA471316}"/>
                </a:ext>
              </a:extLst>
            </p:cNvPr>
            <p:cNvSpPr txBox="1"/>
            <p:nvPr/>
          </p:nvSpPr>
          <p:spPr>
            <a:xfrm>
              <a:off x="706933" y="3124111"/>
              <a:ext cx="101662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FFFF"/>
                  </a:solidFill>
                </a:rPr>
                <a:t>Step length</a:t>
              </a:r>
            </a:p>
          </p:txBody>
        </p: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71CEDFE7-CF07-17B0-79DB-BF927E9FEB15}"/>
                </a:ext>
              </a:extLst>
            </p:cNvPr>
            <p:cNvCxnSpPr>
              <a:stCxn id="90" idx="2"/>
            </p:cNvCxnSpPr>
            <p:nvPr/>
          </p:nvCxnSpPr>
          <p:spPr bwMode="auto">
            <a:xfrm flipH="1">
              <a:off x="1039069" y="3431888"/>
              <a:ext cx="176177" cy="285055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78E58471-B9F3-AC68-61AD-84319E3C3146}"/>
              </a:ext>
            </a:extLst>
          </p:cNvPr>
          <p:cNvGrpSpPr/>
          <p:nvPr/>
        </p:nvGrpSpPr>
        <p:grpSpPr>
          <a:xfrm>
            <a:off x="2096674" y="3278853"/>
            <a:ext cx="4370042" cy="584775"/>
            <a:chOff x="2096674" y="3278853"/>
            <a:chExt cx="4370042" cy="584775"/>
          </a:xfrm>
        </p:grpSpPr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9BE0D362-0419-2236-ED6F-AF28DFA9618D}"/>
                </a:ext>
              </a:extLst>
            </p:cNvPr>
            <p:cNvSpPr txBox="1"/>
            <p:nvPr/>
          </p:nvSpPr>
          <p:spPr>
            <a:xfrm>
              <a:off x="2096674" y="3278853"/>
              <a:ext cx="437004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</a:t>
              </a:r>
              <a:r>
                <a:rPr lang="en-US" sz="2800" baseline="30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(2)</a:t>
              </a:r>
              <a:r>
                <a:rPr lang="en-US" sz="28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8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= </a:t>
              </a:r>
              <a:r>
                <a:rPr lang="en-US" sz="28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</a:t>
              </a:r>
              <a:r>
                <a:rPr lang="en-US" sz="2800" baseline="30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(1) </a:t>
              </a:r>
              <a:r>
                <a:rPr lang="en-US" sz="28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-        L</a:t>
              </a:r>
              <a:r>
                <a:rPr lang="en-US" sz="2800" baseline="300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</a:t>
              </a:r>
              <a:r>
                <a:rPr lang="en-US" sz="28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(</a:t>
              </a:r>
              <a:r>
                <a:rPr lang="en-US" sz="2800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</a:t>
              </a:r>
              <a:r>
                <a:rPr lang="en-US" sz="280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</a:t>
              </a:r>
              <a:r>
                <a:rPr lang="en-US" sz="2800" baseline="30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(1)</a:t>
              </a:r>
              <a:r>
                <a:rPr lang="en-US" sz="28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8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-d</a:t>
              </a:r>
              <a:r>
                <a:rPr lang="en-US" sz="32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)</a:t>
              </a:r>
              <a:endPara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80C2CD9E-3D00-D950-6EE0-29166C0DF4B1}"/>
                </a:ext>
              </a:extLst>
            </p:cNvPr>
            <p:cNvSpPr txBox="1"/>
            <p:nvPr/>
          </p:nvSpPr>
          <p:spPr>
            <a:xfrm>
              <a:off x="4193244" y="3328557"/>
              <a:ext cx="66662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anose="05050102010706020507" pitchFamily="18" charset="2"/>
                </a:rPr>
                <a:t>a </a:t>
              </a:r>
              <a:endParaRPr lang="en-US" sz="2400" dirty="0"/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8C290775-2942-7D09-D817-A3F9F490D9CF}"/>
              </a:ext>
            </a:extLst>
          </p:cNvPr>
          <p:cNvGrpSpPr/>
          <p:nvPr/>
        </p:nvGrpSpPr>
        <p:grpSpPr>
          <a:xfrm>
            <a:off x="1752406" y="3844674"/>
            <a:ext cx="4940036" cy="1485010"/>
            <a:chOff x="1752406" y="3844674"/>
            <a:chExt cx="4940036" cy="1485010"/>
          </a:xfrm>
        </p:grpSpPr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02A3B3F1-E37C-29E2-1DF6-5D0304067D80}"/>
                </a:ext>
              </a:extLst>
            </p:cNvPr>
            <p:cNvSpPr/>
            <p:nvPr/>
          </p:nvSpPr>
          <p:spPr bwMode="auto">
            <a:xfrm>
              <a:off x="1752406" y="3863628"/>
              <a:ext cx="4889442" cy="1466056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1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ADE2125C-240F-7368-C957-FD6DC9C30CF0}"/>
                </a:ext>
              </a:extLst>
            </p:cNvPr>
            <p:cNvGrpSpPr/>
            <p:nvPr/>
          </p:nvGrpSpPr>
          <p:grpSpPr>
            <a:xfrm>
              <a:off x="1784904" y="3844674"/>
              <a:ext cx="4907538" cy="1410726"/>
              <a:chOff x="1784904" y="3844674"/>
              <a:chExt cx="4907538" cy="1410726"/>
            </a:xfrm>
          </p:grpSpPr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id="{2389E564-CDB9-78C6-083B-DFD464DC8CE7}"/>
                  </a:ext>
                </a:extLst>
              </p:cNvPr>
              <p:cNvGrpSpPr/>
              <p:nvPr/>
            </p:nvGrpSpPr>
            <p:grpSpPr>
              <a:xfrm>
                <a:off x="2065919" y="4205904"/>
                <a:ext cx="4626523" cy="584775"/>
                <a:chOff x="2096674" y="3278853"/>
                <a:chExt cx="4626523" cy="584775"/>
              </a:xfrm>
            </p:grpSpPr>
            <p:sp>
              <p:nvSpPr>
                <p:cNvPr id="95" name="TextBox 94">
                  <a:extLst>
                    <a:ext uri="{FF2B5EF4-FFF2-40B4-BE49-F238E27FC236}">
                      <a16:creationId xmlns:a16="http://schemas.microsoft.com/office/drawing/2014/main" id="{AD21C809-A8D7-785A-EC58-30F3CD8F350B}"/>
                    </a:ext>
                  </a:extLst>
                </p:cNvPr>
                <p:cNvSpPr txBox="1"/>
                <p:nvPr/>
              </p:nvSpPr>
              <p:spPr>
                <a:xfrm>
                  <a:off x="2096674" y="3278853"/>
                  <a:ext cx="4626523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m</a:t>
                  </a:r>
                  <a:r>
                    <a:rPr lang="en-US" sz="2800" baseline="30000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(k+1)</a:t>
                  </a:r>
                  <a:r>
                    <a:rPr lang="en-US" sz="2800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 </a:t>
                  </a:r>
                  <a:r>
                    <a:rPr lang="en-US" sz="2800" dirty="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= </a:t>
                  </a:r>
                  <a:r>
                    <a:rPr lang="en-US" sz="2800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m</a:t>
                  </a:r>
                  <a:r>
                    <a:rPr lang="en-US" sz="2800" baseline="30000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(k) </a:t>
                  </a:r>
                  <a:r>
                    <a:rPr lang="en-US" sz="2800" dirty="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-        L</a:t>
                  </a:r>
                  <a:r>
                    <a:rPr lang="en-US" sz="2800" baseline="30000" dirty="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T</a:t>
                  </a:r>
                  <a:r>
                    <a:rPr lang="en-US" sz="2800" dirty="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(</a:t>
                  </a:r>
                  <a:r>
                    <a:rPr lang="en-US" sz="2800" dirty="0" err="1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L</a:t>
                  </a:r>
                  <a:r>
                    <a:rPr lang="en-US" sz="2800" dirty="0" err="1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m</a:t>
                  </a:r>
                  <a:r>
                    <a:rPr lang="en-US" sz="2800" baseline="30000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(k)</a:t>
                  </a:r>
                  <a:r>
                    <a:rPr lang="en-US" sz="2800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 </a:t>
                  </a:r>
                  <a:r>
                    <a:rPr lang="en-US" sz="2800" dirty="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-d</a:t>
                  </a:r>
                  <a:r>
                    <a:rPr lang="en-US" sz="3200" dirty="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)</a:t>
                  </a:r>
                  <a:endParaRPr lang="en-US" sz="28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96" name="TextBox 95">
                  <a:extLst>
                    <a:ext uri="{FF2B5EF4-FFF2-40B4-BE49-F238E27FC236}">
                      <a16:creationId xmlns:a16="http://schemas.microsoft.com/office/drawing/2014/main" id="{7245154B-6FFF-D89E-10B0-2FA91B6345CC}"/>
                    </a:ext>
                  </a:extLst>
                </p:cNvPr>
                <p:cNvSpPr txBox="1"/>
                <p:nvPr/>
              </p:nvSpPr>
              <p:spPr>
                <a:xfrm>
                  <a:off x="4193244" y="3328557"/>
                  <a:ext cx="666629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2400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Symbol" panose="05050102010706020507" pitchFamily="18" charset="2"/>
                    </a:rPr>
                    <a:t>a </a:t>
                  </a:r>
                  <a:endParaRPr lang="en-US" sz="2400" dirty="0"/>
                </a:p>
              </p:txBody>
            </p:sp>
          </p:grpSp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D5E12C39-BC78-1671-8AC2-0244104B36FB}"/>
                  </a:ext>
                </a:extLst>
              </p:cNvPr>
              <p:cNvSpPr txBox="1"/>
              <p:nvPr/>
            </p:nvSpPr>
            <p:spPr>
              <a:xfrm>
                <a:off x="1795581" y="3844674"/>
                <a:ext cx="15311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rgbClr val="FFFFFF"/>
                    </a:solidFill>
                  </a:rPr>
                  <a:t>For k=1:K</a:t>
                </a:r>
              </a:p>
            </p:txBody>
          </p:sp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9F022F0A-3A76-87A2-BE92-DC7C8362B8D1}"/>
                  </a:ext>
                </a:extLst>
              </p:cNvPr>
              <p:cNvSpPr txBox="1"/>
              <p:nvPr/>
            </p:nvSpPr>
            <p:spPr>
              <a:xfrm>
                <a:off x="1784904" y="4793735"/>
                <a:ext cx="64633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rgbClr val="FFFFFF"/>
                    </a:solidFill>
                  </a:rPr>
                  <a:t>end</a:t>
                </a:r>
              </a:p>
            </p:txBody>
          </p:sp>
        </p:grpSp>
      </p:grpSp>
      <p:sp>
        <p:nvSpPr>
          <p:cNvPr id="103" name="TextBox 102">
            <a:extLst>
              <a:ext uri="{FF2B5EF4-FFF2-40B4-BE49-F238E27FC236}">
                <a16:creationId xmlns:a16="http://schemas.microsoft.com/office/drawing/2014/main" id="{F3F2D65C-094D-937A-8756-B76C35F76CB1}"/>
              </a:ext>
            </a:extLst>
          </p:cNvPr>
          <p:cNvSpPr txBox="1"/>
          <p:nvPr/>
        </p:nvSpPr>
        <p:spPr>
          <a:xfrm>
            <a:off x="1081548" y="852948"/>
            <a:ext cx="10810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-∇</a:t>
            </a: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e</a:t>
            </a:r>
            <a:endParaRPr lang="en-US" sz="2800" dirty="0">
              <a:solidFill>
                <a:srgbClr val="FFFFFF"/>
              </a:solidFill>
            </a:endParaRP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014DF81C-BBE9-35CC-C01A-DDE052EE0C0C}"/>
              </a:ext>
            </a:extLst>
          </p:cNvPr>
          <p:cNvGrpSpPr/>
          <p:nvPr/>
        </p:nvGrpSpPr>
        <p:grpSpPr>
          <a:xfrm>
            <a:off x="3390955" y="2982271"/>
            <a:ext cx="2095445" cy="541536"/>
            <a:chOff x="3464077" y="3029704"/>
            <a:chExt cx="2095445" cy="541536"/>
          </a:xfrm>
        </p:grpSpPr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D20526E5-5308-903A-5C28-8F45E905D321}"/>
                </a:ext>
              </a:extLst>
            </p:cNvPr>
            <p:cNvSpPr txBox="1"/>
            <p:nvPr/>
          </p:nvSpPr>
          <p:spPr>
            <a:xfrm>
              <a:off x="3464077" y="3029704"/>
              <a:ext cx="20954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FFFFFF"/>
                  </a:solidFill>
                </a:rPr>
                <a:t>Normally </a:t>
              </a:r>
              <a:r>
                <a:rPr lang="en-US" sz="1200" dirty="0">
                  <a:solidFill>
                    <a:srgbClr val="FFFFFF"/>
                  </a:solidFill>
                  <a:latin typeface="Symbol" panose="05050102010706020507" pitchFamily="18" charset="2"/>
                </a:rPr>
                <a:t>a </a:t>
              </a:r>
              <a:r>
                <a:rPr lang="en-US" sz="1200" baseline="30000" dirty="0">
                  <a:solidFill>
                    <a:srgbClr val="FFFFFF"/>
                  </a:solidFill>
                </a:rPr>
                <a:t>(k)</a:t>
              </a:r>
              <a:r>
                <a:rPr lang="en-US" sz="1200" dirty="0">
                  <a:solidFill>
                    <a:srgbClr val="FFFFFF"/>
                  </a:solidFill>
                </a:rPr>
                <a:t> but often</a:t>
              </a:r>
            </a:p>
            <a:p>
              <a:pPr algn="ctr"/>
              <a:r>
                <a:rPr lang="en-US" sz="1200" dirty="0">
                  <a:solidFill>
                    <a:srgbClr val="FFFFFF"/>
                  </a:solidFill>
                </a:rPr>
                <a:t>we keep it same until it breaks</a:t>
              </a:r>
            </a:p>
          </p:txBody>
        </p:sp>
        <p:cxnSp>
          <p:nvCxnSpPr>
            <p:cNvPr id="106" name="Straight Arrow Connector 105">
              <a:extLst>
                <a:ext uri="{FF2B5EF4-FFF2-40B4-BE49-F238E27FC236}">
                  <a16:creationId xmlns:a16="http://schemas.microsoft.com/office/drawing/2014/main" id="{D1E6DAE1-080C-5960-B0BB-0BCEBCFA57FA}"/>
                </a:ext>
              </a:extLst>
            </p:cNvPr>
            <p:cNvCxnSpPr/>
            <p:nvPr/>
          </p:nvCxnSpPr>
          <p:spPr bwMode="auto">
            <a:xfrm>
              <a:off x="4246025" y="3429000"/>
              <a:ext cx="172786" cy="14224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024440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77556E-17 L -0.11077 0.63287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38" y="3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0.38785 0.19675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92" y="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5" grpId="0"/>
      <p:bldP spid="43" grpId="0"/>
      <p:bldP spid="44" grpId="0" animBg="1"/>
      <p:bldP spid="47" grpId="0"/>
      <p:bldP spid="50" grpId="0" animBg="1"/>
      <p:bldP spid="57" grpId="0"/>
      <p:bldP spid="77" grpId="0"/>
      <p:bldP spid="77" grpId="1"/>
      <p:bldP spid="88" grpId="0"/>
      <p:bldP spid="103" grpId="0"/>
      <p:bldP spid="103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-9199601" y="5989147"/>
            <a:ext cx="9601200" cy="1409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Overdetermined </a:t>
            </a:r>
            <a:r>
              <a:rPr lang="en-US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System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of Equations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94922" y="2330586"/>
            <a:ext cx="24096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For k=0:nit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728322" y="2976917"/>
            <a:ext cx="71801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d</a:t>
            </a:r>
            <a:r>
              <a:rPr lang="en-US" baseline="30000" dirty="0">
                <a:solidFill>
                  <a:srgbClr val="FFFFFF"/>
                </a:solidFill>
              </a:rPr>
              <a:t>(k)</a:t>
            </a:r>
            <a:r>
              <a:rPr lang="en-US" dirty="0">
                <a:solidFill>
                  <a:srgbClr val="FFFFFF"/>
                </a:solidFill>
              </a:rPr>
              <a:t> =Lm</a:t>
            </a:r>
            <a:r>
              <a:rPr lang="en-US" baseline="30000" dirty="0">
                <a:solidFill>
                  <a:srgbClr val="FFFFFF"/>
                </a:solidFill>
              </a:rPr>
              <a:t>(k)</a:t>
            </a:r>
            <a:r>
              <a:rPr lang="en-US" dirty="0">
                <a:solidFill>
                  <a:srgbClr val="FFFFFF"/>
                </a:solidFill>
              </a:rPr>
              <a:t>          % Update pred. data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728322" y="3623248"/>
            <a:ext cx="68339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FFFF"/>
                </a:solidFill>
                <a:latin typeface="Symbol" panose="05050102010706020507" pitchFamily="18" charset="2"/>
              </a:rPr>
              <a:t>D</a:t>
            </a:r>
            <a:r>
              <a:rPr lang="en-US" dirty="0" err="1">
                <a:solidFill>
                  <a:srgbClr val="FFFFFF"/>
                </a:solidFill>
              </a:rPr>
              <a:t>d</a:t>
            </a:r>
            <a:r>
              <a:rPr lang="en-US" dirty="0">
                <a:solidFill>
                  <a:srgbClr val="FFFFFF"/>
                </a:solidFill>
              </a:rPr>
              <a:t>=d</a:t>
            </a:r>
            <a:r>
              <a:rPr lang="en-US" baseline="30000" dirty="0">
                <a:solidFill>
                  <a:srgbClr val="FFFFFF"/>
                </a:solidFill>
              </a:rPr>
              <a:t>(k)</a:t>
            </a:r>
            <a:r>
              <a:rPr lang="en-US" dirty="0">
                <a:solidFill>
                  <a:srgbClr val="FFFFFF"/>
                </a:solidFill>
              </a:rPr>
              <a:t> -</a:t>
            </a:r>
            <a:r>
              <a:rPr lang="en-US" dirty="0">
                <a:solidFill>
                  <a:srgbClr val="FFFF00"/>
                </a:solidFill>
              </a:rPr>
              <a:t>d*</a:t>
            </a:r>
            <a:r>
              <a:rPr lang="en-US" dirty="0">
                <a:solidFill>
                  <a:srgbClr val="FFFFFF"/>
                </a:solidFill>
              </a:rPr>
              <a:t>         % Update residual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1728322" y="4291058"/>
            <a:ext cx="7274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m</a:t>
            </a:r>
            <a:r>
              <a:rPr lang="en-US" baseline="30000" dirty="0">
                <a:solidFill>
                  <a:srgbClr val="FFFFFF"/>
                </a:solidFill>
              </a:rPr>
              <a:t>(k+1)</a:t>
            </a:r>
            <a:r>
              <a:rPr lang="en-US" dirty="0">
                <a:solidFill>
                  <a:srgbClr val="FFFFFF"/>
                </a:solidFill>
              </a:rPr>
              <a:t> =m</a:t>
            </a:r>
            <a:r>
              <a:rPr lang="en-US" baseline="30000" dirty="0">
                <a:solidFill>
                  <a:srgbClr val="FFFFFF"/>
                </a:solidFill>
              </a:rPr>
              <a:t>(k)</a:t>
            </a:r>
            <a:r>
              <a:rPr lang="en-US" dirty="0">
                <a:solidFill>
                  <a:srgbClr val="FFFFFF"/>
                </a:solidFill>
              </a:rPr>
              <a:t> -</a:t>
            </a:r>
            <a:r>
              <a:rPr lang="en-US" dirty="0" err="1">
                <a:solidFill>
                  <a:srgbClr val="FFFFFF"/>
                </a:solidFill>
                <a:latin typeface="Symbol" panose="05050102010706020507" pitchFamily="18" charset="2"/>
              </a:rPr>
              <a:t>a</a:t>
            </a:r>
            <a:r>
              <a:rPr lang="en-US" dirty="0" err="1">
                <a:solidFill>
                  <a:srgbClr val="FFFFFF"/>
                </a:solidFill>
              </a:rPr>
              <a:t>L</a:t>
            </a:r>
            <a:r>
              <a:rPr lang="en-US" baseline="30000" dirty="0" err="1">
                <a:solidFill>
                  <a:srgbClr val="FFFFFF"/>
                </a:solidFill>
              </a:rPr>
              <a:t>T</a:t>
            </a:r>
            <a:r>
              <a:rPr lang="en-US" dirty="0" err="1">
                <a:solidFill>
                  <a:srgbClr val="FFFFFF"/>
                </a:solidFill>
                <a:latin typeface="Symbol" panose="05050102010706020507" pitchFamily="18" charset="2"/>
              </a:rPr>
              <a:t>D</a:t>
            </a:r>
            <a:r>
              <a:rPr lang="en-US" dirty="0" err="1">
                <a:solidFill>
                  <a:srgbClr val="FFFFFF"/>
                </a:solidFill>
              </a:rPr>
              <a:t>d</a:t>
            </a:r>
            <a:r>
              <a:rPr lang="en-US" dirty="0">
                <a:solidFill>
                  <a:srgbClr val="FFFFFF"/>
                </a:solidFill>
              </a:rPr>
              <a:t>  % Update model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345859" y="4937389"/>
            <a:ext cx="8771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end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2223022" y="1118221"/>
            <a:ext cx="709774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m</a:t>
            </a:r>
            <a:r>
              <a:rPr lang="en-US" baseline="30000" dirty="0">
                <a:solidFill>
                  <a:srgbClr val="FFFF00"/>
                </a:solidFill>
              </a:rPr>
              <a:t>(k+1)</a:t>
            </a:r>
            <a:r>
              <a:rPr lang="en-US" dirty="0">
                <a:solidFill>
                  <a:srgbClr val="FFFF00"/>
                </a:solidFill>
              </a:rPr>
              <a:t> = </a:t>
            </a:r>
            <a:r>
              <a:rPr lang="en-US" dirty="0">
                <a:solidFill>
                  <a:srgbClr val="FFFFFF"/>
                </a:solidFill>
              </a:rPr>
              <a:t>m</a:t>
            </a:r>
            <a:r>
              <a:rPr lang="en-US" baseline="30000" dirty="0">
                <a:solidFill>
                  <a:srgbClr val="FFFFFF"/>
                </a:solidFill>
              </a:rPr>
              <a:t>(k)</a:t>
            </a:r>
            <a:r>
              <a:rPr lang="en-US" dirty="0">
                <a:solidFill>
                  <a:srgbClr val="FFFF00"/>
                </a:solidFill>
              </a:rPr>
              <a:t>- </a:t>
            </a:r>
            <a:r>
              <a:rPr lang="en-US" dirty="0" err="1">
                <a:solidFill>
                  <a:srgbClr val="FFFF00"/>
                </a:solidFill>
                <a:latin typeface="Symbol" panose="05050102010706020507" pitchFamily="18" charset="2"/>
              </a:rPr>
              <a:t>a</a:t>
            </a:r>
            <a:r>
              <a:rPr lang="en-US" dirty="0" err="1">
                <a:solidFill>
                  <a:srgbClr val="FFFF00"/>
                </a:solidFill>
              </a:rPr>
              <a:t>L</a:t>
            </a:r>
            <a:r>
              <a:rPr lang="en-US" baseline="30000" dirty="0" err="1">
                <a:solidFill>
                  <a:srgbClr val="FFFF00"/>
                </a:solidFill>
              </a:rPr>
              <a:t>T</a:t>
            </a:r>
            <a:r>
              <a:rPr lang="en-US" dirty="0">
                <a:solidFill>
                  <a:srgbClr val="FFFF00"/>
                </a:solidFill>
              </a:rPr>
              <a:t>(</a:t>
            </a:r>
            <a:r>
              <a:rPr lang="en-US" dirty="0">
                <a:solidFill>
                  <a:srgbClr val="FFFFFF"/>
                </a:solidFill>
              </a:rPr>
              <a:t>d</a:t>
            </a:r>
            <a:r>
              <a:rPr lang="en-US" baseline="30000" dirty="0">
                <a:solidFill>
                  <a:srgbClr val="FFFFFF"/>
                </a:solidFill>
              </a:rPr>
              <a:t>(k)</a:t>
            </a:r>
            <a:r>
              <a:rPr lang="en-US" dirty="0">
                <a:solidFill>
                  <a:srgbClr val="FFFF00"/>
                </a:solidFill>
              </a:rPr>
              <a:t> –d</a:t>
            </a:r>
            <a:r>
              <a:rPr lang="en-US" baseline="30000" dirty="0">
                <a:solidFill>
                  <a:srgbClr val="FFFF00"/>
                </a:solidFill>
              </a:rPr>
              <a:t>*</a:t>
            </a:r>
            <a:r>
              <a:rPr lang="en-US" dirty="0">
                <a:solidFill>
                  <a:srgbClr val="FFFF00"/>
                </a:solidFill>
              </a:rPr>
              <a:t>)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1672332" y="1787562"/>
            <a:ext cx="75713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d*</a:t>
            </a:r>
            <a:r>
              <a:rPr lang="en-US" dirty="0">
                <a:solidFill>
                  <a:srgbClr val="FFFFFF"/>
                </a:solidFill>
              </a:rPr>
              <a:t>, m</a:t>
            </a:r>
            <a:r>
              <a:rPr lang="en-US" baseline="30000" dirty="0">
                <a:solidFill>
                  <a:srgbClr val="FFFFFF"/>
                </a:solidFill>
              </a:rPr>
              <a:t>(0)</a:t>
            </a:r>
            <a:r>
              <a:rPr lang="en-US" dirty="0">
                <a:solidFill>
                  <a:srgbClr val="FFFFFF"/>
                </a:solidFill>
              </a:rPr>
              <a:t>          % Data &amp; Starting model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435044" y="4830432"/>
            <a:ext cx="1793931" cy="953343"/>
            <a:chOff x="2764122" y="5638800"/>
            <a:chExt cx="1793931" cy="973961"/>
          </a:xfrm>
        </p:grpSpPr>
        <p:cxnSp>
          <p:nvCxnSpPr>
            <p:cNvPr id="4" name="Straight Arrow Connector 3"/>
            <p:cNvCxnSpPr/>
            <p:nvPr/>
          </p:nvCxnSpPr>
          <p:spPr bwMode="auto">
            <a:xfrm flipV="1">
              <a:off x="3581400" y="5638800"/>
              <a:ext cx="976653" cy="6858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5" name="TextBox 4"/>
            <p:cNvSpPr txBox="1"/>
            <p:nvPr/>
          </p:nvSpPr>
          <p:spPr>
            <a:xfrm>
              <a:off x="2764122" y="6212651"/>
              <a:ext cx="137249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FF00"/>
                  </a:solidFill>
                </a:rPr>
                <a:t>Step length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996046" y="4821379"/>
            <a:ext cx="2044970" cy="4775066"/>
            <a:chOff x="4996046" y="4821379"/>
            <a:chExt cx="2044970" cy="4775066"/>
          </a:xfrm>
        </p:grpSpPr>
        <p:sp>
          <p:nvSpPr>
            <p:cNvPr id="14" name="Oval 13"/>
            <p:cNvSpPr/>
            <p:nvPr/>
          </p:nvSpPr>
          <p:spPr bwMode="auto">
            <a:xfrm rot="19032308">
              <a:off x="5352038" y="5406272"/>
              <a:ext cx="1295400" cy="3370590"/>
            </a:xfrm>
            <a:prstGeom prst="ellipse">
              <a:avLst/>
            </a:prstGeom>
            <a:noFill/>
            <a:ln w="2857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1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  <p:sp>
          <p:nvSpPr>
            <p:cNvPr id="26" name="Oval 25"/>
            <p:cNvSpPr/>
            <p:nvPr/>
          </p:nvSpPr>
          <p:spPr bwMode="auto">
            <a:xfrm rot="19032308">
              <a:off x="5921506" y="5869208"/>
              <a:ext cx="763625" cy="2884059"/>
            </a:xfrm>
            <a:prstGeom prst="ellipse">
              <a:avLst/>
            </a:prstGeom>
            <a:noFill/>
            <a:ln w="2857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1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  <p:sp>
          <p:nvSpPr>
            <p:cNvPr id="29" name="Oval 28"/>
            <p:cNvSpPr/>
            <p:nvPr/>
          </p:nvSpPr>
          <p:spPr bwMode="auto">
            <a:xfrm rot="19032308">
              <a:off x="4996046" y="4821379"/>
              <a:ext cx="2044970" cy="4775066"/>
            </a:xfrm>
            <a:prstGeom prst="ellipse">
              <a:avLst/>
            </a:prstGeom>
            <a:noFill/>
            <a:ln w="2857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1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433229" y="4836976"/>
            <a:ext cx="1129013" cy="1654889"/>
            <a:chOff x="4433229" y="4836976"/>
            <a:chExt cx="1129013" cy="1654889"/>
          </a:xfrm>
        </p:grpSpPr>
        <p:sp>
          <p:nvSpPr>
            <p:cNvPr id="12" name="TextBox 11"/>
            <p:cNvSpPr txBox="1"/>
            <p:nvPr/>
          </p:nvSpPr>
          <p:spPr>
            <a:xfrm>
              <a:off x="4659431" y="4836976"/>
              <a:ext cx="90281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FF"/>
                  </a:solidFill>
                </a:rPr>
                <a:t>m</a:t>
              </a:r>
              <a:r>
                <a:rPr lang="en-US" baseline="30000" dirty="0">
                  <a:solidFill>
                    <a:srgbClr val="FFFFFF"/>
                  </a:solidFill>
                </a:rPr>
                <a:t>(0)</a:t>
              </a: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4433229" y="5261507"/>
              <a:ext cx="368263" cy="1230358"/>
              <a:chOff x="4433229" y="5261507"/>
              <a:chExt cx="368263" cy="1230358"/>
            </a:xfrm>
          </p:grpSpPr>
          <p:cxnSp>
            <p:nvCxnSpPr>
              <p:cNvPr id="8" name="Straight Arrow Connector 7"/>
              <p:cNvCxnSpPr/>
              <p:nvPr/>
            </p:nvCxnSpPr>
            <p:spPr bwMode="auto">
              <a:xfrm>
                <a:off x="4544039" y="5368862"/>
                <a:ext cx="257453" cy="1123003"/>
              </a:xfrm>
              <a:prstGeom prst="straightConnector1">
                <a:avLst/>
              </a:prstGeom>
              <a:solidFill>
                <a:schemeClr val="accent1"/>
              </a:solidFill>
              <a:ln w="57150" cap="flat" cmpd="sng" algn="ctr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13" name="Oval 12"/>
              <p:cNvSpPr/>
              <p:nvPr/>
            </p:nvSpPr>
            <p:spPr bwMode="auto">
              <a:xfrm>
                <a:off x="4433229" y="5261507"/>
                <a:ext cx="239536" cy="251955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1" u="none" strike="noStrike" cap="none" normalizeH="0" baseline="0">
                  <a:ln>
                    <a:noFill/>
                  </a:ln>
                  <a:solidFill>
                    <a:schemeClr val="hlin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charset="0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3873698" y="6168699"/>
            <a:ext cx="1076088" cy="646331"/>
            <a:chOff x="3596677" y="4980747"/>
            <a:chExt cx="1076088" cy="646331"/>
          </a:xfrm>
        </p:grpSpPr>
        <p:sp>
          <p:nvSpPr>
            <p:cNvPr id="32" name="TextBox 31"/>
            <p:cNvSpPr txBox="1"/>
            <p:nvPr/>
          </p:nvSpPr>
          <p:spPr>
            <a:xfrm>
              <a:off x="3596677" y="4980747"/>
              <a:ext cx="90281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FF"/>
                  </a:solidFill>
                </a:rPr>
                <a:t>m</a:t>
              </a:r>
              <a:r>
                <a:rPr lang="en-US" baseline="30000" dirty="0">
                  <a:solidFill>
                    <a:srgbClr val="FFFFFF"/>
                  </a:solidFill>
                </a:rPr>
                <a:t>(1)</a:t>
              </a:r>
            </a:p>
          </p:txBody>
        </p:sp>
        <p:sp>
          <p:nvSpPr>
            <p:cNvPr id="35" name="Oval 34"/>
            <p:cNvSpPr/>
            <p:nvPr/>
          </p:nvSpPr>
          <p:spPr bwMode="auto">
            <a:xfrm>
              <a:off x="4433229" y="5261507"/>
              <a:ext cx="239536" cy="251955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1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</p:grpSp>
      <p:cxnSp>
        <p:nvCxnSpPr>
          <p:cNvPr id="37" name="Straight Arrow Connector 36"/>
          <p:cNvCxnSpPr/>
          <p:nvPr/>
        </p:nvCxnSpPr>
        <p:spPr bwMode="auto">
          <a:xfrm flipV="1">
            <a:off x="4915518" y="6231996"/>
            <a:ext cx="408189" cy="281552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39" name="Group 38"/>
          <p:cNvGrpSpPr/>
          <p:nvPr/>
        </p:nvGrpSpPr>
        <p:grpSpPr>
          <a:xfrm>
            <a:off x="5270164" y="5877838"/>
            <a:ext cx="1061646" cy="646331"/>
            <a:chOff x="4433229" y="5058466"/>
            <a:chExt cx="1061646" cy="646331"/>
          </a:xfrm>
        </p:grpSpPr>
        <p:sp>
          <p:nvSpPr>
            <p:cNvPr id="40" name="TextBox 39"/>
            <p:cNvSpPr txBox="1"/>
            <p:nvPr/>
          </p:nvSpPr>
          <p:spPr>
            <a:xfrm>
              <a:off x="4592064" y="5058466"/>
              <a:ext cx="90281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FF"/>
                  </a:solidFill>
                </a:rPr>
                <a:t>m</a:t>
              </a:r>
              <a:r>
                <a:rPr lang="en-US" baseline="30000" dirty="0">
                  <a:solidFill>
                    <a:srgbClr val="FFFFFF"/>
                  </a:solidFill>
                </a:rPr>
                <a:t>(2)</a:t>
              </a:r>
            </a:p>
          </p:txBody>
        </p:sp>
        <p:sp>
          <p:nvSpPr>
            <p:cNvPr id="43" name="Oval 42"/>
            <p:cNvSpPr/>
            <p:nvPr/>
          </p:nvSpPr>
          <p:spPr bwMode="auto">
            <a:xfrm>
              <a:off x="4433229" y="5261507"/>
              <a:ext cx="239536" cy="251955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1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</p:grpSp>
      <p:cxnSp>
        <p:nvCxnSpPr>
          <p:cNvPr id="44" name="Straight Arrow Connector 43"/>
          <p:cNvCxnSpPr/>
          <p:nvPr/>
        </p:nvCxnSpPr>
        <p:spPr bwMode="auto">
          <a:xfrm>
            <a:off x="5489104" y="6283611"/>
            <a:ext cx="446925" cy="529456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0" y="8214"/>
            <a:ext cx="1828800" cy="1416570"/>
          </a:xfrm>
          <a:prstGeom prst="rect">
            <a:avLst/>
          </a:prstGeom>
        </p:spPr>
      </p:pic>
      <p:sp>
        <p:nvSpPr>
          <p:cNvPr id="746498" name="Rectangle 2"/>
          <p:cNvSpPr>
            <a:spLocks noChangeArrowheads="1"/>
          </p:cNvSpPr>
          <p:nvPr/>
        </p:nvSpPr>
        <p:spPr bwMode="auto">
          <a:xfrm>
            <a:off x="-1817651" y="-606832"/>
            <a:ext cx="1082040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sz="4000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Iterative Steepest </a:t>
            </a:r>
          </a:p>
          <a:p>
            <a:pPr algn="ctr">
              <a:defRPr/>
            </a:pPr>
            <a:r>
              <a:rPr lang="en-US" sz="4000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Descent Code: min </a:t>
            </a:r>
            <a:r>
              <a:rPr lang="en-US" sz="4000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anose="05050102010706020507" pitchFamily="18" charset="2"/>
              </a:rPr>
              <a:t>e</a:t>
            </a:r>
            <a:r>
              <a:rPr lang="en-US" sz="4000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=||Lm-d||</a:t>
            </a:r>
            <a:r>
              <a:rPr lang="en-US" sz="4000" baseline="30000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endParaRPr lang="en-US" sz="4000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69164" y="385160"/>
            <a:ext cx="8146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Lm=d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633" y="1424784"/>
            <a:ext cx="1410534" cy="101454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auto">
          <a:xfrm>
            <a:off x="609600" y="1764552"/>
            <a:ext cx="267300" cy="346175"/>
          </a:xfrm>
          <a:prstGeom prst="rect">
            <a:avLst/>
          </a:prstGeom>
          <a:solidFill>
            <a:srgbClr val="FF0000">
              <a:alpha val="24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36" name="Rectangle 35"/>
          <p:cNvSpPr/>
          <p:nvPr/>
        </p:nvSpPr>
        <p:spPr bwMode="auto">
          <a:xfrm>
            <a:off x="2399738" y="1888514"/>
            <a:ext cx="800661" cy="503424"/>
          </a:xfrm>
          <a:prstGeom prst="rect">
            <a:avLst/>
          </a:prstGeom>
          <a:solidFill>
            <a:srgbClr val="FF0000">
              <a:alpha val="24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948" y="4068771"/>
            <a:ext cx="1410534" cy="1014544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 bwMode="auto">
          <a:xfrm>
            <a:off x="743250" y="4614223"/>
            <a:ext cx="133650" cy="22275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0" name="Straight Arrow Connector 19"/>
          <p:cNvCxnSpPr/>
          <p:nvPr/>
        </p:nvCxnSpPr>
        <p:spPr bwMode="auto">
          <a:xfrm>
            <a:off x="7619963" y="1094939"/>
            <a:ext cx="1066837" cy="723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0" name="TextBox 29"/>
          <p:cNvSpPr txBox="1"/>
          <p:nvPr/>
        </p:nvSpPr>
        <p:spPr>
          <a:xfrm>
            <a:off x="7772400" y="16551"/>
            <a:ext cx="874342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  <a:latin typeface="Symbol" panose="05050102010706020507" pitchFamily="18" charset="2"/>
              </a:rPr>
              <a:t>s</a:t>
            </a:r>
            <a:r>
              <a:rPr lang="en-US" sz="1400" dirty="0">
                <a:solidFill>
                  <a:schemeClr val="tx1"/>
                </a:solidFill>
              </a:rPr>
              <a:t>(</a:t>
            </a:r>
            <a:r>
              <a:rPr lang="en-US" sz="1400" dirty="0" err="1">
                <a:solidFill>
                  <a:schemeClr val="tx1"/>
                </a:solidFill>
              </a:rPr>
              <a:t>x</a:t>
            </a:r>
            <a:r>
              <a:rPr lang="en-US" sz="1400" baseline="30000" dirty="0" err="1">
                <a:solidFill>
                  <a:schemeClr val="tx1"/>
                </a:solidFill>
              </a:rPr>
              <a:t>T</a:t>
            </a:r>
            <a:r>
              <a:rPr lang="en-US" sz="1400" dirty="0" err="1">
                <a:solidFill>
                  <a:schemeClr val="tx1"/>
                </a:solidFill>
              </a:rPr>
              <a:t>w</a:t>
            </a:r>
            <a:r>
              <a:rPr lang="en-US" sz="1400" dirty="0">
                <a:solidFill>
                  <a:schemeClr val="tx1"/>
                </a:solidFill>
              </a:rPr>
              <a:t>)=y</a:t>
            </a:r>
          </a:p>
        </p:txBody>
      </p:sp>
      <p:cxnSp>
        <p:nvCxnSpPr>
          <p:cNvPr id="23" name="Straight Arrow Connector 22"/>
          <p:cNvCxnSpPr/>
          <p:nvPr/>
        </p:nvCxnSpPr>
        <p:spPr bwMode="auto">
          <a:xfrm flipH="1">
            <a:off x="8229600" y="226427"/>
            <a:ext cx="17635" cy="30697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46" name="Straight Arrow Connector 45"/>
          <p:cNvCxnSpPr/>
          <p:nvPr/>
        </p:nvCxnSpPr>
        <p:spPr bwMode="auto">
          <a:xfrm>
            <a:off x="8458200" y="270935"/>
            <a:ext cx="76200" cy="26246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52" name="Straight Arrow Connector 51"/>
          <p:cNvCxnSpPr/>
          <p:nvPr/>
        </p:nvCxnSpPr>
        <p:spPr bwMode="auto">
          <a:xfrm flipH="1">
            <a:off x="8029353" y="279618"/>
            <a:ext cx="26947" cy="21168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55" name="Straight Arrow Connector 54"/>
          <p:cNvCxnSpPr/>
          <p:nvPr/>
        </p:nvCxnSpPr>
        <p:spPr bwMode="auto">
          <a:xfrm flipH="1" flipV="1">
            <a:off x="7556211" y="1301404"/>
            <a:ext cx="1090531" cy="1406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8" name="Rectangle 57"/>
          <p:cNvSpPr/>
          <p:nvPr/>
        </p:nvSpPr>
        <p:spPr bwMode="auto">
          <a:xfrm>
            <a:off x="669920" y="4614223"/>
            <a:ext cx="267300" cy="346175"/>
          </a:xfrm>
          <a:prstGeom prst="rect">
            <a:avLst/>
          </a:prstGeom>
          <a:solidFill>
            <a:srgbClr val="FF0000">
              <a:alpha val="24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59" name="Rectangle 58"/>
          <p:cNvSpPr/>
          <p:nvPr/>
        </p:nvSpPr>
        <p:spPr bwMode="auto">
          <a:xfrm>
            <a:off x="1801049" y="4427573"/>
            <a:ext cx="1004598" cy="488337"/>
          </a:xfrm>
          <a:prstGeom prst="rect">
            <a:avLst/>
          </a:prstGeom>
          <a:solidFill>
            <a:srgbClr val="FF0000">
              <a:alpha val="24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46432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7" grpId="0"/>
      <p:bldP spid="48" grpId="0"/>
      <p:bldP spid="57" grpId="0"/>
      <p:bldP spid="60" grpId="0"/>
      <p:bldP spid="61" grpId="0" animBg="1"/>
      <p:bldP spid="70" grpId="0"/>
      <p:bldP spid="7" grpId="0"/>
      <p:bldP spid="10" grpId="0" animBg="1"/>
      <p:bldP spid="36" grpId="0" animBg="1"/>
      <p:bldP spid="30" grpId="0" animBg="1"/>
      <p:bldP spid="58" grpId="0" animBg="1"/>
      <p:bldP spid="5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65320" y="4268901"/>
            <a:ext cx="3760304" cy="2432112"/>
            <a:chOff x="65320" y="4268901"/>
            <a:chExt cx="3760304" cy="2432112"/>
          </a:xfrm>
        </p:grpSpPr>
        <p:cxnSp>
          <p:nvCxnSpPr>
            <p:cNvPr id="69" name="Straight Connector 68"/>
            <p:cNvCxnSpPr/>
            <p:nvPr/>
          </p:nvCxnSpPr>
          <p:spPr bwMode="auto">
            <a:xfrm>
              <a:off x="1752600" y="5638800"/>
              <a:ext cx="0" cy="29690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7" name="Group 6"/>
            <p:cNvGrpSpPr/>
            <p:nvPr/>
          </p:nvGrpSpPr>
          <p:grpSpPr>
            <a:xfrm>
              <a:off x="65320" y="4268901"/>
              <a:ext cx="3760304" cy="2432112"/>
              <a:chOff x="65320" y="4246360"/>
              <a:chExt cx="3760304" cy="2432112"/>
            </a:xfrm>
          </p:grpSpPr>
          <p:sp>
            <p:nvSpPr>
              <p:cNvPr id="18" name="Rectangle 2"/>
              <p:cNvSpPr>
                <a:spLocks noChangeArrowheads="1"/>
              </p:cNvSpPr>
              <p:nvPr/>
            </p:nvSpPr>
            <p:spPr bwMode="auto">
              <a:xfrm>
                <a:off x="65320" y="4246360"/>
                <a:ext cx="1841291" cy="60960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90488" tIns="44450" rIns="90488" bIns="44450" anchor="ctr"/>
              <a:lstStyle/>
              <a:p>
                <a:pPr algn="ctr">
                  <a:defRPr/>
                </a:pPr>
                <a:r>
                  <a:rPr lang="en-US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ymbol" panose="05050102010706020507" pitchFamily="18" charset="2"/>
                  </a:rPr>
                  <a:t>e</a:t>
                </a:r>
                <a:endParaRPr lang="en-US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endParaRPr>
              </a:p>
            </p:txBody>
          </p:sp>
          <p:grpSp>
            <p:nvGrpSpPr>
              <p:cNvPr id="55" name="Group 54"/>
              <p:cNvGrpSpPr/>
              <p:nvPr/>
            </p:nvGrpSpPr>
            <p:grpSpPr>
              <a:xfrm>
                <a:off x="1258474" y="5897701"/>
                <a:ext cx="2133600" cy="312692"/>
                <a:chOff x="2667000" y="4259308"/>
                <a:chExt cx="2133600" cy="312692"/>
              </a:xfrm>
            </p:grpSpPr>
            <p:cxnSp>
              <p:nvCxnSpPr>
                <p:cNvPr id="56" name="Straight Connector 55"/>
                <p:cNvCxnSpPr/>
                <p:nvPr/>
              </p:nvCxnSpPr>
              <p:spPr bwMode="auto">
                <a:xfrm>
                  <a:off x="2667000" y="4419600"/>
                  <a:ext cx="2133600" cy="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8" name="Straight Connector 57"/>
                <p:cNvCxnSpPr/>
                <p:nvPr/>
              </p:nvCxnSpPr>
              <p:spPr bwMode="auto">
                <a:xfrm>
                  <a:off x="2667000" y="4275092"/>
                  <a:ext cx="0" cy="296908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9" name="Straight Connector 58"/>
                <p:cNvCxnSpPr/>
                <p:nvPr/>
              </p:nvCxnSpPr>
              <p:spPr bwMode="auto">
                <a:xfrm>
                  <a:off x="3505200" y="4267200"/>
                  <a:ext cx="0" cy="296908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63" name="Straight Connector 62"/>
                <p:cNvCxnSpPr/>
                <p:nvPr/>
              </p:nvCxnSpPr>
              <p:spPr bwMode="auto">
                <a:xfrm>
                  <a:off x="4343400" y="4259308"/>
                  <a:ext cx="0" cy="296908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sp>
            <p:nvSpPr>
              <p:cNvPr id="64" name="Rectangle 63"/>
              <p:cNvSpPr/>
              <p:nvPr/>
            </p:nvSpPr>
            <p:spPr>
              <a:xfrm>
                <a:off x="3241810" y="6112987"/>
                <a:ext cx="583814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solidFill>
                      <a:srgbClr val="FFFF00"/>
                    </a:solidFill>
                  </a:rPr>
                  <a:t>m</a:t>
                </a:r>
                <a:r>
                  <a:rPr lang="en-US" sz="2800" baseline="-25000" dirty="0">
                    <a:solidFill>
                      <a:srgbClr val="FFFF00"/>
                    </a:solidFill>
                  </a:rPr>
                  <a:t>1</a:t>
                </a:r>
                <a:endParaRPr lang="en-US" sz="2800" dirty="0">
                  <a:solidFill>
                    <a:srgbClr val="FFFF00"/>
                  </a:solidFill>
                </a:endParaRPr>
              </a:p>
            </p:txBody>
          </p:sp>
          <p:cxnSp>
            <p:nvCxnSpPr>
              <p:cNvPr id="5" name="Straight Connector 4"/>
              <p:cNvCxnSpPr/>
              <p:nvPr/>
            </p:nvCxnSpPr>
            <p:spPr bwMode="auto">
              <a:xfrm flipV="1">
                <a:off x="1039069" y="5479780"/>
                <a:ext cx="1408526" cy="675472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67" name="Rectangle 66"/>
              <p:cNvSpPr/>
              <p:nvPr/>
            </p:nvSpPr>
            <p:spPr>
              <a:xfrm>
                <a:off x="415026" y="6155252"/>
                <a:ext cx="583814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solidFill>
                      <a:srgbClr val="FFFF00"/>
                    </a:solidFill>
                  </a:rPr>
                  <a:t>m</a:t>
                </a:r>
                <a:r>
                  <a:rPr lang="en-US" sz="2800" baseline="-25000" dirty="0">
                    <a:solidFill>
                      <a:srgbClr val="FFFF00"/>
                    </a:solidFill>
                  </a:rPr>
                  <a:t>2</a:t>
                </a:r>
                <a:endParaRPr lang="en-US" sz="2800" dirty="0">
                  <a:solidFill>
                    <a:srgbClr val="FFFF00"/>
                  </a:solidFill>
                </a:endParaRPr>
              </a:p>
            </p:txBody>
          </p:sp>
          <p:cxnSp>
            <p:nvCxnSpPr>
              <p:cNvPr id="72" name="Straight Connector 71"/>
              <p:cNvCxnSpPr/>
              <p:nvPr/>
            </p:nvCxnSpPr>
            <p:spPr bwMode="auto">
              <a:xfrm flipH="1" flipV="1">
                <a:off x="1239798" y="4397059"/>
                <a:ext cx="18675" cy="1751436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sp>
        <p:nvSpPr>
          <p:cNvPr id="78" name="Flowchart: Summing Junction 77"/>
          <p:cNvSpPr/>
          <p:nvPr/>
        </p:nvSpPr>
        <p:spPr bwMode="auto">
          <a:xfrm flipH="1">
            <a:off x="3137916" y="5779154"/>
            <a:ext cx="254158" cy="113122"/>
          </a:xfrm>
          <a:prstGeom prst="flowChartSummingJunction">
            <a:avLst/>
          </a:prstGeom>
          <a:solidFill>
            <a:schemeClr val="bg1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40" name="Rectangle 2"/>
          <p:cNvSpPr>
            <a:spLocks noChangeArrowheads="1"/>
          </p:cNvSpPr>
          <p:nvPr/>
        </p:nvSpPr>
        <p:spPr bwMode="auto">
          <a:xfrm>
            <a:off x="75706" y="100419"/>
            <a:ext cx="914400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endParaRPr lang="en-US" sz="6000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4" name="Oval 3"/>
          <p:cNvSpPr/>
          <p:nvPr/>
        </p:nvSpPr>
        <p:spPr bwMode="auto">
          <a:xfrm>
            <a:off x="1359374" y="5767853"/>
            <a:ext cx="4279425" cy="175747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42" name="Oval 41"/>
          <p:cNvSpPr/>
          <p:nvPr/>
        </p:nvSpPr>
        <p:spPr bwMode="auto">
          <a:xfrm>
            <a:off x="1021351" y="5627150"/>
            <a:ext cx="5620497" cy="508378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30" name="Oval 29"/>
          <p:cNvSpPr/>
          <p:nvPr/>
        </p:nvSpPr>
        <p:spPr bwMode="auto">
          <a:xfrm>
            <a:off x="487458" y="5467156"/>
            <a:ext cx="7567810" cy="785607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B9D5AFB-DF9C-E84F-6082-2BA045AF41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91" y="235762"/>
            <a:ext cx="9144000" cy="278947"/>
          </a:xfrm>
          <a:prstGeom prst="rect">
            <a:avLst/>
          </a:prstGeom>
          <a:solidFill>
            <a:srgbClr val="114FFB"/>
          </a:solidFill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sz="4800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Preconditioned Steepest Descent</a:t>
            </a:r>
            <a:endParaRPr lang="en-US" sz="4800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7CB8504-1B63-D041-6475-407D1618A817}"/>
              </a:ext>
            </a:extLst>
          </p:cNvPr>
          <p:cNvCxnSpPr/>
          <p:nvPr/>
        </p:nvCxnSpPr>
        <p:spPr bwMode="auto">
          <a:xfrm>
            <a:off x="75706" y="5779062"/>
            <a:ext cx="963363" cy="33717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04CDF205-A2AD-23F7-79B0-D824549E3615}"/>
              </a:ext>
            </a:extLst>
          </p:cNvPr>
          <p:cNvSpPr/>
          <p:nvPr/>
        </p:nvSpPr>
        <p:spPr bwMode="auto">
          <a:xfrm>
            <a:off x="4079961" y="1243419"/>
            <a:ext cx="1406439" cy="48161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A76CC7D2-15DB-33B5-F3E7-7F37721D1FAA}"/>
              </a:ext>
            </a:extLst>
          </p:cNvPr>
          <p:cNvGrpSpPr/>
          <p:nvPr/>
        </p:nvGrpSpPr>
        <p:grpSpPr>
          <a:xfrm>
            <a:off x="363129" y="5928088"/>
            <a:ext cx="464218" cy="414879"/>
            <a:chOff x="0" y="5943600"/>
            <a:chExt cx="782599" cy="414879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3C59482-A580-9005-EFB7-E1CA3160E8C7}"/>
                </a:ext>
              </a:extLst>
            </p:cNvPr>
            <p:cNvSpPr/>
            <p:nvPr/>
          </p:nvSpPr>
          <p:spPr bwMode="auto">
            <a:xfrm>
              <a:off x="487458" y="5943600"/>
              <a:ext cx="295141" cy="108810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1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FBBEBF15-C566-29C0-9528-D64EE22ECA0F}"/>
                </a:ext>
              </a:extLst>
            </p:cNvPr>
            <p:cNvSpPr txBox="1"/>
            <p:nvPr/>
          </p:nvSpPr>
          <p:spPr>
            <a:xfrm>
              <a:off x="0" y="5989147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FFFFFF"/>
                  </a:solidFill>
                </a:rPr>
                <a:t>m</a:t>
              </a:r>
              <a:r>
                <a:rPr lang="en-US" sz="1800" baseline="30000" dirty="0">
                  <a:solidFill>
                    <a:srgbClr val="FFFFFF"/>
                  </a:solidFill>
                </a:rPr>
                <a:t>(k)</a:t>
              </a:r>
              <a:endParaRPr lang="en-US" sz="18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14FBB8D-3F21-2385-0D73-EE46EFB7134F}"/>
              </a:ext>
            </a:extLst>
          </p:cNvPr>
          <p:cNvGrpSpPr/>
          <p:nvPr/>
        </p:nvGrpSpPr>
        <p:grpSpPr>
          <a:xfrm>
            <a:off x="685800" y="5335194"/>
            <a:ext cx="717093" cy="655110"/>
            <a:chOff x="-1199006" y="4807056"/>
            <a:chExt cx="717093" cy="655110"/>
          </a:xfrm>
        </p:grpSpPr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E3538AA6-F1F8-565A-E535-E0A7F297FB85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-1199006" y="5248056"/>
              <a:ext cx="507664" cy="214110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39110756-70FA-A35D-11BE-55D18A4B69D2}"/>
                </a:ext>
              </a:extLst>
            </p:cNvPr>
            <p:cNvSpPr txBox="1"/>
            <p:nvPr/>
          </p:nvSpPr>
          <p:spPr>
            <a:xfrm>
              <a:off x="-1190761" y="4807056"/>
              <a:ext cx="7088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FFFFFF"/>
                  </a:solidFill>
                </a:rPr>
                <a:t>m</a:t>
              </a:r>
              <a:r>
                <a:rPr lang="en-US" sz="1800" baseline="30000" dirty="0">
                  <a:solidFill>
                    <a:srgbClr val="FFFFFF"/>
                  </a:solidFill>
                </a:rPr>
                <a:t>(k+1)</a:t>
              </a:r>
              <a:endParaRPr lang="en-US" sz="1800" dirty="0">
                <a:solidFill>
                  <a:srgbClr val="FFFFFF"/>
                </a:solidFill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266A7D7A-E757-CA9F-0427-D0B4A2E3A37C}"/>
                </a:ext>
              </a:extLst>
            </p:cNvPr>
            <p:cNvSpPr/>
            <p:nvPr/>
          </p:nvSpPr>
          <p:spPr bwMode="auto">
            <a:xfrm>
              <a:off x="-778481" y="5151384"/>
              <a:ext cx="295141" cy="108810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1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</p:grp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1197EFEA-579F-EFCA-CBD9-F9AAE0C0D5E9}"/>
              </a:ext>
            </a:extLst>
          </p:cNvPr>
          <p:cNvCxnSpPr/>
          <p:nvPr/>
        </p:nvCxnSpPr>
        <p:spPr bwMode="auto">
          <a:xfrm flipH="1" flipV="1">
            <a:off x="1237055" y="4399771"/>
            <a:ext cx="18675" cy="175143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DCB70BE3-3683-625D-6777-77FD68CEA961}"/>
              </a:ext>
            </a:extLst>
          </p:cNvPr>
          <p:cNvSpPr txBox="1"/>
          <p:nvPr/>
        </p:nvSpPr>
        <p:spPr>
          <a:xfrm>
            <a:off x="402571" y="1119488"/>
            <a:ext cx="63108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Recall Normal </a:t>
            </a:r>
            <a:r>
              <a:rPr lang="en-US" sz="3200" dirty="0" err="1">
                <a:solidFill>
                  <a:srgbClr val="FFFF00"/>
                </a:solidFill>
              </a:rPr>
              <a:t>Eqns</a:t>
            </a:r>
            <a:r>
              <a:rPr lang="en-US" sz="3200" dirty="0">
                <a:solidFill>
                  <a:srgbClr val="FFFF00"/>
                </a:solidFill>
              </a:rPr>
              <a:t>:</a:t>
            </a:r>
            <a:r>
              <a:rPr lang="en-US" sz="3200" b="0" dirty="0">
                <a:solidFill>
                  <a:srgbClr val="FFFF00"/>
                </a:solidFill>
              </a:rPr>
              <a:t>  </a:t>
            </a:r>
            <a:r>
              <a:rPr lang="en-US" sz="3200" dirty="0" err="1">
                <a:solidFill>
                  <a:srgbClr val="FFFF00"/>
                </a:solidFill>
              </a:rPr>
              <a:t>L</a:t>
            </a:r>
            <a:r>
              <a:rPr lang="en-US" sz="3200" baseline="30000" dirty="0" err="1">
                <a:solidFill>
                  <a:srgbClr val="FFFF00"/>
                </a:solidFill>
              </a:rPr>
              <a:t>T</a:t>
            </a:r>
            <a:r>
              <a:rPr lang="en-US" sz="3200" dirty="0" err="1">
                <a:solidFill>
                  <a:srgbClr val="FFFF00"/>
                </a:solidFill>
              </a:rPr>
              <a:t>L</a:t>
            </a:r>
            <a:r>
              <a:rPr lang="en-US" sz="3200" dirty="0" err="1">
                <a:solidFill>
                  <a:srgbClr val="FFFFFF"/>
                </a:solidFill>
              </a:rPr>
              <a:t>m</a:t>
            </a:r>
            <a:r>
              <a:rPr lang="en-US" sz="3200" dirty="0">
                <a:solidFill>
                  <a:srgbClr val="FFFFFF"/>
                </a:solidFill>
              </a:rPr>
              <a:t>* = </a:t>
            </a:r>
            <a:r>
              <a:rPr lang="en-US" sz="3200" dirty="0" err="1">
                <a:solidFill>
                  <a:srgbClr val="FFFF00"/>
                </a:solidFill>
              </a:rPr>
              <a:t>L</a:t>
            </a:r>
            <a:r>
              <a:rPr lang="en-US" sz="3200" baseline="30000" dirty="0" err="1">
                <a:solidFill>
                  <a:srgbClr val="FFFF00"/>
                </a:solidFill>
              </a:rPr>
              <a:t>T</a:t>
            </a:r>
            <a:r>
              <a:rPr lang="en-US" sz="3200" dirty="0" err="1">
                <a:solidFill>
                  <a:srgbClr val="FFFFFF"/>
                </a:solidFill>
              </a:rPr>
              <a:t>d</a:t>
            </a:r>
            <a:endParaRPr lang="en-US" sz="3200" dirty="0">
              <a:solidFill>
                <a:srgbClr val="FFFFFF"/>
              </a:solidFill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DC6B134-6A8A-E9C3-FF6C-3D26F297A5BF}"/>
              </a:ext>
            </a:extLst>
          </p:cNvPr>
          <p:cNvCxnSpPr>
            <a:endCxn id="78" idx="5"/>
          </p:cNvCxnSpPr>
          <p:nvPr/>
        </p:nvCxnSpPr>
        <p:spPr bwMode="auto">
          <a:xfrm flipV="1">
            <a:off x="1242541" y="5875710"/>
            <a:ext cx="1932596" cy="18801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563C84D-1CDF-D298-EB47-B3D9D314AB62}"/>
              </a:ext>
            </a:extLst>
          </p:cNvPr>
          <p:cNvSpPr txBox="1"/>
          <p:nvPr/>
        </p:nvSpPr>
        <p:spPr>
          <a:xfrm>
            <a:off x="3890461" y="1559013"/>
            <a:ext cx="294468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L</a:t>
            </a:r>
            <a:r>
              <a:rPr lang="en-US" sz="3200" baseline="30000" dirty="0" err="1">
                <a:solidFill>
                  <a:srgbClr val="FFFF00"/>
                </a:solidFill>
              </a:rPr>
              <a:t>T</a:t>
            </a:r>
            <a:r>
              <a:rPr lang="en-US" sz="3200" dirty="0" err="1">
                <a:solidFill>
                  <a:srgbClr val="FFFF00"/>
                </a:solidFill>
              </a:rPr>
              <a:t>L</a:t>
            </a:r>
            <a:r>
              <a:rPr lang="en-US" sz="3200" dirty="0" err="1">
                <a:solidFill>
                  <a:srgbClr val="FFFFFF"/>
                </a:solidFill>
              </a:rPr>
              <a:t>m</a:t>
            </a:r>
            <a:r>
              <a:rPr lang="en-US" sz="3200" baseline="30000" dirty="0">
                <a:solidFill>
                  <a:srgbClr val="FFFFFF"/>
                </a:solidFill>
              </a:rPr>
              <a:t>(k)</a:t>
            </a:r>
            <a:r>
              <a:rPr lang="en-US" sz="3200" dirty="0">
                <a:solidFill>
                  <a:srgbClr val="FFFFFF"/>
                </a:solidFill>
              </a:rPr>
              <a:t> = </a:t>
            </a:r>
            <a:r>
              <a:rPr lang="en-US" sz="3200" dirty="0" err="1">
                <a:solidFill>
                  <a:srgbClr val="FFFF00"/>
                </a:solidFill>
              </a:rPr>
              <a:t>L</a:t>
            </a:r>
            <a:r>
              <a:rPr lang="en-US" sz="3200" baseline="30000" dirty="0" err="1">
                <a:solidFill>
                  <a:srgbClr val="FFFF00"/>
                </a:solidFill>
              </a:rPr>
              <a:t>T</a:t>
            </a:r>
            <a:r>
              <a:rPr lang="en-US" sz="3200" dirty="0" err="1">
                <a:solidFill>
                  <a:srgbClr val="FFFFFF"/>
                </a:solidFill>
              </a:rPr>
              <a:t>d</a:t>
            </a:r>
            <a:r>
              <a:rPr lang="en-US" sz="3200" baseline="30000" dirty="0">
                <a:solidFill>
                  <a:srgbClr val="FFFFFF"/>
                </a:solidFill>
              </a:rPr>
              <a:t>(k)</a:t>
            </a:r>
            <a:endParaRPr lang="en-US" sz="3200" dirty="0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C77994E-D1FF-C2BF-6558-BBD39B9E98A0}"/>
              </a:ext>
            </a:extLst>
          </p:cNvPr>
          <p:cNvGrpSpPr/>
          <p:nvPr/>
        </p:nvGrpSpPr>
        <p:grpSpPr>
          <a:xfrm>
            <a:off x="3369937" y="2113740"/>
            <a:ext cx="4402463" cy="584775"/>
            <a:chOff x="3369937" y="2113740"/>
            <a:chExt cx="4402463" cy="584775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4C4CE59-0721-0DFB-8AC0-CBF1A53BBA40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614991" y="2138666"/>
              <a:ext cx="3272437" cy="1777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689A4F6-8364-AFEF-6C29-1F048B0E7BB2}"/>
                </a:ext>
              </a:extLst>
            </p:cNvPr>
            <p:cNvSpPr txBox="1"/>
            <p:nvPr/>
          </p:nvSpPr>
          <p:spPr>
            <a:xfrm>
              <a:off x="3369937" y="2113740"/>
              <a:ext cx="440246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dirty="0">
                  <a:solidFill>
                    <a:srgbClr val="FFFF00"/>
                  </a:solidFill>
                </a:rPr>
                <a:t>L</a:t>
              </a:r>
              <a:r>
                <a:rPr lang="en-US" sz="3200" baseline="30000" dirty="0">
                  <a:solidFill>
                    <a:srgbClr val="FFFF00"/>
                  </a:solidFill>
                </a:rPr>
                <a:t>T</a:t>
              </a:r>
              <a:r>
                <a:rPr lang="en-US" sz="3200" dirty="0">
                  <a:solidFill>
                    <a:srgbClr val="FFFF00"/>
                  </a:solidFill>
                </a:rPr>
                <a:t>L</a:t>
              </a:r>
              <a:r>
                <a:rPr lang="en-US" sz="3200" dirty="0">
                  <a:solidFill>
                    <a:srgbClr val="FFFFFF"/>
                  </a:solidFill>
                </a:rPr>
                <a:t>(m*-m</a:t>
              </a:r>
              <a:r>
                <a:rPr lang="en-US" sz="3200" baseline="30000" dirty="0">
                  <a:solidFill>
                    <a:srgbClr val="FFFFFF"/>
                  </a:solidFill>
                </a:rPr>
                <a:t>(k)</a:t>
              </a:r>
              <a:r>
                <a:rPr lang="en-US" sz="3200" dirty="0">
                  <a:solidFill>
                    <a:srgbClr val="FFFFFF"/>
                  </a:solidFill>
                </a:rPr>
                <a:t>) = </a:t>
              </a:r>
              <a:r>
                <a:rPr lang="en-US" sz="3200" dirty="0">
                  <a:solidFill>
                    <a:srgbClr val="FFFF00"/>
                  </a:solidFill>
                </a:rPr>
                <a:t>L</a:t>
              </a:r>
              <a:r>
                <a:rPr lang="en-US" sz="3200" baseline="30000" dirty="0">
                  <a:solidFill>
                    <a:srgbClr val="FFFF00"/>
                  </a:solidFill>
                </a:rPr>
                <a:t>T</a:t>
              </a:r>
              <a:r>
                <a:rPr lang="en-US" sz="3200" dirty="0">
                  <a:solidFill>
                    <a:srgbClr val="FFFFFF"/>
                  </a:solidFill>
                </a:rPr>
                <a:t>(d-d</a:t>
              </a:r>
              <a:r>
                <a:rPr lang="en-US" sz="3200" baseline="30000" dirty="0">
                  <a:solidFill>
                    <a:srgbClr val="FFFFFF"/>
                  </a:solidFill>
                </a:rPr>
                <a:t>(k)</a:t>
              </a:r>
              <a:r>
                <a:rPr lang="en-US" sz="3200" dirty="0">
                  <a:solidFill>
                    <a:srgbClr val="FFFFFF"/>
                  </a:solidFill>
                </a:rPr>
                <a:t>)</a:t>
              </a:r>
              <a:endParaRPr lang="en-US" sz="3200" dirty="0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8D509372-2373-8844-B469-14CC59B08AA3}"/>
              </a:ext>
            </a:extLst>
          </p:cNvPr>
          <p:cNvSpPr txBox="1"/>
          <p:nvPr/>
        </p:nvSpPr>
        <p:spPr>
          <a:xfrm>
            <a:off x="3200400" y="2606214"/>
            <a:ext cx="57832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       (m*-m</a:t>
            </a:r>
            <a:r>
              <a:rPr lang="en-US" sz="3200" baseline="30000" dirty="0">
                <a:solidFill>
                  <a:srgbClr val="FFFFFF"/>
                </a:solidFill>
              </a:rPr>
              <a:t>(k)</a:t>
            </a:r>
            <a:r>
              <a:rPr lang="en-US" sz="3200" dirty="0">
                <a:solidFill>
                  <a:srgbClr val="FFFFFF"/>
                </a:solidFill>
              </a:rPr>
              <a:t>) </a:t>
            </a:r>
            <a:r>
              <a:rPr lang="en-US" sz="3200" dirty="0">
                <a:solidFill>
                  <a:srgbClr val="FFFF00"/>
                </a:solidFill>
              </a:rPr>
              <a:t>= [L</a:t>
            </a:r>
            <a:r>
              <a:rPr lang="en-US" sz="3200" baseline="30000" dirty="0">
                <a:solidFill>
                  <a:srgbClr val="FFFF00"/>
                </a:solidFill>
              </a:rPr>
              <a:t>T</a:t>
            </a:r>
            <a:r>
              <a:rPr lang="en-US" sz="3200" dirty="0">
                <a:solidFill>
                  <a:srgbClr val="FFFF00"/>
                </a:solidFill>
              </a:rPr>
              <a:t>L]</a:t>
            </a:r>
            <a:r>
              <a:rPr lang="en-US" sz="3200" baseline="30000" dirty="0">
                <a:solidFill>
                  <a:srgbClr val="FFFF00"/>
                </a:solidFill>
              </a:rPr>
              <a:t>-1</a:t>
            </a:r>
            <a:r>
              <a:rPr lang="en-US" sz="3200" dirty="0">
                <a:solidFill>
                  <a:srgbClr val="FFFF00"/>
                </a:solidFill>
              </a:rPr>
              <a:t> L</a:t>
            </a:r>
            <a:r>
              <a:rPr lang="en-US" sz="3200" baseline="30000" dirty="0">
                <a:solidFill>
                  <a:srgbClr val="FFFF00"/>
                </a:solidFill>
              </a:rPr>
              <a:t>T</a:t>
            </a:r>
            <a:r>
              <a:rPr lang="en-US" sz="3200" dirty="0">
                <a:solidFill>
                  <a:srgbClr val="FFFFFF"/>
                </a:solidFill>
              </a:rPr>
              <a:t>(d-d</a:t>
            </a:r>
            <a:r>
              <a:rPr lang="en-US" sz="3200" baseline="30000" dirty="0">
                <a:solidFill>
                  <a:srgbClr val="FFFFFF"/>
                </a:solidFill>
              </a:rPr>
              <a:t>(k)</a:t>
            </a:r>
            <a:r>
              <a:rPr lang="en-US" sz="3200" dirty="0">
                <a:solidFill>
                  <a:srgbClr val="FFFFFF"/>
                </a:solidFill>
              </a:rPr>
              <a:t>)</a:t>
            </a:r>
            <a:endParaRPr lang="en-US" sz="32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61102A4-7C8B-0FE3-277C-38553206EB3B}"/>
              </a:ext>
            </a:extLst>
          </p:cNvPr>
          <p:cNvSpPr txBox="1"/>
          <p:nvPr/>
        </p:nvSpPr>
        <p:spPr>
          <a:xfrm>
            <a:off x="236601" y="3200378"/>
            <a:ext cx="7535799" cy="584775"/>
          </a:xfrm>
          <a:prstGeom prst="rect">
            <a:avLst/>
          </a:prstGeom>
          <a:solidFill>
            <a:srgbClr val="114FFB"/>
          </a:solidFill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       m</a:t>
            </a:r>
            <a:r>
              <a:rPr lang="en-US" sz="3200" baseline="30000" dirty="0">
                <a:solidFill>
                  <a:srgbClr val="FFFFFF"/>
                </a:solidFill>
              </a:rPr>
              <a:t>(k+1)</a:t>
            </a:r>
            <a:r>
              <a:rPr lang="en-US" sz="3200" dirty="0">
                <a:solidFill>
                  <a:srgbClr val="FFFFFF"/>
                </a:solidFill>
              </a:rPr>
              <a:t> = m</a:t>
            </a:r>
            <a:r>
              <a:rPr lang="en-US" sz="3200" baseline="30000" dirty="0">
                <a:solidFill>
                  <a:srgbClr val="FFFFFF"/>
                </a:solidFill>
              </a:rPr>
              <a:t>(k)</a:t>
            </a:r>
            <a:r>
              <a:rPr lang="en-US" sz="3200" dirty="0">
                <a:solidFill>
                  <a:srgbClr val="FFFFFF"/>
                </a:solidFill>
              </a:rPr>
              <a:t> -   </a:t>
            </a:r>
            <a:r>
              <a:rPr lang="en-US" sz="3200" dirty="0">
                <a:solidFill>
                  <a:srgbClr val="FFFF00"/>
                </a:solidFill>
              </a:rPr>
              <a:t>[L</a:t>
            </a:r>
            <a:r>
              <a:rPr lang="en-US" sz="3200" baseline="30000" dirty="0">
                <a:solidFill>
                  <a:srgbClr val="FFFF00"/>
                </a:solidFill>
              </a:rPr>
              <a:t>T</a:t>
            </a:r>
            <a:r>
              <a:rPr lang="en-US" sz="3200" dirty="0">
                <a:solidFill>
                  <a:srgbClr val="FFFF00"/>
                </a:solidFill>
              </a:rPr>
              <a:t>L]</a:t>
            </a:r>
            <a:r>
              <a:rPr lang="en-US" sz="3200" baseline="30000" dirty="0">
                <a:solidFill>
                  <a:srgbClr val="FFFF00"/>
                </a:solidFill>
              </a:rPr>
              <a:t>-1</a:t>
            </a:r>
            <a:r>
              <a:rPr lang="en-US" sz="3200" dirty="0">
                <a:solidFill>
                  <a:srgbClr val="FFFF00"/>
                </a:solidFill>
              </a:rPr>
              <a:t> L</a:t>
            </a:r>
            <a:r>
              <a:rPr lang="en-US" sz="3200" baseline="30000" dirty="0">
                <a:solidFill>
                  <a:srgbClr val="FFFF00"/>
                </a:solidFill>
              </a:rPr>
              <a:t>T</a:t>
            </a:r>
            <a:r>
              <a:rPr lang="en-US" sz="3200" dirty="0">
                <a:solidFill>
                  <a:srgbClr val="FFFFFF"/>
                </a:solidFill>
              </a:rPr>
              <a:t>(d</a:t>
            </a:r>
            <a:r>
              <a:rPr lang="en-US" sz="3200" baseline="30000" dirty="0">
                <a:solidFill>
                  <a:srgbClr val="FFFFFF"/>
                </a:solidFill>
              </a:rPr>
              <a:t>(k)</a:t>
            </a:r>
            <a:r>
              <a:rPr lang="en-US" sz="3200" dirty="0">
                <a:solidFill>
                  <a:srgbClr val="FFFFFF"/>
                </a:solidFill>
              </a:rPr>
              <a:t> -d)</a:t>
            </a:r>
            <a:endParaRPr lang="en-US" sz="32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01921D1-4DF0-B485-695B-ABB1C4D201CD}"/>
              </a:ext>
            </a:extLst>
          </p:cNvPr>
          <p:cNvSpPr txBox="1"/>
          <p:nvPr/>
        </p:nvSpPr>
        <p:spPr>
          <a:xfrm>
            <a:off x="6780853" y="3375996"/>
            <a:ext cx="2363147" cy="338554"/>
          </a:xfrm>
          <a:prstGeom prst="rect">
            <a:avLst/>
          </a:prstGeom>
          <a:solidFill>
            <a:srgbClr val="FF0000"/>
          </a:solidFill>
          <a:ln>
            <a:solidFill>
              <a:srgbClr val="FFFFFF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</a:rPr>
              <a:t>Newton Gradient Descent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105D1D19-C605-9086-2D91-967439D661D6}"/>
              </a:ext>
            </a:extLst>
          </p:cNvPr>
          <p:cNvSpPr txBox="1"/>
          <p:nvPr/>
        </p:nvSpPr>
        <p:spPr>
          <a:xfrm>
            <a:off x="3157853" y="3286803"/>
            <a:ext cx="6666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a </a:t>
            </a:r>
            <a:endParaRPr lang="en-US" sz="2400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6FC3337-367B-7F21-BA50-58CE1C3D29E2}"/>
              </a:ext>
            </a:extLst>
          </p:cNvPr>
          <p:cNvSpPr/>
          <p:nvPr/>
        </p:nvSpPr>
        <p:spPr bwMode="auto">
          <a:xfrm>
            <a:off x="4269589" y="5295318"/>
            <a:ext cx="4714090" cy="156268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B2E7718-56CB-0DD2-83FD-44DC282062EA}"/>
              </a:ext>
            </a:extLst>
          </p:cNvPr>
          <p:cNvSpPr txBox="1"/>
          <p:nvPr/>
        </p:nvSpPr>
        <p:spPr>
          <a:xfrm>
            <a:off x="5173813" y="5947137"/>
            <a:ext cx="35793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[L</a:t>
            </a:r>
            <a:r>
              <a:rPr lang="en-US" sz="3200" baseline="30000" dirty="0">
                <a:solidFill>
                  <a:srgbClr val="FFFF00"/>
                </a:solidFill>
              </a:rPr>
              <a:t>T</a:t>
            </a:r>
            <a:r>
              <a:rPr lang="en-US" sz="3200" dirty="0">
                <a:solidFill>
                  <a:srgbClr val="FFFF00"/>
                </a:solidFill>
              </a:rPr>
              <a:t>L]</a:t>
            </a:r>
            <a:r>
              <a:rPr lang="en-US" sz="3200" baseline="-25000" dirty="0">
                <a:solidFill>
                  <a:srgbClr val="FFFF00"/>
                </a:solidFill>
              </a:rPr>
              <a:t>ij</a:t>
            </a:r>
            <a:r>
              <a:rPr lang="en-US" sz="3200" baseline="30000" dirty="0">
                <a:solidFill>
                  <a:srgbClr val="FFFF00"/>
                </a:solidFill>
              </a:rPr>
              <a:t>-1</a:t>
            </a:r>
            <a:r>
              <a:rPr lang="en-US" sz="3200" dirty="0">
                <a:solidFill>
                  <a:srgbClr val="FFFF00"/>
                </a:solidFill>
              </a:rPr>
              <a:t> ≈ </a:t>
            </a:r>
            <a:r>
              <a:rPr lang="en-US" sz="3200" dirty="0" err="1">
                <a:solidFill>
                  <a:srgbClr val="FFFF00"/>
                </a:solidFill>
                <a:latin typeface="Symbol" panose="05050102010706020507" pitchFamily="18" charset="2"/>
              </a:rPr>
              <a:t>d</a:t>
            </a:r>
            <a:r>
              <a:rPr lang="en-US" sz="3200" baseline="-25000" dirty="0" err="1">
                <a:solidFill>
                  <a:srgbClr val="FFFF00"/>
                </a:solidFill>
              </a:rPr>
              <a:t>ij</a:t>
            </a:r>
            <a:r>
              <a:rPr lang="en-US" sz="3200" dirty="0">
                <a:solidFill>
                  <a:srgbClr val="FFFF00"/>
                </a:solidFill>
              </a:rPr>
              <a:t> /[L</a:t>
            </a:r>
            <a:r>
              <a:rPr lang="en-US" sz="3200" baseline="30000" dirty="0">
                <a:solidFill>
                  <a:srgbClr val="FFFF00"/>
                </a:solidFill>
              </a:rPr>
              <a:t>T</a:t>
            </a:r>
            <a:r>
              <a:rPr lang="en-US" sz="3200" dirty="0">
                <a:solidFill>
                  <a:srgbClr val="FFFF00"/>
                </a:solidFill>
              </a:rPr>
              <a:t>L]</a:t>
            </a:r>
            <a:r>
              <a:rPr lang="en-US" sz="3200" baseline="-25000" dirty="0" err="1">
                <a:solidFill>
                  <a:srgbClr val="FFFF00"/>
                </a:solidFill>
              </a:rPr>
              <a:t>ij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A37386D-D924-04CD-2275-45FCFA8B0706}"/>
              </a:ext>
            </a:extLst>
          </p:cNvPr>
          <p:cNvSpPr txBox="1"/>
          <p:nvPr/>
        </p:nvSpPr>
        <p:spPr>
          <a:xfrm>
            <a:off x="3149540" y="1737412"/>
            <a:ext cx="784189" cy="307777"/>
          </a:xfrm>
          <a:prstGeom prst="rect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subtract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30165EF-5EBE-10A9-0678-7C1262CFFBCB}"/>
              </a:ext>
            </a:extLst>
          </p:cNvPr>
          <p:cNvSpPr txBox="1"/>
          <p:nvPr/>
        </p:nvSpPr>
        <p:spPr>
          <a:xfrm>
            <a:off x="2208839" y="2228558"/>
            <a:ext cx="614271" cy="307777"/>
          </a:xfrm>
          <a:prstGeom prst="rect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invert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703050D-09D0-C9F1-18FC-B9550C32F3E0}"/>
              </a:ext>
            </a:extLst>
          </p:cNvPr>
          <p:cNvSpPr txBox="1"/>
          <p:nvPr/>
        </p:nvSpPr>
        <p:spPr>
          <a:xfrm>
            <a:off x="2888081" y="2793289"/>
            <a:ext cx="925253" cy="307777"/>
          </a:xfrm>
          <a:prstGeom prst="rect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rearrange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E4F211E5-C812-B9D7-015D-03F2A98CFA6F}"/>
              </a:ext>
            </a:extLst>
          </p:cNvPr>
          <p:cNvGrpSpPr/>
          <p:nvPr/>
        </p:nvGrpSpPr>
        <p:grpSpPr>
          <a:xfrm>
            <a:off x="4363851" y="4740562"/>
            <a:ext cx="4398127" cy="1109511"/>
            <a:chOff x="4246591" y="4238112"/>
            <a:chExt cx="4398127" cy="1109511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7DA71F20-01DB-9A0D-9F38-5D31639071AA}"/>
                </a:ext>
              </a:extLst>
            </p:cNvPr>
            <p:cNvSpPr txBox="1"/>
            <p:nvPr/>
          </p:nvSpPr>
          <p:spPr>
            <a:xfrm>
              <a:off x="5391193" y="4762848"/>
              <a:ext cx="25224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FF00"/>
                  </a:solidFill>
                </a:rPr>
                <a:t>[L</a:t>
              </a:r>
              <a:r>
                <a:rPr lang="en-US" sz="3200" baseline="30000" dirty="0">
                  <a:solidFill>
                    <a:srgbClr val="FFFF00"/>
                  </a:solidFill>
                </a:rPr>
                <a:t>T</a:t>
              </a:r>
              <a:r>
                <a:rPr lang="en-US" sz="3200" dirty="0">
                  <a:solidFill>
                    <a:srgbClr val="FFFF00"/>
                  </a:solidFill>
                </a:rPr>
                <a:t>L]</a:t>
              </a:r>
              <a:r>
                <a:rPr lang="en-US" sz="3200" baseline="-25000" dirty="0" err="1">
                  <a:solidFill>
                    <a:srgbClr val="FFFF00"/>
                  </a:solidFill>
                </a:rPr>
                <a:t>ij</a:t>
              </a:r>
              <a:r>
                <a:rPr lang="en-US" sz="3200" dirty="0">
                  <a:solidFill>
                    <a:srgbClr val="FFFF00"/>
                  </a:solidFill>
                </a:rPr>
                <a:t> ≈ </a:t>
              </a:r>
              <a:r>
                <a:rPr lang="en-US" sz="3200" dirty="0" err="1">
                  <a:solidFill>
                    <a:srgbClr val="FFFF00"/>
                  </a:solidFill>
                  <a:latin typeface="Symbol" panose="05050102010706020507" pitchFamily="18" charset="2"/>
                </a:rPr>
                <a:t>d</a:t>
              </a:r>
              <a:r>
                <a:rPr lang="en-US" sz="3200" baseline="-25000" dirty="0" err="1">
                  <a:solidFill>
                    <a:srgbClr val="FFFF00"/>
                  </a:solidFill>
                </a:rPr>
                <a:t>ij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l</a:t>
              </a:r>
              <a:r>
                <a:rPr lang="en-US" sz="3200" baseline="-25000" dirty="0" err="1">
                  <a:solidFill>
                    <a:srgbClr val="FFFF00"/>
                  </a:solidFill>
                </a:rPr>
                <a:t>ij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677B06ED-DD87-247A-F937-E2693B6ED04B}"/>
                </a:ext>
              </a:extLst>
            </p:cNvPr>
            <p:cNvSpPr txBox="1"/>
            <p:nvPr/>
          </p:nvSpPr>
          <p:spPr>
            <a:xfrm>
              <a:off x="4246591" y="4238112"/>
              <a:ext cx="439812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FFFF"/>
                  </a:solidFill>
                </a:rPr>
                <a:t>Diagonal Approximation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A1E26E14-AC20-7304-C25F-4A55E3822C0A}"/>
              </a:ext>
            </a:extLst>
          </p:cNvPr>
          <p:cNvGrpSpPr/>
          <p:nvPr/>
        </p:nvGrpSpPr>
        <p:grpSpPr>
          <a:xfrm>
            <a:off x="228600" y="3740212"/>
            <a:ext cx="7535799" cy="904386"/>
            <a:chOff x="228600" y="3740212"/>
            <a:chExt cx="7535799" cy="904386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9E16659-FA68-E812-03AA-AC1A82A6AD5D}"/>
                </a:ext>
              </a:extLst>
            </p:cNvPr>
            <p:cNvSpPr txBox="1"/>
            <p:nvPr/>
          </p:nvSpPr>
          <p:spPr>
            <a:xfrm>
              <a:off x="228600" y="3893470"/>
              <a:ext cx="7535799" cy="584775"/>
            </a:xfrm>
            <a:prstGeom prst="rect">
              <a:avLst/>
            </a:prstGeom>
            <a:solidFill>
              <a:srgbClr val="114FFB"/>
            </a:solidFill>
          </p:spPr>
          <p:txBody>
            <a:bodyPr wrap="square">
              <a:spAutoFit/>
            </a:bodyPr>
            <a:lstStyle/>
            <a:p>
              <a:r>
                <a:rPr lang="en-US" sz="3200" dirty="0">
                  <a:solidFill>
                    <a:srgbClr val="FFFFFF"/>
                  </a:solidFill>
                </a:rPr>
                <a:t>       m</a:t>
              </a:r>
              <a:r>
                <a:rPr lang="en-US" sz="3200" baseline="-25000" dirty="0">
                  <a:solidFill>
                    <a:srgbClr val="FFFFFF"/>
                  </a:solidFill>
                </a:rPr>
                <a:t>i</a:t>
              </a:r>
              <a:r>
                <a:rPr lang="en-US" sz="3200" baseline="30000" dirty="0">
                  <a:solidFill>
                    <a:srgbClr val="FFFFFF"/>
                  </a:solidFill>
                </a:rPr>
                <a:t>(k+1)</a:t>
              </a:r>
              <a:r>
                <a:rPr lang="en-US" sz="3200" dirty="0">
                  <a:solidFill>
                    <a:srgbClr val="FFFFFF"/>
                  </a:solidFill>
                </a:rPr>
                <a:t> = m</a:t>
              </a:r>
              <a:r>
                <a:rPr lang="en-US" sz="3200" baseline="-25000" dirty="0">
                  <a:solidFill>
                    <a:srgbClr val="FFFFFF"/>
                  </a:solidFill>
                </a:rPr>
                <a:t>i</a:t>
              </a:r>
              <a:r>
                <a:rPr lang="en-US" sz="3200" baseline="30000" dirty="0">
                  <a:solidFill>
                    <a:srgbClr val="FFFFFF"/>
                  </a:solidFill>
                </a:rPr>
                <a:t>(k)</a:t>
              </a:r>
              <a:r>
                <a:rPr lang="en-US" sz="3200" dirty="0">
                  <a:solidFill>
                    <a:srgbClr val="FFFFFF"/>
                  </a:solidFill>
                </a:rPr>
                <a:t> -               </a:t>
              </a:r>
              <a:r>
                <a:rPr lang="en-US" sz="3200" dirty="0">
                  <a:solidFill>
                    <a:srgbClr val="FFFF00"/>
                  </a:solidFill>
                </a:rPr>
                <a:t>L</a:t>
              </a:r>
              <a:r>
                <a:rPr lang="en-US" sz="3200" baseline="30000" dirty="0">
                  <a:solidFill>
                    <a:srgbClr val="FFFF00"/>
                  </a:solidFill>
                </a:rPr>
                <a:t>T</a:t>
              </a:r>
              <a:r>
                <a:rPr lang="en-US" sz="3200" dirty="0">
                  <a:solidFill>
                    <a:srgbClr val="FFFFFF"/>
                  </a:solidFill>
                </a:rPr>
                <a:t>(d</a:t>
              </a:r>
              <a:r>
                <a:rPr lang="en-US" sz="3200" baseline="30000" dirty="0">
                  <a:solidFill>
                    <a:srgbClr val="FFFFFF"/>
                  </a:solidFill>
                </a:rPr>
                <a:t>(k)</a:t>
              </a:r>
              <a:r>
                <a:rPr lang="en-US" sz="3200" dirty="0">
                  <a:solidFill>
                    <a:srgbClr val="FFFFFF"/>
                  </a:solidFill>
                </a:rPr>
                <a:t> -d)</a:t>
              </a:r>
              <a:r>
                <a:rPr lang="en-US" sz="3200" baseline="-25000" dirty="0" err="1">
                  <a:solidFill>
                    <a:srgbClr val="FFFFFF"/>
                  </a:solidFill>
                </a:rPr>
                <a:t>i</a:t>
              </a:r>
              <a:endParaRPr lang="en-US" sz="3200" dirty="0"/>
            </a:p>
          </p:txBody>
        </p: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F3606425-EEE2-E4CA-1C8A-2072C0C227CE}"/>
                </a:ext>
              </a:extLst>
            </p:cNvPr>
            <p:cNvGrpSpPr/>
            <p:nvPr/>
          </p:nvGrpSpPr>
          <p:grpSpPr>
            <a:xfrm>
              <a:off x="3546022" y="3740212"/>
              <a:ext cx="1330778" cy="904386"/>
              <a:chOff x="3546022" y="3740212"/>
              <a:chExt cx="1330778" cy="904386"/>
            </a:xfrm>
          </p:grpSpPr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41B8DB31-F272-0462-1B3F-D46BE4C6B5C1}"/>
                  </a:ext>
                </a:extLst>
              </p:cNvPr>
              <p:cNvGrpSpPr/>
              <p:nvPr/>
            </p:nvGrpSpPr>
            <p:grpSpPr>
              <a:xfrm>
                <a:off x="3546022" y="3740212"/>
                <a:ext cx="1330778" cy="904386"/>
                <a:chOff x="-619916" y="2337297"/>
                <a:chExt cx="1330778" cy="904386"/>
              </a:xfrm>
            </p:grpSpPr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32243F57-E4CA-920F-4CD1-7D8A1926D633}"/>
                    </a:ext>
                  </a:extLst>
                </p:cNvPr>
                <p:cNvSpPr/>
                <p:nvPr/>
              </p:nvSpPr>
              <p:spPr bwMode="auto">
                <a:xfrm>
                  <a:off x="-619916" y="2337297"/>
                  <a:ext cx="1330778" cy="854682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600" b="1" i="1" u="none" strike="noStrike" cap="none" normalizeH="0" baseline="0">
                    <a:ln>
                      <a:noFill/>
                    </a:ln>
                    <a:solidFill>
                      <a:schemeClr val="hlin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charset="0"/>
                  </a:endParaRPr>
                </a:p>
              </p:txBody>
            </p:sp>
            <p:grpSp>
              <p:nvGrpSpPr>
                <p:cNvPr id="38" name="Group 37">
                  <a:extLst>
                    <a:ext uri="{FF2B5EF4-FFF2-40B4-BE49-F238E27FC236}">
                      <a16:creationId xmlns:a16="http://schemas.microsoft.com/office/drawing/2014/main" id="{7C2A5706-11F7-E5A7-0E66-16DE7D298088}"/>
                    </a:ext>
                  </a:extLst>
                </p:cNvPr>
                <p:cNvGrpSpPr/>
                <p:nvPr/>
              </p:nvGrpSpPr>
              <p:grpSpPr>
                <a:xfrm>
                  <a:off x="-531848" y="2360900"/>
                  <a:ext cx="972054" cy="880783"/>
                  <a:chOff x="160321" y="2072198"/>
                  <a:chExt cx="972054" cy="880783"/>
                </a:xfrm>
                <a:solidFill>
                  <a:schemeClr val="bg1"/>
                </a:solidFill>
              </p:grpSpPr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5B3C1B0D-7730-F812-950D-A10FB4AFED64}"/>
                      </a:ext>
                    </a:extLst>
                  </p:cNvPr>
                  <p:cNvSpPr txBox="1"/>
                  <p:nvPr/>
                </p:nvSpPr>
                <p:spPr>
                  <a:xfrm>
                    <a:off x="252217" y="2552871"/>
                    <a:ext cx="880158" cy="400110"/>
                  </a:xfrm>
                  <a:prstGeom prst="rect">
                    <a:avLst/>
                  </a:prstGeom>
                  <a:grp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2000" dirty="0">
                        <a:solidFill>
                          <a:srgbClr val="FFFF00"/>
                        </a:solidFill>
                      </a:rPr>
                      <a:t>[L</a:t>
                    </a:r>
                    <a:r>
                      <a:rPr lang="en-US" sz="2000" baseline="30000" dirty="0">
                        <a:solidFill>
                          <a:srgbClr val="FFFF00"/>
                        </a:solidFill>
                      </a:rPr>
                      <a:t>T</a:t>
                    </a:r>
                    <a:r>
                      <a:rPr lang="en-US" sz="2000" dirty="0">
                        <a:solidFill>
                          <a:srgbClr val="FFFF00"/>
                        </a:solidFill>
                      </a:rPr>
                      <a:t>L]</a:t>
                    </a:r>
                    <a:r>
                      <a:rPr lang="en-US" sz="2000" baseline="-25000" dirty="0">
                        <a:solidFill>
                          <a:srgbClr val="FFFF00"/>
                        </a:solidFill>
                      </a:rPr>
                      <a:t>ii</a:t>
                    </a:r>
                    <a:r>
                      <a:rPr lang="en-US" sz="2000" dirty="0">
                        <a:solidFill>
                          <a:srgbClr val="FFFF00"/>
                        </a:solidFill>
                      </a:rPr>
                      <a:t> </a:t>
                    </a:r>
                    <a:endParaRPr lang="en-US" sz="2000" dirty="0"/>
                  </a:p>
                </p:txBody>
              </p:sp>
              <p:cxnSp>
                <p:nvCxnSpPr>
                  <p:cNvPr id="33" name="Straight Connector 32">
                    <a:extLst>
                      <a:ext uri="{FF2B5EF4-FFF2-40B4-BE49-F238E27FC236}">
                        <a16:creationId xmlns:a16="http://schemas.microsoft.com/office/drawing/2014/main" id="{89E626D6-B377-7D7C-BC65-8D397BCF4D0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>
                    <a:off x="160321" y="2491308"/>
                    <a:ext cx="526991" cy="7266"/>
                  </a:xfrm>
                  <a:prstGeom prst="line">
                    <a:avLst/>
                  </a:prstGeom>
                  <a:grpFill/>
                  <a:ln w="9525" cap="flat" cmpd="sng" algn="ctr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sp>
                <p:nvSpPr>
                  <p:cNvPr id="37" name="TextBox 36">
                    <a:extLst>
                      <a:ext uri="{FF2B5EF4-FFF2-40B4-BE49-F238E27FC236}">
                        <a16:creationId xmlns:a16="http://schemas.microsoft.com/office/drawing/2014/main" id="{A4C093A4-AF11-1035-958A-8282CD87825F}"/>
                      </a:ext>
                    </a:extLst>
                  </p:cNvPr>
                  <p:cNvSpPr txBox="1"/>
                  <p:nvPr/>
                </p:nvSpPr>
                <p:spPr>
                  <a:xfrm>
                    <a:off x="439298" y="2072198"/>
                    <a:ext cx="666629" cy="461665"/>
                  </a:xfrm>
                  <a:prstGeom prst="rect">
                    <a:avLst/>
                  </a:prstGeom>
                  <a:grp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2400" dirty="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ymbol" panose="05050102010706020507" pitchFamily="18" charset="2"/>
                      </a:rPr>
                      <a:t>a </a:t>
                    </a:r>
                    <a:endParaRPr lang="en-US" sz="2400" dirty="0"/>
                  </a:p>
                </p:txBody>
              </p:sp>
            </p:grpSp>
          </p:grp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706ABEB8-A30E-8A89-F41C-F68D2CF2DB9B}"/>
                  </a:ext>
                </a:extLst>
              </p:cNvPr>
              <p:cNvCxnSpPr/>
              <p:nvPr/>
            </p:nvCxnSpPr>
            <p:spPr bwMode="auto">
              <a:xfrm>
                <a:off x="3589487" y="4179900"/>
                <a:ext cx="735799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67686A0B-EAC3-5E1E-AF79-EC01B81C2F7F}"/>
              </a:ext>
            </a:extLst>
          </p:cNvPr>
          <p:cNvSpPr txBox="1"/>
          <p:nvPr/>
        </p:nvSpPr>
        <p:spPr>
          <a:xfrm>
            <a:off x="6865538" y="3976513"/>
            <a:ext cx="2148345" cy="584775"/>
          </a:xfrm>
          <a:prstGeom prst="rect">
            <a:avLst/>
          </a:prstGeom>
          <a:solidFill>
            <a:srgbClr val="FF0000"/>
          </a:solidFill>
          <a:ln>
            <a:solidFill>
              <a:srgbClr val="FFFF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>
                <a:solidFill>
                  <a:srgbClr val="FFFFFF"/>
                </a:solidFill>
              </a:rPr>
              <a:t>Precondioned</a:t>
            </a:r>
            <a:r>
              <a:rPr lang="en-US" sz="1600" dirty="0">
                <a:solidFill>
                  <a:srgbClr val="FFFFFF"/>
                </a:solidFill>
              </a:rPr>
              <a:t> Steepest </a:t>
            </a:r>
          </a:p>
          <a:p>
            <a:pPr algn="ctr"/>
            <a:r>
              <a:rPr lang="en-US" sz="1600" dirty="0">
                <a:solidFill>
                  <a:srgbClr val="FFFFFF"/>
                </a:solidFill>
              </a:rPr>
              <a:t>Descent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D69BED3F-056E-A849-0E75-825AC76DE19B}"/>
              </a:ext>
            </a:extLst>
          </p:cNvPr>
          <p:cNvSpPr txBox="1"/>
          <p:nvPr/>
        </p:nvSpPr>
        <p:spPr>
          <a:xfrm>
            <a:off x="1237055" y="4664160"/>
            <a:ext cx="6060243" cy="584775"/>
          </a:xfrm>
          <a:prstGeom prst="rect">
            <a:avLst/>
          </a:prstGeom>
          <a:solidFill>
            <a:srgbClr val="114FFB"/>
          </a:solidFill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       m</a:t>
            </a:r>
            <a:r>
              <a:rPr lang="en-US" sz="3200" baseline="-25000" dirty="0">
                <a:solidFill>
                  <a:srgbClr val="FFFFFF"/>
                </a:solidFill>
              </a:rPr>
              <a:t>i</a:t>
            </a:r>
            <a:r>
              <a:rPr lang="en-US" sz="3200" baseline="30000" dirty="0">
                <a:solidFill>
                  <a:srgbClr val="FFFFFF"/>
                </a:solidFill>
              </a:rPr>
              <a:t>(k+1)</a:t>
            </a:r>
            <a:r>
              <a:rPr lang="en-US" sz="3200" dirty="0">
                <a:solidFill>
                  <a:srgbClr val="FFFFFF"/>
                </a:solidFill>
              </a:rPr>
              <a:t> = m</a:t>
            </a:r>
            <a:r>
              <a:rPr lang="en-US" sz="3200" baseline="-25000" dirty="0">
                <a:solidFill>
                  <a:srgbClr val="FFFFFF"/>
                </a:solidFill>
              </a:rPr>
              <a:t>i</a:t>
            </a:r>
            <a:r>
              <a:rPr lang="en-US" sz="3200" baseline="30000" dirty="0">
                <a:solidFill>
                  <a:srgbClr val="FFFFFF"/>
                </a:solidFill>
              </a:rPr>
              <a:t>(k)</a:t>
            </a:r>
            <a:r>
              <a:rPr lang="en-US" sz="3200" dirty="0">
                <a:solidFill>
                  <a:srgbClr val="FFFFFF"/>
                </a:solidFill>
              </a:rPr>
              <a:t> -  </a:t>
            </a:r>
            <a:r>
              <a:rPr lang="en-US" sz="3200" dirty="0" err="1">
                <a:solidFill>
                  <a:srgbClr val="FFFFFF"/>
                </a:solidFill>
                <a:latin typeface="Symbol" panose="05050102010706020507" pitchFamily="18" charset="2"/>
              </a:rPr>
              <a:t>a</a:t>
            </a:r>
            <a:r>
              <a:rPr lang="en-US" sz="3200" dirty="0" err="1">
                <a:solidFill>
                  <a:srgbClr val="FFFF00"/>
                </a:solidFill>
              </a:rPr>
              <a:t>L</a:t>
            </a:r>
            <a:r>
              <a:rPr lang="en-US" sz="3200" baseline="30000" dirty="0" err="1">
                <a:solidFill>
                  <a:srgbClr val="FFFF00"/>
                </a:solidFill>
              </a:rPr>
              <a:t>T</a:t>
            </a:r>
            <a:r>
              <a:rPr lang="en-US" sz="3200" dirty="0">
                <a:solidFill>
                  <a:srgbClr val="FFFFFF"/>
                </a:solidFill>
              </a:rPr>
              <a:t>(d</a:t>
            </a:r>
            <a:r>
              <a:rPr lang="en-US" sz="3200" baseline="30000" dirty="0">
                <a:solidFill>
                  <a:srgbClr val="FFFFFF"/>
                </a:solidFill>
              </a:rPr>
              <a:t>(k)</a:t>
            </a:r>
            <a:r>
              <a:rPr lang="en-US" sz="3200" dirty="0">
                <a:solidFill>
                  <a:srgbClr val="FFFFFF"/>
                </a:solidFill>
              </a:rPr>
              <a:t> -d)</a:t>
            </a:r>
            <a:r>
              <a:rPr lang="en-US" sz="3200" baseline="-25000" dirty="0" err="1">
                <a:solidFill>
                  <a:srgbClr val="FFFFFF"/>
                </a:solidFill>
              </a:rPr>
              <a:t>i</a:t>
            </a:r>
            <a:endParaRPr lang="en-US" sz="3200" dirty="0"/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078AE9EC-F873-72B0-CED5-40A17C9F4098}"/>
              </a:ext>
            </a:extLst>
          </p:cNvPr>
          <p:cNvSpPr txBox="1"/>
          <p:nvPr/>
        </p:nvSpPr>
        <p:spPr>
          <a:xfrm>
            <a:off x="6831875" y="4873406"/>
            <a:ext cx="1595310" cy="338554"/>
          </a:xfrm>
          <a:prstGeom prst="rect">
            <a:avLst/>
          </a:prstGeom>
          <a:solidFill>
            <a:srgbClr val="FF0000"/>
          </a:solidFill>
          <a:ln>
            <a:solidFill>
              <a:srgbClr val="FFFF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Steepest Descent</a:t>
            </a:r>
          </a:p>
        </p:txBody>
      </p: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BFBBEF36-ED03-D9ED-FE35-4FDC3C8911B0}"/>
              </a:ext>
            </a:extLst>
          </p:cNvPr>
          <p:cNvGrpSpPr/>
          <p:nvPr/>
        </p:nvGrpSpPr>
        <p:grpSpPr>
          <a:xfrm>
            <a:off x="59228" y="3657600"/>
            <a:ext cx="3170669" cy="303348"/>
            <a:chOff x="59228" y="3657600"/>
            <a:chExt cx="3170669" cy="303348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9FAF2B1E-1D05-A960-B0EE-BC73C6F41AFE}"/>
                </a:ext>
              </a:extLst>
            </p:cNvPr>
            <p:cNvSpPr txBox="1"/>
            <p:nvPr/>
          </p:nvSpPr>
          <p:spPr>
            <a:xfrm>
              <a:off x="59228" y="3699338"/>
              <a:ext cx="962123" cy="26161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Step length </a:t>
              </a:r>
              <a:r>
                <a:rPr lang="en-US" sz="105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anose="05050102010706020507" pitchFamily="18" charset="2"/>
                </a:rPr>
                <a:t>a</a:t>
              </a:r>
              <a:endParaRPr lang="en-US" sz="105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4EC4425D-DB72-1246-082E-1359E96BEA66}"/>
                </a:ext>
              </a:extLst>
            </p:cNvPr>
            <p:cNvSpPr/>
            <p:nvPr/>
          </p:nvSpPr>
          <p:spPr bwMode="auto">
            <a:xfrm>
              <a:off x="1032387" y="3657600"/>
              <a:ext cx="2197510" cy="205945"/>
            </a:xfrm>
            <a:custGeom>
              <a:avLst/>
              <a:gdLst>
                <a:gd name="connsiteX0" fmla="*/ 0 w 2197510"/>
                <a:gd name="connsiteY0" fmla="*/ 176981 h 205945"/>
                <a:gd name="connsiteX1" fmla="*/ 1415845 w 2197510"/>
                <a:gd name="connsiteY1" fmla="*/ 191729 h 205945"/>
                <a:gd name="connsiteX2" fmla="*/ 2197510 w 2197510"/>
                <a:gd name="connsiteY2" fmla="*/ 0 h 205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97510" h="205945">
                  <a:moveTo>
                    <a:pt x="0" y="176981"/>
                  </a:moveTo>
                  <a:cubicBezTo>
                    <a:pt x="524796" y="199103"/>
                    <a:pt x="1049593" y="221226"/>
                    <a:pt x="1415845" y="191729"/>
                  </a:cubicBezTo>
                  <a:cubicBezTo>
                    <a:pt x="1782097" y="162232"/>
                    <a:pt x="1989803" y="81116"/>
                    <a:pt x="2197510" y="0"/>
                  </a:cubicBezTo>
                </a:path>
              </a:pathLst>
            </a:custGeom>
            <a:noFill/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1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8C290775-2942-7D09-D817-A3F9F490D9CF}"/>
              </a:ext>
            </a:extLst>
          </p:cNvPr>
          <p:cNvGrpSpPr/>
          <p:nvPr/>
        </p:nvGrpSpPr>
        <p:grpSpPr>
          <a:xfrm>
            <a:off x="3975868" y="5308095"/>
            <a:ext cx="4940036" cy="1485010"/>
            <a:chOff x="1752406" y="3844674"/>
            <a:chExt cx="4940036" cy="1485010"/>
          </a:xfrm>
        </p:grpSpPr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02A3B3F1-E37C-29E2-1DF6-5D0304067D80}"/>
                </a:ext>
              </a:extLst>
            </p:cNvPr>
            <p:cNvSpPr/>
            <p:nvPr/>
          </p:nvSpPr>
          <p:spPr bwMode="auto">
            <a:xfrm>
              <a:off x="1752406" y="3863628"/>
              <a:ext cx="4889442" cy="1466056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1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ADE2125C-240F-7368-C957-FD6DC9C30CF0}"/>
                </a:ext>
              </a:extLst>
            </p:cNvPr>
            <p:cNvGrpSpPr/>
            <p:nvPr/>
          </p:nvGrpSpPr>
          <p:grpSpPr>
            <a:xfrm>
              <a:off x="1784904" y="3844674"/>
              <a:ext cx="4907538" cy="1410726"/>
              <a:chOff x="1784904" y="3844674"/>
              <a:chExt cx="4907538" cy="1410726"/>
            </a:xfrm>
          </p:grpSpPr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id="{2389E564-CDB9-78C6-083B-DFD464DC8CE7}"/>
                  </a:ext>
                </a:extLst>
              </p:cNvPr>
              <p:cNvGrpSpPr/>
              <p:nvPr/>
            </p:nvGrpSpPr>
            <p:grpSpPr>
              <a:xfrm>
                <a:off x="2065919" y="4205904"/>
                <a:ext cx="4626523" cy="584775"/>
                <a:chOff x="2096674" y="3278853"/>
                <a:chExt cx="4626523" cy="584775"/>
              </a:xfrm>
            </p:grpSpPr>
            <p:sp>
              <p:nvSpPr>
                <p:cNvPr id="95" name="TextBox 94">
                  <a:extLst>
                    <a:ext uri="{FF2B5EF4-FFF2-40B4-BE49-F238E27FC236}">
                      <a16:creationId xmlns:a16="http://schemas.microsoft.com/office/drawing/2014/main" id="{AD21C809-A8D7-785A-EC58-30F3CD8F350B}"/>
                    </a:ext>
                  </a:extLst>
                </p:cNvPr>
                <p:cNvSpPr txBox="1"/>
                <p:nvPr/>
              </p:nvSpPr>
              <p:spPr>
                <a:xfrm>
                  <a:off x="2096674" y="3278853"/>
                  <a:ext cx="4626523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m</a:t>
                  </a:r>
                  <a:r>
                    <a:rPr lang="en-US" sz="2800" baseline="30000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(k+1)</a:t>
                  </a:r>
                  <a:r>
                    <a:rPr lang="en-US" sz="2800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 </a:t>
                  </a:r>
                  <a:r>
                    <a:rPr lang="en-US" sz="2800" dirty="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= </a:t>
                  </a:r>
                  <a:r>
                    <a:rPr lang="en-US" sz="2800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m</a:t>
                  </a:r>
                  <a:r>
                    <a:rPr lang="en-US" sz="2800" baseline="30000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(k) </a:t>
                  </a:r>
                  <a:r>
                    <a:rPr lang="en-US" sz="2800" dirty="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-        L</a:t>
                  </a:r>
                  <a:r>
                    <a:rPr lang="en-US" sz="2800" baseline="30000" dirty="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T</a:t>
                  </a:r>
                  <a:r>
                    <a:rPr lang="en-US" sz="2800" dirty="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(</a:t>
                  </a:r>
                  <a:r>
                    <a:rPr lang="en-US" sz="2800" dirty="0" err="1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L</a:t>
                  </a:r>
                  <a:r>
                    <a:rPr lang="en-US" sz="2800" dirty="0" err="1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m</a:t>
                  </a:r>
                  <a:r>
                    <a:rPr lang="en-US" sz="2800" baseline="30000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(k)</a:t>
                  </a:r>
                  <a:r>
                    <a:rPr lang="en-US" sz="2800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 </a:t>
                  </a:r>
                  <a:r>
                    <a:rPr lang="en-US" sz="2800" dirty="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-d</a:t>
                  </a:r>
                  <a:r>
                    <a:rPr lang="en-US" sz="3200" dirty="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)</a:t>
                  </a:r>
                  <a:endParaRPr lang="en-US" sz="28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96" name="TextBox 95">
                  <a:extLst>
                    <a:ext uri="{FF2B5EF4-FFF2-40B4-BE49-F238E27FC236}">
                      <a16:creationId xmlns:a16="http://schemas.microsoft.com/office/drawing/2014/main" id="{7245154B-6FFF-D89E-10B0-2FA91B6345CC}"/>
                    </a:ext>
                  </a:extLst>
                </p:cNvPr>
                <p:cNvSpPr txBox="1"/>
                <p:nvPr/>
              </p:nvSpPr>
              <p:spPr>
                <a:xfrm>
                  <a:off x="4193244" y="3328557"/>
                  <a:ext cx="666629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2400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Symbol" panose="05050102010706020507" pitchFamily="18" charset="2"/>
                    </a:rPr>
                    <a:t>a </a:t>
                  </a:r>
                  <a:endParaRPr lang="en-US" sz="2400" dirty="0"/>
                </a:p>
              </p:txBody>
            </p:sp>
          </p:grpSp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D5E12C39-BC78-1671-8AC2-0244104B36FB}"/>
                  </a:ext>
                </a:extLst>
              </p:cNvPr>
              <p:cNvSpPr txBox="1"/>
              <p:nvPr/>
            </p:nvSpPr>
            <p:spPr>
              <a:xfrm>
                <a:off x="1795581" y="3844674"/>
                <a:ext cx="15311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rgbClr val="FFFFFF"/>
                    </a:solidFill>
                  </a:rPr>
                  <a:t>For k=1:K</a:t>
                </a:r>
              </a:p>
            </p:txBody>
          </p:sp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9F022F0A-3A76-87A2-BE92-DC7C8362B8D1}"/>
                  </a:ext>
                </a:extLst>
              </p:cNvPr>
              <p:cNvSpPr txBox="1"/>
              <p:nvPr/>
            </p:nvSpPr>
            <p:spPr>
              <a:xfrm>
                <a:off x="1784904" y="4793735"/>
                <a:ext cx="64633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rgbClr val="FFFFFF"/>
                    </a:solidFill>
                  </a:rPr>
                  <a:t>end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04217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9" grpId="0"/>
      <p:bldP spid="26" grpId="0" animBg="1"/>
      <p:bldP spid="27" grpId="0" animBg="1"/>
      <p:bldP spid="88" grpId="0"/>
      <p:bldP spid="45" grpId="0"/>
      <p:bldP spid="45" grpId="1"/>
      <p:bldP spid="54" grpId="0" animBg="1"/>
      <p:bldP spid="60" grpId="0" animBg="1"/>
      <p:bldP spid="61" grpId="0" animBg="1"/>
      <p:bldP spid="85" grpId="0" animBg="1"/>
      <p:bldP spid="87" grpId="0" animBg="1"/>
      <p:bldP spid="1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C28D4F3-75BD-A480-7084-900ACA8E1B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066800"/>
            <a:ext cx="914400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685800" indent="-685800" algn="ctr">
              <a:buFont typeface="Arial" panose="020B0604020202020204" pitchFamily="34" charset="0"/>
              <a:buChar char="•"/>
              <a:defRPr/>
            </a:pPr>
            <a:r>
              <a:rPr lang="en-US" sz="4000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Overdetermined System of Equations</a:t>
            </a:r>
          </a:p>
          <a:p>
            <a:pPr algn="ctr">
              <a:defRPr/>
            </a:pPr>
            <a:r>
              <a:rPr lang="en-US" sz="4000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&amp; Least Squares Solution</a:t>
            </a:r>
            <a:endParaRPr lang="en-US" sz="4000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746498" name="Rectangle 2"/>
          <p:cNvSpPr>
            <a:spLocks noChangeArrowheads="1"/>
          </p:cNvSpPr>
          <p:nvPr/>
        </p:nvSpPr>
        <p:spPr bwMode="auto">
          <a:xfrm>
            <a:off x="-138817" y="-517309"/>
            <a:ext cx="914400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sz="8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Outline</a:t>
            </a:r>
            <a:endParaRPr lang="en-US" sz="8000" dirty="0">
              <a:solidFill>
                <a:srgbClr val="FFFFFF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-1789506" y="2895600"/>
            <a:ext cx="1104900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5800090" y="5101588"/>
            <a:ext cx="1524000" cy="914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-152400" y="1981200"/>
            <a:ext cx="914400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685800" indent="-685800" algn="ctr">
              <a:buFont typeface="Arial" panose="020B0604020202020204" pitchFamily="34" charset="0"/>
              <a:buChar char="•"/>
              <a:defRPr/>
            </a:pPr>
            <a:r>
              <a:rPr lang="en-US" sz="4000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Iterative Steepest Descent Solution</a:t>
            </a:r>
            <a:endParaRPr lang="en-US" sz="4000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-175260" y="3896258"/>
            <a:ext cx="383286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685800" indent="-685800" algn="ctr">
              <a:buFont typeface="Arial" panose="020B0604020202020204" pitchFamily="34" charset="0"/>
              <a:buChar char="•"/>
              <a:defRPr/>
            </a:pPr>
            <a:r>
              <a:rPr lang="en-US" sz="4000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Summary</a:t>
            </a:r>
            <a:endParaRPr lang="en-US" sz="4000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107950" y="2923638"/>
            <a:ext cx="808609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685800" indent="-685800" algn="ctr">
              <a:buFont typeface="Arial" panose="020B0604020202020204" pitchFamily="34" charset="0"/>
              <a:buChar char="•"/>
              <a:defRPr/>
            </a:pPr>
            <a:r>
              <a:rPr lang="en-US" sz="4000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Details: </a:t>
            </a:r>
            <a:r>
              <a:rPr lang="en-US" sz="4000" dirty="0" err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Ill-posed+Regularization</a:t>
            </a:r>
            <a:endParaRPr lang="en-US" sz="4000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F3A8126-789D-2EAE-BB4A-0F3F7015F689}"/>
              </a:ext>
            </a:extLst>
          </p:cNvPr>
          <p:cNvSpPr/>
          <p:nvPr/>
        </p:nvSpPr>
        <p:spPr bwMode="auto">
          <a:xfrm>
            <a:off x="-390398" y="1654471"/>
            <a:ext cx="11277600" cy="4327309"/>
          </a:xfrm>
          <a:prstGeom prst="rect">
            <a:avLst/>
          </a:prstGeom>
          <a:solidFill>
            <a:srgbClr val="114FFB">
              <a:alpha val="3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28EFEB6-4718-1888-FD46-11185FF6691F}"/>
              </a:ext>
            </a:extLst>
          </p:cNvPr>
          <p:cNvSpPr txBox="1"/>
          <p:nvPr/>
        </p:nvSpPr>
        <p:spPr>
          <a:xfrm>
            <a:off x="-390398" y="3810000"/>
            <a:ext cx="8467598" cy="646331"/>
          </a:xfrm>
          <a:prstGeom prst="rect">
            <a:avLst/>
          </a:prstGeom>
          <a:solidFill>
            <a:srgbClr val="114FFB"/>
          </a:solidFill>
        </p:spPr>
        <p:txBody>
          <a:bodyPr wrap="square">
            <a:spAutoFit/>
          </a:bodyPr>
          <a:lstStyle/>
          <a:p>
            <a:pPr marL="685800" indent="-685800" algn="ctr">
              <a:buFont typeface="Arial" panose="020B0604020202020204" pitchFamily="34" charset="0"/>
              <a:buChar char="•"/>
              <a:defRPr/>
            </a:pPr>
            <a:r>
              <a:rPr lang="en-US" sz="3600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Details: </a:t>
            </a:r>
            <a:r>
              <a:rPr lang="en-US" sz="3600" dirty="0" err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Ill-posed+Regularization</a:t>
            </a:r>
            <a:r>
              <a:rPr lang="en-US" sz="3600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</a:t>
            </a:r>
            <a:endParaRPr lang="en-US" sz="3600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EC95E9-A8B8-3E30-A49C-B0F864FA51E5}"/>
              </a:ext>
            </a:extLst>
          </p:cNvPr>
          <p:cNvSpPr txBox="1"/>
          <p:nvPr/>
        </p:nvSpPr>
        <p:spPr>
          <a:xfrm>
            <a:off x="2559998" y="3833378"/>
            <a:ext cx="6331056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Ill-posed Example       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05517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498" name="Rectangle 2"/>
          <p:cNvSpPr>
            <a:spLocks noChangeArrowheads="1"/>
          </p:cNvSpPr>
          <p:nvPr/>
        </p:nvSpPr>
        <p:spPr bwMode="auto">
          <a:xfrm>
            <a:off x="-76200" y="-228600"/>
            <a:ext cx="914400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sz="8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Outline</a:t>
            </a:r>
            <a:endParaRPr lang="en-US" sz="8000" dirty="0">
              <a:solidFill>
                <a:srgbClr val="FFFFFF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-1752600" y="2895600"/>
            <a:ext cx="1104900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5791200" y="5515510"/>
            <a:ext cx="1524000" cy="914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76200" y="1460844"/>
            <a:ext cx="914400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685800" indent="-685800" algn="ctr">
              <a:buFont typeface="Arial" panose="020B0604020202020204" pitchFamily="34" charset="0"/>
              <a:buChar char="•"/>
              <a:defRPr/>
            </a:pPr>
            <a:r>
              <a:rPr lang="en-US" sz="4000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Overdetermined System of Equations</a:t>
            </a:r>
          </a:p>
          <a:p>
            <a:pPr algn="ctr">
              <a:defRPr/>
            </a:pPr>
            <a:r>
              <a:rPr lang="en-US" sz="4000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&amp; Least Squares Solution</a:t>
            </a:r>
            <a:endParaRPr lang="en-US" sz="4000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-281940" y="2391310"/>
            <a:ext cx="914400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685800" indent="-685800" algn="ctr">
              <a:buFont typeface="Arial" panose="020B0604020202020204" pitchFamily="34" charset="0"/>
              <a:buChar char="•"/>
              <a:defRPr/>
            </a:pPr>
            <a:r>
              <a:rPr lang="en-US" sz="4000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Iterative Steepest Descent Solution</a:t>
            </a:r>
            <a:endParaRPr lang="en-US" sz="4000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-281940" y="4310180"/>
            <a:ext cx="383286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685800" indent="-685800" algn="ctr">
              <a:buFont typeface="Arial" panose="020B0604020202020204" pitchFamily="34" charset="0"/>
              <a:buChar char="•"/>
              <a:defRPr/>
            </a:pPr>
            <a:r>
              <a:rPr lang="en-US" sz="4000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Summary</a:t>
            </a:r>
            <a:endParaRPr lang="en-US" sz="4000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99060" y="3337560"/>
            <a:ext cx="808609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685800" indent="-685800" algn="ctr">
              <a:buFont typeface="Arial" panose="020B0604020202020204" pitchFamily="34" charset="0"/>
              <a:buChar char="•"/>
              <a:defRPr/>
            </a:pPr>
            <a:r>
              <a:rPr lang="en-US" sz="4000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Details: Geometric Interpretation</a:t>
            </a:r>
            <a:endParaRPr lang="en-US" sz="4000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144780" y="3154830"/>
            <a:ext cx="8827770" cy="2937060"/>
          </a:xfrm>
          <a:prstGeom prst="rect">
            <a:avLst/>
          </a:prstGeom>
          <a:solidFill>
            <a:schemeClr val="bg1">
              <a:alpha val="68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9458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-9199601" y="5989147"/>
            <a:ext cx="9601200" cy="1409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Overdetermined </a:t>
            </a:r>
            <a:r>
              <a:rPr lang="en-US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System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of Equations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9296400" cy="6477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90021" y="6253759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tx1"/>
                </a:solidFill>
              </a:rPr>
              <a:t>w</a:t>
            </a:r>
            <a:r>
              <a:rPr lang="en-US" sz="2400" baseline="-25000" dirty="0" err="1">
                <a:solidFill>
                  <a:schemeClr val="tx1"/>
                </a:solidFill>
              </a:rPr>
              <a:t>x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355292" y="6246167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tx1"/>
                </a:solidFill>
              </a:rPr>
              <a:t>w</a:t>
            </a:r>
            <a:r>
              <a:rPr lang="en-US" sz="2400" baseline="-25000" dirty="0" err="1">
                <a:solidFill>
                  <a:schemeClr val="tx1"/>
                </a:solidFill>
              </a:rPr>
              <a:t>x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7" name="Rectangle 56"/>
          <p:cNvSpPr/>
          <p:nvPr/>
        </p:nvSpPr>
        <p:spPr bwMode="auto">
          <a:xfrm>
            <a:off x="4118720" y="3496622"/>
            <a:ext cx="2325905" cy="3200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60" name="Rectangle 59"/>
          <p:cNvSpPr/>
          <p:nvPr/>
        </p:nvSpPr>
        <p:spPr bwMode="auto">
          <a:xfrm>
            <a:off x="4374262" y="2332054"/>
            <a:ext cx="6554043" cy="346233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28716" y="6595646"/>
            <a:ext cx="21755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Ill-conditioned if </a:t>
            </a:r>
            <a:r>
              <a:rPr lang="en-US" sz="1600" dirty="0">
                <a:latin typeface="Symbol" panose="05050102010706020507" pitchFamily="18" charset="2"/>
              </a:rPr>
              <a:t>k</a:t>
            </a:r>
            <a:r>
              <a:rPr lang="en-US" sz="1600" dirty="0"/>
              <a:t>&gt;10</a:t>
            </a:r>
            <a:r>
              <a:rPr lang="en-US" sz="1600" baseline="30000" dirty="0"/>
              <a:t>4</a:t>
            </a:r>
            <a:endParaRPr lang="en-US" sz="1600" dirty="0"/>
          </a:p>
        </p:txBody>
      </p:sp>
      <p:sp>
        <p:nvSpPr>
          <p:cNvPr id="17" name="Rectangle 16"/>
          <p:cNvSpPr/>
          <p:nvPr/>
        </p:nvSpPr>
        <p:spPr bwMode="auto">
          <a:xfrm>
            <a:off x="3810000" y="1524000"/>
            <a:ext cx="5638800" cy="411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3962400" y="1676400"/>
            <a:ext cx="5638800" cy="411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 dirty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2209800" y="3529699"/>
            <a:ext cx="5638800" cy="336640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1823727" y="1576300"/>
            <a:ext cx="2373253" cy="1752600"/>
            <a:chOff x="1823727" y="1576300"/>
            <a:chExt cx="2373253" cy="1752600"/>
          </a:xfrm>
        </p:grpSpPr>
        <p:grpSp>
          <p:nvGrpSpPr>
            <p:cNvPr id="33" name="Group 32"/>
            <p:cNvGrpSpPr/>
            <p:nvPr/>
          </p:nvGrpSpPr>
          <p:grpSpPr>
            <a:xfrm>
              <a:off x="1823727" y="1652500"/>
              <a:ext cx="563621" cy="1600200"/>
              <a:chOff x="-780148" y="2819400"/>
              <a:chExt cx="563621" cy="1600200"/>
            </a:xfrm>
          </p:grpSpPr>
          <p:sp>
            <p:nvSpPr>
              <p:cNvPr id="32" name="Rectangle 31"/>
              <p:cNvSpPr/>
              <p:nvPr/>
            </p:nvSpPr>
            <p:spPr bwMode="auto">
              <a:xfrm>
                <a:off x="-780148" y="2819400"/>
                <a:ext cx="563621" cy="1600200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1" u="none" strike="noStrike" cap="none" normalizeH="0" baseline="0">
                  <a:ln>
                    <a:noFill/>
                  </a:ln>
                  <a:solidFill>
                    <a:schemeClr val="hlin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charset="0"/>
                </a:endParaRPr>
              </a:p>
            </p:txBody>
          </p:sp>
          <p:grpSp>
            <p:nvGrpSpPr>
              <p:cNvPr id="29" name="Group 28"/>
              <p:cNvGrpSpPr/>
              <p:nvPr/>
            </p:nvGrpSpPr>
            <p:grpSpPr>
              <a:xfrm>
                <a:off x="-696796" y="3124200"/>
                <a:ext cx="391996" cy="838200"/>
                <a:chOff x="-696796" y="3124200"/>
                <a:chExt cx="391996" cy="838200"/>
              </a:xfrm>
            </p:grpSpPr>
            <p:sp>
              <p:nvSpPr>
                <p:cNvPr id="24" name="TextBox 23"/>
                <p:cNvSpPr txBox="1"/>
                <p:nvPr/>
              </p:nvSpPr>
              <p:spPr>
                <a:xfrm>
                  <a:off x="-685800" y="3124200"/>
                  <a:ext cx="338554" cy="830997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>
                      <a:solidFill>
                        <a:schemeClr val="tx1"/>
                      </a:solidFill>
                    </a:rPr>
                    <a:t>1</a:t>
                  </a:r>
                </a:p>
                <a:p>
                  <a:r>
                    <a:rPr lang="en-US" sz="2400" dirty="0">
                      <a:solidFill>
                        <a:schemeClr val="tx1"/>
                      </a:solidFill>
                    </a:rPr>
                    <a:t>0</a:t>
                  </a:r>
                </a:p>
              </p:txBody>
            </p:sp>
            <p:sp>
              <p:nvSpPr>
                <p:cNvPr id="25" name="Double Bracket 24"/>
                <p:cNvSpPr/>
                <p:nvPr/>
              </p:nvSpPr>
              <p:spPr bwMode="auto">
                <a:xfrm>
                  <a:off x="-696796" y="3124200"/>
                  <a:ext cx="391996" cy="838200"/>
                </a:xfrm>
                <a:prstGeom prst="bracketPair">
                  <a:avLst/>
                </a:prstGeom>
                <a:no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600" b="1" i="1" u="none" strike="noStrike" cap="none" normalizeH="0" baseline="0">
                    <a:ln>
                      <a:noFill/>
                    </a:ln>
                    <a:solidFill>
                      <a:schemeClr val="hlin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charset="0"/>
                  </a:endParaRPr>
                </a:p>
              </p:txBody>
            </p:sp>
          </p:grpSp>
        </p:grpSp>
        <p:grpSp>
          <p:nvGrpSpPr>
            <p:cNvPr id="42" name="Group 41"/>
            <p:cNvGrpSpPr/>
            <p:nvPr/>
          </p:nvGrpSpPr>
          <p:grpSpPr>
            <a:xfrm>
              <a:off x="2895600" y="1576300"/>
              <a:ext cx="1301380" cy="1752600"/>
              <a:chOff x="-1320538" y="1981200"/>
              <a:chExt cx="1301380" cy="1752600"/>
            </a:xfrm>
          </p:grpSpPr>
          <p:sp>
            <p:nvSpPr>
              <p:cNvPr id="41" name="Rectangle 40"/>
              <p:cNvSpPr/>
              <p:nvPr/>
            </p:nvSpPr>
            <p:spPr bwMode="auto">
              <a:xfrm>
                <a:off x="-1320538" y="1981200"/>
                <a:ext cx="863338" cy="1752600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1" u="none" strike="noStrike" cap="none" normalizeH="0" baseline="0">
                  <a:ln>
                    <a:noFill/>
                  </a:ln>
                  <a:solidFill>
                    <a:schemeClr val="hlin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charset="0"/>
                </a:endParaRPr>
              </a:p>
            </p:txBody>
          </p:sp>
          <p:grpSp>
            <p:nvGrpSpPr>
              <p:cNvPr id="35" name="Group 34"/>
              <p:cNvGrpSpPr/>
              <p:nvPr/>
            </p:nvGrpSpPr>
            <p:grpSpPr>
              <a:xfrm>
                <a:off x="-1157679" y="2057400"/>
                <a:ext cx="1138521" cy="1600200"/>
                <a:chOff x="-1943581" y="2324100"/>
                <a:chExt cx="1138521" cy="1600200"/>
              </a:xfrm>
            </p:grpSpPr>
            <p:grpSp>
              <p:nvGrpSpPr>
                <p:cNvPr id="36" name="Group 35"/>
                <p:cNvGrpSpPr/>
                <p:nvPr/>
              </p:nvGrpSpPr>
              <p:grpSpPr>
                <a:xfrm>
                  <a:off x="-1368681" y="2324100"/>
                  <a:ext cx="563621" cy="1600200"/>
                  <a:chOff x="-780148" y="2819400"/>
                  <a:chExt cx="563621" cy="1600200"/>
                </a:xfrm>
              </p:grpSpPr>
              <p:sp>
                <p:nvSpPr>
                  <p:cNvPr id="37" name="Rectangle 36"/>
                  <p:cNvSpPr/>
                  <p:nvPr/>
                </p:nvSpPr>
                <p:spPr bwMode="auto">
                  <a:xfrm>
                    <a:off x="-780148" y="2819400"/>
                    <a:ext cx="563621" cy="1600200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3600" b="1" i="1" u="none" strike="noStrike" cap="none" normalizeH="0" baseline="0">
                      <a:ln>
                        <a:noFill/>
                      </a:ln>
                      <a:solidFill>
                        <a:schemeClr val="hlin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charset="0"/>
                    </a:endParaRPr>
                  </a:p>
                </p:txBody>
              </p:sp>
              <p:grpSp>
                <p:nvGrpSpPr>
                  <p:cNvPr id="38" name="Group 37"/>
                  <p:cNvGrpSpPr/>
                  <p:nvPr/>
                </p:nvGrpSpPr>
                <p:grpSpPr>
                  <a:xfrm>
                    <a:off x="-696796" y="3124200"/>
                    <a:ext cx="391996" cy="838200"/>
                    <a:chOff x="-696796" y="3124200"/>
                    <a:chExt cx="391996" cy="838200"/>
                  </a:xfrm>
                </p:grpSpPr>
                <p:sp>
                  <p:nvSpPr>
                    <p:cNvPr id="39" name="TextBox 38"/>
                    <p:cNvSpPr txBox="1"/>
                    <p:nvPr/>
                  </p:nvSpPr>
                  <p:spPr>
                    <a:xfrm>
                      <a:off x="-685800" y="3124200"/>
                      <a:ext cx="338554" cy="830997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  <a:p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p:txBody>
                </p:sp>
                <p:sp>
                  <p:nvSpPr>
                    <p:cNvPr id="40" name="Double Bracket 39"/>
                    <p:cNvSpPr/>
                    <p:nvPr/>
                  </p:nvSpPr>
                  <p:spPr bwMode="auto">
                    <a:xfrm>
                      <a:off x="-696796" y="3124200"/>
                      <a:ext cx="391996" cy="838200"/>
                    </a:xfrm>
                    <a:prstGeom prst="bracketPair">
                      <a:avLst/>
                    </a:prstGeom>
                    <a:noFill/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non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1" i="1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charset="0"/>
                      </a:endParaRPr>
                    </a:p>
                  </p:txBody>
                </p:sp>
              </p:grpSp>
            </p:grpSp>
            <p:sp>
              <p:nvSpPr>
                <p:cNvPr id="34" name="TextBox 33"/>
                <p:cNvSpPr txBox="1"/>
                <p:nvPr/>
              </p:nvSpPr>
              <p:spPr>
                <a:xfrm>
                  <a:off x="-1943581" y="2813565"/>
                  <a:ext cx="630426" cy="461665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dirty="0">
                      <a:solidFill>
                        <a:schemeClr val="tx1"/>
                      </a:solidFill>
                    </a:rPr>
                    <a:t>a</a:t>
                  </a:r>
                  <a:r>
                    <a:rPr lang="en-US" sz="2400" baseline="30000" dirty="0">
                      <a:solidFill>
                        <a:schemeClr val="tx1"/>
                      </a:solidFill>
                    </a:rPr>
                    <a:t>1/2</a:t>
                  </a:r>
                  <a:endParaRPr lang="en-US" sz="2400" dirty="0">
                    <a:solidFill>
                      <a:schemeClr val="tx1"/>
                    </a:solidFill>
                  </a:endParaRPr>
                </a:p>
              </p:txBody>
            </p:sp>
          </p:grpSp>
        </p:grpSp>
      </p:grpSp>
      <p:grpSp>
        <p:nvGrpSpPr>
          <p:cNvPr id="50" name="Group 49"/>
          <p:cNvGrpSpPr/>
          <p:nvPr/>
        </p:nvGrpSpPr>
        <p:grpSpPr>
          <a:xfrm>
            <a:off x="1823727" y="1597878"/>
            <a:ext cx="2373253" cy="1752600"/>
            <a:chOff x="1823727" y="1576300"/>
            <a:chExt cx="2373253" cy="1752600"/>
          </a:xfrm>
        </p:grpSpPr>
        <p:grpSp>
          <p:nvGrpSpPr>
            <p:cNvPr id="51" name="Group 50"/>
            <p:cNvGrpSpPr/>
            <p:nvPr/>
          </p:nvGrpSpPr>
          <p:grpSpPr>
            <a:xfrm>
              <a:off x="1823727" y="1652500"/>
              <a:ext cx="563621" cy="1600200"/>
              <a:chOff x="-780148" y="2819400"/>
              <a:chExt cx="563621" cy="1600200"/>
            </a:xfrm>
          </p:grpSpPr>
          <p:sp>
            <p:nvSpPr>
              <p:cNvPr id="63" name="Rectangle 62"/>
              <p:cNvSpPr/>
              <p:nvPr/>
            </p:nvSpPr>
            <p:spPr bwMode="auto">
              <a:xfrm>
                <a:off x="-780148" y="2819400"/>
                <a:ext cx="563621" cy="1600200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1" u="none" strike="noStrike" cap="none" normalizeH="0" baseline="0">
                  <a:ln>
                    <a:noFill/>
                  </a:ln>
                  <a:solidFill>
                    <a:schemeClr val="hlin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charset="0"/>
                </a:endParaRPr>
              </a:p>
            </p:txBody>
          </p:sp>
          <p:grpSp>
            <p:nvGrpSpPr>
              <p:cNvPr id="64" name="Group 63"/>
              <p:cNvGrpSpPr/>
              <p:nvPr/>
            </p:nvGrpSpPr>
            <p:grpSpPr>
              <a:xfrm>
                <a:off x="-696796" y="3124200"/>
                <a:ext cx="391996" cy="838200"/>
                <a:chOff x="-696796" y="3124200"/>
                <a:chExt cx="391996" cy="838200"/>
              </a:xfrm>
            </p:grpSpPr>
            <p:sp>
              <p:nvSpPr>
                <p:cNvPr id="65" name="TextBox 64"/>
                <p:cNvSpPr txBox="1"/>
                <p:nvPr/>
              </p:nvSpPr>
              <p:spPr>
                <a:xfrm>
                  <a:off x="-685800" y="3124200"/>
                  <a:ext cx="338554" cy="830997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>
                      <a:solidFill>
                        <a:schemeClr val="tx1"/>
                      </a:solidFill>
                    </a:rPr>
                    <a:t>0</a:t>
                  </a:r>
                </a:p>
                <a:p>
                  <a:r>
                    <a:rPr lang="en-US" sz="2400" dirty="0">
                      <a:solidFill>
                        <a:schemeClr val="tx1"/>
                      </a:solidFill>
                    </a:rPr>
                    <a:t>1</a:t>
                  </a:r>
                </a:p>
              </p:txBody>
            </p:sp>
            <p:sp>
              <p:nvSpPr>
                <p:cNvPr id="66" name="Double Bracket 65"/>
                <p:cNvSpPr/>
                <p:nvPr/>
              </p:nvSpPr>
              <p:spPr bwMode="auto">
                <a:xfrm>
                  <a:off x="-696796" y="3124200"/>
                  <a:ext cx="391996" cy="838200"/>
                </a:xfrm>
                <a:prstGeom prst="bracketPair">
                  <a:avLst/>
                </a:prstGeom>
                <a:no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600" b="1" i="1" u="none" strike="noStrike" cap="none" normalizeH="0" baseline="0">
                    <a:ln>
                      <a:noFill/>
                    </a:ln>
                    <a:solidFill>
                      <a:schemeClr val="hlin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charset="0"/>
                  </a:endParaRPr>
                </a:p>
              </p:txBody>
            </p:sp>
          </p:grpSp>
        </p:grpSp>
        <p:grpSp>
          <p:nvGrpSpPr>
            <p:cNvPr id="52" name="Group 51"/>
            <p:cNvGrpSpPr/>
            <p:nvPr/>
          </p:nvGrpSpPr>
          <p:grpSpPr>
            <a:xfrm>
              <a:off x="2895600" y="1576300"/>
              <a:ext cx="1301380" cy="1752600"/>
              <a:chOff x="-1320538" y="1981200"/>
              <a:chExt cx="1301380" cy="1752600"/>
            </a:xfrm>
          </p:grpSpPr>
          <p:sp>
            <p:nvSpPr>
              <p:cNvPr id="53" name="Rectangle 52"/>
              <p:cNvSpPr/>
              <p:nvPr/>
            </p:nvSpPr>
            <p:spPr bwMode="auto">
              <a:xfrm>
                <a:off x="-1320538" y="1981200"/>
                <a:ext cx="863338" cy="1752600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1" u="none" strike="noStrike" cap="none" normalizeH="0" baseline="0">
                  <a:ln>
                    <a:noFill/>
                  </a:ln>
                  <a:solidFill>
                    <a:schemeClr val="hlin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charset="0"/>
                </a:endParaRPr>
              </a:p>
            </p:txBody>
          </p:sp>
          <p:grpSp>
            <p:nvGrpSpPr>
              <p:cNvPr id="54" name="Group 53"/>
              <p:cNvGrpSpPr/>
              <p:nvPr/>
            </p:nvGrpSpPr>
            <p:grpSpPr>
              <a:xfrm>
                <a:off x="-1157679" y="2057400"/>
                <a:ext cx="1138521" cy="1600200"/>
                <a:chOff x="-1943581" y="2324100"/>
                <a:chExt cx="1138521" cy="1600200"/>
              </a:xfrm>
            </p:grpSpPr>
            <p:grpSp>
              <p:nvGrpSpPr>
                <p:cNvPr id="55" name="Group 54"/>
                <p:cNvGrpSpPr/>
                <p:nvPr/>
              </p:nvGrpSpPr>
              <p:grpSpPr>
                <a:xfrm>
                  <a:off x="-1368681" y="2324100"/>
                  <a:ext cx="563621" cy="1600200"/>
                  <a:chOff x="-780148" y="2819400"/>
                  <a:chExt cx="563621" cy="1600200"/>
                </a:xfrm>
              </p:grpSpPr>
              <p:sp>
                <p:nvSpPr>
                  <p:cNvPr id="58" name="Rectangle 57"/>
                  <p:cNvSpPr/>
                  <p:nvPr/>
                </p:nvSpPr>
                <p:spPr bwMode="auto">
                  <a:xfrm>
                    <a:off x="-780148" y="2819400"/>
                    <a:ext cx="563621" cy="1600200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3600" b="1" i="1" u="none" strike="noStrike" cap="none" normalizeH="0" baseline="0">
                      <a:ln>
                        <a:noFill/>
                      </a:ln>
                      <a:solidFill>
                        <a:schemeClr val="hlin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charset="0"/>
                    </a:endParaRPr>
                  </a:p>
                </p:txBody>
              </p:sp>
              <p:grpSp>
                <p:nvGrpSpPr>
                  <p:cNvPr id="59" name="Group 58"/>
                  <p:cNvGrpSpPr/>
                  <p:nvPr/>
                </p:nvGrpSpPr>
                <p:grpSpPr>
                  <a:xfrm>
                    <a:off x="-696796" y="3124200"/>
                    <a:ext cx="391996" cy="838200"/>
                    <a:chOff x="-696796" y="3124200"/>
                    <a:chExt cx="391996" cy="838200"/>
                  </a:xfrm>
                </p:grpSpPr>
                <p:sp>
                  <p:nvSpPr>
                    <p:cNvPr id="61" name="TextBox 60"/>
                    <p:cNvSpPr txBox="1"/>
                    <p:nvPr/>
                  </p:nvSpPr>
                  <p:spPr>
                    <a:xfrm>
                      <a:off x="-685800" y="3124200"/>
                      <a:ext cx="338554" cy="830997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  <a:p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p:txBody>
                </p:sp>
                <p:sp>
                  <p:nvSpPr>
                    <p:cNvPr id="62" name="Double Bracket 61"/>
                    <p:cNvSpPr/>
                    <p:nvPr/>
                  </p:nvSpPr>
                  <p:spPr bwMode="auto">
                    <a:xfrm>
                      <a:off x="-696796" y="3124200"/>
                      <a:ext cx="391996" cy="838200"/>
                    </a:xfrm>
                    <a:prstGeom prst="bracketPair">
                      <a:avLst/>
                    </a:prstGeom>
                    <a:noFill/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non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1" i="1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charset="0"/>
                      </a:endParaRPr>
                    </a:p>
                  </p:txBody>
                </p:sp>
              </p:grpSp>
            </p:grpSp>
            <p:sp>
              <p:nvSpPr>
                <p:cNvPr id="56" name="TextBox 55"/>
                <p:cNvSpPr txBox="1"/>
                <p:nvPr/>
              </p:nvSpPr>
              <p:spPr>
                <a:xfrm>
                  <a:off x="-1943581" y="2813565"/>
                  <a:ext cx="630426" cy="461665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dirty="0">
                      <a:solidFill>
                        <a:srgbClr val="FF0000"/>
                      </a:solidFill>
                    </a:rPr>
                    <a:t>b</a:t>
                  </a:r>
                  <a:r>
                    <a:rPr lang="en-US" sz="2400" baseline="30000" dirty="0">
                      <a:solidFill>
                        <a:srgbClr val="FF0000"/>
                      </a:solidFill>
                    </a:rPr>
                    <a:t>1/2</a:t>
                  </a:r>
                  <a:endParaRPr lang="en-US" sz="2400" dirty="0">
                    <a:solidFill>
                      <a:srgbClr val="FF0000"/>
                    </a:solidFill>
                  </a:endParaRPr>
                </a:p>
              </p:txBody>
            </p:sp>
          </p:grpSp>
        </p:grpSp>
      </p:grpSp>
      <p:grpSp>
        <p:nvGrpSpPr>
          <p:cNvPr id="47" name="Group 46"/>
          <p:cNvGrpSpPr/>
          <p:nvPr/>
        </p:nvGrpSpPr>
        <p:grpSpPr>
          <a:xfrm>
            <a:off x="2876242" y="1640998"/>
            <a:ext cx="870751" cy="658903"/>
            <a:chOff x="2876242" y="1640998"/>
            <a:chExt cx="870751" cy="658903"/>
          </a:xfrm>
        </p:grpSpPr>
        <p:sp>
          <p:nvSpPr>
            <p:cNvPr id="44" name="TextBox 43"/>
            <p:cNvSpPr txBox="1"/>
            <p:nvPr/>
          </p:nvSpPr>
          <p:spPr>
            <a:xfrm>
              <a:off x="2876242" y="1640998"/>
              <a:ext cx="87075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tx1"/>
                  </a:solidFill>
                </a:rPr>
                <a:t>eigenvalue</a:t>
              </a:r>
            </a:p>
          </p:txBody>
        </p:sp>
        <p:cxnSp>
          <p:nvCxnSpPr>
            <p:cNvPr id="46" name="Straight Arrow Connector 45"/>
            <p:cNvCxnSpPr>
              <a:stCxn id="44" idx="2"/>
            </p:cNvCxnSpPr>
            <p:nvPr/>
          </p:nvCxnSpPr>
          <p:spPr bwMode="auto">
            <a:xfrm flipH="1">
              <a:off x="3298425" y="1917997"/>
              <a:ext cx="13193" cy="381904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67" name="TextBox 66"/>
          <p:cNvSpPr txBox="1"/>
          <p:nvPr/>
        </p:nvSpPr>
        <p:spPr>
          <a:xfrm>
            <a:off x="2575171" y="5624154"/>
            <a:ext cx="41184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Ill-conditioned if </a:t>
            </a:r>
            <a:r>
              <a:rPr lang="en-US" sz="2000" dirty="0">
                <a:latin typeface="Symbol" panose="05050102010706020507" pitchFamily="18" charset="2"/>
              </a:rPr>
              <a:t>k = </a:t>
            </a:r>
            <a:r>
              <a:rPr lang="en-US" sz="2000" dirty="0" err="1">
                <a:latin typeface="Symbol" panose="05050102010706020507" pitchFamily="18" charset="2"/>
              </a:rPr>
              <a:t>l</a:t>
            </a:r>
            <a:r>
              <a:rPr lang="en-US" sz="2000" baseline="-25000" dirty="0" err="1">
                <a:latin typeface="+mn-lt"/>
              </a:rPr>
              <a:t>max</a:t>
            </a:r>
            <a:r>
              <a:rPr lang="en-US" sz="2000" dirty="0">
                <a:latin typeface="Symbol" panose="05050102010706020507" pitchFamily="18" charset="2"/>
              </a:rPr>
              <a:t>/</a:t>
            </a:r>
            <a:r>
              <a:rPr lang="en-US" sz="2000" dirty="0" err="1">
                <a:latin typeface="Symbol" panose="05050102010706020507" pitchFamily="18" charset="2"/>
              </a:rPr>
              <a:t>l</a:t>
            </a:r>
            <a:r>
              <a:rPr lang="en-US" sz="2000" baseline="-25000" dirty="0" err="1">
                <a:latin typeface="+mn-lt"/>
              </a:rPr>
              <a:t>min</a:t>
            </a:r>
            <a:r>
              <a:rPr lang="en-US" sz="2000" dirty="0">
                <a:latin typeface="Symbol" panose="05050102010706020507" pitchFamily="18" charset="2"/>
              </a:rPr>
              <a:t>    </a:t>
            </a:r>
            <a:r>
              <a:rPr lang="en-US" sz="2000" dirty="0"/>
              <a:t>&gt;10</a:t>
            </a:r>
            <a:r>
              <a:rPr lang="en-US" sz="2000" baseline="30000" dirty="0"/>
              <a:t>4</a:t>
            </a:r>
            <a:endParaRPr lang="en-US" sz="2000" dirty="0"/>
          </a:p>
        </p:txBody>
      </p:sp>
      <p:sp>
        <p:nvSpPr>
          <p:cNvPr id="48" name="Rectangle 47"/>
          <p:cNvSpPr/>
          <p:nvPr/>
        </p:nvSpPr>
        <p:spPr bwMode="auto">
          <a:xfrm>
            <a:off x="1823727" y="4885980"/>
            <a:ext cx="475348" cy="43834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49" name="Rectangle 48"/>
          <p:cNvSpPr/>
          <p:nvPr/>
        </p:nvSpPr>
        <p:spPr bwMode="auto">
          <a:xfrm>
            <a:off x="-228600" y="4962180"/>
            <a:ext cx="2578737" cy="1810065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68" name="Rectangle 67"/>
          <p:cNvSpPr/>
          <p:nvPr/>
        </p:nvSpPr>
        <p:spPr bwMode="auto">
          <a:xfrm>
            <a:off x="-51318" y="3342182"/>
            <a:ext cx="2578737" cy="1810065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16517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14" grpId="0"/>
      <p:bldP spid="67" grpId="0"/>
      <p:bldP spid="49" grpId="0" animBg="1"/>
      <p:bldP spid="6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734" y="0"/>
            <a:ext cx="9296400" cy="6477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auto">
          <a:xfrm>
            <a:off x="3810000" y="1358279"/>
            <a:ext cx="5334000" cy="2209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 dirty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7391400" y="3048000"/>
            <a:ext cx="1371600" cy="45720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02902" y="2744138"/>
            <a:ext cx="25106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Symbol" panose="05050102010706020507" pitchFamily="18" charset="2"/>
              </a:rPr>
              <a:t>e</a:t>
            </a:r>
            <a:r>
              <a:rPr lang="en-US" sz="2800" dirty="0">
                <a:solidFill>
                  <a:schemeClr val="tx1"/>
                </a:solidFill>
              </a:rPr>
              <a:t> = aw</a:t>
            </a:r>
            <a:r>
              <a:rPr lang="en-US" sz="2800" baseline="-25000" dirty="0">
                <a:solidFill>
                  <a:schemeClr val="tx1"/>
                </a:solidFill>
              </a:rPr>
              <a:t>1</a:t>
            </a:r>
            <a:r>
              <a:rPr lang="en-US" sz="2800" baseline="30000" dirty="0">
                <a:solidFill>
                  <a:schemeClr val="tx1"/>
                </a:solidFill>
              </a:rPr>
              <a:t>2</a:t>
            </a:r>
            <a:r>
              <a:rPr lang="en-US" sz="2800" dirty="0">
                <a:solidFill>
                  <a:schemeClr val="tx1"/>
                </a:solidFill>
              </a:rPr>
              <a:t> + </a:t>
            </a:r>
            <a:r>
              <a:rPr lang="en-US" sz="2800" dirty="0">
                <a:solidFill>
                  <a:srgbClr val="FF0000"/>
                </a:solidFill>
              </a:rPr>
              <a:t>b</a:t>
            </a:r>
            <a:r>
              <a:rPr lang="en-US" sz="2800" dirty="0">
                <a:solidFill>
                  <a:schemeClr val="tx1"/>
                </a:solidFill>
              </a:rPr>
              <a:t>w</a:t>
            </a:r>
            <a:r>
              <a:rPr lang="en-US" sz="2800" baseline="-25000" dirty="0">
                <a:solidFill>
                  <a:schemeClr val="tx1"/>
                </a:solidFill>
              </a:rPr>
              <a:t>2</a:t>
            </a:r>
            <a:r>
              <a:rPr lang="en-US" sz="2800" baseline="30000" dirty="0">
                <a:solidFill>
                  <a:schemeClr val="tx1"/>
                </a:solidFill>
              </a:rPr>
              <a:t>2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1600200" y="3386856"/>
            <a:ext cx="381000" cy="346944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643292" y="4191000"/>
            <a:ext cx="381000" cy="346944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8" name="Freeform 7"/>
          <p:cNvSpPr/>
          <p:nvPr/>
        </p:nvSpPr>
        <p:spPr bwMode="auto">
          <a:xfrm>
            <a:off x="-132169" y="3339673"/>
            <a:ext cx="2627288" cy="3119557"/>
          </a:xfrm>
          <a:custGeom>
            <a:avLst/>
            <a:gdLst>
              <a:gd name="connsiteX0" fmla="*/ 2336891 w 2470664"/>
              <a:gd name="connsiteY0" fmla="*/ 2652819 h 3119557"/>
              <a:gd name="connsiteX1" fmla="*/ 2144385 w 2470664"/>
              <a:gd name="connsiteY1" fmla="*/ 2339998 h 3119557"/>
              <a:gd name="connsiteX2" fmla="*/ 1747343 w 2470664"/>
              <a:gd name="connsiteY2" fmla="*/ 1858735 h 3119557"/>
              <a:gd name="connsiteX3" fmla="*/ 1759375 w 2470664"/>
              <a:gd name="connsiteY3" fmla="*/ 414945 h 3119557"/>
              <a:gd name="connsiteX4" fmla="*/ 652470 w 2470664"/>
              <a:gd name="connsiteY4" fmla="*/ 17903 h 3119557"/>
              <a:gd name="connsiteX5" fmla="*/ 207301 w 2470664"/>
              <a:gd name="connsiteY5" fmla="*/ 270566 h 3119557"/>
              <a:gd name="connsiteX6" fmla="*/ 231364 w 2470664"/>
              <a:gd name="connsiteY6" fmla="*/ 1979051 h 3119557"/>
              <a:gd name="connsiteX7" fmla="*/ 2764 w 2470664"/>
              <a:gd name="connsiteY7" fmla="*/ 2628756 h 3119557"/>
              <a:gd name="connsiteX8" fmla="*/ 411838 w 2470664"/>
              <a:gd name="connsiteY8" fmla="*/ 3110019 h 3119557"/>
              <a:gd name="connsiteX9" fmla="*/ 2312827 w 2470664"/>
              <a:gd name="connsiteY9" fmla="*/ 2929545 h 3119557"/>
              <a:gd name="connsiteX10" fmla="*/ 2336891 w 2470664"/>
              <a:gd name="connsiteY10" fmla="*/ 2652819 h 3119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70664" h="3119557">
                <a:moveTo>
                  <a:pt x="2336891" y="2652819"/>
                </a:moveTo>
                <a:cubicBezTo>
                  <a:pt x="2308817" y="2554561"/>
                  <a:pt x="2242643" y="2472345"/>
                  <a:pt x="2144385" y="2339998"/>
                </a:cubicBezTo>
                <a:cubicBezTo>
                  <a:pt x="2046127" y="2207651"/>
                  <a:pt x="1811511" y="2179577"/>
                  <a:pt x="1747343" y="1858735"/>
                </a:cubicBezTo>
                <a:cubicBezTo>
                  <a:pt x="1683175" y="1537893"/>
                  <a:pt x="1941854" y="721750"/>
                  <a:pt x="1759375" y="414945"/>
                </a:cubicBezTo>
                <a:cubicBezTo>
                  <a:pt x="1576896" y="108140"/>
                  <a:pt x="911149" y="41966"/>
                  <a:pt x="652470" y="17903"/>
                </a:cubicBezTo>
                <a:cubicBezTo>
                  <a:pt x="393791" y="-6160"/>
                  <a:pt x="277485" y="-56292"/>
                  <a:pt x="207301" y="270566"/>
                </a:cubicBezTo>
                <a:cubicBezTo>
                  <a:pt x="137117" y="597424"/>
                  <a:pt x="265453" y="1586019"/>
                  <a:pt x="231364" y="1979051"/>
                </a:cubicBezTo>
                <a:cubicBezTo>
                  <a:pt x="197275" y="2372083"/>
                  <a:pt x="-27315" y="2440261"/>
                  <a:pt x="2764" y="2628756"/>
                </a:cubicBezTo>
                <a:cubicBezTo>
                  <a:pt x="32843" y="2817251"/>
                  <a:pt x="26827" y="3059888"/>
                  <a:pt x="411838" y="3110019"/>
                </a:cubicBezTo>
                <a:cubicBezTo>
                  <a:pt x="796848" y="3160151"/>
                  <a:pt x="1987974" y="2999729"/>
                  <a:pt x="2312827" y="2929545"/>
                </a:cubicBezTo>
                <a:cubicBezTo>
                  <a:pt x="2637680" y="2859361"/>
                  <a:pt x="2364965" y="2751077"/>
                  <a:pt x="2336891" y="2652819"/>
                </a:cubicBezTo>
                <a:close/>
              </a:path>
            </a:pathLst>
          </a:cu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6324600" y="4191000"/>
            <a:ext cx="2800472" cy="1471719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1245" y="4308902"/>
            <a:ext cx="1352550" cy="1181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2895" y="5436842"/>
            <a:ext cx="1781175" cy="10477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90021" y="6253759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w</a:t>
            </a:r>
            <a:r>
              <a:rPr lang="en-US" sz="2400" baseline="-25000" dirty="0">
                <a:solidFill>
                  <a:schemeClr val="tx1"/>
                </a:solidFill>
              </a:rPr>
              <a:t>1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 rot="16200000">
            <a:off x="1576250" y="4842672"/>
            <a:ext cx="690991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w</a:t>
            </a:r>
            <a:r>
              <a:rPr lang="en-US" sz="2400" baseline="-25000" dirty="0">
                <a:solidFill>
                  <a:schemeClr val="tx1"/>
                </a:solidFill>
              </a:rPr>
              <a:t>2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355292" y="6246167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w</a:t>
            </a:r>
            <a:r>
              <a:rPr lang="en-US" sz="2400" baseline="-25000" dirty="0">
                <a:solidFill>
                  <a:schemeClr val="tx1"/>
                </a:solidFill>
              </a:rPr>
              <a:t>1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 rot="16200000">
            <a:off x="4094946" y="4980471"/>
            <a:ext cx="492443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w</a:t>
            </a:r>
            <a:r>
              <a:rPr lang="en-US" sz="2400" baseline="-25000" dirty="0">
                <a:solidFill>
                  <a:schemeClr val="tx1"/>
                </a:solidFill>
              </a:rPr>
              <a:t>2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8437369" y="5419000"/>
            <a:ext cx="401120" cy="453143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28716" y="6595646"/>
            <a:ext cx="21755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Ill-conditioned if </a:t>
            </a:r>
            <a:r>
              <a:rPr lang="en-US" sz="1600" dirty="0">
                <a:latin typeface="Symbol" panose="05050102010706020507" pitchFamily="18" charset="2"/>
              </a:rPr>
              <a:t>k</a:t>
            </a:r>
            <a:r>
              <a:rPr lang="en-US" sz="1600" dirty="0"/>
              <a:t>&gt;10</a:t>
            </a:r>
            <a:r>
              <a:rPr lang="en-US" sz="1600" baseline="30000" dirty="0"/>
              <a:t>4</a:t>
            </a:r>
            <a:endParaRPr lang="en-US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5763383" y="1042505"/>
            <a:ext cx="33775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ymbol" panose="05050102010706020507" pitchFamily="18" charset="2"/>
              </a:rPr>
              <a:t>e</a:t>
            </a:r>
            <a:r>
              <a:rPr lang="en-US" dirty="0"/>
              <a:t>= 1/2 </a:t>
            </a:r>
            <a:r>
              <a:rPr lang="en-US" dirty="0" err="1"/>
              <a:t>w</a:t>
            </a:r>
            <a:r>
              <a:rPr lang="en-US" baseline="30000" dirty="0" err="1"/>
              <a:t>T</a:t>
            </a:r>
            <a:r>
              <a:rPr lang="en-US" dirty="0"/>
              <a:t>[X</a:t>
            </a:r>
            <a:r>
              <a:rPr lang="en-US" baseline="30000" dirty="0"/>
              <a:t>T</a:t>
            </a:r>
            <a:r>
              <a:rPr lang="en-US" dirty="0"/>
              <a:t>X]w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213590" y="1837699"/>
            <a:ext cx="11400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+ ….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734479" y="3505200"/>
            <a:ext cx="1770036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w</a:t>
            </a:r>
            <a:r>
              <a:rPr lang="en-US" sz="2400" baseline="-25000" dirty="0">
                <a:solidFill>
                  <a:schemeClr val="tx1"/>
                </a:solidFill>
              </a:rPr>
              <a:t>1 </a:t>
            </a:r>
            <a:r>
              <a:rPr lang="en-US" sz="2400" baseline="30000" dirty="0">
                <a:solidFill>
                  <a:schemeClr val="tx1"/>
                </a:solidFill>
              </a:rPr>
              <a:t>2</a:t>
            </a:r>
            <a:r>
              <a:rPr lang="en-US" sz="2400" dirty="0">
                <a:solidFill>
                  <a:schemeClr val="tx1"/>
                </a:solidFill>
              </a:rPr>
              <a:t> + </a:t>
            </a:r>
            <a:r>
              <a:rPr lang="en-US" sz="2400" dirty="0">
                <a:solidFill>
                  <a:srgbClr val="FF0000"/>
                </a:solidFill>
              </a:rPr>
              <a:t>0.1</a:t>
            </a:r>
            <a:r>
              <a:rPr lang="en-US" sz="2400" dirty="0">
                <a:solidFill>
                  <a:schemeClr val="tx1"/>
                </a:solidFill>
              </a:rPr>
              <a:t>w</a:t>
            </a:r>
            <a:r>
              <a:rPr lang="en-US" sz="2400" baseline="-25000" dirty="0">
                <a:solidFill>
                  <a:schemeClr val="tx1"/>
                </a:solidFill>
              </a:rPr>
              <a:t>2</a:t>
            </a:r>
            <a:r>
              <a:rPr lang="en-US" sz="2400" baseline="30000" dirty="0">
                <a:solidFill>
                  <a:schemeClr val="tx1"/>
                </a:solidFill>
              </a:rPr>
              <a:t>2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7" name="Rectangle 56"/>
          <p:cNvSpPr/>
          <p:nvPr/>
        </p:nvSpPr>
        <p:spPr bwMode="auto">
          <a:xfrm>
            <a:off x="3971118" y="3498637"/>
            <a:ext cx="3039282" cy="358072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-3131777" y="3643422"/>
            <a:ext cx="1770036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w</a:t>
            </a:r>
            <a:r>
              <a:rPr lang="en-US" sz="2400" baseline="-25000" dirty="0">
                <a:solidFill>
                  <a:schemeClr val="tx1"/>
                </a:solidFill>
              </a:rPr>
              <a:t>1 </a:t>
            </a:r>
            <a:r>
              <a:rPr lang="en-US" sz="2400" baseline="30000" dirty="0">
                <a:solidFill>
                  <a:schemeClr val="tx1"/>
                </a:solidFill>
              </a:rPr>
              <a:t>2</a:t>
            </a:r>
            <a:r>
              <a:rPr lang="en-US" sz="2400" dirty="0">
                <a:solidFill>
                  <a:schemeClr val="tx1"/>
                </a:solidFill>
              </a:rPr>
              <a:t> + 0.1w</a:t>
            </a:r>
            <a:r>
              <a:rPr lang="en-US" sz="2400" baseline="-25000" dirty="0">
                <a:solidFill>
                  <a:schemeClr val="tx1"/>
                </a:solidFill>
              </a:rPr>
              <a:t>2</a:t>
            </a:r>
            <a:r>
              <a:rPr lang="en-US" sz="2400" baseline="30000" dirty="0">
                <a:solidFill>
                  <a:schemeClr val="tx1"/>
                </a:solidFill>
              </a:rPr>
              <a:t>2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352266" y="3498637"/>
            <a:ext cx="1770036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w</a:t>
            </a:r>
            <a:r>
              <a:rPr lang="en-US" sz="2400" baseline="-25000" dirty="0">
                <a:solidFill>
                  <a:schemeClr val="tx1"/>
                </a:solidFill>
              </a:rPr>
              <a:t>1 </a:t>
            </a:r>
            <a:r>
              <a:rPr lang="en-US" sz="2400" baseline="30000" dirty="0">
                <a:solidFill>
                  <a:schemeClr val="tx1"/>
                </a:solidFill>
              </a:rPr>
              <a:t>2</a:t>
            </a:r>
            <a:r>
              <a:rPr lang="en-US" sz="2400" dirty="0">
                <a:solidFill>
                  <a:schemeClr val="tx1"/>
                </a:solidFill>
              </a:rPr>
              <a:t> + </a:t>
            </a:r>
            <a:r>
              <a:rPr lang="en-US" sz="2400" dirty="0">
                <a:solidFill>
                  <a:srgbClr val="FF0000"/>
                </a:solidFill>
              </a:rPr>
              <a:t>0.9</a:t>
            </a:r>
            <a:r>
              <a:rPr lang="en-US" sz="2400" dirty="0">
                <a:solidFill>
                  <a:schemeClr val="tx1"/>
                </a:solidFill>
              </a:rPr>
              <a:t>w</a:t>
            </a:r>
            <a:r>
              <a:rPr lang="en-US" sz="2400" baseline="-25000" dirty="0">
                <a:solidFill>
                  <a:schemeClr val="tx1"/>
                </a:solidFill>
              </a:rPr>
              <a:t>2</a:t>
            </a:r>
            <a:r>
              <a:rPr lang="en-US" sz="2400" baseline="30000" dirty="0">
                <a:solidFill>
                  <a:schemeClr val="tx1"/>
                </a:solidFill>
              </a:rPr>
              <a:t>2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0" name="Rectangle 59"/>
          <p:cNvSpPr/>
          <p:nvPr/>
        </p:nvSpPr>
        <p:spPr bwMode="auto">
          <a:xfrm>
            <a:off x="1406828" y="3462689"/>
            <a:ext cx="2821034" cy="347151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EA880D6-0F4A-D010-0F70-141B2367BD31}"/>
              </a:ext>
            </a:extLst>
          </p:cNvPr>
          <p:cNvCxnSpPr>
            <a:cxnSpLocks/>
          </p:cNvCxnSpPr>
          <p:nvPr/>
        </p:nvCxnSpPr>
        <p:spPr bwMode="auto">
          <a:xfrm>
            <a:off x="5410200" y="4343400"/>
            <a:ext cx="228600" cy="21582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FFC3C7D-5E9F-29D0-7299-85B09559EA3F}"/>
              </a:ext>
            </a:extLst>
          </p:cNvPr>
          <p:cNvGrpSpPr/>
          <p:nvPr/>
        </p:nvGrpSpPr>
        <p:grpSpPr>
          <a:xfrm>
            <a:off x="5355292" y="4136185"/>
            <a:ext cx="492443" cy="215425"/>
            <a:chOff x="5355292" y="4136185"/>
            <a:chExt cx="492443" cy="215425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46B75D92-3BAE-1F12-8A10-CDCCA8EB2C35}"/>
                </a:ext>
              </a:extLst>
            </p:cNvPr>
            <p:cNvSpPr/>
            <p:nvPr/>
          </p:nvSpPr>
          <p:spPr bwMode="auto">
            <a:xfrm>
              <a:off x="5737160" y="4136185"/>
              <a:ext cx="110575" cy="172717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1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41AFA52F-4427-94D3-19C0-60B25BAE06FB}"/>
                </a:ext>
              </a:extLst>
            </p:cNvPr>
            <p:cNvCxnSpPr>
              <a:cxnSpLocks/>
              <a:stCxn id="24" idx="2"/>
            </p:cNvCxnSpPr>
            <p:nvPr/>
          </p:nvCxnSpPr>
          <p:spPr bwMode="auto">
            <a:xfrm flipH="1">
              <a:off x="5355292" y="4222544"/>
              <a:ext cx="381868" cy="129066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5418F88-09CE-478C-2216-97719EC04FBA}"/>
              </a:ext>
            </a:extLst>
          </p:cNvPr>
          <p:cNvCxnSpPr/>
          <p:nvPr/>
        </p:nvCxnSpPr>
        <p:spPr bwMode="auto">
          <a:xfrm flipH="1">
            <a:off x="5658657" y="3167906"/>
            <a:ext cx="498247" cy="36822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1CFB21B5-A1BF-D664-A9B4-5E9717121EE4}"/>
              </a:ext>
            </a:extLst>
          </p:cNvPr>
          <p:cNvCxnSpPr>
            <a:cxnSpLocks/>
          </p:cNvCxnSpPr>
          <p:nvPr/>
        </p:nvCxnSpPr>
        <p:spPr bwMode="auto">
          <a:xfrm flipH="1">
            <a:off x="5469592" y="4569958"/>
            <a:ext cx="153268" cy="21582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41" name="Picture 40">
            <a:extLst>
              <a:ext uri="{FF2B5EF4-FFF2-40B4-BE49-F238E27FC236}">
                <a16:creationId xmlns:a16="http://schemas.microsoft.com/office/drawing/2014/main" id="{C0CEF77F-1DE1-7A4A-9A7C-D49EECDC27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4702" y="3966865"/>
            <a:ext cx="1733190" cy="2456045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AF04B64C-F213-2E36-6BE0-DC99BBBDD270}"/>
              </a:ext>
            </a:extLst>
          </p:cNvPr>
          <p:cNvGrpSpPr/>
          <p:nvPr/>
        </p:nvGrpSpPr>
        <p:grpSpPr>
          <a:xfrm>
            <a:off x="3200400" y="4525296"/>
            <a:ext cx="646362" cy="732504"/>
            <a:chOff x="3200400" y="4525296"/>
            <a:chExt cx="646362" cy="732504"/>
          </a:xfrm>
        </p:grpSpPr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1632FF37-60EC-DA3B-B1D2-E18B729ACF9A}"/>
                </a:ext>
              </a:extLst>
            </p:cNvPr>
            <p:cNvCxnSpPr/>
            <p:nvPr/>
          </p:nvCxnSpPr>
          <p:spPr bwMode="auto">
            <a:xfrm flipH="1">
              <a:off x="3200400" y="4569958"/>
              <a:ext cx="609600" cy="687842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7C17319B-49D7-6E76-2D92-E4025976CDD8}"/>
                </a:ext>
              </a:extLst>
            </p:cNvPr>
            <p:cNvSpPr/>
            <p:nvPr/>
          </p:nvSpPr>
          <p:spPr bwMode="auto">
            <a:xfrm>
              <a:off x="3657600" y="4525296"/>
              <a:ext cx="189162" cy="190065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1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3386D343-D286-534D-CC68-CED59014572B}"/>
              </a:ext>
            </a:extLst>
          </p:cNvPr>
          <p:cNvSpPr txBox="1"/>
          <p:nvPr/>
        </p:nvSpPr>
        <p:spPr>
          <a:xfrm>
            <a:off x="2233557" y="4267548"/>
            <a:ext cx="13773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/>
              <a:t>Fast </a:t>
            </a:r>
          </a:p>
          <a:p>
            <a:pPr algn="ctr"/>
            <a:r>
              <a:rPr lang="en-US" sz="1800" dirty="0"/>
              <a:t>convergence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4FA98F6-1F11-0D58-C269-ECD8B19B1C44}"/>
              </a:ext>
            </a:extLst>
          </p:cNvPr>
          <p:cNvSpPr txBox="1"/>
          <p:nvPr/>
        </p:nvSpPr>
        <p:spPr>
          <a:xfrm>
            <a:off x="5207681" y="5436842"/>
            <a:ext cx="13773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/>
              <a:t>Slow</a:t>
            </a:r>
          </a:p>
          <a:p>
            <a:pPr algn="ctr"/>
            <a:r>
              <a:rPr lang="en-US" sz="1800" dirty="0"/>
              <a:t>convergence</a:t>
            </a:r>
          </a:p>
        </p:txBody>
      </p:sp>
    </p:spTree>
    <p:extLst>
      <p:ext uri="{BB962C8B-B14F-4D97-AF65-F5344CB8AC3E}">
        <p14:creationId xmlns:p14="http://schemas.microsoft.com/office/powerpoint/2010/main" val="41368558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/>
      <p:bldP spid="20" grpId="0" animBg="1"/>
      <p:bldP spid="14" grpId="0"/>
      <p:bldP spid="16" grpId="0"/>
      <p:bldP spid="16" grpId="1"/>
      <p:bldP spid="17" grpId="0"/>
      <p:bldP spid="57" grpId="0" animBg="1"/>
      <p:bldP spid="60" grpId="0" animBg="1"/>
      <p:bldP spid="46" grpId="0"/>
      <p:bldP spid="4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-9199601" y="5989147"/>
            <a:ext cx="9601200" cy="1409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Overdetermined </a:t>
            </a:r>
            <a:r>
              <a:rPr lang="en-US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System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of Equations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9296400" cy="6477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 bwMode="auto">
          <a:xfrm>
            <a:off x="7391400" y="3048000"/>
            <a:ext cx="1371600" cy="45720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02902" y="2744138"/>
            <a:ext cx="25106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Symbol" panose="05050102010706020507" pitchFamily="18" charset="2"/>
              </a:rPr>
              <a:t>e</a:t>
            </a:r>
            <a:r>
              <a:rPr lang="en-US" sz="2800" dirty="0">
                <a:solidFill>
                  <a:schemeClr val="tx1"/>
                </a:solidFill>
              </a:rPr>
              <a:t> = aw</a:t>
            </a:r>
            <a:r>
              <a:rPr lang="en-US" sz="2800" baseline="-25000" dirty="0">
                <a:solidFill>
                  <a:schemeClr val="tx1"/>
                </a:solidFill>
              </a:rPr>
              <a:t>1</a:t>
            </a:r>
            <a:r>
              <a:rPr lang="en-US" sz="2800" baseline="30000" dirty="0">
                <a:solidFill>
                  <a:schemeClr val="tx1"/>
                </a:solidFill>
              </a:rPr>
              <a:t>2</a:t>
            </a:r>
            <a:r>
              <a:rPr lang="en-US" sz="2800" dirty="0">
                <a:solidFill>
                  <a:schemeClr val="tx1"/>
                </a:solidFill>
              </a:rPr>
              <a:t> + </a:t>
            </a:r>
            <a:r>
              <a:rPr lang="en-US" sz="2800" dirty="0">
                <a:solidFill>
                  <a:srgbClr val="FF0000"/>
                </a:solidFill>
              </a:rPr>
              <a:t>b</a:t>
            </a:r>
            <a:r>
              <a:rPr lang="en-US" sz="2800" dirty="0">
                <a:solidFill>
                  <a:schemeClr val="tx1"/>
                </a:solidFill>
              </a:rPr>
              <a:t>w</a:t>
            </a:r>
            <a:r>
              <a:rPr lang="en-US" sz="2800" baseline="-25000" dirty="0">
                <a:solidFill>
                  <a:schemeClr val="tx1"/>
                </a:solidFill>
              </a:rPr>
              <a:t>2</a:t>
            </a:r>
            <a:r>
              <a:rPr lang="en-US" sz="2800" baseline="30000" dirty="0">
                <a:solidFill>
                  <a:schemeClr val="tx1"/>
                </a:solidFill>
              </a:rPr>
              <a:t>2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1600200" y="3386856"/>
            <a:ext cx="381000" cy="346944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643292" y="4191000"/>
            <a:ext cx="381000" cy="346944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8" name="Freeform 7"/>
          <p:cNvSpPr/>
          <p:nvPr/>
        </p:nvSpPr>
        <p:spPr bwMode="auto">
          <a:xfrm>
            <a:off x="-3734" y="3276600"/>
            <a:ext cx="2627288" cy="3119557"/>
          </a:xfrm>
          <a:custGeom>
            <a:avLst/>
            <a:gdLst>
              <a:gd name="connsiteX0" fmla="*/ 2336891 w 2470664"/>
              <a:gd name="connsiteY0" fmla="*/ 2652819 h 3119557"/>
              <a:gd name="connsiteX1" fmla="*/ 2144385 w 2470664"/>
              <a:gd name="connsiteY1" fmla="*/ 2339998 h 3119557"/>
              <a:gd name="connsiteX2" fmla="*/ 1747343 w 2470664"/>
              <a:gd name="connsiteY2" fmla="*/ 1858735 h 3119557"/>
              <a:gd name="connsiteX3" fmla="*/ 1759375 w 2470664"/>
              <a:gd name="connsiteY3" fmla="*/ 414945 h 3119557"/>
              <a:gd name="connsiteX4" fmla="*/ 652470 w 2470664"/>
              <a:gd name="connsiteY4" fmla="*/ 17903 h 3119557"/>
              <a:gd name="connsiteX5" fmla="*/ 207301 w 2470664"/>
              <a:gd name="connsiteY5" fmla="*/ 270566 h 3119557"/>
              <a:gd name="connsiteX6" fmla="*/ 231364 w 2470664"/>
              <a:gd name="connsiteY6" fmla="*/ 1979051 h 3119557"/>
              <a:gd name="connsiteX7" fmla="*/ 2764 w 2470664"/>
              <a:gd name="connsiteY7" fmla="*/ 2628756 h 3119557"/>
              <a:gd name="connsiteX8" fmla="*/ 411838 w 2470664"/>
              <a:gd name="connsiteY8" fmla="*/ 3110019 h 3119557"/>
              <a:gd name="connsiteX9" fmla="*/ 2312827 w 2470664"/>
              <a:gd name="connsiteY9" fmla="*/ 2929545 h 3119557"/>
              <a:gd name="connsiteX10" fmla="*/ 2336891 w 2470664"/>
              <a:gd name="connsiteY10" fmla="*/ 2652819 h 3119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70664" h="3119557">
                <a:moveTo>
                  <a:pt x="2336891" y="2652819"/>
                </a:moveTo>
                <a:cubicBezTo>
                  <a:pt x="2308817" y="2554561"/>
                  <a:pt x="2242643" y="2472345"/>
                  <a:pt x="2144385" y="2339998"/>
                </a:cubicBezTo>
                <a:cubicBezTo>
                  <a:pt x="2046127" y="2207651"/>
                  <a:pt x="1811511" y="2179577"/>
                  <a:pt x="1747343" y="1858735"/>
                </a:cubicBezTo>
                <a:cubicBezTo>
                  <a:pt x="1683175" y="1537893"/>
                  <a:pt x="1941854" y="721750"/>
                  <a:pt x="1759375" y="414945"/>
                </a:cubicBezTo>
                <a:cubicBezTo>
                  <a:pt x="1576896" y="108140"/>
                  <a:pt x="911149" y="41966"/>
                  <a:pt x="652470" y="17903"/>
                </a:cubicBezTo>
                <a:cubicBezTo>
                  <a:pt x="393791" y="-6160"/>
                  <a:pt x="277485" y="-56292"/>
                  <a:pt x="207301" y="270566"/>
                </a:cubicBezTo>
                <a:cubicBezTo>
                  <a:pt x="137117" y="597424"/>
                  <a:pt x="265453" y="1586019"/>
                  <a:pt x="231364" y="1979051"/>
                </a:cubicBezTo>
                <a:cubicBezTo>
                  <a:pt x="197275" y="2372083"/>
                  <a:pt x="-27315" y="2440261"/>
                  <a:pt x="2764" y="2628756"/>
                </a:cubicBezTo>
                <a:cubicBezTo>
                  <a:pt x="32843" y="2817251"/>
                  <a:pt x="26827" y="3059888"/>
                  <a:pt x="411838" y="3110019"/>
                </a:cubicBezTo>
                <a:cubicBezTo>
                  <a:pt x="796848" y="3160151"/>
                  <a:pt x="1987974" y="2999729"/>
                  <a:pt x="2312827" y="2929545"/>
                </a:cubicBezTo>
                <a:cubicBezTo>
                  <a:pt x="2637680" y="2859361"/>
                  <a:pt x="2364965" y="2751077"/>
                  <a:pt x="2336891" y="2652819"/>
                </a:cubicBezTo>
                <a:close/>
              </a:path>
            </a:pathLst>
          </a:cu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6343528" y="4191000"/>
            <a:ext cx="2800472" cy="1471719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1245" y="4308902"/>
            <a:ext cx="1352550" cy="1181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2895" y="5436842"/>
            <a:ext cx="1781175" cy="10477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90021" y="6253759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w</a:t>
            </a:r>
            <a:r>
              <a:rPr lang="en-US" sz="2400" baseline="-25000" dirty="0">
                <a:solidFill>
                  <a:schemeClr val="tx1"/>
                </a:solidFill>
              </a:rPr>
              <a:t>1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 rot="16200000">
            <a:off x="1576250" y="4842672"/>
            <a:ext cx="690991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w</a:t>
            </a:r>
            <a:r>
              <a:rPr lang="en-US" sz="2400" baseline="-25000" dirty="0">
                <a:solidFill>
                  <a:schemeClr val="tx1"/>
                </a:solidFill>
              </a:rPr>
              <a:t>2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355292" y="6246167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w</a:t>
            </a:r>
            <a:r>
              <a:rPr lang="en-US" sz="2400" baseline="-25000" dirty="0">
                <a:solidFill>
                  <a:schemeClr val="tx1"/>
                </a:solidFill>
              </a:rPr>
              <a:t>1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 rot="16200000">
            <a:off x="4000249" y="4958418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w</a:t>
            </a:r>
            <a:r>
              <a:rPr lang="en-US" sz="2400" baseline="-25000" dirty="0">
                <a:solidFill>
                  <a:schemeClr val="tx1"/>
                </a:solidFill>
              </a:rPr>
              <a:t>2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8437369" y="5419000"/>
            <a:ext cx="401120" cy="453143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28716" y="6595646"/>
            <a:ext cx="21755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Ill-conditioned if </a:t>
            </a:r>
            <a:r>
              <a:rPr lang="en-US" sz="1600" dirty="0">
                <a:latin typeface="Symbol" panose="05050102010706020507" pitchFamily="18" charset="2"/>
              </a:rPr>
              <a:t>k</a:t>
            </a:r>
            <a:r>
              <a:rPr lang="en-US" sz="1600" dirty="0"/>
              <a:t>&gt;10</a:t>
            </a:r>
            <a:r>
              <a:rPr lang="en-US" sz="1600" baseline="30000" dirty="0"/>
              <a:t>4</a:t>
            </a:r>
            <a:endParaRPr lang="en-US" sz="1600" dirty="0"/>
          </a:p>
        </p:txBody>
      </p:sp>
      <p:sp>
        <p:nvSpPr>
          <p:cNvPr id="23" name="TextBox 22"/>
          <p:cNvSpPr txBox="1"/>
          <p:nvPr/>
        </p:nvSpPr>
        <p:spPr>
          <a:xfrm>
            <a:off x="500261" y="4266344"/>
            <a:ext cx="6338595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Precondition data by dividing by variance </a:t>
            </a:r>
            <a:r>
              <a:rPr lang="en-US" sz="2400" dirty="0">
                <a:latin typeface="Symbol" panose="05050102010706020507" pitchFamily="18" charset="2"/>
              </a:rPr>
              <a:t>s</a:t>
            </a:r>
            <a:r>
              <a:rPr lang="en-US" sz="2400" dirty="0"/>
              <a:t> of x</a:t>
            </a:r>
            <a:r>
              <a:rPr lang="en-US" sz="2400" baseline="-25000" dirty="0"/>
              <a:t>i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5763383" y="1042505"/>
            <a:ext cx="33775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ymbol" panose="05050102010706020507" pitchFamily="18" charset="2"/>
              </a:rPr>
              <a:t>e</a:t>
            </a:r>
            <a:r>
              <a:rPr lang="en-US" dirty="0"/>
              <a:t>= 1/2 </a:t>
            </a:r>
            <a:r>
              <a:rPr lang="en-US" dirty="0" err="1"/>
              <a:t>w</a:t>
            </a:r>
            <a:r>
              <a:rPr lang="en-US" baseline="30000" dirty="0" err="1"/>
              <a:t>T</a:t>
            </a:r>
            <a:r>
              <a:rPr lang="en-US" dirty="0"/>
              <a:t>[X</a:t>
            </a:r>
            <a:r>
              <a:rPr lang="en-US" baseline="30000" dirty="0"/>
              <a:t>T</a:t>
            </a:r>
            <a:r>
              <a:rPr lang="en-US" dirty="0"/>
              <a:t>X]w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213590" y="1837699"/>
            <a:ext cx="11400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+ ….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-3131777" y="3643422"/>
            <a:ext cx="1770036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w</a:t>
            </a:r>
            <a:r>
              <a:rPr lang="en-US" sz="2400" baseline="-25000" dirty="0">
                <a:solidFill>
                  <a:schemeClr val="tx1"/>
                </a:solidFill>
              </a:rPr>
              <a:t>1 </a:t>
            </a:r>
            <a:r>
              <a:rPr lang="en-US" sz="2400" baseline="30000" dirty="0">
                <a:solidFill>
                  <a:schemeClr val="tx1"/>
                </a:solidFill>
              </a:rPr>
              <a:t>2</a:t>
            </a:r>
            <a:r>
              <a:rPr lang="en-US" sz="2400" dirty="0">
                <a:solidFill>
                  <a:schemeClr val="tx1"/>
                </a:solidFill>
              </a:rPr>
              <a:t> + 0.1w</a:t>
            </a:r>
            <a:r>
              <a:rPr lang="en-US" sz="2400" baseline="-25000" dirty="0">
                <a:solidFill>
                  <a:schemeClr val="tx1"/>
                </a:solidFill>
              </a:rPr>
              <a:t>2</a:t>
            </a:r>
            <a:r>
              <a:rPr lang="en-US" sz="2400" baseline="30000" dirty="0">
                <a:solidFill>
                  <a:schemeClr val="tx1"/>
                </a:solidFill>
              </a:rPr>
              <a:t>2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-300947" y="3381827"/>
            <a:ext cx="6991256" cy="3471144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8950" y="3295851"/>
            <a:ext cx="4217821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Q: How do we fix this problem?</a:t>
            </a:r>
          </a:p>
        </p:txBody>
      </p:sp>
    </p:spTree>
    <p:extLst>
      <p:ext uri="{BB962C8B-B14F-4D97-AF65-F5344CB8AC3E}">
        <p14:creationId xmlns:p14="http://schemas.microsoft.com/office/powerpoint/2010/main" val="34949557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440917" y="1738326"/>
            <a:ext cx="22781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Ill-conditioned if </a:t>
            </a:r>
            <a:r>
              <a:rPr lang="en-US" sz="1600" dirty="0">
                <a:latin typeface="Symbol" panose="05050102010706020507" pitchFamily="18" charset="2"/>
              </a:rPr>
              <a:t>k </a:t>
            </a:r>
            <a:r>
              <a:rPr lang="en-US" sz="1600" dirty="0"/>
              <a:t>&gt; 10</a:t>
            </a:r>
            <a:r>
              <a:rPr lang="en-US" sz="1600" baseline="30000" dirty="0"/>
              <a:t>4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1108549" y="586121"/>
            <a:ext cx="68403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How can we avoid ill-conditioning </a:t>
            </a:r>
          </a:p>
          <a:p>
            <a:r>
              <a:rPr lang="en-US" dirty="0"/>
              <a:t>for Neural Networks?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2538522"/>
            <a:ext cx="2714625" cy="1381125"/>
          </a:xfrm>
          <a:prstGeom prst="rect">
            <a:avLst/>
          </a:prstGeom>
        </p:spPr>
      </p:pic>
      <p:grpSp>
        <p:nvGrpSpPr>
          <p:cNvPr id="61" name="Group 60"/>
          <p:cNvGrpSpPr/>
          <p:nvPr/>
        </p:nvGrpSpPr>
        <p:grpSpPr>
          <a:xfrm>
            <a:off x="3705225" y="2815543"/>
            <a:ext cx="3281126" cy="711743"/>
            <a:chOff x="3705225" y="2815543"/>
            <a:chExt cx="3281126" cy="711743"/>
          </a:xfrm>
        </p:grpSpPr>
        <p:cxnSp>
          <p:nvCxnSpPr>
            <p:cNvPr id="22" name="Straight Arrow Connector 21"/>
            <p:cNvCxnSpPr/>
            <p:nvPr/>
          </p:nvCxnSpPr>
          <p:spPr bwMode="auto">
            <a:xfrm>
              <a:off x="3810000" y="3229084"/>
              <a:ext cx="1089783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23" name="TextBox 22"/>
            <p:cNvSpPr txBox="1"/>
            <p:nvPr/>
          </p:nvSpPr>
          <p:spPr>
            <a:xfrm>
              <a:off x="3705225" y="2819400"/>
              <a:ext cx="163378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Matrix-vector</a:t>
              </a:r>
            </a:p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notation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469910" y="2815543"/>
              <a:ext cx="151644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1"/>
                  </a:solidFill>
                </a:rPr>
                <a:t>XW = t</a:t>
              </a:r>
            </a:p>
          </p:txBody>
        </p:sp>
      </p:grpSp>
      <p:sp>
        <p:nvSpPr>
          <p:cNvPr id="55" name="Rectangle 54"/>
          <p:cNvSpPr/>
          <p:nvPr/>
        </p:nvSpPr>
        <p:spPr>
          <a:xfrm>
            <a:off x="1380245" y="1984536"/>
            <a:ext cx="4924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X</a:t>
            </a:r>
            <a:endParaRPr lang="en-US" dirty="0"/>
          </a:p>
        </p:txBody>
      </p:sp>
      <p:sp>
        <p:nvSpPr>
          <p:cNvPr id="56" name="Rectangle 55"/>
          <p:cNvSpPr/>
          <p:nvPr/>
        </p:nvSpPr>
        <p:spPr>
          <a:xfrm>
            <a:off x="1964815" y="1984536"/>
            <a:ext cx="5950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W</a:t>
            </a:r>
            <a:endParaRPr lang="en-US" dirty="0"/>
          </a:p>
        </p:txBody>
      </p:sp>
      <p:sp>
        <p:nvSpPr>
          <p:cNvPr id="58" name="Rectangle 57"/>
          <p:cNvSpPr/>
          <p:nvPr/>
        </p:nvSpPr>
        <p:spPr>
          <a:xfrm>
            <a:off x="3216766" y="1924926"/>
            <a:ext cx="3129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5642297" y="1147039"/>
            <a:ext cx="33036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1. Variance division of X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5638306" y="1502883"/>
            <a:ext cx="18341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2. Demean X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5642947" y="1883621"/>
            <a:ext cx="30265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3. Balance Data Types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5543757" y="2228705"/>
            <a:ext cx="3368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tx1"/>
                </a:solidFill>
                <a:latin typeface="Symbol" panose="05050102010706020507" pitchFamily="18" charset="2"/>
              </a:rPr>
              <a:t>D</a:t>
            </a:r>
            <a:r>
              <a:rPr lang="en-US" sz="2400" dirty="0" err="1">
                <a:solidFill>
                  <a:schemeClr val="tx1"/>
                </a:solidFill>
              </a:rPr>
              <a:t>m</a:t>
            </a:r>
            <a:r>
              <a:rPr lang="en-US" sz="2400" dirty="0">
                <a:solidFill>
                  <a:schemeClr val="tx1"/>
                </a:solidFill>
              </a:rPr>
              <a:t>=</a:t>
            </a:r>
            <a:r>
              <a:rPr lang="en-US" sz="2400" dirty="0" err="1">
                <a:solidFill>
                  <a:schemeClr val="tx1"/>
                </a:solidFill>
              </a:rPr>
              <a:t>X</a:t>
            </a:r>
            <a:r>
              <a:rPr lang="en-US" sz="2400" baseline="30000" dirty="0" err="1">
                <a:solidFill>
                  <a:schemeClr val="tx1"/>
                </a:solidFill>
              </a:rPr>
              <a:t>T</a:t>
            </a:r>
            <a:r>
              <a:rPr lang="en-US" sz="2400" dirty="0" err="1">
                <a:solidFill>
                  <a:schemeClr val="tx1"/>
                </a:solidFill>
                <a:latin typeface="Symbol" panose="05050102010706020507" pitchFamily="18" charset="2"/>
              </a:rPr>
              <a:t>D</a:t>
            </a:r>
            <a:r>
              <a:rPr lang="en-US" sz="2400" dirty="0" err="1">
                <a:solidFill>
                  <a:schemeClr val="tx1"/>
                </a:solidFill>
              </a:rPr>
              <a:t>t</a:t>
            </a:r>
            <a:r>
              <a:rPr lang="en-US" sz="2400" dirty="0">
                <a:solidFill>
                  <a:schemeClr val="tx1"/>
                </a:solidFill>
              </a:rPr>
              <a:t> =  </a:t>
            </a:r>
            <a:r>
              <a:rPr lang="en-US" sz="2400" dirty="0" err="1">
                <a:solidFill>
                  <a:srgbClr val="FF0000"/>
                </a:solidFill>
              </a:rPr>
              <a:t>X</a:t>
            </a:r>
            <a:r>
              <a:rPr lang="en-US" sz="2400" baseline="30000" dirty="0" err="1">
                <a:solidFill>
                  <a:srgbClr val="FF0000"/>
                </a:solidFill>
              </a:rPr>
              <a:t>T</a:t>
            </a:r>
            <a:r>
              <a:rPr lang="en-US" sz="2400" dirty="0" err="1">
                <a:solidFill>
                  <a:srgbClr val="FF0000"/>
                </a:solidFill>
                <a:latin typeface="Symbol" panose="05050102010706020507" pitchFamily="18" charset="2"/>
              </a:rPr>
              <a:t>D</a:t>
            </a:r>
            <a:r>
              <a:rPr lang="en-US" sz="2400" dirty="0" err="1">
                <a:solidFill>
                  <a:srgbClr val="FF0000"/>
                </a:solidFill>
              </a:rPr>
              <a:t>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+ </a:t>
            </a:r>
            <a:r>
              <a:rPr lang="en-US" sz="2400" dirty="0" err="1">
                <a:solidFill>
                  <a:srgbClr val="00B050"/>
                </a:solidFill>
              </a:rPr>
              <a:t>X</a:t>
            </a:r>
            <a:r>
              <a:rPr lang="en-US" sz="2400" baseline="30000" dirty="0" err="1">
                <a:solidFill>
                  <a:srgbClr val="00B050"/>
                </a:solidFill>
              </a:rPr>
              <a:t>T</a:t>
            </a:r>
            <a:r>
              <a:rPr lang="en-US" sz="2400" dirty="0" err="1">
                <a:solidFill>
                  <a:srgbClr val="00B050"/>
                </a:solidFill>
                <a:latin typeface="Symbol" panose="05050102010706020507" pitchFamily="18" charset="2"/>
              </a:rPr>
              <a:t>D</a:t>
            </a:r>
            <a:r>
              <a:rPr lang="en-US" sz="2400" dirty="0" err="1">
                <a:solidFill>
                  <a:srgbClr val="00B050"/>
                </a:solidFill>
              </a:rPr>
              <a:t>t</a:t>
            </a:r>
            <a:endParaRPr lang="en-US" sz="2400" dirty="0">
              <a:solidFill>
                <a:srgbClr val="00B050"/>
              </a:solidFill>
            </a:endParaRPr>
          </a:p>
        </p:txBody>
      </p:sp>
      <p:grpSp>
        <p:nvGrpSpPr>
          <p:cNvPr id="110" name="Group 109"/>
          <p:cNvGrpSpPr/>
          <p:nvPr/>
        </p:nvGrpSpPr>
        <p:grpSpPr>
          <a:xfrm>
            <a:off x="7158552" y="2907501"/>
            <a:ext cx="226060" cy="682345"/>
            <a:chOff x="7580388" y="2740422"/>
            <a:chExt cx="175175" cy="836982"/>
          </a:xfrm>
        </p:grpSpPr>
        <p:cxnSp>
          <p:nvCxnSpPr>
            <p:cNvPr id="105" name="Straight Arrow Connector 104"/>
            <p:cNvCxnSpPr/>
            <p:nvPr/>
          </p:nvCxnSpPr>
          <p:spPr bwMode="auto">
            <a:xfrm flipH="1">
              <a:off x="7580388" y="2740422"/>
              <a:ext cx="16369" cy="836982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06" name="Straight Arrow Connector 105"/>
            <p:cNvCxnSpPr/>
            <p:nvPr/>
          </p:nvCxnSpPr>
          <p:spPr bwMode="auto">
            <a:xfrm>
              <a:off x="7599482" y="2750083"/>
              <a:ext cx="156081" cy="3380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122" name="Group 121"/>
          <p:cNvGrpSpPr/>
          <p:nvPr/>
        </p:nvGrpSpPr>
        <p:grpSpPr>
          <a:xfrm>
            <a:off x="5228681" y="2838141"/>
            <a:ext cx="4133849" cy="1340041"/>
            <a:chOff x="4912299" y="3140332"/>
            <a:chExt cx="4133849" cy="1340041"/>
          </a:xfrm>
        </p:grpSpPr>
        <p:grpSp>
          <p:nvGrpSpPr>
            <p:cNvPr id="112" name="Group 111"/>
            <p:cNvGrpSpPr/>
            <p:nvPr/>
          </p:nvGrpSpPr>
          <p:grpSpPr>
            <a:xfrm>
              <a:off x="6068385" y="3419047"/>
              <a:ext cx="2977763" cy="618653"/>
              <a:chOff x="-251099" y="6018981"/>
              <a:chExt cx="4232989" cy="903616"/>
            </a:xfrm>
          </p:grpSpPr>
          <p:sp>
            <p:nvSpPr>
              <p:cNvPr id="113" name="Oval 112"/>
              <p:cNvSpPr/>
              <p:nvPr/>
            </p:nvSpPr>
            <p:spPr bwMode="auto">
              <a:xfrm>
                <a:off x="813596" y="6201216"/>
                <a:ext cx="2891629" cy="178069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1" u="none" strike="noStrike" cap="none" normalizeH="0" baseline="0">
                  <a:ln>
                    <a:noFill/>
                  </a:ln>
                  <a:solidFill>
                    <a:schemeClr val="hlin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charset="0"/>
                </a:endParaRPr>
              </a:p>
            </p:txBody>
          </p:sp>
          <p:sp>
            <p:nvSpPr>
              <p:cNvPr id="114" name="Oval 113"/>
              <p:cNvSpPr/>
              <p:nvPr/>
            </p:nvSpPr>
            <p:spPr bwMode="auto">
              <a:xfrm>
                <a:off x="525864" y="6018981"/>
                <a:ext cx="3456026" cy="542538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1" u="none" strike="noStrike" cap="none" normalizeH="0" baseline="0">
                  <a:ln>
                    <a:noFill/>
                  </a:ln>
                  <a:solidFill>
                    <a:schemeClr val="hlin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charset="0"/>
                </a:endParaRPr>
              </a:p>
            </p:txBody>
          </p:sp>
          <p:cxnSp>
            <p:nvCxnSpPr>
              <p:cNvPr id="115" name="Straight Connector 114"/>
              <p:cNvCxnSpPr/>
              <p:nvPr/>
            </p:nvCxnSpPr>
            <p:spPr bwMode="auto">
              <a:xfrm>
                <a:off x="252664" y="6201216"/>
                <a:ext cx="0" cy="586206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6" name="Straight Connector 115"/>
              <p:cNvCxnSpPr/>
              <p:nvPr/>
            </p:nvCxnSpPr>
            <p:spPr bwMode="auto">
              <a:xfrm>
                <a:off x="0" y="6693997"/>
                <a:ext cx="9906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17" name="TextBox 116"/>
              <p:cNvSpPr txBox="1"/>
              <p:nvPr/>
            </p:nvSpPr>
            <p:spPr>
              <a:xfrm>
                <a:off x="401599" y="6584043"/>
                <a:ext cx="42030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err="1">
                    <a:solidFill>
                      <a:schemeClr val="tx1"/>
                    </a:solidFill>
                  </a:rPr>
                  <a:t>w</a:t>
                </a:r>
                <a:r>
                  <a:rPr lang="en-US" sz="1600" baseline="-25000" dirty="0" err="1">
                    <a:solidFill>
                      <a:schemeClr val="tx1"/>
                    </a:solidFill>
                  </a:rPr>
                  <a:t>N</a:t>
                </a:r>
                <a:endParaRPr lang="en-US" sz="1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8" name="TextBox 117"/>
              <p:cNvSpPr txBox="1"/>
              <p:nvPr/>
            </p:nvSpPr>
            <p:spPr>
              <a:xfrm>
                <a:off x="-251099" y="6207935"/>
                <a:ext cx="38985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chemeClr val="tx1"/>
                    </a:solidFill>
                  </a:rPr>
                  <a:t>w</a:t>
                </a:r>
                <a:r>
                  <a:rPr lang="en-US" sz="1600" baseline="-25000" dirty="0">
                    <a:solidFill>
                      <a:schemeClr val="tx1"/>
                    </a:solidFill>
                  </a:rPr>
                  <a:t>2</a:t>
                </a:r>
                <a:endParaRPr lang="en-US" sz="16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21" name="Rectangle 120"/>
            <p:cNvSpPr/>
            <p:nvPr/>
          </p:nvSpPr>
          <p:spPr bwMode="auto">
            <a:xfrm>
              <a:off x="4912299" y="3140332"/>
              <a:ext cx="1656229" cy="505801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1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  <p:sp>
          <p:nvSpPr>
            <p:cNvPr id="123" name="Rectangle 122"/>
            <p:cNvSpPr/>
            <p:nvPr/>
          </p:nvSpPr>
          <p:spPr bwMode="auto">
            <a:xfrm>
              <a:off x="5724208" y="3870346"/>
              <a:ext cx="558306" cy="610027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1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</p:grpSp>
      <p:cxnSp>
        <p:nvCxnSpPr>
          <p:cNvPr id="127" name="Straight Arrow Connector 126"/>
          <p:cNvCxnSpPr/>
          <p:nvPr/>
        </p:nvCxnSpPr>
        <p:spPr bwMode="auto">
          <a:xfrm>
            <a:off x="7179676" y="2907501"/>
            <a:ext cx="147393" cy="71923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dash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6093732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1" grpId="0"/>
      <p:bldP spid="102" grpId="0"/>
      <p:bldP spid="10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440917" y="1738326"/>
            <a:ext cx="22781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Ill-conditioned if </a:t>
            </a:r>
            <a:r>
              <a:rPr lang="en-US" sz="1600" dirty="0">
                <a:latin typeface="Symbol" panose="05050102010706020507" pitchFamily="18" charset="2"/>
              </a:rPr>
              <a:t>k </a:t>
            </a:r>
            <a:r>
              <a:rPr lang="en-US" sz="1600" dirty="0"/>
              <a:t>&gt; 10</a:t>
            </a:r>
            <a:r>
              <a:rPr lang="en-US" sz="1600" baseline="30000" dirty="0"/>
              <a:t>4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1108549" y="586121"/>
            <a:ext cx="68403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How can we avoid ill-conditioning </a:t>
            </a:r>
          </a:p>
          <a:p>
            <a:r>
              <a:rPr lang="en-US" dirty="0"/>
              <a:t>for Neural Networks?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2538522"/>
            <a:ext cx="2714625" cy="1381125"/>
          </a:xfrm>
          <a:prstGeom prst="rect">
            <a:avLst/>
          </a:prstGeom>
        </p:spPr>
      </p:pic>
      <p:grpSp>
        <p:nvGrpSpPr>
          <p:cNvPr id="61" name="Group 60"/>
          <p:cNvGrpSpPr/>
          <p:nvPr/>
        </p:nvGrpSpPr>
        <p:grpSpPr>
          <a:xfrm>
            <a:off x="3705225" y="2815543"/>
            <a:ext cx="3281126" cy="711743"/>
            <a:chOff x="3705225" y="2815543"/>
            <a:chExt cx="3281126" cy="711743"/>
          </a:xfrm>
        </p:grpSpPr>
        <p:cxnSp>
          <p:nvCxnSpPr>
            <p:cNvPr id="22" name="Straight Arrow Connector 21"/>
            <p:cNvCxnSpPr/>
            <p:nvPr/>
          </p:nvCxnSpPr>
          <p:spPr bwMode="auto">
            <a:xfrm>
              <a:off x="3810000" y="3229084"/>
              <a:ext cx="1089783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23" name="TextBox 22"/>
            <p:cNvSpPr txBox="1"/>
            <p:nvPr/>
          </p:nvSpPr>
          <p:spPr>
            <a:xfrm>
              <a:off x="3705225" y="2819400"/>
              <a:ext cx="163378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Matrix-vector</a:t>
              </a:r>
            </a:p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notation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469910" y="2815543"/>
              <a:ext cx="151644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1"/>
                  </a:solidFill>
                </a:rPr>
                <a:t>XW = t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5193230" y="3581399"/>
            <a:ext cx="2818986" cy="2561326"/>
            <a:chOff x="5010357" y="3581400"/>
            <a:chExt cx="2818986" cy="2337985"/>
          </a:xfrm>
        </p:grpSpPr>
        <p:cxnSp>
          <p:nvCxnSpPr>
            <p:cNvPr id="27" name="Straight Arrow Connector 26"/>
            <p:cNvCxnSpPr/>
            <p:nvPr/>
          </p:nvCxnSpPr>
          <p:spPr bwMode="auto">
            <a:xfrm>
              <a:off x="6419850" y="3581400"/>
              <a:ext cx="0" cy="6096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grpSp>
          <p:nvGrpSpPr>
            <p:cNvPr id="51" name="Group 50"/>
            <p:cNvGrpSpPr/>
            <p:nvPr/>
          </p:nvGrpSpPr>
          <p:grpSpPr>
            <a:xfrm>
              <a:off x="5010357" y="4418631"/>
              <a:ext cx="2818986" cy="1500754"/>
              <a:chOff x="2599746" y="4203819"/>
              <a:chExt cx="2818986" cy="1500754"/>
            </a:xfrm>
          </p:grpSpPr>
          <p:grpSp>
            <p:nvGrpSpPr>
              <p:cNvPr id="45" name="Group 44"/>
              <p:cNvGrpSpPr/>
              <p:nvPr/>
            </p:nvGrpSpPr>
            <p:grpSpPr>
              <a:xfrm>
                <a:off x="3772475" y="4256830"/>
                <a:ext cx="507332" cy="739758"/>
                <a:chOff x="2880387" y="4247293"/>
                <a:chExt cx="507332" cy="739758"/>
              </a:xfrm>
            </p:grpSpPr>
            <p:sp>
              <p:nvSpPr>
                <p:cNvPr id="30" name="TextBox 29"/>
                <p:cNvSpPr txBox="1"/>
                <p:nvPr/>
              </p:nvSpPr>
              <p:spPr>
                <a:xfrm>
                  <a:off x="2893849" y="4247293"/>
                  <a:ext cx="44114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>
                      <a:solidFill>
                        <a:schemeClr val="tx1"/>
                      </a:solidFill>
                    </a:rPr>
                    <a:t>w</a:t>
                  </a:r>
                  <a:r>
                    <a:rPr lang="en-US" sz="2000" baseline="-25000" dirty="0">
                      <a:solidFill>
                        <a:schemeClr val="tx1"/>
                      </a:solidFill>
                    </a:rPr>
                    <a:t>1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3" name="Double Bracket 32"/>
                <p:cNvSpPr/>
                <p:nvPr/>
              </p:nvSpPr>
              <p:spPr bwMode="auto">
                <a:xfrm>
                  <a:off x="2894982" y="4249575"/>
                  <a:ext cx="492737" cy="737476"/>
                </a:xfrm>
                <a:prstGeom prst="bracketPair">
                  <a:avLst/>
                </a:prstGeom>
                <a:noFill/>
                <a:ln w="9525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600" b="1" i="1" u="none" strike="noStrike" cap="none" normalizeH="0" baseline="0">
                    <a:ln>
                      <a:noFill/>
                    </a:ln>
                    <a:solidFill>
                      <a:schemeClr val="hlin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charset="0"/>
                  </a:endParaRPr>
                </a:p>
              </p:txBody>
            </p:sp>
            <p:sp>
              <p:nvSpPr>
                <p:cNvPr id="37" name="TextBox 36"/>
                <p:cNvSpPr txBox="1"/>
                <p:nvPr/>
              </p:nvSpPr>
              <p:spPr>
                <a:xfrm>
                  <a:off x="2880387" y="4518714"/>
                  <a:ext cx="44114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>
                      <a:solidFill>
                        <a:schemeClr val="tx1"/>
                      </a:solidFill>
                    </a:rPr>
                    <a:t>w</a:t>
                  </a:r>
                  <a:r>
                    <a:rPr lang="en-US" sz="2000" baseline="-25000" dirty="0">
                      <a:solidFill>
                        <a:schemeClr val="tx1"/>
                      </a:solidFill>
                    </a:rPr>
                    <a:t>2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38" name="Group 37"/>
              <p:cNvGrpSpPr/>
              <p:nvPr/>
            </p:nvGrpSpPr>
            <p:grpSpPr>
              <a:xfrm>
                <a:off x="2599746" y="4259112"/>
                <a:ext cx="824930" cy="1445461"/>
                <a:chOff x="5181600" y="4310525"/>
                <a:chExt cx="824930" cy="1445461"/>
              </a:xfrm>
            </p:grpSpPr>
            <p:sp>
              <p:nvSpPr>
                <p:cNvPr id="28" name="TextBox 27"/>
                <p:cNvSpPr txBox="1"/>
                <p:nvPr/>
              </p:nvSpPr>
              <p:spPr>
                <a:xfrm>
                  <a:off x="5181600" y="4310526"/>
                  <a:ext cx="718466" cy="365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>
                      <a:solidFill>
                        <a:srgbClr val="FF0000"/>
                      </a:solidFill>
                    </a:rPr>
                    <a:t>d</a:t>
                  </a:r>
                  <a:r>
                    <a:rPr lang="en-US" sz="2000" baseline="-25000" dirty="0">
                      <a:solidFill>
                        <a:srgbClr val="FF0000"/>
                      </a:solidFill>
                    </a:rPr>
                    <a:t>1</a:t>
                  </a:r>
                  <a:r>
                    <a:rPr lang="en-US" sz="2000" dirty="0">
                      <a:solidFill>
                        <a:schemeClr val="tx1"/>
                      </a:solidFill>
                    </a:rPr>
                    <a:t>   0</a:t>
                  </a:r>
                </a:p>
              </p:txBody>
            </p:sp>
            <p:sp>
              <p:nvSpPr>
                <p:cNvPr id="32" name="TextBox 31"/>
                <p:cNvSpPr txBox="1"/>
                <p:nvPr/>
              </p:nvSpPr>
              <p:spPr>
                <a:xfrm>
                  <a:off x="5244783" y="5355877"/>
                  <a:ext cx="761747" cy="365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>
                      <a:solidFill>
                        <a:schemeClr val="tx1"/>
                      </a:solidFill>
                    </a:rPr>
                    <a:t>0    c </a:t>
                  </a:r>
                </a:p>
              </p:txBody>
            </p:sp>
            <p:sp>
              <p:nvSpPr>
                <p:cNvPr id="29" name="Double Bracket 28"/>
                <p:cNvSpPr/>
                <p:nvPr/>
              </p:nvSpPr>
              <p:spPr bwMode="auto">
                <a:xfrm>
                  <a:off x="5181600" y="4310525"/>
                  <a:ext cx="782079" cy="1445461"/>
                </a:xfrm>
                <a:prstGeom prst="bracketPair">
                  <a:avLst/>
                </a:prstGeom>
                <a:noFill/>
                <a:ln w="9525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600" b="1" i="1" u="none" strike="noStrike" cap="none" normalizeH="0" baseline="0">
                    <a:ln>
                      <a:noFill/>
                    </a:ln>
                    <a:solidFill>
                      <a:schemeClr val="hlin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charset="0"/>
                  </a:endParaRPr>
                </a:p>
              </p:txBody>
            </p:sp>
            <p:sp>
              <p:nvSpPr>
                <p:cNvPr id="41" name="TextBox 40"/>
                <p:cNvSpPr txBox="1"/>
                <p:nvPr/>
              </p:nvSpPr>
              <p:spPr>
                <a:xfrm>
                  <a:off x="5491118" y="4840069"/>
                  <a:ext cx="300082" cy="64633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tx1"/>
                      </a:solidFill>
                    </a:rPr>
                    <a:t>.</a:t>
                  </a:r>
                </a:p>
              </p:txBody>
            </p:sp>
            <p:sp>
              <p:nvSpPr>
                <p:cNvPr id="42" name="TextBox 41"/>
                <p:cNvSpPr txBox="1"/>
                <p:nvPr/>
              </p:nvSpPr>
              <p:spPr>
                <a:xfrm>
                  <a:off x="5495126" y="4746245"/>
                  <a:ext cx="300082" cy="64633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tx1"/>
                      </a:solidFill>
                    </a:rPr>
                    <a:t>.</a:t>
                  </a:r>
                </a:p>
              </p:txBody>
            </p:sp>
            <p:sp>
              <p:nvSpPr>
                <p:cNvPr id="43" name="TextBox 42"/>
                <p:cNvSpPr txBox="1"/>
                <p:nvPr/>
              </p:nvSpPr>
              <p:spPr>
                <a:xfrm>
                  <a:off x="5499134" y="4640389"/>
                  <a:ext cx="300082" cy="64633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tx1"/>
                      </a:solidFill>
                    </a:rPr>
                    <a:t>.</a:t>
                  </a:r>
                </a:p>
              </p:txBody>
            </p:sp>
            <p:sp>
              <p:nvSpPr>
                <p:cNvPr id="44" name="TextBox 43"/>
                <p:cNvSpPr txBox="1"/>
                <p:nvPr/>
              </p:nvSpPr>
              <p:spPr>
                <a:xfrm>
                  <a:off x="5187720" y="4631168"/>
                  <a:ext cx="782587" cy="365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>
                      <a:solidFill>
                        <a:srgbClr val="FF0000"/>
                      </a:solidFill>
                    </a:rPr>
                    <a:t>d</a:t>
                  </a:r>
                  <a:r>
                    <a:rPr lang="en-US" sz="2000" baseline="-25000" dirty="0">
                      <a:solidFill>
                        <a:srgbClr val="FF0000"/>
                      </a:solidFill>
                    </a:rPr>
                    <a:t>2</a:t>
                  </a:r>
                  <a:r>
                    <a:rPr lang="en-US" sz="2000" dirty="0">
                      <a:solidFill>
                        <a:schemeClr val="tx1"/>
                      </a:solidFill>
                    </a:rPr>
                    <a:t>   0 </a:t>
                  </a:r>
                </a:p>
              </p:txBody>
            </p:sp>
          </p:grpSp>
          <p:grpSp>
            <p:nvGrpSpPr>
              <p:cNvPr id="47" name="Group 46"/>
              <p:cNvGrpSpPr/>
              <p:nvPr/>
            </p:nvGrpSpPr>
            <p:grpSpPr>
              <a:xfrm>
                <a:off x="4908525" y="4203819"/>
                <a:ext cx="510207" cy="1323439"/>
                <a:chOff x="5556725" y="4235116"/>
                <a:chExt cx="510207" cy="1323439"/>
              </a:xfrm>
            </p:grpSpPr>
            <p:sp>
              <p:nvSpPr>
                <p:cNvPr id="31" name="TextBox 30"/>
                <p:cNvSpPr txBox="1"/>
                <p:nvPr/>
              </p:nvSpPr>
              <p:spPr>
                <a:xfrm>
                  <a:off x="5662654" y="4235116"/>
                  <a:ext cx="404278" cy="132343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>
                      <a:solidFill>
                        <a:schemeClr val="tx1"/>
                      </a:solidFill>
                    </a:rPr>
                    <a:t>t</a:t>
                  </a:r>
                  <a:r>
                    <a:rPr lang="en-US" sz="2000" baseline="-25000" dirty="0">
                      <a:solidFill>
                        <a:schemeClr val="tx1"/>
                      </a:solidFill>
                    </a:rPr>
                    <a:t>1</a:t>
                  </a:r>
                  <a:r>
                    <a:rPr lang="en-US" sz="2000" dirty="0">
                      <a:solidFill>
                        <a:schemeClr val="tx1"/>
                      </a:solidFill>
                    </a:rPr>
                    <a:t> </a:t>
                  </a:r>
                </a:p>
                <a:p>
                  <a:r>
                    <a:rPr lang="en-US" sz="2000" dirty="0">
                      <a:solidFill>
                        <a:schemeClr val="tx1"/>
                      </a:solidFill>
                    </a:rPr>
                    <a:t>t</a:t>
                  </a:r>
                  <a:r>
                    <a:rPr lang="en-US" sz="2000" baseline="-25000" dirty="0">
                      <a:solidFill>
                        <a:schemeClr val="tx1"/>
                      </a:solidFill>
                    </a:rPr>
                    <a:t>2</a:t>
                  </a:r>
                  <a:r>
                    <a:rPr lang="en-US" sz="2000" dirty="0">
                      <a:solidFill>
                        <a:schemeClr val="tx1"/>
                      </a:solidFill>
                    </a:rPr>
                    <a:t> </a:t>
                  </a:r>
                </a:p>
                <a:p>
                  <a:endParaRPr lang="en-US" sz="2000" dirty="0">
                    <a:solidFill>
                      <a:schemeClr val="tx1"/>
                    </a:solidFill>
                  </a:endParaRPr>
                </a:p>
                <a:p>
                  <a:r>
                    <a:rPr lang="en-US" sz="2000" dirty="0" err="1">
                      <a:solidFill>
                        <a:schemeClr val="tx1"/>
                      </a:solidFill>
                    </a:rPr>
                    <a:t>t</a:t>
                  </a:r>
                  <a:r>
                    <a:rPr lang="en-US" sz="2000" baseline="-25000" dirty="0" err="1">
                      <a:solidFill>
                        <a:schemeClr val="tx1"/>
                      </a:solidFill>
                    </a:rPr>
                    <a:t>N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6" name="Double Bracket 35"/>
                <p:cNvSpPr/>
                <p:nvPr/>
              </p:nvSpPr>
              <p:spPr bwMode="auto">
                <a:xfrm>
                  <a:off x="5556725" y="4310525"/>
                  <a:ext cx="510207" cy="1248030"/>
                </a:xfrm>
                <a:prstGeom prst="bracketPair">
                  <a:avLst/>
                </a:prstGeom>
                <a:no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600" b="1" i="1" u="none" strike="noStrike" cap="none" normalizeH="0" baseline="0">
                    <a:ln>
                      <a:noFill/>
                    </a:ln>
                    <a:solidFill>
                      <a:schemeClr val="hlin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charset="0"/>
                  </a:endParaRPr>
                </a:p>
              </p:txBody>
            </p:sp>
          </p:grpSp>
          <p:sp>
            <p:nvSpPr>
              <p:cNvPr id="46" name="TextBox 45"/>
              <p:cNvSpPr txBox="1"/>
              <p:nvPr/>
            </p:nvSpPr>
            <p:spPr>
              <a:xfrm>
                <a:off x="4388451" y="4760010"/>
                <a:ext cx="35939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chemeClr val="tx1"/>
                    </a:solidFill>
                  </a:rPr>
                  <a:t>=</a:t>
                </a:r>
              </a:p>
            </p:txBody>
          </p:sp>
          <p:grpSp>
            <p:nvGrpSpPr>
              <p:cNvPr id="50" name="Group 49"/>
              <p:cNvGrpSpPr/>
              <p:nvPr/>
            </p:nvGrpSpPr>
            <p:grpSpPr>
              <a:xfrm>
                <a:off x="5036104" y="4472511"/>
                <a:ext cx="308695" cy="851997"/>
                <a:chOff x="6165561" y="5048775"/>
                <a:chExt cx="308695" cy="851997"/>
              </a:xfrm>
            </p:grpSpPr>
            <p:sp>
              <p:nvSpPr>
                <p:cNvPr id="52" name="TextBox 51"/>
                <p:cNvSpPr txBox="1"/>
                <p:nvPr/>
              </p:nvSpPr>
              <p:spPr>
                <a:xfrm>
                  <a:off x="6165561" y="5048775"/>
                  <a:ext cx="300082" cy="64633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tx1"/>
                      </a:solidFill>
                    </a:rPr>
                    <a:t>.</a:t>
                  </a:r>
                </a:p>
              </p:txBody>
            </p:sp>
            <p:sp>
              <p:nvSpPr>
                <p:cNvPr id="53" name="TextBox 52"/>
                <p:cNvSpPr txBox="1"/>
                <p:nvPr/>
              </p:nvSpPr>
              <p:spPr>
                <a:xfrm>
                  <a:off x="6170227" y="5151608"/>
                  <a:ext cx="300082" cy="64633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tx1"/>
                      </a:solidFill>
                    </a:rPr>
                    <a:t>.</a:t>
                  </a:r>
                </a:p>
              </p:txBody>
            </p:sp>
            <p:sp>
              <p:nvSpPr>
                <p:cNvPr id="54" name="TextBox 53"/>
                <p:cNvSpPr txBox="1"/>
                <p:nvPr/>
              </p:nvSpPr>
              <p:spPr>
                <a:xfrm>
                  <a:off x="6174174" y="5254441"/>
                  <a:ext cx="300082" cy="64633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tx1"/>
                      </a:solidFill>
                    </a:rPr>
                    <a:t>.</a:t>
                  </a:r>
                </a:p>
              </p:txBody>
            </p:sp>
          </p:grpSp>
        </p:grpSp>
      </p:grpSp>
      <p:sp>
        <p:nvSpPr>
          <p:cNvPr id="55" name="Rectangle 54"/>
          <p:cNvSpPr/>
          <p:nvPr/>
        </p:nvSpPr>
        <p:spPr>
          <a:xfrm>
            <a:off x="1380245" y="1984536"/>
            <a:ext cx="4924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X</a:t>
            </a:r>
            <a:endParaRPr lang="en-US" dirty="0"/>
          </a:p>
        </p:txBody>
      </p:sp>
      <p:sp>
        <p:nvSpPr>
          <p:cNvPr id="56" name="Rectangle 55"/>
          <p:cNvSpPr/>
          <p:nvPr/>
        </p:nvSpPr>
        <p:spPr>
          <a:xfrm>
            <a:off x="1964815" y="1984536"/>
            <a:ext cx="5950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W</a:t>
            </a:r>
            <a:endParaRPr lang="en-US" dirty="0"/>
          </a:p>
        </p:txBody>
      </p:sp>
      <p:sp>
        <p:nvSpPr>
          <p:cNvPr id="58" name="Rectangle 57"/>
          <p:cNvSpPr/>
          <p:nvPr/>
        </p:nvSpPr>
        <p:spPr>
          <a:xfrm>
            <a:off x="3216766" y="1924926"/>
            <a:ext cx="3129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3791553" y="2772331"/>
            <a:ext cx="4725974" cy="707886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If </a:t>
            </a:r>
            <a:r>
              <a:rPr lang="en-US" sz="2000" dirty="0" err="1">
                <a:solidFill>
                  <a:schemeClr val="accent2"/>
                </a:solidFill>
              </a:rPr>
              <a:t>w</a:t>
            </a:r>
            <a:r>
              <a:rPr lang="en-US" sz="2000" baseline="-25000" dirty="0" err="1">
                <a:solidFill>
                  <a:schemeClr val="accent2"/>
                </a:solidFill>
              </a:rPr>
              <a:t>N</a:t>
            </a:r>
            <a:r>
              <a:rPr lang="en-US" sz="2000" dirty="0">
                <a:solidFill>
                  <a:schemeClr val="tx1"/>
                </a:solidFill>
              </a:rPr>
              <a:t> units cm, </a:t>
            </a:r>
            <a:r>
              <a:rPr lang="en-US" sz="2000" dirty="0">
                <a:solidFill>
                  <a:schemeClr val="accent2"/>
                </a:solidFill>
              </a:rPr>
              <a:t>z</a:t>
            </a:r>
            <a:r>
              <a:rPr lang="en-US" sz="2000" dirty="0">
                <a:solidFill>
                  <a:schemeClr val="tx1"/>
                </a:solidFill>
              </a:rPr>
              <a:t> is in km and </a:t>
            </a:r>
            <a:r>
              <a:rPr lang="en-US" sz="2000" dirty="0" err="1">
                <a:solidFill>
                  <a:srgbClr val="FF0000"/>
                </a:solidFill>
              </a:rPr>
              <a:t>a,b,c</a:t>
            </a:r>
            <a:r>
              <a:rPr lang="en-US" sz="2000" dirty="0">
                <a:solidFill>
                  <a:srgbClr val="FF0000"/>
                </a:solidFill>
              </a:rPr>
              <a:t>,.. </a:t>
            </a:r>
            <a:r>
              <a:rPr lang="en-US" sz="2000" dirty="0">
                <a:solidFill>
                  <a:schemeClr val="tx1"/>
                </a:solidFill>
              </a:rPr>
              <a:t>are in</a:t>
            </a:r>
          </a:p>
          <a:p>
            <a:r>
              <a:rPr lang="en-US" sz="2000" dirty="0">
                <a:solidFill>
                  <a:srgbClr val="FF0000"/>
                </a:solidFill>
              </a:rPr>
              <a:t>km</a:t>
            </a:r>
            <a:r>
              <a:rPr lang="en-US" sz="2000" dirty="0">
                <a:solidFill>
                  <a:schemeClr val="tx1"/>
                </a:solidFill>
              </a:rPr>
              <a:t> then </a:t>
            </a:r>
            <a:r>
              <a:rPr lang="en-US" sz="2000" dirty="0">
                <a:solidFill>
                  <a:schemeClr val="accent2"/>
                </a:solidFill>
              </a:rPr>
              <a:t> z</a:t>
            </a:r>
            <a:r>
              <a:rPr lang="en-US" sz="2000" dirty="0">
                <a:solidFill>
                  <a:schemeClr val="tx1"/>
                </a:solidFill>
              </a:rPr>
              <a:t>&lt;&lt;&lt;</a:t>
            </a:r>
            <a:r>
              <a:rPr lang="en-US" sz="2000" dirty="0" err="1">
                <a:solidFill>
                  <a:srgbClr val="FF0000"/>
                </a:solidFill>
              </a:rPr>
              <a:t>a,b,c</a:t>
            </a:r>
            <a:r>
              <a:rPr lang="en-US" sz="2000" dirty="0">
                <a:solidFill>
                  <a:srgbClr val="FF0000"/>
                </a:solidFill>
              </a:rPr>
              <a:t>…</a:t>
            </a:r>
          </a:p>
        </p:txBody>
      </p:sp>
      <p:grpSp>
        <p:nvGrpSpPr>
          <p:cNvPr id="71" name="Group 70"/>
          <p:cNvGrpSpPr/>
          <p:nvPr/>
        </p:nvGrpSpPr>
        <p:grpSpPr>
          <a:xfrm>
            <a:off x="-63076" y="5943600"/>
            <a:ext cx="4044966" cy="903616"/>
            <a:chOff x="-63076" y="6018981"/>
            <a:chExt cx="4044966" cy="903616"/>
          </a:xfrm>
        </p:grpSpPr>
        <p:sp>
          <p:nvSpPr>
            <p:cNvPr id="63" name="Oval 62"/>
            <p:cNvSpPr/>
            <p:nvPr/>
          </p:nvSpPr>
          <p:spPr bwMode="auto">
            <a:xfrm>
              <a:off x="813596" y="6201216"/>
              <a:ext cx="2891629" cy="178069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1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  <p:sp>
          <p:nvSpPr>
            <p:cNvPr id="64" name="Oval 63"/>
            <p:cNvSpPr/>
            <p:nvPr/>
          </p:nvSpPr>
          <p:spPr bwMode="auto">
            <a:xfrm>
              <a:off x="525864" y="6018981"/>
              <a:ext cx="3456026" cy="542538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1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  <p:cxnSp>
          <p:nvCxnSpPr>
            <p:cNvPr id="66" name="Straight Connector 65"/>
            <p:cNvCxnSpPr/>
            <p:nvPr/>
          </p:nvCxnSpPr>
          <p:spPr bwMode="auto">
            <a:xfrm>
              <a:off x="252664" y="6201216"/>
              <a:ext cx="0" cy="58620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8" name="Straight Connector 67"/>
            <p:cNvCxnSpPr/>
            <p:nvPr/>
          </p:nvCxnSpPr>
          <p:spPr bwMode="auto">
            <a:xfrm>
              <a:off x="0" y="6693997"/>
              <a:ext cx="9906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9" name="TextBox 68"/>
            <p:cNvSpPr txBox="1"/>
            <p:nvPr/>
          </p:nvSpPr>
          <p:spPr>
            <a:xfrm>
              <a:off x="401599" y="6584043"/>
              <a:ext cx="38985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tx1"/>
                  </a:solidFill>
                </a:rPr>
                <a:t>w</a:t>
              </a:r>
              <a:r>
                <a:rPr lang="en-US" sz="1600" baseline="-25000" dirty="0">
                  <a:solidFill>
                    <a:schemeClr val="tx1"/>
                  </a:solidFill>
                </a:rPr>
                <a:t>2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-63076" y="6207286"/>
              <a:ext cx="38985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tx1"/>
                  </a:solidFill>
                </a:rPr>
                <a:t>w</a:t>
              </a:r>
              <a:r>
                <a:rPr lang="en-US" sz="1600" baseline="-25000" dirty="0">
                  <a:solidFill>
                    <a:schemeClr val="tx1"/>
                  </a:solidFill>
                </a:rPr>
                <a:t>1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91" name="Group 90"/>
          <p:cNvGrpSpPr/>
          <p:nvPr/>
        </p:nvGrpSpPr>
        <p:grpSpPr>
          <a:xfrm>
            <a:off x="5365227" y="5491472"/>
            <a:ext cx="2629157" cy="516468"/>
            <a:chOff x="5117640" y="5466520"/>
            <a:chExt cx="2629157" cy="516468"/>
          </a:xfrm>
        </p:grpSpPr>
        <p:sp>
          <p:nvSpPr>
            <p:cNvPr id="87" name="Rectangle 86"/>
            <p:cNvSpPr/>
            <p:nvPr/>
          </p:nvSpPr>
          <p:spPr bwMode="auto">
            <a:xfrm>
              <a:off x="5117640" y="5776405"/>
              <a:ext cx="485902" cy="206583"/>
            </a:xfrm>
            <a:prstGeom prst="rect">
              <a:avLst/>
            </a:prstGeom>
            <a:solidFill>
              <a:schemeClr val="accent6">
                <a:lumMod val="60000"/>
                <a:lumOff val="40000"/>
                <a:alpha val="28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1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  <p:sp>
          <p:nvSpPr>
            <p:cNvPr id="88" name="Rectangle 87"/>
            <p:cNvSpPr/>
            <p:nvPr/>
          </p:nvSpPr>
          <p:spPr bwMode="auto">
            <a:xfrm>
              <a:off x="7391600" y="5466520"/>
              <a:ext cx="355197" cy="261147"/>
            </a:xfrm>
            <a:prstGeom prst="rect">
              <a:avLst/>
            </a:prstGeom>
            <a:solidFill>
              <a:schemeClr val="accent6">
                <a:lumMod val="60000"/>
                <a:lumOff val="40000"/>
                <a:alpha val="28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1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5274956" y="4559827"/>
            <a:ext cx="2650076" cy="1093383"/>
            <a:chOff x="5087153" y="4516775"/>
            <a:chExt cx="2650076" cy="1093383"/>
          </a:xfrm>
        </p:grpSpPr>
        <p:sp>
          <p:nvSpPr>
            <p:cNvPr id="86" name="Rectangle 85"/>
            <p:cNvSpPr/>
            <p:nvPr/>
          </p:nvSpPr>
          <p:spPr bwMode="auto">
            <a:xfrm>
              <a:off x="5087153" y="4551051"/>
              <a:ext cx="716114" cy="1059107"/>
            </a:xfrm>
            <a:prstGeom prst="rect">
              <a:avLst/>
            </a:prstGeom>
            <a:solidFill>
              <a:srgbClr val="FF0000">
                <a:alpha val="28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1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  <p:sp>
          <p:nvSpPr>
            <p:cNvPr id="89" name="Rectangle 88"/>
            <p:cNvSpPr/>
            <p:nvPr/>
          </p:nvSpPr>
          <p:spPr bwMode="auto">
            <a:xfrm>
              <a:off x="7391601" y="4516775"/>
              <a:ext cx="345628" cy="941161"/>
            </a:xfrm>
            <a:prstGeom prst="rect">
              <a:avLst/>
            </a:prstGeom>
            <a:solidFill>
              <a:srgbClr val="FF0000">
                <a:alpha val="28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1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</p:grpSp>
      <p:sp>
        <p:nvSpPr>
          <p:cNvPr id="92" name="TextBox 91"/>
          <p:cNvSpPr txBox="1"/>
          <p:nvPr/>
        </p:nvSpPr>
        <p:spPr>
          <a:xfrm>
            <a:off x="3831878" y="4120819"/>
            <a:ext cx="50801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X</a:t>
            </a:r>
            <a:r>
              <a:rPr lang="en-US" sz="1600" dirty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en-US" sz="1600" dirty="0">
                <a:solidFill>
                  <a:schemeClr val="tx1"/>
                </a:solidFill>
              </a:rPr>
              <a:t>Two types (</a:t>
            </a:r>
            <a:r>
              <a:rPr lang="en-US" sz="1600" dirty="0">
                <a:solidFill>
                  <a:srgbClr val="FF0000"/>
                </a:solidFill>
              </a:rPr>
              <a:t>dog</a:t>
            </a:r>
            <a:r>
              <a:rPr lang="en-US" sz="1600" dirty="0">
                <a:solidFill>
                  <a:schemeClr val="tx1"/>
                </a:solidFill>
              </a:rPr>
              <a:t> &amp;</a:t>
            </a:r>
            <a:r>
              <a:rPr lang="en-US" sz="1600" dirty="0">
                <a:solidFill>
                  <a:srgbClr val="00B050"/>
                </a:solidFill>
              </a:rPr>
              <a:t> cats</a:t>
            </a:r>
            <a:r>
              <a:rPr lang="en-US" sz="1600" dirty="0">
                <a:solidFill>
                  <a:schemeClr val="tx1"/>
                </a:solidFill>
              </a:rPr>
              <a:t>) input data with different units</a:t>
            </a:r>
          </a:p>
        </p:txBody>
      </p:sp>
      <p:grpSp>
        <p:nvGrpSpPr>
          <p:cNvPr id="97" name="Group 96"/>
          <p:cNvGrpSpPr/>
          <p:nvPr/>
        </p:nvGrpSpPr>
        <p:grpSpPr>
          <a:xfrm>
            <a:off x="490762" y="5551843"/>
            <a:ext cx="3594939" cy="1010937"/>
            <a:chOff x="-2278051" y="4159847"/>
            <a:chExt cx="3594939" cy="1010937"/>
          </a:xfrm>
        </p:grpSpPr>
        <p:sp>
          <p:nvSpPr>
            <p:cNvPr id="96" name="Rectangle 95"/>
            <p:cNvSpPr/>
            <p:nvPr/>
          </p:nvSpPr>
          <p:spPr bwMode="auto">
            <a:xfrm>
              <a:off x="-2278051" y="4448311"/>
              <a:ext cx="3594939" cy="722473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1" u="none" strike="noStrike" cap="none" normalizeH="0" baseline="0" dirty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  <p:grpSp>
          <p:nvGrpSpPr>
            <p:cNvPr id="95" name="Group 94"/>
            <p:cNvGrpSpPr/>
            <p:nvPr/>
          </p:nvGrpSpPr>
          <p:grpSpPr>
            <a:xfrm>
              <a:off x="-1356980" y="4159847"/>
              <a:ext cx="996087" cy="985320"/>
              <a:chOff x="-1356980" y="4159847"/>
              <a:chExt cx="996087" cy="985320"/>
            </a:xfrm>
          </p:grpSpPr>
          <p:sp>
            <p:nvSpPr>
              <p:cNvPr id="93" name="Oval 92"/>
              <p:cNvSpPr/>
              <p:nvPr/>
            </p:nvSpPr>
            <p:spPr bwMode="auto">
              <a:xfrm>
                <a:off x="-1028007" y="4471501"/>
                <a:ext cx="333819" cy="362013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1" u="none" strike="noStrike" cap="none" normalizeH="0" baseline="0">
                  <a:ln>
                    <a:noFill/>
                  </a:ln>
                  <a:solidFill>
                    <a:schemeClr val="hlin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charset="0"/>
                </a:endParaRPr>
              </a:p>
            </p:txBody>
          </p:sp>
          <p:sp>
            <p:nvSpPr>
              <p:cNvPr id="94" name="Oval 93"/>
              <p:cNvSpPr/>
              <p:nvPr/>
            </p:nvSpPr>
            <p:spPr bwMode="auto">
              <a:xfrm>
                <a:off x="-1356980" y="4159847"/>
                <a:ext cx="996087" cy="985320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1" u="none" strike="noStrike" cap="none" normalizeH="0" baseline="0">
                  <a:ln>
                    <a:noFill/>
                  </a:ln>
                  <a:solidFill>
                    <a:schemeClr val="hlin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charset="0"/>
                </a:endParaRPr>
              </a:p>
            </p:txBody>
          </p:sp>
        </p:grpSp>
      </p:grpSp>
      <p:sp>
        <p:nvSpPr>
          <p:cNvPr id="100" name="TextBox 99"/>
          <p:cNvSpPr txBox="1"/>
          <p:nvPr/>
        </p:nvSpPr>
        <p:spPr>
          <a:xfrm>
            <a:off x="5642297" y="1147039"/>
            <a:ext cx="33036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1. Variance division of X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5638306" y="1502883"/>
            <a:ext cx="18341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2. Demean X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5543757" y="1883621"/>
            <a:ext cx="3368230" cy="806749"/>
            <a:chOff x="5543757" y="1883621"/>
            <a:chExt cx="3368230" cy="806749"/>
          </a:xfrm>
        </p:grpSpPr>
        <p:sp>
          <p:nvSpPr>
            <p:cNvPr id="102" name="TextBox 101"/>
            <p:cNvSpPr txBox="1"/>
            <p:nvPr/>
          </p:nvSpPr>
          <p:spPr>
            <a:xfrm>
              <a:off x="5642947" y="1883621"/>
              <a:ext cx="30265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tx1"/>
                  </a:solidFill>
                </a:rPr>
                <a:t>3. Balance Data Types</a:t>
              </a: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5543757" y="2228705"/>
              <a:ext cx="33682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chemeClr val="tx1"/>
                  </a:solidFill>
                  <a:latin typeface="Symbol" panose="05050102010706020507" pitchFamily="18" charset="2"/>
                </a:rPr>
                <a:t>D</a:t>
              </a:r>
              <a:r>
                <a:rPr lang="en-US" sz="2400" dirty="0" err="1">
                  <a:solidFill>
                    <a:schemeClr val="tx1"/>
                  </a:solidFill>
                </a:rPr>
                <a:t>m</a:t>
              </a:r>
              <a:r>
                <a:rPr lang="en-US" sz="2400" dirty="0">
                  <a:solidFill>
                    <a:schemeClr val="tx1"/>
                  </a:solidFill>
                </a:rPr>
                <a:t>=</a:t>
              </a:r>
              <a:r>
                <a:rPr lang="en-US" sz="2400" dirty="0" err="1">
                  <a:solidFill>
                    <a:schemeClr val="tx1"/>
                  </a:solidFill>
                </a:rPr>
                <a:t>X</a:t>
              </a:r>
              <a:r>
                <a:rPr lang="en-US" sz="2400" baseline="30000" dirty="0" err="1">
                  <a:solidFill>
                    <a:schemeClr val="tx1"/>
                  </a:solidFill>
                </a:rPr>
                <a:t>T</a:t>
              </a:r>
              <a:r>
                <a:rPr lang="en-US" sz="2400" dirty="0" err="1">
                  <a:solidFill>
                    <a:schemeClr val="tx1"/>
                  </a:solidFill>
                  <a:latin typeface="Symbol" panose="05050102010706020507" pitchFamily="18" charset="2"/>
                </a:rPr>
                <a:t>D</a:t>
              </a:r>
              <a:r>
                <a:rPr lang="en-US" sz="2400" dirty="0" err="1">
                  <a:solidFill>
                    <a:schemeClr val="tx1"/>
                  </a:solidFill>
                </a:rPr>
                <a:t>t</a:t>
              </a:r>
              <a:r>
                <a:rPr lang="en-US" sz="2400" dirty="0">
                  <a:solidFill>
                    <a:schemeClr val="tx1"/>
                  </a:solidFill>
                </a:rPr>
                <a:t> =  </a:t>
              </a:r>
              <a:r>
                <a:rPr lang="en-US" sz="2400" dirty="0" err="1">
                  <a:solidFill>
                    <a:srgbClr val="FF0000"/>
                  </a:solidFill>
                </a:rPr>
                <a:t>X</a:t>
              </a:r>
              <a:r>
                <a:rPr lang="en-US" sz="2400" baseline="30000" dirty="0" err="1">
                  <a:solidFill>
                    <a:srgbClr val="FF0000"/>
                  </a:solidFill>
                </a:rPr>
                <a:t>T</a:t>
              </a:r>
              <a:r>
                <a:rPr lang="en-US" sz="2400" dirty="0" err="1">
                  <a:solidFill>
                    <a:srgbClr val="FF0000"/>
                  </a:solidFill>
                  <a:latin typeface="Symbol" panose="05050102010706020507" pitchFamily="18" charset="2"/>
                </a:rPr>
                <a:t>D</a:t>
              </a:r>
              <a:r>
                <a:rPr lang="en-US" sz="2400" dirty="0" err="1">
                  <a:solidFill>
                    <a:srgbClr val="FF0000"/>
                  </a:solidFill>
                </a:rPr>
                <a:t>t</a:t>
              </a:r>
              <a:r>
                <a:rPr lang="en-US" sz="2400" dirty="0">
                  <a:solidFill>
                    <a:srgbClr val="FF0000"/>
                  </a:solidFill>
                </a:rPr>
                <a:t> </a:t>
              </a:r>
              <a:r>
                <a:rPr lang="en-US" sz="2400" dirty="0">
                  <a:solidFill>
                    <a:schemeClr val="tx1"/>
                  </a:solidFill>
                </a:rPr>
                <a:t>+ </a:t>
              </a:r>
              <a:r>
                <a:rPr lang="en-US" sz="2400" dirty="0" err="1">
                  <a:solidFill>
                    <a:srgbClr val="00B050"/>
                  </a:solidFill>
                </a:rPr>
                <a:t>X</a:t>
              </a:r>
              <a:r>
                <a:rPr lang="en-US" sz="2400" baseline="30000" dirty="0" err="1">
                  <a:solidFill>
                    <a:srgbClr val="00B050"/>
                  </a:solidFill>
                </a:rPr>
                <a:t>T</a:t>
              </a:r>
              <a:r>
                <a:rPr lang="en-US" sz="2400" dirty="0" err="1">
                  <a:solidFill>
                    <a:srgbClr val="00B050"/>
                  </a:solidFill>
                  <a:latin typeface="Symbol" panose="05050102010706020507" pitchFamily="18" charset="2"/>
                </a:rPr>
                <a:t>D</a:t>
              </a:r>
              <a:r>
                <a:rPr lang="en-US" sz="2400" dirty="0" err="1">
                  <a:solidFill>
                    <a:srgbClr val="00B050"/>
                  </a:solidFill>
                </a:rPr>
                <a:t>t</a:t>
              </a:r>
              <a:endParaRPr lang="en-US" sz="2400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99" name="Group 98"/>
          <p:cNvGrpSpPr/>
          <p:nvPr/>
        </p:nvGrpSpPr>
        <p:grpSpPr>
          <a:xfrm>
            <a:off x="9292961" y="672583"/>
            <a:ext cx="4800601" cy="1675864"/>
            <a:chOff x="0" y="4233291"/>
            <a:chExt cx="4800601" cy="1675864"/>
          </a:xfrm>
        </p:grpSpPr>
        <p:sp>
          <p:nvSpPr>
            <p:cNvPr id="76" name="TextBox 75"/>
            <p:cNvSpPr txBox="1"/>
            <p:nvPr/>
          </p:nvSpPr>
          <p:spPr>
            <a:xfrm>
              <a:off x="210083" y="4301331"/>
              <a:ext cx="88517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rgbClr val="FF0000"/>
                  </a:solidFill>
                </a:rPr>
                <a:t>1/(a</a:t>
              </a:r>
              <a:r>
                <a:rPr lang="en-US" sz="800" baseline="30000" dirty="0">
                  <a:solidFill>
                    <a:srgbClr val="FF0000"/>
                  </a:solidFill>
                </a:rPr>
                <a:t>2</a:t>
              </a:r>
              <a:r>
                <a:rPr lang="en-US" sz="800" dirty="0">
                  <a:solidFill>
                    <a:srgbClr val="FF0000"/>
                  </a:solidFill>
                </a:rPr>
                <a:t>+b</a:t>
              </a:r>
              <a:r>
                <a:rPr lang="en-US" sz="800" baseline="30000" dirty="0">
                  <a:solidFill>
                    <a:srgbClr val="FF0000"/>
                  </a:solidFill>
                </a:rPr>
                <a:t>2</a:t>
              </a:r>
              <a:r>
                <a:rPr lang="en-US" sz="800" dirty="0">
                  <a:solidFill>
                    <a:srgbClr val="FF0000"/>
                  </a:solidFill>
                </a:rPr>
                <a:t>+…y</a:t>
              </a:r>
              <a:r>
                <a:rPr lang="en-US" sz="800" baseline="30000" dirty="0">
                  <a:solidFill>
                    <a:srgbClr val="FF0000"/>
                  </a:solidFill>
                </a:rPr>
                <a:t>2</a:t>
              </a:r>
              <a:r>
                <a:rPr lang="en-US" sz="800" dirty="0">
                  <a:solidFill>
                    <a:srgbClr val="FF0000"/>
                  </a:solidFill>
                </a:rPr>
                <a:t>)</a:t>
              </a:r>
              <a:r>
                <a:rPr lang="en-US" sz="800" baseline="30000" dirty="0">
                  <a:solidFill>
                    <a:srgbClr val="FF0000"/>
                  </a:solidFill>
                </a:rPr>
                <a:t>1/2</a:t>
              </a:r>
              <a:endParaRPr lang="en-US" sz="800" dirty="0">
                <a:solidFill>
                  <a:srgbClr val="FF0000"/>
                </a:solidFill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2635371" y="5266876"/>
              <a:ext cx="64122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chemeClr val="accent6"/>
                  </a:solidFill>
                </a:rPr>
                <a:t>1/(z</a:t>
              </a:r>
              <a:r>
                <a:rPr lang="en-US" sz="900" baseline="30000" dirty="0">
                  <a:solidFill>
                    <a:schemeClr val="accent6"/>
                  </a:solidFill>
                </a:rPr>
                <a:t>2</a:t>
              </a:r>
              <a:r>
                <a:rPr lang="en-US" sz="900" dirty="0">
                  <a:solidFill>
                    <a:schemeClr val="accent6"/>
                  </a:solidFill>
                </a:rPr>
                <a:t>)</a:t>
              </a:r>
              <a:r>
                <a:rPr lang="en-US" sz="900" baseline="30000" dirty="0">
                  <a:solidFill>
                    <a:schemeClr val="accent6"/>
                  </a:solidFill>
                </a:rPr>
                <a:t>1/2</a:t>
              </a:r>
              <a:endParaRPr lang="en-US" sz="900" dirty="0">
                <a:solidFill>
                  <a:schemeClr val="accent6"/>
                </a:solidFill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841035" y="4496574"/>
              <a:ext cx="97815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solidFill>
                    <a:srgbClr val="FF0000"/>
                  </a:solidFill>
                </a:rPr>
                <a:t>1/(a</a:t>
              </a:r>
              <a:r>
                <a:rPr lang="en-US" sz="900" baseline="30000" dirty="0">
                  <a:solidFill>
                    <a:srgbClr val="FF0000"/>
                  </a:solidFill>
                </a:rPr>
                <a:t>2</a:t>
              </a:r>
              <a:r>
                <a:rPr lang="en-US" sz="900" dirty="0">
                  <a:solidFill>
                    <a:srgbClr val="FF0000"/>
                  </a:solidFill>
                </a:rPr>
                <a:t>+b</a:t>
              </a:r>
              <a:r>
                <a:rPr lang="en-US" sz="900" baseline="30000" dirty="0">
                  <a:solidFill>
                    <a:srgbClr val="FF0000"/>
                  </a:solidFill>
                </a:rPr>
                <a:t>2</a:t>
              </a:r>
              <a:r>
                <a:rPr lang="en-US" sz="900" dirty="0">
                  <a:solidFill>
                    <a:srgbClr val="FF0000"/>
                  </a:solidFill>
                </a:rPr>
                <a:t>+…y</a:t>
              </a:r>
              <a:r>
                <a:rPr lang="en-US" sz="900" baseline="30000" dirty="0">
                  <a:solidFill>
                    <a:srgbClr val="FF0000"/>
                  </a:solidFill>
                </a:rPr>
                <a:t>2</a:t>
              </a:r>
              <a:r>
                <a:rPr lang="en-US" sz="900" dirty="0">
                  <a:solidFill>
                    <a:srgbClr val="FF0000"/>
                  </a:solidFill>
                </a:rPr>
                <a:t>)</a:t>
              </a:r>
              <a:r>
                <a:rPr lang="en-US" sz="900" baseline="30000" dirty="0">
                  <a:solidFill>
                    <a:srgbClr val="FF0000"/>
                  </a:solidFill>
                </a:rPr>
                <a:t>1/2</a:t>
              </a:r>
              <a:endParaRPr lang="en-US" sz="900" dirty="0">
                <a:solidFill>
                  <a:srgbClr val="FF0000"/>
                </a:solidFill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537278" y="4712939"/>
              <a:ext cx="88517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rgbClr val="FF0000"/>
                  </a:solidFill>
                </a:rPr>
                <a:t>1/(a</a:t>
              </a:r>
              <a:r>
                <a:rPr lang="en-US" sz="800" baseline="30000" dirty="0">
                  <a:solidFill>
                    <a:srgbClr val="FF0000"/>
                  </a:solidFill>
                </a:rPr>
                <a:t>2</a:t>
              </a:r>
              <a:r>
                <a:rPr lang="en-US" sz="800" dirty="0">
                  <a:solidFill>
                    <a:srgbClr val="FF0000"/>
                  </a:solidFill>
                </a:rPr>
                <a:t>+b</a:t>
              </a:r>
              <a:r>
                <a:rPr lang="en-US" sz="800" baseline="30000" dirty="0">
                  <a:solidFill>
                    <a:srgbClr val="FF0000"/>
                  </a:solidFill>
                </a:rPr>
                <a:t>2</a:t>
              </a:r>
              <a:r>
                <a:rPr lang="en-US" sz="800" dirty="0">
                  <a:solidFill>
                    <a:srgbClr val="FF0000"/>
                  </a:solidFill>
                </a:rPr>
                <a:t>+…y</a:t>
              </a:r>
              <a:r>
                <a:rPr lang="en-US" sz="800" baseline="30000" dirty="0">
                  <a:solidFill>
                    <a:srgbClr val="FF0000"/>
                  </a:solidFill>
                </a:rPr>
                <a:t>2</a:t>
              </a:r>
              <a:r>
                <a:rPr lang="en-US" sz="800" dirty="0">
                  <a:solidFill>
                    <a:srgbClr val="FF0000"/>
                  </a:solidFill>
                </a:rPr>
                <a:t>)</a:t>
              </a:r>
              <a:r>
                <a:rPr lang="en-US" sz="800" baseline="30000" dirty="0">
                  <a:solidFill>
                    <a:srgbClr val="FF0000"/>
                  </a:solidFill>
                </a:rPr>
                <a:t>1/2</a:t>
              </a:r>
              <a:endParaRPr lang="en-US" sz="800" dirty="0">
                <a:solidFill>
                  <a:srgbClr val="FF0000"/>
                </a:solidFill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1128343" y="4233291"/>
              <a:ext cx="25519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1726002" y="4234190"/>
              <a:ext cx="127791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tx1"/>
                  </a:solidFill>
                </a:rPr>
                <a:t>0             ……… 0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83600" y="4969477"/>
              <a:ext cx="247375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solidFill>
                    <a:schemeClr val="tx1"/>
                  </a:solidFill>
                </a:rPr>
                <a:t>0                0                0               ------     0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495300" y="5240313"/>
              <a:ext cx="2170787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solidFill>
                    <a:schemeClr val="tx1"/>
                  </a:solidFill>
                </a:rPr>
                <a:t>0                0                0            …….</a:t>
              </a:r>
            </a:p>
          </p:txBody>
        </p:sp>
        <p:sp>
          <p:nvSpPr>
            <p:cNvPr id="84" name="Double Bracket 83"/>
            <p:cNvSpPr/>
            <p:nvPr/>
          </p:nvSpPr>
          <p:spPr bwMode="auto">
            <a:xfrm>
              <a:off x="252664" y="4233291"/>
              <a:ext cx="2719136" cy="1336521"/>
            </a:xfrm>
            <a:prstGeom prst="bracketPair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1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  <p:grpSp>
          <p:nvGrpSpPr>
            <p:cNvPr id="98" name="Group 97"/>
            <p:cNvGrpSpPr/>
            <p:nvPr/>
          </p:nvGrpSpPr>
          <p:grpSpPr>
            <a:xfrm>
              <a:off x="0" y="4233291"/>
              <a:ext cx="4800601" cy="1675864"/>
              <a:chOff x="0" y="4233291"/>
              <a:chExt cx="4800601" cy="1675864"/>
            </a:xfrm>
          </p:grpSpPr>
          <p:cxnSp>
            <p:nvCxnSpPr>
              <p:cNvPr id="73" name="Straight Arrow Connector 72"/>
              <p:cNvCxnSpPr/>
              <p:nvPr/>
            </p:nvCxnSpPr>
            <p:spPr bwMode="auto">
              <a:xfrm flipH="1" flipV="1">
                <a:off x="3216766" y="4931221"/>
                <a:ext cx="1583835" cy="402434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74" name="TextBox 73"/>
              <p:cNvSpPr txBox="1"/>
              <p:nvPr/>
            </p:nvSpPr>
            <p:spPr>
              <a:xfrm>
                <a:off x="3225150" y="4985825"/>
                <a:ext cx="1319592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800" dirty="0">
                    <a:solidFill>
                      <a:schemeClr val="tx1"/>
                    </a:solidFill>
                  </a:rPr>
                  <a:t>Scale input:</a:t>
                </a:r>
              </a:p>
              <a:p>
                <a:pPr algn="ctr"/>
                <a:r>
                  <a:rPr lang="en-US" sz="1800" dirty="0">
                    <a:solidFill>
                      <a:schemeClr val="tx1"/>
                    </a:solidFill>
                  </a:rPr>
                  <a:t>Normalize</a:t>
                </a:r>
              </a:p>
              <a:p>
                <a:pPr algn="ctr"/>
                <a:r>
                  <a:rPr lang="en-US" sz="1800" dirty="0">
                    <a:solidFill>
                      <a:schemeClr val="tx1"/>
                    </a:solidFill>
                  </a:rPr>
                  <a:t>by variance</a:t>
                </a:r>
              </a:p>
            </p:txBody>
          </p:sp>
          <p:sp>
            <p:nvSpPr>
              <p:cNvPr id="85" name="Double Bracket 84"/>
              <p:cNvSpPr/>
              <p:nvPr/>
            </p:nvSpPr>
            <p:spPr bwMode="auto">
              <a:xfrm>
                <a:off x="0" y="4233291"/>
                <a:ext cx="3090243" cy="1336521"/>
              </a:xfrm>
              <a:prstGeom prst="bracketPair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1" u="none" strike="noStrike" cap="none" normalizeH="0" baseline="0">
                  <a:ln>
                    <a:noFill/>
                  </a:ln>
                  <a:solidFill>
                    <a:schemeClr val="hlin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charset="0"/>
                </a:endParaRPr>
              </a:p>
            </p:txBody>
          </p:sp>
        </p:grpSp>
        <p:sp>
          <p:nvSpPr>
            <p:cNvPr id="135" name="TextBox 134"/>
            <p:cNvSpPr txBox="1"/>
            <p:nvPr/>
          </p:nvSpPr>
          <p:spPr>
            <a:xfrm>
              <a:off x="435028" y="4507006"/>
              <a:ext cx="254749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tx1"/>
                  </a:solidFill>
                </a:rPr>
                <a:t>0                                   0             ……… 0</a:t>
              </a: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457200" y="4691390"/>
              <a:ext cx="251222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tx1"/>
                  </a:solidFill>
                </a:rPr>
                <a:t>0                0                               ……… 0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-573386" y="5073197"/>
            <a:ext cx="4748872" cy="2175972"/>
            <a:chOff x="-1219200" y="8187228"/>
            <a:chExt cx="4748872" cy="2175972"/>
          </a:xfrm>
        </p:grpSpPr>
        <p:sp>
          <p:nvSpPr>
            <p:cNvPr id="26" name="Rectangle 25"/>
            <p:cNvSpPr/>
            <p:nvPr/>
          </p:nvSpPr>
          <p:spPr bwMode="auto">
            <a:xfrm>
              <a:off x="-1219200" y="8187228"/>
              <a:ext cx="4748872" cy="217597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1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-355504" y="8991600"/>
              <a:ext cx="2986704" cy="819042"/>
              <a:chOff x="10718191" y="2996649"/>
              <a:chExt cx="2986704" cy="819042"/>
            </a:xfrm>
          </p:grpSpPr>
          <p:grpSp>
            <p:nvGrpSpPr>
              <p:cNvPr id="110" name="Group 109"/>
              <p:cNvGrpSpPr/>
              <p:nvPr/>
            </p:nvGrpSpPr>
            <p:grpSpPr>
              <a:xfrm>
                <a:off x="11732617" y="3010438"/>
                <a:ext cx="226060" cy="682345"/>
                <a:chOff x="7580388" y="2740422"/>
                <a:chExt cx="175175" cy="836982"/>
              </a:xfrm>
            </p:grpSpPr>
            <p:cxnSp>
              <p:nvCxnSpPr>
                <p:cNvPr id="105" name="Straight Arrow Connector 104"/>
                <p:cNvCxnSpPr/>
                <p:nvPr/>
              </p:nvCxnSpPr>
              <p:spPr bwMode="auto">
                <a:xfrm flipH="1">
                  <a:off x="7580388" y="2740422"/>
                  <a:ext cx="16369" cy="836982"/>
                </a:xfrm>
                <a:prstGeom prst="straightConnector1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106" name="Straight Arrow Connector 105"/>
                <p:cNvCxnSpPr/>
                <p:nvPr/>
              </p:nvCxnSpPr>
              <p:spPr bwMode="auto">
                <a:xfrm>
                  <a:off x="7599482" y="2750083"/>
                  <a:ext cx="156081" cy="33808"/>
                </a:xfrm>
                <a:prstGeom prst="straightConnector1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</p:grpSp>
          <p:sp>
            <p:nvSpPr>
              <p:cNvPr id="113" name="Oval 112"/>
              <p:cNvSpPr/>
              <p:nvPr/>
            </p:nvSpPr>
            <p:spPr bwMode="auto">
              <a:xfrm>
                <a:off x="11476109" y="3121415"/>
                <a:ext cx="2034162" cy="121913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1" u="none" strike="noStrike" cap="none" normalizeH="0" baseline="0">
                  <a:ln>
                    <a:noFill/>
                  </a:ln>
                  <a:solidFill>
                    <a:schemeClr val="hlin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charset="0"/>
                </a:endParaRPr>
              </a:p>
            </p:txBody>
          </p:sp>
          <p:sp>
            <p:nvSpPr>
              <p:cNvPr id="114" name="Oval 113"/>
              <p:cNvSpPr/>
              <p:nvPr/>
            </p:nvSpPr>
            <p:spPr bwMode="auto">
              <a:xfrm>
                <a:off x="11273699" y="2996649"/>
                <a:ext cx="2431196" cy="371444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1" u="none" strike="noStrike" cap="none" normalizeH="0" baseline="0">
                  <a:ln>
                    <a:noFill/>
                  </a:ln>
                  <a:solidFill>
                    <a:schemeClr val="hlin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charset="0"/>
                </a:endParaRPr>
              </a:p>
            </p:txBody>
          </p:sp>
          <p:cxnSp>
            <p:nvCxnSpPr>
              <p:cNvPr id="115" name="Straight Connector 114"/>
              <p:cNvCxnSpPr/>
              <p:nvPr/>
            </p:nvCxnSpPr>
            <p:spPr bwMode="auto">
              <a:xfrm>
                <a:off x="11081512" y="3121415"/>
                <a:ext cx="0" cy="401341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6" name="Straight Connector 115"/>
              <p:cNvCxnSpPr/>
              <p:nvPr/>
            </p:nvCxnSpPr>
            <p:spPr bwMode="auto">
              <a:xfrm>
                <a:off x="10903772" y="3458793"/>
                <a:ext cx="69685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17" name="TextBox 116"/>
              <p:cNvSpPr txBox="1"/>
              <p:nvPr/>
            </p:nvSpPr>
            <p:spPr>
              <a:xfrm>
                <a:off x="11186283" y="3383514"/>
                <a:ext cx="38985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chemeClr val="tx1"/>
                    </a:solidFill>
                  </a:rPr>
                  <a:t>w</a:t>
                </a:r>
                <a:r>
                  <a:rPr lang="en-US" sz="1600" baseline="-25000" dirty="0">
                    <a:solidFill>
                      <a:schemeClr val="tx1"/>
                    </a:solidFill>
                  </a:rPr>
                  <a:t>2</a:t>
                </a:r>
                <a:endParaRPr lang="en-US" sz="1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8" name="TextBox 117"/>
              <p:cNvSpPr txBox="1"/>
              <p:nvPr/>
            </p:nvSpPr>
            <p:spPr>
              <a:xfrm>
                <a:off x="10718191" y="3059351"/>
                <a:ext cx="38985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chemeClr val="tx1"/>
                    </a:solidFill>
                  </a:rPr>
                  <a:t>w</a:t>
                </a:r>
                <a:r>
                  <a:rPr lang="en-US" sz="1600" baseline="-25000" dirty="0">
                    <a:solidFill>
                      <a:schemeClr val="tx1"/>
                    </a:solidFill>
                  </a:rPr>
                  <a:t>1</a:t>
                </a:r>
                <a:endParaRPr lang="en-US" sz="16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27" name="Straight Arrow Connector 126"/>
              <p:cNvCxnSpPr/>
              <p:nvPr/>
            </p:nvCxnSpPr>
            <p:spPr bwMode="auto">
              <a:xfrm>
                <a:off x="11777356" y="3096459"/>
                <a:ext cx="147393" cy="719232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/>
                </a:solidFill>
                <a:prstDash val="dash"/>
                <a:round/>
                <a:headEnd type="none" w="med" len="med"/>
                <a:tailEnd type="triangle"/>
              </a:ln>
              <a:effectLst/>
            </p:spPr>
          </p:cxnSp>
        </p:grpSp>
      </p:grpSp>
      <p:sp>
        <p:nvSpPr>
          <p:cNvPr id="128" name="TextBox 127"/>
          <p:cNvSpPr txBox="1"/>
          <p:nvPr/>
        </p:nvSpPr>
        <p:spPr>
          <a:xfrm>
            <a:off x="5365227" y="6469139"/>
            <a:ext cx="2222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Symbol" panose="05050102010706020507" pitchFamily="18" charset="2"/>
              </a:rPr>
              <a:t>e </a:t>
            </a:r>
            <a:r>
              <a:rPr lang="en-US" sz="1800" dirty="0"/>
              <a:t>= r</a:t>
            </a:r>
            <a:r>
              <a:rPr lang="en-US" sz="1800" baseline="-25000" dirty="0"/>
              <a:t>1</a:t>
            </a:r>
            <a:r>
              <a:rPr lang="en-US" sz="1800" baseline="30000" dirty="0"/>
              <a:t>2</a:t>
            </a:r>
            <a:r>
              <a:rPr lang="en-US" sz="1800" dirty="0"/>
              <a:t>+r</a:t>
            </a:r>
            <a:r>
              <a:rPr lang="en-US" sz="1800" baseline="-25000" dirty="0"/>
              <a:t>2</a:t>
            </a:r>
            <a:r>
              <a:rPr lang="en-US" sz="1800" baseline="30000" dirty="0"/>
              <a:t>2</a:t>
            </a:r>
            <a:r>
              <a:rPr lang="en-US" sz="1800" dirty="0"/>
              <a:t>…r</a:t>
            </a:r>
            <a:r>
              <a:rPr lang="en-US" sz="1800" baseline="-25000" dirty="0"/>
              <a:t>N-1</a:t>
            </a:r>
            <a:r>
              <a:rPr lang="en-US" sz="1800" baseline="30000" dirty="0"/>
              <a:t>2</a:t>
            </a:r>
            <a:r>
              <a:rPr lang="en-US" sz="1800" dirty="0"/>
              <a:t>+</a:t>
            </a:r>
            <a:r>
              <a:rPr lang="en-US" sz="1800" dirty="0">
                <a:solidFill>
                  <a:schemeClr val="accent2"/>
                </a:solidFill>
              </a:rPr>
              <a:t>r</a:t>
            </a:r>
            <a:r>
              <a:rPr lang="en-US" sz="1800" baseline="-25000" dirty="0">
                <a:solidFill>
                  <a:schemeClr val="accent2"/>
                </a:solidFill>
              </a:rPr>
              <a:t>M</a:t>
            </a:r>
            <a:r>
              <a:rPr lang="en-US" sz="1800" baseline="30000" dirty="0">
                <a:solidFill>
                  <a:schemeClr val="accent2"/>
                </a:solidFill>
              </a:rPr>
              <a:t>2</a:t>
            </a:r>
            <a:endParaRPr lang="en-US" sz="1800" dirty="0">
              <a:solidFill>
                <a:schemeClr val="accent2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524755" y="4448149"/>
            <a:ext cx="455462" cy="1443019"/>
            <a:chOff x="4524755" y="4448149"/>
            <a:chExt cx="455462" cy="1443019"/>
          </a:xfrm>
        </p:grpSpPr>
        <p:pic>
          <p:nvPicPr>
            <p:cNvPr id="130" name="Picture 12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94710" y="4448149"/>
              <a:ext cx="385507" cy="367294"/>
            </a:xfrm>
            <a:prstGeom prst="rect">
              <a:avLst/>
            </a:prstGeom>
          </p:spPr>
        </p:pic>
        <p:pic>
          <p:nvPicPr>
            <p:cNvPr id="131" name="Picture 13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88734" y="4794567"/>
              <a:ext cx="360273" cy="326193"/>
            </a:xfrm>
            <a:prstGeom prst="rect">
              <a:avLst/>
            </a:prstGeom>
          </p:spPr>
        </p:pic>
        <p:pic>
          <p:nvPicPr>
            <p:cNvPr id="132" name="Picture 13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01711" y="5110498"/>
              <a:ext cx="368522" cy="385273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24755" y="5509435"/>
              <a:ext cx="450068" cy="381733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5511661" y="6104505"/>
            <a:ext cx="1446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r</a:t>
            </a:r>
            <a:r>
              <a:rPr lang="en-US" sz="1800" baseline="-25000" dirty="0">
                <a:solidFill>
                  <a:srgbClr val="FF0000"/>
                </a:solidFill>
              </a:rPr>
              <a:t>i</a:t>
            </a:r>
            <a:r>
              <a:rPr lang="en-US" sz="1800" baseline="30000" dirty="0">
                <a:solidFill>
                  <a:srgbClr val="FF0000"/>
                </a:solidFill>
              </a:rPr>
              <a:t>2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>
                <a:solidFill>
                  <a:schemeClr val="tx1"/>
                </a:solidFill>
              </a:rPr>
              <a:t>= (</a:t>
            </a:r>
            <a:r>
              <a:rPr lang="en-US" sz="1800" dirty="0"/>
              <a:t>d</a:t>
            </a:r>
            <a:r>
              <a:rPr lang="en-US" sz="1800" baseline="-25000" dirty="0"/>
              <a:t>i</a:t>
            </a:r>
            <a:r>
              <a:rPr lang="en-US" sz="1800" dirty="0">
                <a:solidFill>
                  <a:schemeClr val="tx1"/>
                </a:solidFill>
              </a:rPr>
              <a:t>w</a:t>
            </a:r>
            <a:r>
              <a:rPr lang="en-US" sz="1800" baseline="-25000" dirty="0">
                <a:solidFill>
                  <a:schemeClr val="tx1"/>
                </a:solidFill>
              </a:rPr>
              <a:t>1</a:t>
            </a:r>
            <a:r>
              <a:rPr lang="en-US" sz="1800" dirty="0">
                <a:solidFill>
                  <a:schemeClr val="tx1"/>
                </a:solidFill>
              </a:rPr>
              <a:t>-t</a:t>
            </a:r>
            <a:r>
              <a:rPr lang="en-US" sz="1800" baseline="-25000" dirty="0">
                <a:solidFill>
                  <a:schemeClr val="tx1"/>
                </a:solidFill>
              </a:rPr>
              <a:t>i</a:t>
            </a:r>
            <a:r>
              <a:rPr lang="en-US" sz="1800" dirty="0">
                <a:solidFill>
                  <a:schemeClr val="tx1"/>
                </a:solidFill>
              </a:rPr>
              <a:t>)</a:t>
            </a:r>
            <a:r>
              <a:rPr lang="en-US" sz="1800" baseline="30000" dirty="0">
                <a:solidFill>
                  <a:schemeClr val="tx1"/>
                </a:solidFill>
              </a:rPr>
              <a:t>2</a:t>
            </a:r>
            <a:endParaRPr lang="en-US" sz="1800" dirty="0">
              <a:solidFill>
                <a:schemeClr val="tx1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06518" y="3860927"/>
            <a:ext cx="2471019" cy="1529843"/>
            <a:chOff x="106518" y="3860927"/>
            <a:chExt cx="2471019" cy="1529843"/>
          </a:xfrm>
        </p:grpSpPr>
        <p:grpSp>
          <p:nvGrpSpPr>
            <p:cNvPr id="8" name="Group 7"/>
            <p:cNvGrpSpPr/>
            <p:nvPr/>
          </p:nvGrpSpPr>
          <p:grpSpPr>
            <a:xfrm>
              <a:off x="106518" y="3892817"/>
              <a:ext cx="1043216" cy="1487007"/>
              <a:chOff x="106518" y="3892817"/>
              <a:chExt cx="1043216" cy="1487007"/>
            </a:xfrm>
          </p:grpSpPr>
          <p:pic>
            <p:nvPicPr>
              <p:cNvPr id="104" name="Picture 103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5267" y="3892817"/>
                <a:ext cx="934467" cy="976943"/>
              </a:xfrm>
              <a:prstGeom prst="rect">
                <a:avLst/>
              </a:prstGeom>
            </p:spPr>
          </p:pic>
          <p:sp>
            <p:nvSpPr>
              <p:cNvPr id="6" name="Rectangle 5"/>
              <p:cNvSpPr/>
              <p:nvPr/>
            </p:nvSpPr>
            <p:spPr bwMode="auto">
              <a:xfrm>
                <a:off x="141951" y="3915315"/>
                <a:ext cx="966598" cy="938717"/>
              </a:xfrm>
              <a:prstGeom prst="rect">
                <a:avLst/>
              </a:prstGeom>
              <a:solidFill>
                <a:schemeClr val="tx1">
                  <a:alpha val="4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1" u="none" strike="noStrike" cap="none" normalizeH="0" baseline="0">
                  <a:ln>
                    <a:noFill/>
                  </a:ln>
                  <a:solidFill>
                    <a:schemeClr val="hlin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charset="0"/>
                </a:endParaRP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106518" y="4979714"/>
                <a:ext cx="103746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chemeClr val="tx1"/>
                    </a:solidFill>
                  </a:rPr>
                  <a:t>0&lt;x</a:t>
                </a:r>
                <a:r>
                  <a:rPr lang="en-US" sz="2000" baseline="-25000" dirty="0">
                    <a:solidFill>
                      <a:schemeClr val="tx1"/>
                    </a:solidFill>
                  </a:rPr>
                  <a:t>i</a:t>
                </a:r>
                <a:r>
                  <a:rPr lang="en-US" sz="2000" dirty="0">
                    <a:solidFill>
                      <a:schemeClr val="tx1"/>
                    </a:solidFill>
                  </a:rPr>
                  <a:t>&lt;30</a:t>
                </a: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1411833" y="3860927"/>
              <a:ext cx="1165704" cy="1529843"/>
              <a:chOff x="1411833" y="3860927"/>
              <a:chExt cx="1165704" cy="1529843"/>
            </a:xfrm>
          </p:grpSpPr>
          <p:pic>
            <p:nvPicPr>
              <p:cNvPr id="107" name="Picture 10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96900" y="3860927"/>
                <a:ext cx="1016474" cy="968451"/>
              </a:xfrm>
              <a:prstGeom prst="rect">
                <a:avLst/>
              </a:prstGeom>
            </p:spPr>
          </p:pic>
          <p:sp>
            <p:nvSpPr>
              <p:cNvPr id="108" name="TextBox 107"/>
              <p:cNvSpPr txBox="1"/>
              <p:nvPr/>
            </p:nvSpPr>
            <p:spPr>
              <a:xfrm>
                <a:off x="1411833" y="4990660"/>
                <a:ext cx="116570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chemeClr val="tx1"/>
                    </a:solidFill>
                  </a:rPr>
                  <a:t>0&lt;x</a:t>
                </a:r>
                <a:r>
                  <a:rPr lang="en-US" sz="2000" baseline="-25000" dirty="0">
                    <a:solidFill>
                      <a:schemeClr val="tx1"/>
                    </a:solidFill>
                  </a:rPr>
                  <a:t>i</a:t>
                </a:r>
                <a:r>
                  <a:rPr lang="en-US" sz="2000" dirty="0">
                    <a:solidFill>
                      <a:schemeClr val="tx1"/>
                    </a:solidFill>
                  </a:rPr>
                  <a:t>&lt;255</a:t>
                </a:r>
              </a:p>
            </p:txBody>
          </p:sp>
        </p:grpSp>
      </p:grpSp>
      <p:grpSp>
        <p:nvGrpSpPr>
          <p:cNvPr id="111" name="Group 110"/>
          <p:cNvGrpSpPr/>
          <p:nvPr/>
        </p:nvGrpSpPr>
        <p:grpSpPr>
          <a:xfrm>
            <a:off x="114074" y="3849981"/>
            <a:ext cx="2471019" cy="1529843"/>
            <a:chOff x="106518" y="3860927"/>
            <a:chExt cx="2471019" cy="1529843"/>
          </a:xfrm>
        </p:grpSpPr>
        <p:grpSp>
          <p:nvGrpSpPr>
            <p:cNvPr id="119" name="Group 118"/>
            <p:cNvGrpSpPr/>
            <p:nvPr/>
          </p:nvGrpSpPr>
          <p:grpSpPr>
            <a:xfrm>
              <a:off x="106518" y="3892817"/>
              <a:ext cx="1165704" cy="1487007"/>
              <a:chOff x="106518" y="3892817"/>
              <a:chExt cx="1165704" cy="1487007"/>
            </a:xfrm>
          </p:grpSpPr>
          <p:pic>
            <p:nvPicPr>
              <p:cNvPr id="126" name="Picture 125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5267" y="3892817"/>
                <a:ext cx="934467" cy="976943"/>
              </a:xfrm>
              <a:prstGeom prst="rect">
                <a:avLst/>
              </a:prstGeom>
            </p:spPr>
          </p:pic>
          <p:sp>
            <p:nvSpPr>
              <p:cNvPr id="133" name="TextBox 132"/>
              <p:cNvSpPr txBox="1"/>
              <p:nvPr/>
            </p:nvSpPr>
            <p:spPr>
              <a:xfrm>
                <a:off x="106518" y="4979714"/>
                <a:ext cx="1165704" cy="400110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chemeClr val="tx1"/>
                    </a:solidFill>
                  </a:rPr>
                  <a:t>0&lt;x</a:t>
                </a:r>
                <a:r>
                  <a:rPr lang="en-US" sz="2000" baseline="-25000" dirty="0">
                    <a:solidFill>
                      <a:schemeClr val="tx1"/>
                    </a:solidFill>
                  </a:rPr>
                  <a:t>i</a:t>
                </a:r>
                <a:r>
                  <a:rPr lang="en-US" sz="2000" dirty="0">
                    <a:solidFill>
                      <a:schemeClr val="tx1"/>
                    </a:solidFill>
                  </a:rPr>
                  <a:t>&lt;255</a:t>
                </a:r>
              </a:p>
            </p:txBody>
          </p:sp>
        </p:grpSp>
        <p:grpSp>
          <p:nvGrpSpPr>
            <p:cNvPr id="120" name="Group 119"/>
            <p:cNvGrpSpPr/>
            <p:nvPr/>
          </p:nvGrpSpPr>
          <p:grpSpPr>
            <a:xfrm>
              <a:off x="1411833" y="3860927"/>
              <a:ext cx="1165704" cy="1529843"/>
              <a:chOff x="1411833" y="3860927"/>
              <a:chExt cx="1165704" cy="1529843"/>
            </a:xfrm>
          </p:grpSpPr>
          <p:pic>
            <p:nvPicPr>
              <p:cNvPr id="124" name="Picture 12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96900" y="3860927"/>
                <a:ext cx="1016474" cy="968451"/>
              </a:xfrm>
              <a:prstGeom prst="rect">
                <a:avLst/>
              </a:prstGeom>
            </p:spPr>
          </p:pic>
          <p:sp>
            <p:nvSpPr>
              <p:cNvPr id="125" name="TextBox 124"/>
              <p:cNvSpPr txBox="1"/>
              <p:nvPr/>
            </p:nvSpPr>
            <p:spPr>
              <a:xfrm>
                <a:off x="1411833" y="4990660"/>
                <a:ext cx="116570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chemeClr val="tx1"/>
                    </a:solidFill>
                  </a:rPr>
                  <a:t>0&lt;x</a:t>
                </a:r>
                <a:r>
                  <a:rPr lang="en-US" sz="2000" baseline="-25000" dirty="0">
                    <a:solidFill>
                      <a:schemeClr val="tx1"/>
                    </a:solidFill>
                  </a:rPr>
                  <a:t>i</a:t>
                </a:r>
                <a:r>
                  <a:rPr lang="en-US" sz="2000" dirty="0">
                    <a:solidFill>
                      <a:schemeClr val="tx1"/>
                    </a:solidFill>
                  </a:rPr>
                  <a:t>&lt;255</a:t>
                </a:r>
              </a:p>
            </p:txBody>
          </p:sp>
        </p:grpSp>
      </p:grpSp>
      <p:grpSp>
        <p:nvGrpSpPr>
          <p:cNvPr id="17" name="Group 16"/>
          <p:cNvGrpSpPr/>
          <p:nvPr/>
        </p:nvGrpSpPr>
        <p:grpSpPr>
          <a:xfrm>
            <a:off x="3500096" y="5994461"/>
            <a:ext cx="1705916" cy="671612"/>
            <a:chOff x="3500096" y="5994461"/>
            <a:chExt cx="1705916" cy="671612"/>
          </a:xfrm>
        </p:grpSpPr>
        <p:sp>
          <p:nvSpPr>
            <p:cNvPr id="11" name="TextBox 10"/>
            <p:cNvSpPr txBox="1"/>
            <p:nvPr/>
          </p:nvSpPr>
          <p:spPr>
            <a:xfrm>
              <a:off x="3500096" y="6265963"/>
              <a:ext cx="170591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tx1"/>
                  </a:solidFill>
                </a:rPr>
                <a:t>Multiply by 99</a:t>
              </a:r>
            </a:p>
          </p:txBody>
        </p:sp>
        <p:cxnSp>
          <p:nvCxnSpPr>
            <p:cNvPr id="13" name="Straight Arrow Connector 12"/>
            <p:cNvCxnSpPr/>
            <p:nvPr/>
          </p:nvCxnSpPr>
          <p:spPr bwMode="auto">
            <a:xfrm flipV="1">
              <a:off x="4749789" y="5994461"/>
              <a:ext cx="415322" cy="272107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cxnSp>
        <p:nvCxnSpPr>
          <p:cNvPr id="19" name="Straight Arrow Connector 18"/>
          <p:cNvCxnSpPr/>
          <p:nvPr/>
        </p:nvCxnSpPr>
        <p:spPr bwMode="auto">
          <a:xfrm flipH="1" flipV="1">
            <a:off x="1964815" y="3668467"/>
            <a:ext cx="2804055" cy="259810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7" name="Straight Arrow Connector 56"/>
          <p:cNvCxnSpPr/>
          <p:nvPr/>
        </p:nvCxnSpPr>
        <p:spPr bwMode="auto">
          <a:xfrm flipH="1">
            <a:off x="1951411" y="5646461"/>
            <a:ext cx="329838" cy="33360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55" name="Rectangle 154"/>
          <p:cNvSpPr/>
          <p:nvPr/>
        </p:nvSpPr>
        <p:spPr bwMode="auto">
          <a:xfrm>
            <a:off x="1311027" y="5774276"/>
            <a:ext cx="300869" cy="45719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59" name="Rectangle 158"/>
          <p:cNvSpPr/>
          <p:nvPr/>
        </p:nvSpPr>
        <p:spPr bwMode="auto">
          <a:xfrm>
            <a:off x="-314609" y="5303134"/>
            <a:ext cx="3845914" cy="1586738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grpSp>
        <p:nvGrpSpPr>
          <p:cNvPr id="144" name="Group 143"/>
          <p:cNvGrpSpPr/>
          <p:nvPr/>
        </p:nvGrpSpPr>
        <p:grpSpPr>
          <a:xfrm>
            <a:off x="144212" y="5287297"/>
            <a:ext cx="1061994" cy="764150"/>
            <a:chOff x="115941" y="3011297"/>
            <a:chExt cx="1061994" cy="764150"/>
          </a:xfrm>
        </p:grpSpPr>
        <p:sp>
          <p:nvSpPr>
            <p:cNvPr id="137" name="TextBox 136"/>
            <p:cNvSpPr txBox="1"/>
            <p:nvPr/>
          </p:nvSpPr>
          <p:spPr>
            <a:xfrm>
              <a:off x="358480" y="3544615"/>
              <a:ext cx="81945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solidFill>
                    <a:schemeClr val="tx1"/>
                  </a:solidFill>
                </a:rPr>
                <a:t>0              255</a:t>
              </a:r>
            </a:p>
          </p:txBody>
        </p:sp>
        <p:grpSp>
          <p:nvGrpSpPr>
            <p:cNvPr id="141" name="Group 140"/>
            <p:cNvGrpSpPr/>
            <p:nvPr/>
          </p:nvGrpSpPr>
          <p:grpSpPr>
            <a:xfrm>
              <a:off x="115941" y="3011297"/>
              <a:ext cx="929270" cy="595201"/>
              <a:chOff x="64219" y="3067814"/>
              <a:chExt cx="929270" cy="595201"/>
            </a:xfrm>
          </p:grpSpPr>
          <p:grpSp>
            <p:nvGrpSpPr>
              <p:cNvPr id="139" name="Group 138"/>
              <p:cNvGrpSpPr/>
              <p:nvPr/>
            </p:nvGrpSpPr>
            <p:grpSpPr>
              <a:xfrm>
                <a:off x="64219" y="3172439"/>
                <a:ext cx="929270" cy="490576"/>
                <a:chOff x="64219" y="3172439"/>
                <a:chExt cx="929270" cy="490576"/>
              </a:xfrm>
            </p:grpSpPr>
            <p:sp>
              <p:nvSpPr>
                <p:cNvPr id="109" name="Freeform 108"/>
                <p:cNvSpPr/>
                <p:nvPr/>
              </p:nvSpPr>
              <p:spPr bwMode="auto">
                <a:xfrm>
                  <a:off x="398739" y="3172439"/>
                  <a:ext cx="366826" cy="460671"/>
                </a:xfrm>
                <a:custGeom>
                  <a:avLst/>
                  <a:gdLst>
                    <a:gd name="connsiteX0" fmla="*/ 5298 w 366826"/>
                    <a:gd name="connsiteY0" fmla="*/ 428454 h 460671"/>
                    <a:gd name="connsiteX1" fmla="*/ 147066 w 366826"/>
                    <a:gd name="connsiteY1" fmla="*/ 371747 h 460671"/>
                    <a:gd name="connsiteX2" fmla="*/ 210861 w 366826"/>
                    <a:gd name="connsiteY2" fmla="*/ 24417 h 460671"/>
                    <a:gd name="connsiteX3" fmla="*/ 260480 w 366826"/>
                    <a:gd name="connsiteY3" fmla="*/ 66947 h 460671"/>
                    <a:gd name="connsiteX4" fmla="*/ 295921 w 366826"/>
                    <a:gd name="connsiteY4" fmla="*/ 371747 h 460671"/>
                    <a:gd name="connsiteX5" fmla="*/ 352628 w 366826"/>
                    <a:gd name="connsiteY5" fmla="*/ 456808 h 460671"/>
                    <a:gd name="connsiteX6" fmla="*/ 5298 w 366826"/>
                    <a:gd name="connsiteY6" fmla="*/ 428454 h 4606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6826" h="460671">
                      <a:moveTo>
                        <a:pt x="5298" y="428454"/>
                      </a:moveTo>
                      <a:cubicBezTo>
                        <a:pt x="-28962" y="414277"/>
                        <a:pt x="112806" y="439087"/>
                        <a:pt x="147066" y="371747"/>
                      </a:cubicBezTo>
                      <a:cubicBezTo>
                        <a:pt x="181327" y="304407"/>
                        <a:pt x="191959" y="75217"/>
                        <a:pt x="210861" y="24417"/>
                      </a:cubicBezTo>
                      <a:cubicBezTo>
                        <a:pt x="229763" y="-26383"/>
                        <a:pt x="246303" y="9059"/>
                        <a:pt x="260480" y="66947"/>
                      </a:cubicBezTo>
                      <a:cubicBezTo>
                        <a:pt x="274657" y="124835"/>
                        <a:pt x="280563" y="306770"/>
                        <a:pt x="295921" y="371747"/>
                      </a:cubicBezTo>
                      <a:cubicBezTo>
                        <a:pt x="311279" y="436724"/>
                        <a:pt x="401065" y="442631"/>
                        <a:pt x="352628" y="456808"/>
                      </a:cubicBezTo>
                      <a:cubicBezTo>
                        <a:pt x="304191" y="470985"/>
                        <a:pt x="39558" y="442631"/>
                        <a:pt x="5298" y="42845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600" b="1" i="1" u="none" strike="noStrike" cap="none" normalizeH="0" baseline="0">
                    <a:ln>
                      <a:noFill/>
                    </a:ln>
                    <a:solidFill>
                      <a:schemeClr val="hlin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charset="0"/>
                  </a:endParaRPr>
                </a:p>
              </p:txBody>
            </p:sp>
            <p:sp>
              <p:nvSpPr>
                <p:cNvPr id="138" name="Rectangle 137"/>
                <p:cNvSpPr/>
                <p:nvPr/>
              </p:nvSpPr>
              <p:spPr bwMode="auto">
                <a:xfrm>
                  <a:off x="413384" y="3606293"/>
                  <a:ext cx="470680" cy="56722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 algn="ctr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600" b="1" i="1" u="none" strike="noStrike" cap="none" normalizeH="0" baseline="0">
                    <a:ln>
                      <a:noFill/>
                    </a:ln>
                    <a:solidFill>
                      <a:schemeClr val="hlin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charset="0"/>
                  </a:endParaRPr>
                </a:p>
              </p:txBody>
            </p:sp>
            <p:grpSp>
              <p:nvGrpSpPr>
                <p:cNvPr id="75" name="Group 74"/>
                <p:cNvGrpSpPr/>
                <p:nvPr/>
              </p:nvGrpSpPr>
              <p:grpSpPr>
                <a:xfrm>
                  <a:off x="64219" y="3262265"/>
                  <a:ext cx="929270" cy="393829"/>
                  <a:chOff x="106518" y="5310566"/>
                  <a:chExt cx="929270" cy="393829"/>
                </a:xfrm>
              </p:grpSpPr>
              <p:cxnSp>
                <p:nvCxnSpPr>
                  <p:cNvPr id="65" name="Straight Connector 64"/>
                  <p:cNvCxnSpPr/>
                  <p:nvPr/>
                </p:nvCxnSpPr>
                <p:spPr bwMode="auto">
                  <a:xfrm>
                    <a:off x="475891" y="5310566"/>
                    <a:ext cx="0" cy="393829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72" name="Straight Connector 71"/>
                  <p:cNvCxnSpPr/>
                  <p:nvPr/>
                </p:nvCxnSpPr>
                <p:spPr bwMode="auto">
                  <a:xfrm flipV="1">
                    <a:off x="106518" y="5648813"/>
                    <a:ext cx="929270" cy="4397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</p:grpSp>
          <p:sp>
            <p:nvSpPr>
              <p:cNvPr id="140" name="TextBox 139"/>
              <p:cNvSpPr txBox="1"/>
              <p:nvPr/>
            </p:nvSpPr>
            <p:spPr>
              <a:xfrm rot="16200000">
                <a:off x="79194" y="3211444"/>
                <a:ext cx="518091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solidFill>
                      <a:schemeClr val="tx1"/>
                    </a:solidFill>
                  </a:rPr>
                  <a:t>density</a:t>
                </a:r>
              </a:p>
            </p:txBody>
          </p:sp>
        </p:grpSp>
      </p:grpSp>
      <p:grpSp>
        <p:nvGrpSpPr>
          <p:cNvPr id="162" name="Group 161"/>
          <p:cNvGrpSpPr/>
          <p:nvPr/>
        </p:nvGrpSpPr>
        <p:grpSpPr>
          <a:xfrm>
            <a:off x="1073482" y="5274594"/>
            <a:ext cx="1576194" cy="772810"/>
            <a:chOff x="1073482" y="5274594"/>
            <a:chExt cx="1576194" cy="772810"/>
          </a:xfrm>
        </p:grpSpPr>
        <p:grpSp>
          <p:nvGrpSpPr>
            <p:cNvPr id="158" name="Group 157"/>
            <p:cNvGrpSpPr/>
            <p:nvPr/>
          </p:nvGrpSpPr>
          <p:grpSpPr>
            <a:xfrm>
              <a:off x="1073482" y="5274594"/>
              <a:ext cx="1576194" cy="772810"/>
              <a:chOff x="1073482" y="5274594"/>
              <a:chExt cx="1576194" cy="772810"/>
            </a:xfrm>
          </p:grpSpPr>
          <p:grpSp>
            <p:nvGrpSpPr>
              <p:cNvPr id="145" name="Group 144"/>
              <p:cNvGrpSpPr/>
              <p:nvPr/>
            </p:nvGrpSpPr>
            <p:grpSpPr>
              <a:xfrm>
                <a:off x="1073482" y="5274594"/>
                <a:ext cx="1576194" cy="772810"/>
                <a:chOff x="-105371" y="3011297"/>
                <a:chExt cx="1576194" cy="772810"/>
              </a:xfrm>
            </p:grpSpPr>
            <p:sp>
              <p:nvSpPr>
                <p:cNvPr id="146" name="TextBox 145"/>
                <p:cNvSpPr txBox="1"/>
                <p:nvPr/>
              </p:nvSpPr>
              <p:spPr>
                <a:xfrm>
                  <a:off x="-69983" y="3553275"/>
                  <a:ext cx="1540806" cy="230832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900" dirty="0">
                      <a:solidFill>
                        <a:schemeClr val="tx1"/>
                      </a:solidFill>
                    </a:rPr>
                    <a:t>               0              255          </a:t>
                  </a:r>
                </a:p>
              </p:txBody>
            </p:sp>
            <p:grpSp>
              <p:nvGrpSpPr>
                <p:cNvPr id="147" name="Group 146"/>
                <p:cNvGrpSpPr/>
                <p:nvPr/>
              </p:nvGrpSpPr>
              <p:grpSpPr>
                <a:xfrm>
                  <a:off x="-105371" y="3011297"/>
                  <a:ext cx="1505427" cy="613718"/>
                  <a:chOff x="-157093" y="3067814"/>
                  <a:chExt cx="1505427" cy="613718"/>
                </a:xfrm>
              </p:grpSpPr>
              <p:grpSp>
                <p:nvGrpSpPr>
                  <p:cNvPr id="148" name="Group 147"/>
                  <p:cNvGrpSpPr/>
                  <p:nvPr/>
                </p:nvGrpSpPr>
                <p:grpSpPr>
                  <a:xfrm>
                    <a:off x="-157093" y="3172439"/>
                    <a:ext cx="1505427" cy="509093"/>
                    <a:chOff x="-157093" y="3172439"/>
                    <a:chExt cx="1505427" cy="509093"/>
                  </a:xfrm>
                </p:grpSpPr>
                <p:sp>
                  <p:nvSpPr>
                    <p:cNvPr id="150" name="Freeform 149"/>
                    <p:cNvSpPr/>
                    <p:nvPr/>
                  </p:nvSpPr>
                  <p:spPr bwMode="auto">
                    <a:xfrm>
                      <a:off x="21327" y="3172439"/>
                      <a:ext cx="1139113" cy="460671"/>
                    </a:xfrm>
                    <a:custGeom>
                      <a:avLst/>
                      <a:gdLst>
                        <a:gd name="connsiteX0" fmla="*/ 5298 w 366826"/>
                        <a:gd name="connsiteY0" fmla="*/ 428454 h 460671"/>
                        <a:gd name="connsiteX1" fmla="*/ 147066 w 366826"/>
                        <a:gd name="connsiteY1" fmla="*/ 371747 h 460671"/>
                        <a:gd name="connsiteX2" fmla="*/ 210861 w 366826"/>
                        <a:gd name="connsiteY2" fmla="*/ 24417 h 460671"/>
                        <a:gd name="connsiteX3" fmla="*/ 260480 w 366826"/>
                        <a:gd name="connsiteY3" fmla="*/ 66947 h 460671"/>
                        <a:gd name="connsiteX4" fmla="*/ 295921 w 366826"/>
                        <a:gd name="connsiteY4" fmla="*/ 371747 h 460671"/>
                        <a:gd name="connsiteX5" fmla="*/ 352628 w 366826"/>
                        <a:gd name="connsiteY5" fmla="*/ 456808 h 460671"/>
                        <a:gd name="connsiteX6" fmla="*/ 5298 w 366826"/>
                        <a:gd name="connsiteY6" fmla="*/ 428454 h 4606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366826" h="460671">
                          <a:moveTo>
                            <a:pt x="5298" y="428454"/>
                          </a:moveTo>
                          <a:cubicBezTo>
                            <a:pt x="-28962" y="414277"/>
                            <a:pt x="112806" y="439087"/>
                            <a:pt x="147066" y="371747"/>
                          </a:cubicBezTo>
                          <a:cubicBezTo>
                            <a:pt x="181327" y="304407"/>
                            <a:pt x="191959" y="75217"/>
                            <a:pt x="210861" y="24417"/>
                          </a:cubicBezTo>
                          <a:cubicBezTo>
                            <a:pt x="229763" y="-26383"/>
                            <a:pt x="246303" y="9059"/>
                            <a:pt x="260480" y="66947"/>
                          </a:cubicBezTo>
                          <a:cubicBezTo>
                            <a:pt x="274657" y="124835"/>
                            <a:pt x="280563" y="306770"/>
                            <a:pt x="295921" y="371747"/>
                          </a:cubicBezTo>
                          <a:cubicBezTo>
                            <a:pt x="311279" y="436724"/>
                            <a:pt x="401065" y="442631"/>
                            <a:pt x="352628" y="456808"/>
                          </a:cubicBezTo>
                          <a:cubicBezTo>
                            <a:pt x="304191" y="470985"/>
                            <a:pt x="39558" y="442631"/>
                            <a:pt x="5298" y="428454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non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1" i="1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151" name="Rectangle 150"/>
                    <p:cNvSpPr/>
                    <p:nvPr/>
                  </p:nvSpPr>
                  <p:spPr bwMode="auto">
                    <a:xfrm>
                      <a:off x="-157093" y="3606294"/>
                      <a:ext cx="1505427" cy="75238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non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1" i="1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charset="0"/>
                      </a:endParaRPr>
                    </a:p>
                  </p:txBody>
                </p:sp>
                <p:grpSp>
                  <p:nvGrpSpPr>
                    <p:cNvPr id="152" name="Group 151"/>
                    <p:cNvGrpSpPr/>
                    <p:nvPr/>
                  </p:nvGrpSpPr>
                  <p:grpSpPr>
                    <a:xfrm>
                      <a:off x="64219" y="3262265"/>
                      <a:ext cx="807882" cy="393829"/>
                      <a:chOff x="106518" y="5310566"/>
                      <a:chExt cx="807882" cy="393829"/>
                    </a:xfrm>
                  </p:grpSpPr>
                  <p:cxnSp>
                    <p:nvCxnSpPr>
                      <p:cNvPr id="153" name="Straight Connector 152"/>
                      <p:cNvCxnSpPr/>
                      <p:nvPr/>
                    </p:nvCxnSpPr>
                    <p:spPr bwMode="auto">
                      <a:xfrm>
                        <a:off x="475891" y="5310566"/>
                        <a:ext cx="0" cy="393829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154" name="Straight Connector 153"/>
                      <p:cNvCxnSpPr/>
                      <p:nvPr/>
                    </p:nvCxnSpPr>
                    <p:spPr bwMode="auto">
                      <a:xfrm>
                        <a:off x="106518" y="5653210"/>
                        <a:ext cx="80788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</p:grpSp>
              </p:grpSp>
              <p:sp>
                <p:nvSpPr>
                  <p:cNvPr id="149" name="TextBox 148"/>
                  <p:cNvSpPr txBox="1"/>
                  <p:nvPr/>
                </p:nvSpPr>
                <p:spPr>
                  <a:xfrm rot="16200000">
                    <a:off x="79194" y="3211444"/>
                    <a:ext cx="518091" cy="2308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900" dirty="0">
                        <a:solidFill>
                          <a:schemeClr val="tx1"/>
                        </a:solidFill>
                      </a:rPr>
                      <a:t>density</a:t>
                    </a:r>
                  </a:p>
                </p:txBody>
              </p:sp>
            </p:grpSp>
          </p:grpSp>
          <p:cxnSp>
            <p:nvCxnSpPr>
              <p:cNvPr id="157" name="Straight Connector 156"/>
              <p:cNvCxnSpPr/>
              <p:nvPr/>
            </p:nvCxnSpPr>
            <p:spPr bwMode="auto">
              <a:xfrm>
                <a:off x="1229807" y="5810553"/>
                <a:ext cx="1167709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61" name="Rectangle 160"/>
            <p:cNvSpPr/>
            <p:nvPr/>
          </p:nvSpPr>
          <p:spPr bwMode="auto">
            <a:xfrm>
              <a:off x="1226438" y="5761681"/>
              <a:ext cx="420630" cy="45719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1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</p:grpSp>
      <p:grpSp>
        <p:nvGrpSpPr>
          <p:cNvPr id="165" name="Group 164"/>
          <p:cNvGrpSpPr/>
          <p:nvPr/>
        </p:nvGrpSpPr>
        <p:grpSpPr>
          <a:xfrm>
            <a:off x="304801" y="5273784"/>
            <a:ext cx="1334754" cy="531591"/>
            <a:chOff x="304801" y="5273784"/>
            <a:chExt cx="1334754" cy="531591"/>
          </a:xfrm>
        </p:grpSpPr>
        <p:sp>
          <p:nvSpPr>
            <p:cNvPr id="163" name="TextBox 162"/>
            <p:cNvSpPr txBox="1"/>
            <p:nvPr/>
          </p:nvSpPr>
          <p:spPr>
            <a:xfrm rot="16200000">
              <a:off x="134882" y="5450791"/>
              <a:ext cx="524503" cy="184666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600" dirty="0">
                  <a:solidFill>
                    <a:schemeClr val="tx1"/>
                  </a:solidFill>
                </a:rPr>
                <a:t>probability</a:t>
              </a:r>
            </a:p>
          </p:txBody>
        </p:sp>
        <p:sp>
          <p:nvSpPr>
            <p:cNvPr id="164" name="TextBox 163"/>
            <p:cNvSpPr txBox="1"/>
            <p:nvPr/>
          </p:nvSpPr>
          <p:spPr>
            <a:xfrm rot="16200000">
              <a:off x="1284970" y="5443703"/>
              <a:ext cx="524503" cy="184666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600" dirty="0">
                  <a:solidFill>
                    <a:schemeClr val="tx1"/>
                  </a:solidFill>
                </a:rPr>
                <a:t>probability</a:t>
              </a:r>
            </a:p>
          </p:txBody>
        </p:sp>
      </p:grpSp>
      <p:grpSp>
        <p:nvGrpSpPr>
          <p:cNvPr id="169" name="Group 168"/>
          <p:cNvGrpSpPr/>
          <p:nvPr/>
        </p:nvGrpSpPr>
        <p:grpSpPr>
          <a:xfrm>
            <a:off x="57721" y="5390704"/>
            <a:ext cx="1108030" cy="426617"/>
            <a:chOff x="57721" y="5401202"/>
            <a:chExt cx="1108030" cy="426617"/>
          </a:xfrm>
        </p:grpSpPr>
        <p:sp>
          <p:nvSpPr>
            <p:cNvPr id="167" name="Freeform 166"/>
            <p:cNvSpPr/>
            <p:nvPr/>
          </p:nvSpPr>
          <p:spPr bwMode="auto">
            <a:xfrm>
              <a:off x="57721" y="5401202"/>
              <a:ext cx="1108030" cy="426617"/>
            </a:xfrm>
            <a:custGeom>
              <a:avLst/>
              <a:gdLst>
                <a:gd name="connsiteX0" fmla="*/ 5298 w 366826"/>
                <a:gd name="connsiteY0" fmla="*/ 428454 h 460671"/>
                <a:gd name="connsiteX1" fmla="*/ 147066 w 366826"/>
                <a:gd name="connsiteY1" fmla="*/ 371747 h 460671"/>
                <a:gd name="connsiteX2" fmla="*/ 210861 w 366826"/>
                <a:gd name="connsiteY2" fmla="*/ 24417 h 460671"/>
                <a:gd name="connsiteX3" fmla="*/ 260480 w 366826"/>
                <a:gd name="connsiteY3" fmla="*/ 66947 h 460671"/>
                <a:gd name="connsiteX4" fmla="*/ 295921 w 366826"/>
                <a:gd name="connsiteY4" fmla="*/ 371747 h 460671"/>
                <a:gd name="connsiteX5" fmla="*/ 352628 w 366826"/>
                <a:gd name="connsiteY5" fmla="*/ 456808 h 460671"/>
                <a:gd name="connsiteX6" fmla="*/ 5298 w 366826"/>
                <a:gd name="connsiteY6" fmla="*/ 428454 h 460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6826" h="460671">
                  <a:moveTo>
                    <a:pt x="5298" y="428454"/>
                  </a:moveTo>
                  <a:cubicBezTo>
                    <a:pt x="-28962" y="414277"/>
                    <a:pt x="112806" y="439087"/>
                    <a:pt x="147066" y="371747"/>
                  </a:cubicBezTo>
                  <a:cubicBezTo>
                    <a:pt x="181327" y="304407"/>
                    <a:pt x="191959" y="75217"/>
                    <a:pt x="210861" y="24417"/>
                  </a:cubicBezTo>
                  <a:cubicBezTo>
                    <a:pt x="229763" y="-26383"/>
                    <a:pt x="246303" y="9059"/>
                    <a:pt x="260480" y="66947"/>
                  </a:cubicBezTo>
                  <a:cubicBezTo>
                    <a:pt x="274657" y="124835"/>
                    <a:pt x="280563" y="306770"/>
                    <a:pt x="295921" y="371747"/>
                  </a:cubicBezTo>
                  <a:cubicBezTo>
                    <a:pt x="311279" y="436724"/>
                    <a:pt x="401065" y="442631"/>
                    <a:pt x="352628" y="456808"/>
                  </a:cubicBezTo>
                  <a:cubicBezTo>
                    <a:pt x="304191" y="470985"/>
                    <a:pt x="39558" y="442631"/>
                    <a:pt x="5298" y="428454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1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  <p:sp>
          <p:nvSpPr>
            <p:cNvPr id="168" name="Rectangle 167"/>
            <p:cNvSpPr/>
            <p:nvPr/>
          </p:nvSpPr>
          <p:spPr bwMode="auto">
            <a:xfrm>
              <a:off x="118005" y="5729747"/>
              <a:ext cx="376710" cy="86557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1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79775E9-A8C1-8360-7A49-6F4914CA40B9}"/>
              </a:ext>
            </a:extLst>
          </p:cNvPr>
          <p:cNvSpPr txBox="1"/>
          <p:nvPr/>
        </p:nvSpPr>
        <p:spPr>
          <a:xfrm>
            <a:off x="7070918" y="6055171"/>
            <a:ext cx="1576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B050"/>
                </a:solidFill>
              </a:rPr>
              <a:t>r</a:t>
            </a:r>
            <a:r>
              <a:rPr lang="en-US" sz="1800" baseline="-25000" dirty="0">
                <a:solidFill>
                  <a:srgbClr val="00B050"/>
                </a:solidFill>
              </a:rPr>
              <a:t>M</a:t>
            </a:r>
            <a:r>
              <a:rPr lang="en-US" sz="1800" baseline="30000" dirty="0">
                <a:solidFill>
                  <a:srgbClr val="00B050"/>
                </a:solidFill>
              </a:rPr>
              <a:t>2</a:t>
            </a:r>
            <a:r>
              <a:rPr lang="en-US" sz="1800" dirty="0">
                <a:solidFill>
                  <a:srgbClr val="00B050"/>
                </a:solidFill>
              </a:rPr>
              <a:t> </a:t>
            </a:r>
            <a:r>
              <a:rPr lang="en-US" sz="1800" dirty="0">
                <a:solidFill>
                  <a:schemeClr val="tx1"/>
                </a:solidFill>
              </a:rPr>
              <a:t>= (</a:t>
            </a:r>
            <a:r>
              <a:rPr lang="en-US" sz="1800" dirty="0">
                <a:solidFill>
                  <a:srgbClr val="00B050"/>
                </a:solidFill>
              </a:rPr>
              <a:t>c</a:t>
            </a:r>
            <a:r>
              <a:rPr lang="en-US" sz="1800" dirty="0">
                <a:solidFill>
                  <a:schemeClr val="tx1"/>
                </a:solidFill>
              </a:rPr>
              <a:t>w</a:t>
            </a:r>
            <a:r>
              <a:rPr lang="en-US" sz="1800" baseline="-25000" dirty="0">
                <a:solidFill>
                  <a:schemeClr val="tx1"/>
                </a:solidFill>
              </a:rPr>
              <a:t>2</a:t>
            </a:r>
            <a:r>
              <a:rPr lang="en-US" sz="1800" dirty="0">
                <a:solidFill>
                  <a:schemeClr val="tx1"/>
                </a:solidFill>
              </a:rPr>
              <a:t>-</a:t>
            </a:r>
            <a:r>
              <a:rPr lang="en-US" sz="1800" dirty="0">
                <a:solidFill>
                  <a:srgbClr val="00B050"/>
                </a:solidFill>
              </a:rPr>
              <a:t>t</a:t>
            </a:r>
            <a:r>
              <a:rPr lang="en-US" sz="1800" baseline="-25000" dirty="0">
                <a:solidFill>
                  <a:srgbClr val="00B050"/>
                </a:solidFill>
              </a:rPr>
              <a:t>M</a:t>
            </a:r>
            <a:r>
              <a:rPr lang="en-US" sz="1800" dirty="0">
                <a:solidFill>
                  <a:schemeClr val="tx1"/>
                </a:solidFill>
              </a:rPr>
              <a:t>)</a:t>
            </a:r>
            <a:r>
              <a:rPr lang="en-US" sz="1800" baseline="30000" dirty="0">
                <a:solidFill>
                  <a:schemeClr val="tx1"/>
                </a:solidFill>
              </a:rPr>
              <a:t>2</a:t>
            </a:r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6226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92" grpId="0"/>
      <p:bldP spid="100" grpId="0"/>
      <p:bldP spid="101" grpId="0"/>
      <p:bldP spid="128" grpId="0"/>
      <p:bldP spid="4" grpId="0"/>
      <p:bldP spid="159" grpId="0" animBg="1"/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C28D4F3-75BD-A480-7084-900ACA8E1B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066800"/>
            <a:ext cx="914400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685800" indent="-685800" algn="ctr">
              <a:buFont typeface="Arial" panose="020B0604020202020204" pitchFamily="34" charset="0"/>
              <a:buChar char="•"/>
              <a:defRPr/>
            </a:pPr>
            <a:r>
              <a:rPr lang="en-US" sz="4000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Overdetermined System of Equations</a:t>
            </a:r>
          </a:p>
          <a:p>
            <a:pPr algn="ctr">
              <a:defRPr/>
            </a:pPr>
            <a:r>
              <a:rPr lang="en-US" sz="4000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&amp; Least Squares Solution</a:t>
            </a:r>
            <a:endParaRPr lang="en-US" sz="4000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746498" name="Rectangle 2"/>
          <p:cNvSpPr>
            <a:spLocks noChangeArrowheads="1"/>
          </p:cNvSpPr>
          <p:nvPr/>
        </p:nvSpPr>
        <p:spPr bwMode="auto">
          <a:xfrm>
            <a:off x="-138817" y="-517309"/>
            <a:ext cx="914400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sz="8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Outline</a:t>
            </a:r>
            <a:endParaRPr lang="en-US" sz="8000" dirty="0">
              <a:solidFill>
                <a:srgbClr val="FFFFFF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-1789506" y="2895600"/>
            <a:ext cx="1104900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5800090" y="5101588"/>
            <a:ext cx="1524000" cy="914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-152400" y="1981200"/>
            <a:ext cx="914400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685800" indent="-685800" algn="ctr">
              <a:buFont typeface="Arial" panose="020B0604020202020204" pitchFamily="34" charset="0"/>
              <a:buChar char="•"/>
              <a:defRPr/>
            </a:pPr>
            <a:r>
              <a:rPr lang="en-US" sz="4000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Iterative Steepest Descent Solution</a:t>
            </a:r>
            <a:endParaRPr lang="en-US" sz="4000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-175260" y="3896258"/>
            <a:ext cx="383286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685800" indent="-685800" algn="ctr">
              <a:buFont typeface="Arial" panose="020B0604020202020204" pitchFamily="34" charset="0"/>
              <a:buChar char="•"/>
              <a:defRPr/>
            </a:pPr>
            <a:r>
              <a:rPr lang="en-US" sz="4000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Summary</a:t>
            </a:r>
            <a:endParaRPr lang="en-US" sz="4000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107950" y="2923638"/>
            <a:ext cx="808609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685800" indent="-685800" algn="ctr">
              <a:buFont typeface="Arial" panose="020B0604020202020204" pitchFamily="34" charset="0"/>
              <a:buChar char="•"/>
              <a:defRPr/>
            </a:pPr>
            <a:r>
              <a:rPr lang="en-US" sz="4000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Details: </a:t>
            </a:r>
            <a:r>
              <a:rPr lang="en-US" sz="4000" dirty="0" err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Ill-posed+Regularization</a:t>
            </a:r>
            <a:endParaRPr lang="en-US" sz="4000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F3A8126-789D-2EAE-BB4A-0F3F7015F689}"/>
              </a:ext>
            </a:extLst>
          </p:cNvPr>
          <p:cNvSpPr/>
          <p:nvPr/>
        </p:nvSpPr>
        <p:spPr bwMode="auto">
          <a:xfrm>
            <a:off x="-390398" y="1654471"/>
            <a:ext cx="11277600" cy="4327309"/>
          </a:xfrm>
          <a:prstGeom prst="rect">
            <a:avLst/>
          </a:prstGeom>
          <a:solidFill>
            <a:srgbClr val="114FFB">
              <a:alpha val="3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28EFEB6-4718-1888-FD46-11185FF6691F}"/>
              </a:ext>
            </a:extLst>
          </p:cNvPr>
          <p:cNvSpPr txBox="1"/>
          <p:nvPr/>
        </p:nvSpPr>
        <p:spPr>
          <a:xfrm>
            <a:off x="-390398" y="3810000"/>
            <a:ext cx="8467598" cy="646331"/>
          </a:xfrm>
          <a:prstGeom prst="rect">
            <a:avLst/>
          </a:prstGeom>
          <a:solidFill>
            <a:srgbClr val="114FFB"/>
          </a:solidFill>
        </p:spPr>
        <p:txBody>
          <a:bodyPr wrap="square">
            <a:spAutoFit/>
          </a:bodyPr>
          <a:lstStyle/>
          <a:p>
            <a:pPr marL="685800" indent="-685800" algn="ctr">
              <a:buFont typeface="Arial" panose="020B0604020202020204" pitchFamily="34" charset="0"/>
              <a:buChar char="•"/>
              <a:defRPr/>
            </a:pPr>
            <a:r>
              <a:rPr lang="en-US" sz="3600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Details: </a:t>
            </a:r>
            <a:r>
              <a:rPr lang="en-US" sz="3600" dirty="0" err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Ill-posed+Regularization</a:t>
            </a:r>
            <a:r>
              <a:rPr lang="en-US" sz="3600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</a:t>
            </a:r>
            <a:endParaRPr lang="en-US" sz="3600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EC95E9-A8B8-3E30-A49C-B0F864FA51E5}"/>
              </a:ext>
            </a:extLst>
          </p:cNvPr>
          <p:cNvSpPr txBox="1"/>
          <p:nvPr/>
        </p:nvSpPr>
        <p:spPr>
          <a:xfrm>
            <a:off x="2559998" y="3833378"/>
            <a:ext cx="6331056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Ill-posed Example             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279B57-83A0-DFD1-B7AD-B222C64662C8}"/>
              </a:ext>
            </a:extLst>
          </p:cNvPr>
          <p:cNvSpPr txBox="1"/>
          <p:nvPr/>
        </p:nvSpPr>
        <p:spPr>
          <a:xfrm>
            <a:off x="2578451" y="3827584"/>
            <a:ext cx="6331056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Bias Term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5539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94980"/>
            <a:ext cx="6858000" cy="1790700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Motorcycle Time Trials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0859" y="2478373"/>
            <a:ext cx="2435415" cy="27716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4288" y="2485881"/>
            <a:ext cx="2119712" cy="274466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703143" y="2478373"/>
            <a:ext cx="310246" cy="277164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grpSp>
        <p:nvGrpSpPr>
          <p:cNvPr id="9" name="Group 8"/>
          <p:cNvGrpSpPr/>
          <p:nvPr/>
        </p:nvGrpSpPr>
        <p:grpSpPr>
          <a:xfrm>
            <a:off x="5878627" y="2986227"/>
            <a:ext cx="974024" cy="1496219"/>
            <a:chOff x="7838168" y="2838635"/>
            <a:chExt cx="1298699" cy="1994959"/>
          </a:xfrm>
        </p:grpSpPr>
        <p:pic>
          <p:nvPicPr>
            <p:cNvPr id="28674" name="Picture 2" descr="Image result for clock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24886" y="3710465"/>
              <a:ext cx="261914" cy="2619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7" name="Picture 2" descr="Image result for clock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3601" y="3312223"/>
              <a:ext cx="208319" cy="208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9" name="Picture 2" descr="Image result for clock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8168" y="2838635"/>
              <a:ext cx="124978" cy="1249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" name="Picture 2" descr="Image result for clock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63146" y="3067038"/>
              <a:ext cx="157196" cy="157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" name="Picture 2" descr="Image result for clock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32077" y="4428804"/>
              <a:ext cx="404790" cy="4047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94" name="Straight Connector 93"/>
          <p:cNvCxnSpPr/>
          <p:nvPr/>
        </p:nvCxnSpPr>
        <p:spPr>
          <a:xfrm flipH="1">
            <a:off x="1335492" y="2946232"/>
            <a:ext cx="12469" cy="177061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>
            <a:off x="1086111" y="4392647"/>
            <a:ext cx="2718262" cy="374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xtBox 100"/>
          <p:cNvSpPr txBox="1"/>
          <p:nvPr/>
        </p:nvSpPr>
        <p:spPr>
          <a:xfrm>
            <a:off x="2363127" y="4400357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985740" y="3062009"/>
            <a:ext cx="26000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grpSp>
        <p:nvGrpSpPr>
          <p:cNvPr id="104" name="Group 103"/>
          <p:cNvGrpSpPr/>
          <p:nvPr/>
        </p:nvGrpSpPr>
        <p:grpSpPr>
          <a:xfrm>
            <a:off x="1310049" y="3290101"/>
            <a:ext cx="1357648" cy="1110053"/>
            <a:chOff x="2466578" y="3299231"/>
            <a:chExt cx="1810197" cy="1480071"/>
          </a:xfrm>
        </p:grpSpPr>
        <p:grpSp>
          <p:nvGrpSpPr>
            <p:cNvPr id="126" name="Group 125"/>
            <p:cNvGrpSpPr/>
            <p:nvPr/>
          </p:nvGrpSpPr>
          <p:grpSpPr>
            <a:xfrm>
              <a:off x="2466578" y="3732166"/>
              <a:ext cx="1460531" cy="1047136"/>
              <a:chOff x="2466578" y="3732166"/>
              <a:chExt cx="1460531" cy="1047136"/>
            </a:xfrm>
          </p:grpSpPr>
          <p:sp>
            <p:nvSpPr>
              <p:cNvPr id="128" name="Oval 127"/>
              <p:cNvSpPr/>
              <p:nvPr/>
            </p:nvSpPr>
            <p:spPr>
              <a:xfrm>
                <a:off x="2973231" y="4282634"/>
                <a:ext cx="88490" cy="11667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29" name="Oval 128"/>
              <p:cNvSpPr/>
              <p:nvPr/>
            </p:nvSpPr>
            <p:spPr>
              <a:xfrm>
                <a:off x="3838619" y="3732166"/>
                <a:ext cx="88490" cy="11667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30" name="Oval 129"/>
              <p:cNvSpPr/>
              <p:nvPr/>
            </p:nvSpPr>
            <p:spPr>
              <a:xfrm>
                <a:off x="3513974" y="3989821"/>
                <a:ext cx="88490" cy="11667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31" name="Oval 130"/>
              <p:cNvSpPr/>
              <p:nvPr/>
            </p:nvSpPr>
            <p:spPr>
              <a:xfrm>
                <a:off x="2466578" y="4662624"/>
                <a:ext cx="88490" cy="11667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  <p:sp>
          <p:nvSpPr>
            <p:cNvPr id="127" name="Oval 126"/>
            <p:cNvSpPr/>
            <p:nvPr/>
          </p:nvSpPr>
          <p:spPr>
            <a:xfrm>
              <a:off x="4188285" y="3299231"/>
              <a:ext cx="88490" cy="11667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sp>
        <p:nvSpPr>
          <p:cNvPr id="132" name="TextBox 131"/>
          <p:cNvSpPr txBox="1"/>
          <p:nvPr/>
        </p:nvSpPr>
        <p:spPr>
          <a:xfrm>
            <a:off x="845764" y="4900838"/>
            <a:ext cx="307488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Modeling </a:t>
            </a:r>
            <a:r>
              <a:rPr lang="en-US" sz="2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eqn</a:t>
            </a:r>
            <a:r>
              <a:rPr lang="en-US" sz="2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 =  </a:t>
            </a:r>
            <a:r>
              <a:rPr lang="en-US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+ </a:t>
            </a:r>
            <a:r>
              <a:rPr lang="en-US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47" name="Rectangle 46"/>
          <p:cNvSpPr/>
          <p:nvPr/>
        </p:nvSpPr>
        <p:spPr>
          <a:xfrm>
            <a:off x="9000721" y="2422218"/>
            <a:ext cx="310246" cy="289411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5578" y="1371317"/>
            <a:ext cx="1028700" cy="122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398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H="1">
            <a:off x="1335492" y="2946232"/>
            <a:ext cx="12469" cy="177061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086111" y="4392647"/>
            <a:ext cx="2718262" cy="374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363127" y="4400357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85740" y="3062009"/>
            <a:ext cx="26000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45764" y="4900838"/>
            <a:ext cx="307488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Modeling </a:t>
            </a:r>
            <a:r>
              <a:rPr lang="en-US" sz="2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eqn</a:t>
            </a:r>
            <a:r>
              <a:rPr lang="en-US" sz="2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 =  </a:t>
            </a:r>
            <a:r>
              <a:rPr lang="en-US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en-US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b</a:t>
            </a:r>
          </a:p>
        </p:txBody>
      </p:sp>
      <p:grpSp>
        <p:nvGrpSpPr>
          <p:cNvPr id="83" name="Group 82"/>
          <p:cNvGrpSpPr/>
          <p:nvPr/>
        </p:nvGrpSpPr>
        <p:grpSpPr>
          <a:xfrm>
            <a:off x="1327531" y="3288442"/>
            <a:ext cx="1357648" cy="1110053"/>
            <a:chOff x="2466578" y="3299231"/>
            <a:chExt cx="1810197" cy="1480071"/>
          </a:xfrm>
        </p:grpSpPr>
        <p:grpSp>
          <p:nvGrpSpPr>
            <p:cNvPr id="82" name="Group 81"/>
            <p:cNvGrpSpPr/>
            <p:nvPr/>
          </p:nvGrpSpPr>
          <p:grpSpPr>
            <a:xfrm>
              <a:off x="2466578" y="3732166"/>
              <a:ext cx="1460531" cy="1047136"/>
              <a:chOff x="2466578" y="3732166"/>
              <a:chExt cx="1460531" cy="1047136"/>
            </a:xfrm>
          </p:grpSpPr>
          <p:sp>
            <p:nvSpPr>
              <p:cNvPr id="33" name="Oval 32"/>
              <p:cNvSpPr/>
              <p:nvPr/>
            </p:nvSpPr>
            <p:spPr>
              <a:xfrm>
                <a:off x="2973231" y="4282634"/>
                <a:ext cx="88490" cy="11667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3838619" y="3732166"/>
                <a:ext cx="88490" cy="11667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3513974" y="3989821"/>
                <a:ext cx="88490" cy="11667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67" name="Oval 66"/>
              <p:cNvSpPr/>
              <p:nvPr/>
            </p:nvSpPr>
            <p:spPr>
              <a:xfrm>
                <a:off x="2466578" y="4662624"/>
                <a:ext cx="88490" cy="11667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  <p:sp>
          <p:nvSpPr>
            <p:cNvPr id="42" name="Oval 41"/>
            <p:cNvSpPr/>
            <p:nvPr/>
          </p:nvSpPr>
          <p:spPr>
            <a:xfrm>
              <a:off x="4188285" y="3299231"/>
              <a:ext cx="88490" cy="11667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3799" y="2657169"/>
            <a:ext cx="5354297" cy="150367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921614" y="4882170"/>
            <a:ext cx="405161" cy="5162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1" name="Rectangle 10"/>
          <p:cNvSpPr/>
          <p:nvPr/>
        </p:nvSpPr>
        <p:spPr>
          <a:xfrm>
            <a:off x="6620893" y="2493122"/>
            <a:ext cx="2523107" cy="43124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68" name="TextBox 67"/>
          <p:cNvSpPr txBox="1"/>
          <p:nvPr/>
        </p:nvSpPr>
        <p:spPr>
          <a:xfrm>
            <a:off x="4244897" y="2176219"/>
            <a:ext cx="208262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 </a:t>
            </a:r>
            <a:r>
              <a:rPr lang="en-US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=         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04190" y="5391563"/>
            <a:ext cx="24995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bias term 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Why?</a:t>
            </a:r>
          </a:p>
          <a:p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6620365" y="2030025"/>
            <a:ext cx="24400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this case w=(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m,b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0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19803" y="2535387"/>
            <a:ext cx="21627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Inconsistent, why?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756354" y="4572873"/>
            <a:ext cx="2711246" cy="14462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71" name="Rectangle 70"/>
          <p:cNvSpPr/>
          <p:nvPr/>
        </p:nvSpPr>
        <p:spPr>
          <a:xfrm>
            <a:off x="3820301" y="2698861"/>
            <a:ext cx="2952899" cy="194933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grpSp>
        <p:nvGrpSpPr>
          <p:cNvPr id="28" name="Group 27"/>
          <p:cNvGrpSpPr/>
          <p:nvPr/>
        </p:nvGrpSpPr>
        <p:grpSpPr>
          <a:xfrm>
            <a:off x="3546067" y="4882171"/>
            <a:ext cx="257732" cy="486107"/>
            <a:chOff x="4728090" y="5366560"/>
            <a:chExt cx="343642" cy="648143"/>
          </a:xfrm>
        </p:grpSpPr>
        <p:cxnSp>
          <p:nvCxnSpPr>
            <p:cNvPr id="23" name="Straight Connector 22"/>
            <p:cNvCxnSpPr/>
            <p:nvPr/>
          </p:nvCxnSpPr>
          <p:spPr>
            <a:xfrm>
              <a:off x="4728090" y="5391451"/>
              <a:ext cx="343642" cy="623251"/>
            </a:xfrm>
            <a:prstGeom prst="line">
              <a:avLst/>
            </a:prstGeom>
            <a:ln w="571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flipV="1">
              <a:off x="4749632" y="5366560"/>
              <a:ext cx="205005" cy="648143"/>
            </a:xfrm>
            <a:prstGeom prst="line">
              <a:avLst/>
            </a:prstGeom>
            <a:ln w="571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TextBox 73"/>
          <p:cNvSpPr txBox="1"/>
          <p:nvPr/>
        </p:nvSpPr>
        <p:spPr>
          <a:xfrm>
            <a:off x="4189756" y="2135806"/>
            <a:ext cx="2169184" cy="41549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en-US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lang="en-US" sz="2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b   =         </a:t>
            </a:r>
            <a:r>
              <a:rPr lang="en-US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4053792" y="2743200"/>
            <a:ext cx="1204008" cy="1300630"/>
            <a:chOff x="2572763" y="-1667698"/>
            <a:chExt cx="1605345" cy="1734173"/>
          </a:xfrm>
        </p:grpSpPr>
        <p:sp>
          <p:nvSpPr>
            <p:cNvPr id="29" name="Rounded Rectangle 28"/>
            <p:cNvSpPr/>
            <p:nvPr/>
          </p:nvSpPr>
          <p:spPr>
            <a:xfrm>
              <a:off x="2572763" y="-1667698"/>
              <a:ext cx="1565675" cy="1734173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700"/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2705773" y="-1580426"/>
              <a:ext cx="1472335" cy="1609857"/>
              <a:chOff x="2699402" y="48337"/>
              <a:chExt cx="1472335" cy="1609857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49068" y="87583"/>
                <a:ext cx="524355" cy="1525396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2699402" y="73145"/>
                <a:ext cx="368051" cy="15850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25" dirty="0"/>
                  <a:t>1</a:t>
                </a:r>
              </a:p>
              <a:p>
                <a:r>
                  <a:rPr lang="en-US" sz="1425" dirty="0"/>
                  <a:t>1</a:t>
                </a:r>
              </a:p>
              <a:p>
                <a:r>
                  <a:rPr lang="en-US" sz="1425" dirty="0"/>
                  <a:t>1</a:t>
                </a:r>
              </a:p>
              <a:p>
                <a:r>
                  <a:rPr lang="en-US" sz="1425" dirty="0"/>
                  <a:t>1</a:t>
                </a:r>
              </a:p>
              <a:p>
                <a:r>
                  <a:rPr lang="en-US" sz="1425" dirty="0"/>
                  <a:t>1</a:t>
                </a:r>
              </a:p>
            </p:txBody>
          </p:sp>
          <p:sp>
            <p:nvSpPr>
              <p:cNvPr id="22" name="Double Bracket 21"/>
              <p:cNvSpPr/>
              <p:nvPr/>
            </p:nvSpPr>
            <p:spPr>
              <a:xfrm>
                <a:off x="2710199" y="48337"/>
                <a:ext cx="863766" cy="1580570"/>
              </a:xfrm>
              <a:prstGeom prst="bracketPair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2700"/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3566443" y="265055"/>
                <a:ext cx="605294" cy="1296695"/>
                <a:chOff x="3566443" y="265055"/>
                <a:chExt cx="605294" cy="1296695"/>
              </a:xfrm>
            </p:grpSpPr>
            <p:sp>
              <p:nvSpPr>
                <p:cNvPr id="24" name="TextBox 23"/>
                <p:cNvSpPr txBox="1"/>
                <p:nvPr/>
              </p:nvSpPr>
              <p:spPr>
                <a:xfrm>
                  <a:off x="3566443" y="330644"/>
                  <a:ext cx="605294" cy="123110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700" dirty="0"/>
                    <a:t>b</a:t>
                  </a:r>
                </a:p>
                <a:p>
                  <a:pPr algn="ctr"/>
                  <a:r>
                    <a:rPr lang="en-US" sz="2700" dirty="0"/>
                    <a:t>m</a:t>
                  </a:r>
                </a:p>
              </p:txBody>
            </p:sp>
            <p:sp>
              <p:nvSpPr>
                <p:cNvPr id="25" name="Double Brace 24"/>
                <p:cNvSpPr/>
                <p:nvPr/>
              </p:nvSpPr>
              <p:spPr>
                <a:xfrm>
                  <a:off x="3619412" y="265055"/>
                  <a:ext cx="533894" cy="1240490"/>
                </a:xfrm>
                <a:prstGeom prst="bracePair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700"/>
                </a:p>
              </p:txBody>
            </p:sp>
          </p:grpSp>
        </p:grpSp>
      </p:grpSp>
      <p:sp>
        <p:nvSpPr>
          <p:cNvPr id="75" name="Title 1"/>
          <p:cNvSpPr>
            <a:spLocks noGrp="1"/>
          </p:cNvSpPr>
          <p:nvPr>
            <p:ph type="ctrTitle"/>
          </p:nvPr>
        </p:nvSpPr>
        <p:spPr>
          <a:xfrm>
            <a:off x="1143000" y="194980"/>
            <a:ext cx="6858000" cy="1790700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Motorcycle Time Trials</a:t>
            </a: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578" y="1371317"/>
            <a:ext cx="1028700" cy="1228725"/>
          </a:xfrm>
          <a:prstGeom prst="rect">
            <a:avLst/>
          </a:prstGeom>
        </p:spPr>
      </p:pic>
      <p:sp>
        <p:nvSpPr>
          <p:cNvPr id="70" name="TextBox 69"/>
          <p:cNvSpPr txBox="1"/>
          <p:nvPr/>
        </p:nvSpPr>
        <p:spPr>
          <a:xfrm>
            <a:off x="3175513" y="4192551"/>
            <a:ext cx="3831465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is X with bias term included?</a:t>
            </a:r>
          </a:p>
          <a:p>
            <a:endParaRPr lang="en-U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492" y="5733871"/>
            <a:ext cx="9097363" cy="120032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Bias term needed to generalize linear model.</a:t>
            </a:r>
          </a:p>
          <a:p>
            <a:pPr algn="ctr"/>
            <a:r>
              <a:rPr lang="en-US" dirty="0"/>
              <a:t>Otherwise we assume line goes through origin.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83861"/>
            <a:ext cx="1196721" cy="1379951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BF8924B7-3AD6-3D98-4C4C-3F090A146F3D}"/>
              </a:ext>
            </a:extLst>
          </p:cNvPr>
          <p:cNvGrpSpPr/>
          <p:nvPr/>
        </p:nvGrpSpPr>
        <p:grpSpPr>
          <a:xfrm>
            <a:off x="1914278" y="2176219"/>
            <a:ext cx="2275478" cy="1093539"/>
            <a:chOff x="1914278" y="2176219"/>
            <a:chExt cx="2275478" cy="1093539"/>
          </a:xfrm>
        </p:grpSpPr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308A8AA6-DF8A-D3A2-53A8-5FF593B4046A}"/>
                </a:ext>
              </a:extLst>
            </p:cNvPr>
            <p:cNvCxnSpPr>
              <a:cxnSpLocks/>
              <a:endCxn id="74" idx="1"/>
            </p:cNvCxnSpPr>
            <p:nvPr/>
          </p:nvCxnSpPr>
          <p:spPr bwMode="auto">
            <a:xfrm>
              <a:off x="1914278" y="2176219"/>
              <a:ext cx="2275478" cy="167336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23DD5730-3E08-B17D-A460-5A3AB1459069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859038" y="2504507"/>
              <a:ext cx="1330718" cy="765251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1F0F6FA4-7A5E-1D13-9CA0-B52E4DDC5636}"/>
              </a:ext>
            </a:extLst>
          </p:cNvPr>
          <p:cNvSpPr txBox="1"/>
          <p:nvPr/>
        </p:nvSpPr>
        <p:spPr>
          <a:xfrm>
            <a:off x="1232761" y="2630861"/>
            <a:ext cx="11608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Clock error</a:t>
            </a:r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C6F59E05-72E1-FB54-F2FE-D29C83F5044B}"/>
              </a:ext>
            </a:extLst>
          </p:cNvPr>
          <p:cNvSpPr/>
          <p:nvPr/>
        </p:nvSpPr>
        <p:spPr bwMode="auto">
          <a:xfrm>
            <a:off x="6313243" y="1579470"/>
            <a:ext cx="2961742" cy="2658006"/>
          </a:xfrm>
          <a:custGeom>
            <a:avLst/>
            <a:gdLst>
              <a:gd name="connsiteX0" fmla="*/ 1473216 w 2961742"/>
              <a:gd name="connsiteY0" fmla="*/ 72708 h 2658006"/>
              <a:gd name="connsiteX1" fmla="*/ 603061 w 2961742"/>
              <a:gd name="connsiteY1" fmla="*/ 264437 h 2658006"/>
              <a:gd name="connsiteX2" fmla="*/ 440829 w 2961742"/>
              <a:gd name="connsiteY2" fmla="*/ 544657 h 2658006"/>
              <a:gd name="connsiteX3" fmla="*/ 160609 w 2961742"/>
              <a:gd name="connsiteY3" fmla="*/ 647895 h 2658006"/>
              <a:gd name="connsiteX4" fmla="*/ 27874 w 2961742"/>
              <a:gd name="connsiteY4" fmla="*/ 1075599 h 2658006"/>
              <a:gd name="connsiteX5" fmla="*/ 706300 w 2961742"/>
              <a:gd name="connsiteY5" fmla="*/ 2506192 h 2658006"/>
              <a:gd name="connsiteX6" fmla="*/ 2653087 w 2961742"/>
              <a:gd name="connsiteY6" fmla="*/ 2373457 h 2658006"/>
              <a:gd name="connsiteX7" fmla="*/ 2844816 w 2961742"/>
              <a:gd name="connsiteY7" fmla="*/ 352928 h 2658006"/>
              <a:gd name="connsiteX8" fmla="*/ 1517461 w 2961742"/>
              <a:gd name="connsiteY8" fmla="*/ 13715 h 2658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61742" h="2658006">
                <a:moveTo>
                  <a:pt x="1473216" y="72708"/>
                </a:moveTo>
                <a:cubicBezTo>
                  <a:pt x="1124170" y="129243"/>
                  <a:pt x="775125" y="185779"/>
                  <a:pt x="603061" y="264437"/>
                </a:cubicBezTo>
                <a:cubicBezTo>
                  <a:pt x="430996" y="343095"/>
                  <a:pt x="514571" y="480747"/>
                  <a:pt x="440829" y="544657"/>
                </a:cubicBezTo>
                <a:cubicBezTo>
                  <a:pt x="367087" y="608567"/>
                  <a:pt x="229435" y="559405"/>
                  <a:pt x="160609" y="647895"/>
                </a:cubicBezTo>
                <a:cubicBezTo>
                  <a:pt x="91783" y="736385"/>
                  <a:pt x="-63075" y="765883"/>
                  <a:pt x="27874" y="1075599"/>
                </a:cubicBezTo>
                <a:cubicBezTo>
                  <a:pt x="118822" y="1385315"/>
                  <a:pt x="268764" y="2289882"/>
                  <a:pt x="706300" y="2506192"/>
                </a:cubicBezTo>
                <a:cubicBezTo>
                  <a:pt x="1143835" y="2722502"/>
                  <a:pt x="2296668" y="2732334"/>
                  <a:pt x="2653087" y="2373457"/>
                </a:cubicBezTo>
                <a:cubicBezTo>
                  <a:pt x="3009506" y="2014580"/>
                  <a:pt x="3034087" y="746218"/>
                  <a:pt x="2844816" y="352928"/>
                </a:cubicBezTo>
                <a:cubicBezTo>
                  <a:pt x="2655545" y="-40362"/>
                  <a:pt x="2086503" y="-13324"/>
                  <a:pt x="1517461" y="13715"/>
                </a:cubicBezTo>
              </a:path>
            </a:pathLst>
          </a:cu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47F8CB-8F2D-B71B-608F-AC83A4639DF4}"/>
              </a:ext>
            </a:extLst>
          </p:cNvPr>
          <p:cNvSpPr txBox="1"/>
          <p:nvPr/>
        </p:nvSpPr>
        <p:spPr>
          <a:xfrm>
            <a:off x="-122725" y="5734817"/>
            <a:ext cx="9379795" cy="646331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/>
              <a:t>If we demean data then bias not so important.</a:t>
            </a:r>
          </a:p>
        </p:txBody>
      </p:sp>
    </p:spTree>
    <p:extLst>
      <p:ext uri="{BB962C8B-B14F-4D97-AF65-F5344CB8AC3E}">
        <p14:creationId xmlns:p14="http://schemas.microsoft.com/office/powerpoint/2010/main" val="2192173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44444E-6 L 0.00313 -0.08959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8" grpId="0"/>
      <p:bldP spid="69" grpId="0"/>
      <p:bldP spid="19" grpId="0"/>
      <p:bldP spid="20" grpId="0" animBg="1"/>
      <p:bldP spid="71" grpId="0" animBg="1"/>
      <p:bldP spid="74" grpId="0" animBg="1"/>
      <p:bldP spid="70" grpId="0" animBg="1"/>
      <p:bldP spid="2" grpId="0" animBg="1"/>
      <p:bldP spid="48" grpId="0"/>
      <p:bldP spid="49" grpId="0" animBg="1"/>
      <p:bldP spid="1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C28D4F3-75BD-A480-7084-900ACA8E1B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066800"/>
            <a:ext cx="914400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685800" indent="-685800" algn="ctr">
              <a:buFont typeface="Arial" panose="020B0604020202020204" pitchFamily="34" charset="0"/>
              <a:buChar char="•"/>
              <a:defRPr/>
            </a:pPr>
            <a:r>
              <a:rPr lang="en-US" sz="4000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Overdetermined System of Equations</a:t>
            </a:r>
          </a:p>
          <a:p>
            <a:pPr algn="ctr">
              <a:defRPr/>
            </a:pPr>
            <a:r>
              <a:rPr lang="en-US" sz="4000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&amp; Least Squares Solution</a:t>
            </a:r>
            <a:endParaRPr lang="en-US" sz="4000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746498" name="Rectangle 2"/>
          <p:cNvSpPr>
            <a:spLocks noChangeArrowheads="1"/>
          </p:cNvSpPr>
          <p:nvPr/>
        </p:nvSpPr>
        <p:spPr bwMode="auto">
          <a:xfrm>
            <a:off x="-138817" y="-517309"/>
            <a:ext cx="914400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sz="8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Outline</a:t>
            </a:r>
            <a:endParaRPr lang="en-US" sz="8000" dirty="0">
              <a:solidFill>
                <a:srgbClr val="FFFFFF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-1789506" y="2895600"/>
            <a:ext cx="1104900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5800090" y="5101588"/>
            <a:ext cx="1524000" cy="914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-152400" y="1981200"/>
            <a:ext cx="914400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685800" indent="-685800" algn="ctr">
              <a:buFont typeface="Arial" panose="020B0604020202020204" pitchFamily="34" charset="0"/>
              <a:buChar char="•"/>
              <a:defRPr/>
            </a:pPr>
            <a:r>
              <a:rPr lang="en-US" sz="4000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Iterative Steepest Descent Solution</a:t>
            </a:r>
            <a:endParaRPr lang="en-US" sz="4000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-175260" y="3896258"/>
            <a:ext cx="383286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685800" indent="-685800" algn="ctr">
              <a:buFont typeface="Arial" panose="020B0604020202020204" pitchFamily="34" charset="0"/>
              <a:buChar char="•"/>
              <a:defRPr/>
            </a:pPr>
            <a:r>
              <a:rPr lang="en-US" sz="4000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Summary</a:t>
            </a:r>
            <a:endParaRPr lang="en-US" sz="4000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107950" y="2923638"/>
            <a:ext cx="808609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685800" indent="-685800" algn="ctr">
              <a:buFont typeface="Arial" panose="020B0604020202020204" pitchFamily="34" charset="0"/>
              <a:buChar char="•"/>
              <a:defRPr/>
            </a:pPr>
            <a:r>
              <a:rPr lang="en-US" sz="4000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Details: Ill-posed+</a:t>
            </a:r>
            <a:endParaRPr lang="en-US" sz="4000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F3A8126-789D-2EAE-BB4A-0F3F7015F689}"/>
              </a:ext>
            </a:extLst>
          </p:cNvPr>
          <p:cNvSpPr/>
          <p:nvPr/>
        </p:nvSpPr>
        <p:spPr bwMode="auto">
          <a:xfrm>
            <a:off x="-2118102" y="1497471"/>
            <a:ext cx="11277600" cy="4327309"/>
          </a:xfrm>
          <a:prstGeom prst="rect">
            <a:avLst/>
          </a:prstGeom>
          <a:solidFill>
            <a:srgbClr val="114FFB">
              <a:alpha val="3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28EFEB6-4718-1888-FD46-11185FF6691F}"/>
              </a:ext>
            </a:extLst>
          </p:cNvPr>
          <p:cNvSpPr txBox="1"/>
          <p:nvPr/>
        </p:nvSpPr>
        <p:spPr>
          <a:xfrm>
            <a:off x="-2514600" y="3812721"/>
            <a:ext cx="10220198" cy="646331"/>
          </a:xfrm>
          <a:prstGeom prst="rect">
            <a:avLst/>
          </a:prstGeom>
          <a:solidFill>
            <a:srgbClr val="114FFB"/>
          </a:solidFill>
        </p:spPr>
        <p:txBody>
          <a:bodyPr wrap="square">
            <a:spAutoFit/>
          </a:bodyPr>
          <a:lstStyle/>
          <a:p>
            <a:pPr marL="685800" indent="-685800" algn="ctr">
              <a:buFont typeface="Arial" panose="020B0604020202020204" pitchFamily="34" charset="0"/>
              <a:buChar char="•"/>
              <a:defRPr/>
            </a:pPr>
            <a:r>
              <a:rPr lang="en-US" sz="3600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Details: Overfitting</a:t>
            </a:r>
            <a:endParaRPr lang="en-US" sz="3600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864003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07179" y="-58486"/>
            <a:ext cx="6858000" cy="1790700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Normal Equations and LS Solution</a:t>
            </a:r>
            <a:endParaRPr lang="en-US" sz="3600" dirty="0">
              <a:latin typeface="Symbol" panose="05050102010706020507" pitchFamily="18" charset="2"/>
              <a:cs typeface="Times New Roman" panose="02020603050405020304" pitchFamily="18" charset="0"/>
            </a:endParaRPr>
          </a:p>
        </p:txBody>
      </p:sp>
      <p:sp>
        <p:nvSpPr>
          <p:cNvPr id="73" name="Oval 72"/>
          <p:cNvSpPr/>
          <p:nvPr/>
        </p:nvSpPr>
        <p:spPr>
          <a:xfrm>
            <a:off x="3402166" y="836865"/>
            <a:ext cx="456308" cy="3428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520722" y="80699"/>
            <a:ext cx="8230914" cy="1790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Overfitting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y = ax +bx</a:t>
            </a:r>
            <a:r>
              <a:rPr lang="en-US" sz="3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+cx</a:t>
            </a:r>
            <a:r>
              <a:rPr lang="en-US" sz="3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dx</a:t>
            </a:r>
            <a:r>
              <a:rPr lang="en-US" sz="3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3600" dirty="0">
              <a:latin typeface="Symbol" panose="05050102010706020507" pitchFamily="18" charset="2"/>
              <a:cs typeface="Times New Roman" panose="02020603050405020304" pitchFamily="18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230574" y="-444318"/>
            <a:ext cx="8230914" cy="1790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not Make Model more 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Complex than Data (too many unknowns)</a:t>
            </a:r>
            <a:endParaRPr lang="en-US" sz="3600" dirty="0">
              <a:latin typeface="Symbol" panose="05050102010706020507" pitchFamily="18" charset="2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96416"/>
            <a:ext cx="8755156" cy="3623847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 bwMode="auto">
          <a:xfrm>
            <a:off x="5672978" y="2688334"/>
            <a:ext cx="2971800" cy="327660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235654" y="2493266"/>
            <a:ext cx="2971800" cy="60960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4963458" y="1352327"/>
            <a:ext cx="3112179" cy="436124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6172200" y="1318726"/>
            <a:ext cx="3112179" cy="436124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FE4153-D7F0-C098-D861-1E7764282F73}"/>
              </a:ext>
            </a:extLst>
          </p:cNvPr>
          <p:cNvSpPr txBox="1"/>
          <p:nvPr/>
        </p:nvSpPr>
        <p:spPr>
          <a:xfrm>
            <a:off x="3605911" y="3133625"/>
            <a:ext cx="11400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Fitting to both </a:t>
            </a:r>
          </a:p>
          <a:p>
            <a:r>
              <a:rPr lang="en-US" sz="1200" dirty="0"/>
              <a:t>signal &amp; noise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E0B898-9EE9-AF7F-D79D-8C2528D13E79}"/>
              </a:ext>
            </a:extLst>
          </p:cNvPr>
          <p:cNvSpPr txBox="1"/>
          <p:nvPr/>
        </p:nvSpPr>
        <p:spPr>
          <a:xfrm>
            <a:off x="6288589" y="3064348"/>
            <a:ext cx="12618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Fitting to signal </a:t>
            </a:r>
          </a:p>
          <a:p>
            <a:pPr algn="ctr"/>
            <a:r>
              <a:rPr lang="en-US" sz="1200" dirty="0"/>
              <a:t>&amp; ignoring noise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31E9EA-0EA4-9D6A-C4A5-ED2CB7D746CA}"/>
              </a:ext>
            </a:extLst>
          </p:cNvPr>
          <p:cNvSpPr txBox="1"/>
          <p:nvPr/>
        </p:nvSpPr>
        <p:spPr>
          <a:xfrm>
            <a:off x="839745" y="1241868"/>
            <a:ext cx="2610464" cy="646331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Underfitting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61E283-72DD-CB0D-F1B6-0076A297D65F}"/>
              </a:ext>
            </a:extLst>
          </p:cNvPr>
          <p:cNvSpPr txBox="1"/>
          <p:nvPr/>
        </p:nvSpPr>
        <p:spPr>
          <a:xfrm>
            <a:off x="3105576" y="2539605"/>
            <a:ext cx="2095445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 Overfit 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0BD229-C969-6A82-7E97-4C444B3FF3DB}"/>
              </a:ext>
            </a:extLst>
          </p:cNvPr>
          <p:cNvSpPr txBox="1"/>
          <p:nvPr/>
        </p:nvSpPr>
        <p:spPr>
          <a:xfrm>
            <a:off x="761233" y="2533720"/>
            <a:ext cx="2377574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  Underfit   </a:t>
            </a:r>
          </a:p>
        </p:txBody>
      </p:sp>
      <p:sp>
        <p:nvSpPr>
          <p:cNvPr id="19" name="Rectangle 18"/>
          <p:cNvSpPr/>
          <p:nvPr/>
        </p:nvSpPr>
        <p:spPr bwMode="auto">
          <a:xfrm>
            <a:off x="2819400" y="2564062"/>
            <a:ext cx="2971800" cy="327660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 bwMode="auto">
          <a:xfrm flipH="1">
            <a:off x="5029200" y="1905000"/>
            <a:ext cx="838200" cy="1371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5E6B9AE-84D2-7389-BA7A-C110214D772E}"/>
              </a:ext>
            </a:extLst>
          </p:cNvPr>
          <p:cNvSpPr txBox="1"/>
          <p:nvPr/>
        </p:nvSpPr>
        <p:spPr>
          <a:xfrm>
            <a:off x="657171" y="1277325"/>
            <a:ext cx="2792208" cy="646331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Balanced Fit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E3E479-6515-A830-787A-3300BC49F0C8}"/>
              </a:ext>
            </a:extLst>
          </p:cNvPr>
          <p:cNvSpPr txBox="1"/>
          <p:nvPr/>
        </p:nvSpPr>
        <p:spPr>
          <a:xfrm>
            <a:off x="5617430" y="2477843"/>
            <a:ext cx="3082895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  Balanced fit   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5602789" y="2564063"/>
            <a:ext cx="3112179" cy="2693738"/>
          </a:xfrm>
          <a:prstGeom prst="rect">
            <a:avLst/>
          </a:prstGeom>
          <a:solidFill>
            <a:srgbClr val="FF0000">
              <a:alpha val="15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B4FE988-2D79-E437-F71A-8CDDDA43DB9F}"/>
              </a:ext>
            </a:extLst>
          </p:cNvPr>
          <p:cNvSpPr/>
          <p:nvPr/>
        </p:nvSpPr>
        <p:spPr bwMode="auto">
          <a:xfrm>
            <a:off x="381000" y="2590800"/>
            <a:ext cx="616654" cy="55252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1637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0" grpId="0" animBg="1"/>
      <p:bldP spid="24" grpId="0" animBg="1"/>
      <p:bldP spid="4" grpId="0"/>
      <p:bldP spid="5" grpId="0"/>
      <p:bldP spid="9" grpId="0" animBg="1"/>
      <p:bldP spid="19" grpId="0" animBg="1"/>
      <p:bldP spid="12" grpId="0" animBg="1"/>
      <p:bldP spid="14" grpId="0" animBg="1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0" y="1524000"/>
            <a:ext cx="8043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Q: 2 eqns., 1 unknown. What is </a:t>
            </a:r>
            <a:r>
              <a:rPr lang="en-US" sz="2800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soln</a:t>
            </a:r>
            <a:r>
              <a:rPr lang="en-US" sz="2800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746498" name="Rectangle 2"/>
          <p:cNvSpPr>
            <a:spLocks noChangeArrowheads="1"/>
          </p:cNvSpPr>
          <p:nvPr/>
        </p:nvSpPr>
        <p:spPr bwMode="auto">
          <a:xfrm>
            <a:off x="0" y="-685800"/>
            <a:ext cx="914400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sz="6000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Least Squares Solution</a:t>
            </a:r>
            <a:endParaRPr lang="en-US" sz="6000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-1752600" y="2895600"/>
            <a:ext cx="1104900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228600" y="457200"/>
            <a:ext cx="9601200" cy="1409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>
              <a:defRPr/>
            </a:pP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Overdetermined 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System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of Equations</a:t>
            </a:r>
            <a:endParaRPr lang="en-US" sz="3200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88759" y="2297841"/>
            <a:ext cx="14991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  m = 1</a:t>
            </a:r>
          </a:p>
          <a:p>
            <a:r>
              <a:rPr lang="en-US" dirty="0">
                <a:solidFill>
                  <a:srgbClr val="FFFF00"/>
                </a:solidFill>
              </a:rPr>
              <a:t>2m = 3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800600" y="2230808"/>
            <a:ext cx="3548150" cy="1274392"/>
            <a:chOff x="4800600" y="2211937"/>
            <a:chExt cx="3548150" cy="1274392"/>
          </a:xfrm>
        </p:grpSpPr>
        <p:sp>
          <p:nvSpPr>
            <p:cNvPr id="14" name="TextBox 13"/>
            <p:cNvSpPr txBox="1"/>
            <p:nvPr/>
          </p:nvSpPr>
          <p:spPr>
            <a:xfrm>
              <a:off x="6172200" y="2233352"/>
              <a:ext cx="2146742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1             1</a:t>
              </a:r>
            </a:p>
            <a:p>
              <a:r>
                <a:rPr lang="en-US" dirty="0">
                  <a:solidFill>
                    <a:srgbClr val="FFFF00"/>
                  </a:solidFill>
                </a:rPr>
                <a:t>2             3</a:t>
              </a:r>
            </a:p>
          </p:txBody>
        </p:sp>
        <p:cxnSp>
          <p:nvCxnSpPr>
            <p:cNvPr id="5" name="Straight Arrow Connector 4"/>
            <p:cNvCxnSpPr/>
            <p:nvPr/>
          </p:nvCxnSpPr>
          <p:spPr bwMode="auto">
            <a:xfrm>
              <a:off x="4800600" y="2895600"/>
              <a:ext cx="838200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6" name="Double Bracket 5"/>
            <p:cNvSpPr/>
            <p:nvPr/>
          </p:nvSpPr>
          <p:spPr bwMode="auto">
            <a:xfrm>
              <a:off x="6172200" y="2233353"/>
              <a:ext cx="452861" cy="1200329"/>
            </a:xfrm>
            <a:prstGeom prst="bracketPair">
              <a:avLst/>
            </a:prstGeom>
            <a:noFill/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1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  <p:sp>
          <p:nvSpPr>
            <p:cNvPr id="22" name="Double Bracket 21"/>
            <p:cNvSpPr/>
            <p:nvPr/>
          </p:nvSpPr>
          <p:spPr bwMode="auto">
            <a:xfrm>
              <a:off x="7895889" y="2286000"/>
              <a:ext cx="452861" cy="1200329"/>
            </a:xfrm>
            <a:prstGeom prst="bracketPair">
              <a:avLst/>
            </a:prstGeom>
            <a:noFill/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1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  <p:sp>
          <p:nvSpPr>
            <p:cNvPr id="7" name="Double Brace 6"/>
            <p:cNvSpPr/>
            <p:nvPr/>
          </p:nvSpPr>
          <p:spPr bwMode="auto">
            <a:xfrm>
              <a:off x="6705600" y="2286000"/>
              <a:ext cx="634472" cy="609600"/>
            </a:xfrm>
            <a:prstGeom prst="bracePair">
              <a:avLst/>
            </a:prstGeom>
            <a:noFill/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1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6749849" y="2211937"/>
              <a:ext cx="543739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m</a:t>
              </a:r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7305227" y="2626376"/>
              <a:ext cx="44755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=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133978" y="1748076"/>
            <a:ext cx="2214772" cy="413555"/>
            <a:chOff x="6133978" y="1748076"/>
            <a:chExt cx="2214772" cy="413555"/>
          </a:xfrm>
        </p:grpSpPr>
        <p:sp>
          <p:nvSpPr>
            <p:cNvPr id="11" name="TextBox 10"/>
            <p:cNvSpPr txBox="1"/>
            <p:nvPr/>
          </p:nvSpPr>
          <p:spPr>
            <a:xfrm>
              <a:off x="6133978" y="1761521"/>
              <a:ext cx="56938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FF00"/>
                  </a:solidFill>
                </a:rPr>
                <a:t>2x1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703365" y="1748076"/>
              <a:ext cx="56938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FF00"/>
                  </a:solidFill>
                </a:rPr>
                <a:t>1x1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779363" y="1748645"/>
              <a:ext cx="56938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FF00"/>
                  </a:solidFill>
                </a:rPr>
                <a:t>2x1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2431829" y="4259308"/>
            <a:ext cx="2368771" cy="1439852"/>
            <a:chOff x="2431829" y="4259308"/>
            <a:chExt cx="2368771" cy="1439852"/>
          </a:xfrm>
        </p:grpSpPr>
        <p:cxnSp>
          <p:nvCxnSpPr>
            <p:cNvPr id="27" name="Straight Connector 26"/>
            <p:cNvCxnSpPr/>
            <p:nvPr/>
          </p:nvCxnSpPr>
          <p:spPr bwMode="auto">
            <a:xfrm>
              <a:off x="2667000" y="4419600"/>
              <a:ext cx="21336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8" name="TextBox 27"/>
            <p:cNvSpPr txBox="1"/>
            <p:nvPr/>
          </p:nvSpPr>
          <p:spPr>
            <a:xfrm>
              <a:off x="2431829" y="4621942"/>
              <a:ext cx="2133918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FFFF"/>
                  </a:solidFill>
                </a:rPr>
                <a:t>0       1      2</a:t>
              </a:r>
            </a:p>
            <a:p>
              <a:r>
                <a:rPr lang="en-US" sz="3200" dirty="0">
                  <a:solidFill>
                    <a:srgbClr val="FFFFFF"/>
                  </a:solidFill>
                </a:rPr>
                <a:t>        </a:t>
              </a:r>
              <a:r>
                <a:rPr lang="en-US" sz="3200" dirty="0">
                  <a:solidFill>
                    <a:srgbClr val="FFFF00"/>
                  </a:solidFill>
                </a:rPr>
                <a:t>m</a:t>
              </a:r>
            </a:p>
          </p:txBody>
        </p:sp>
        <p:cxnSp>
          <p:nvCxnSpPr>
            <p:cNvPr id="30" name="Straight Connector 29"/>
            <p:cNvCxnSpPr/>
            <p:nvPr/>
          </p:nvCxnSpPr>
          <p:spPr bwMode="auto">
            <a:xfrm>
              <a:off x="2667000" y="4275092"/>
              <a:ext cx="0" cy="29690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/>
            <p:cNvCxnSpPr/>
            <p:nvPr/>
          </p:nvCxnSpPr>
          <p:spPr bwMode="auto">
            <a:xfrm>
              <a:off x="3505200" y="4267200"/>
              <a:ext cx="0" cy="29690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" name="Straight Connector 32"/>
            <p:cNvCxnSpPr/>
            <p:nvPr/>
          </p:nvCxnSpPr>
          <p:spPr bwMode="auto">
            <a:xfrm>
              <a:off x="4343400" y="4259308"/>
              <a:ext cx="0" cy="29690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4" name="Oval 33"/>
          <p:cNvSpPr/>
          <p:nvPr/>
        </p:nvSpPr>
        <p:spPr bwMode="auto">
          <a:xfrm>
            <a:off x="3392074" y="4310150"/>
            <a:ext cx="222576" cy="234364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36" name="Oval 35"/>
          <p:cNvSpPr/>
          <p:nvPr/>
        </p:nvSpPr>
        <p:spPr bwMode="auto">
          <a:xfrm>
            <a:off x="3832649" y="4321011"/>
            <a:ext cx="222576" cy="234364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6200" y="1929825"/>
            <a:ext cx="617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A: None. Inconsistent </a:t>
            </a:r>
            <a:r>
              <a:rPr lang="en-US" sz="2800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Eqns</a:t>
            </a:r>
            <a:endParaRPr lang="en-US" sz="2800" i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6545565" y="3756640"/>
            <a:ext cx="1701107" cy="1283300"/>
            <a:chOff x="6545565" y="3756640"/>
            <a:chExt cx="1701107" cy="1283300"/>
          </a:xfrm>
        </p:grpSpPr>
        <p:sp>
          <p:nvSpPr>
            <p:cNvPr id="35" name="TextBox 34"/>
            <p:cNvSpPr txBox="1"/>
            <p:nvPr/>
          </p:nvSpPr>
          <p:spPr>
            <a:xfrm>
              <a:off x="6545565" y="4332054"/>
              <a:ext cx="170110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solidFill>
                    <a:srgbClr val="FFFF00"/>
                  </a:solidFill>
                </a:rPr>
                <a:t>Lm = d</a:t>
              </a:r>
            </a:p>
          </p:txBody>
        </p:sp>
        <p:cxnSp>
          <p:nvCxnSpPr>
            <p:cNvPr id="39" name="Straight Arrow Connector 38"/>
            <p:cNvCxnSpPr/>
            <p:nvPr/>
          </p:nvCxnSpPr>
          <p:spPr bwMode="auto">
            <a:xfrm>
              <a:off x="7270010" y="3756640"/>
              <a:ext cx="0" cy="681553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43" name="TextBox 42"/>
          <p:cNvSpPr txBox="1"/>
          <p:nvPr/>
        </p:nvSpPr>
        <p:spPr>
          <a:xfrm>
            <a:off x="3943937" y="5578418"/>
            <a:ext cx="6172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Overdetermined system </a:t>
            </a:r>
          </a:p>
          <a:p>
            <a:pPr algn="ctr"/>
            <a:r>
              <a:rPr lang="en-US" sz="3200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eqns.: M&gt;N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6365809" y="4953000"/>
            <a:ext cx="1988884" cy="355748"/>
            <a:chOff x="6133978" y="1748076"/>
            <a:chExt cx="1988884" cy="355748"/>
          </a:xfrm>
        </p:grpSpPr>
        <p:sp>
          <p:nvSpPr>
            <p:cNvPr id="45" name="TextBox 44"/>
            <p:cNvSpPr txBox="1"/>
            <p:nvPr/>
          </p:nvSpPr>
          <p:spPr>
            <a:xfrm>
              <a:off x="6133978" y="1761521"/>
              <a:ext cx="61747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solidFill>
                    <a:srgbClr val="FFFF00"/>
                  </a:solidFill>
                </a:rPr>
                <a:t>MxN</a:t>
              </a:r>
              <a:endParaRPr lang="en-US" sz="1600" dirty="0">
                <a:solidFill>
                  <a:srgbClr val="FFFF00"/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703365" y="1748076"/>
              <a:ext cx="58862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FF00"/>
                  </a:solidFill>
                </a:rPr>
                <a:t> Nx1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7550269" y="1765270"/>
              <a:ext cx="5725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FF00"/>
                  </a:solidFill>
                </a:rPr>
                <a:t>Mx1</a:t>
              </a: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-541283" y="5590611"/>
            <a:ext cx="6172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Underdetermined system </a:t>
            </a:r>
          </a:p>
          <a:p>
            <a:pPr algn="ctr"/>
            <a:r>
              <a:rPr lang="en-US" sz="3200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eqns.: M&lt;N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4724680-509A-ECCB-CD5F-86FDF3C8D059}"/>
              </a:ext>
            </a:extLst>
          </p:cNvPr>
          <p:cNvGrpSpPr/>
          <p:nvPr/>
        </p:nvGrpSpPr>
        <p:grpSpPr>
          <a:xfrm>
            <a:off x="1524000" y="1929825"/>
            <a:ext cx="6228785" cy="1361753"/>
            <a:chOff x="1524000" y="1929825"/>
            <a:chExt cx="6228785" cy="1361753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B6496F0D-0DAC-23CE-5374-987338775B46}"/>
                </a:ext>
              </a:extLst>
            </p:cNvPr>
            <p:cNvCxnSpPr/>
            <p:nvPr/>
          </p:nvCxnSpPr>
          <p:spPr bwMode="auto">
            <a:xfrm flipH="1">
              <a:off x="7340072" y="2645247"/>
              <a:ext cx="412713" cy="646331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0549E76-FB28-F7FB-B255-0D0F9DCCCF6A}"/>
                </a:ext>
              </a:extLst>
            </p:cNvPr>
            <p:cNvSpPr/>
            <p:nvPr/>
          </p:nvSpPr>
          <p:spPr bwMode="auto">
            <a:xfrm>
              <a:off x="1524000" y="1929825"/>
              <a:ext cx="1981200" cy="535413"/>
            </a:xfrm>
            <a:prstGeom prst="rect">
              <a:avLst/>
            </a:prstGeom>
            <a:solidFill>
              <a:srgbClr val="FF0000">
                <a:alpha val="28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1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9154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4" grpId="0" animBg="1"/>
      <p:bldP spid="36" grpId="0" animBg="1"/>
      <p:bldP spid="37" grpId="0"/>
      <p:bldP spid="43" grpId="0"/>
      <p:bldP spid="3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07179" y="-58486"/>
            <a:ext cx="6858000" cy="1790700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Normal Equations and LS Solution</a:t>
            </a:r>
            <a:endParaRPr lang="en-US" sz="3600" dirty="0">
              <a:latin typeface="Symbol" panose="05050102010706020507" pitchFamily="18" charset="2"/>
              <a:cs typeface="Times New Roman" panose="02020603050405020304" pitchFamily="18" charset="0"/>
            </a:endParaRPr>
          </a:p>
        </p:txBody>
      </p:sp>
      <p:sp>
        <p:nvSpPr>
          <p:cNvPr id="73" name="Oval 72"/>
          <p:cNvSpPr/>
          <p:nvPr/>
        </p:nvSpPr>
        <p:spPr>
          <a:xfrm>
            <a:off x="3402166" y="836865"/>
            <a:ext cx="456308" cy="3428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520722" y="80699"/>
            <a:ext cx="8230914" cy="1790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Overfitting: t = w</a:t>
            </a:r>
            <a:r>
              <a:rPr lang="en-US" sz="3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+ w</a:t>
            </a:r>
            <a:r>
              <a:rPr lang="en-US" sz="3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600" dirty="0">
              <a:latin typeface="Symbol" panose="05050102010706020507" pitchFamily="18" charset="2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923" y="3527703"/>
            <a:ext cx="6789420" cy="24730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6702" y="2010584"/>
            <a:ext cx="5453862" cy="13766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1750" y="3756186"/>
            <a:ext cx="2143125" cy="19188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8273" y="2345305"/>
            <a:ext cx="207781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Quadratic Model</a:t>
            </a:r>
          </a:p>
          <a:p>
            <a:pPr algn="ctr"/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Xw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t</a:t>
            </a:r>
          </a:p>
        </p:txBody>
      </p:sp>
      <p:sp>
        <p:nvSpPr>
          <p:cNvPr id="7" name="Rectangle 6"/>
          <p:cNvSpPr/>
          <p:nvPr/>
        </p:nvSpPr>
        <p:spPr>
          <a:xfrm>
            <a:off x="2186702" y="2010584"/>
            <a:ext cx="2837529" cy="137660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0" name="Rectangle 9"/>
          <p:cNvSpPr/>
          <p:nvPr/>
        </p:nvSpPr>
        <p:spPr>
          <a:xfrm>
            <a:off x="5024231" y="2080844"/>
            <a:ext cx="2837529" cy="137660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1" name="Rectangle 10"/>
          <p:cNvSpPr/>
          <p:nvPr/>
        </p:nvSpPr>
        <p:spPr>
          <a:xfrm>
            <a:off x="1866636" y="3338989"/>
            <a:ext cx="2936399" cy="266176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2" name="Rectangle 11"/>
          <p:cNvSpPr/>
          <p:nvPr/>
        </p:nvSpPr>
        <p:spPr>
          <a:xfrm>
            <a:off x="4864198" y="3384709"/>
            <a:ext cx="2936399" cy="266176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4" name="TextBox 13"/>
          <p:cNvSpPr txBox="1"/>
          <p:nvPr/>
        </p:nvSpPr>
        <p:spPr>
          <a:xfrm>
            <a:off x="329401" y="4312078"/>
            <a:ext cx="170431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Linear Model</a:t>
            </a:r>
          </a:p>
          <a:p>
            <a:pPr algn="ctr"/>
            <a:r>
              <a:rPr lang="en-US" sz="2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1380" y="4266358"/>
            <a:ext cx="2077813" cy="73866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Quadratic Model</a:t>
            </a:r>
          </a:p>
          <a:p>
            <a:pPr algn="ctr"/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w = t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230574" y="-444318"/>
            <a:ext cx="8230914" cy="1790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not Make Model more 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Complex than Data Deserve</a:t>
            </a:r>
            <a:endParaRPr lang="en-US" sz="3600" dirty="0">
              <a:latin typeface="Symbol" panose="05050102010706020507" pitchFamily="18" charset="2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83861"/>
            <a:ext cx="1196721" cy="1379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904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12" grpId="0" animBg="1"/>
      <p:bldP spid="14" grpId="0"/>
      <p:bldP spid="15" grpId="0" animBg="1"/>
      <p:bldP spid="1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A60C747E-E0F5-FC65-0D06-DFA8A7F5A7BF}"/>
              </a:ext>
            </a:extLst>
          </p:cNvPr>
          <p:cNvSpPr txBox="1"/>
          <p:nvPr/>
        </p:nvSpPr>
        <p:spPr>
          <a:xfrm>
            <a:off x="5560338" y="4039811"/>
            <a:ext cx="883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overfitted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07179" y="-58486"/>
            <a:ext cx="6858000" cy="1790700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Normal Equations and LS Solution</a:t>
            </a:r>
            <a:endParaRPr lang="en-US" sz="3600" dirty="0">
              <a:latin typeface="Symbol" panose="05050102010706020507" pitchFamily="18" charset="2"/>
              <a:cs typeface="Times New Roman" panose="02020603050405020304" pitchFamily="18" charset="0"/>
            </a:endParaRPr>
          </a:p>
        </p:txBody>
      </p:sp>
      <p:sp>
        <p:nvSpPr>
          <p:cNvPr id="73" name="Oval 72"/>
          <p:cNvSpPr/>
          <p:nvPr/>
        </p:nvSpPr>
        <p:spPr>
          <a:xfrm>
            <a:off x="3402166" y="1136606"/>
            <a:ext cx="456308" cy="3428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4569" y="2031956"/>
            <a:ext cx="5519261" cy="4205996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520722" y="80699"/>
            <a:ext cx="8242278" cy="1790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Overfitting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SanityTest</a:t>
            </a:r>
            <a:endParaRPr lang="en-US" sz="3600" dirty="0">
              <a:latin typeface="Symbol" panose="05050102010706020507" pitchFamily="18" charset="2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875731"/>
            <a:ext cx="25026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Step 1: Break up training data into 90%</a:t>
            </a:r>
          </a:p>
          <a:p>
            <a:r>
              <a:rPr lang="en-US" sz="11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validation data 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10% test data</a:t>
            </a:r>
          </a:p>
        </p:txBody>
      </p:sp>
      <p:sp>
        <p:nvSpPr>
          <p:cNvPr id="5" name="Rectangle 4"/>
          <p:cNvSpPr/>
          <p:nvPr/>
        </p:nvSpPr>
        <p:spPr>
          <a:xfrm rot="16200000">
            <a:off x="1200288" y="3635836"/>
            <a:ext cx="2726516" cy="46166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en-US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Validation Misfit Function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  <a:cs typeface="Times New Roman" panose="02020603050405020304" pitchFamily="18" charset="0"/>
              </a:rPr>
              <a:t>e</a:t>
            </a:r>
            <a:r>
              <a:rPr lang="en-US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(P)</a:t>
            </a: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" y="3811400"/>
            <a:ext cx="204254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Step 3: Identify overfit P*, use</a:t>
            </a:r>
          </a:p>
          <a:p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 with P*-1</a:t>
            </a:r>
            <a:r>
              <a:rPr lang="en-US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=6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train data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7202" y="2536308"/>
            <a:ext cx="2058577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Step 2: Set P=small number and</a:t>
            </a:r>
          </a:p>
          <a:p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find w for </a:t>
            </a:r>
            <a:r>
              <a:rPr lang="en-US" sz="11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validation data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Compute misfit </a:t>
            </a:r>
            <a:r>
              <a:rPr lang="en-US" sz="1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  <a:cs typeface="Times New Roman" panose="02020603050405020304" pitchFamily="18" charset="0"/>
              </a:rPr>
              <a:t>e( </a:t>
            </a:r>
            <a:r>
              <a:rPr lang="en-US" sz="1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 )</a:t>
            </a:r>
            <a:r>
              <a:rPr lang="en-US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4159058" y="6023493"/>
            <a:ext cx="1257075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= w</a:t>
            </a:r>
            <a:r>
              <a:rPr lang="en-US" sz="27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</a:t>
            </a:r>
            <a:endParaRPr lang="en-US" sz="2700" dirty="0">
              <a:latin typeface="Symbol" panose="05050102010706020507" pitchFamily="18" charset="2"/>
              <a:cs typeface="Times New Roman" panose="020206030504050203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4398264" y="4988327"/>
            <a:ext cx="960120" cy="557784"/>
          </a:xfrm>
          <a:prstGeom prst="ellipse">
            <a:avLst/>
          </a:prstGeom>
          <a:solidFill>
            <a:srgbClr val="FF0000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48253" y="-457683"/>
            <a:ext cx="8230914" cy="1790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not Make Model more Complex 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 Data Deserve</a:t>
            </a:r>
            <a:endParaRPr lang="en-US" sz="3600" dirty="0">
              <a:latin typeface="Symbol" panose="05050102010706020507" pitchFamily="18" charset="2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2608" y="2010584"/>
            <a:ext cx="4885805" cy="389509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auto">
          <a:xfrm>
            <a:off x="2862523" y="2839720"/>
            <a:ext cx="2495861" cy="304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5358385" y="2830828"/>
            <a:ext cx="737616" cy="31369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6172200" y="2031956"/>
            <a:ext cx="685800" cy="1320844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4724400" y="3509025"/>
            <a:ext cx="2286000" cy="1410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9" name="Freeform 18"/>
          <p:cNvSpPr/>
          <p:nvPr/>
        </p:nvSpPr>
        <p:spPr bwMode="auto">
          <a:xfrm>
            <a:off x="4673600" y="4612640"/>
            <a:ext cx="2346960" cy="519471"/>
          </a:xfrm>
          <a:custGeom>
            <a:avLst/>
            <a:gdLst>
              <a:gd name="connsiteX0" fmla="*/ 0 w 2346960"/>
              <a:gd name="connsiteY0" fmla="*/ 0 h 519471"/>
              <a:gd name="connsiteX1" fmla="*/ 487680 w 2346960"/>
              <a:gd name="connsiteY1" fmla="*/ 304800 h 519471"/>
              <a:gd name="connsiteX2" fmla="*/ 1432560 w 2346960"/>
              <a:gd name="connsiteY2" fmla="*/ 487680 h 519471"/>
              <a:gd name="connsiteX3" fmla="*/ 2346960 w 2346960"/>
              <a:gd name="connsiteY3" fmla="*/ 518160 h 519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46960" h="519471">
                <a:moveTo>
                  <a:pt x="0" y="0"/>
                </a:moveTo>
                <a:cubicBezTo>
                  <a:pt x="124460" y="111760"/>
                  <a:pt x="248920" y="223520"/>
                  <a:pt x="487680" y="304800"/>
                </a:cubicBezTo>
                <a:cubicBezTo>
                  <a:pt x="726440" y="386080"/>
                  <a:pt x="1122680" y="452120"/>
                  <a:pt x="1432560" y="487680"/>
                </a:cubicBezTo>
                <a:cubicBezTo>
                  <a:pt x="1742440" y="523240"/>
                  <a:pt x="2044700" y="520700"/>
                  <a:pt x="2346960" y="518160"/>
                </a:cubicBezTo>
              </a:path>
            </a:pathLst>
          </a:custGeom>
          <a:noFill/>
          <a:ln w="57150" cap="flat" cmpd="sng" algn="ctr">
            <a:solidFill>
              <a:srgbClr val="043EE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4580551" y="4549246"/>
            <a:ext cx="216579" cy="235379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5117421" y="4793821"/>
            <a:ext cx="216579" cy="235379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5654291" y="4953000"/>
            <a:ext cx="216579" cy="235379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6489021" y="4953000"/>
            <a:ext cx="216579" cy="235379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3048000" y="3352800"/>
            <a:ext cx="216579" cy="235379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3364821" y="3727021"/>
            <a:ext cx="216579" cy="235379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27" name="Oval 26"/>
          <p:cNvSpPr/>
          <p:nvPr/>
        </p:nvSpPr>
        <p:spPr bwMode="auto">
          <a:xfrm>
            <a:off x="3745821" y="3810000"/>
            <a:ext cx="216579" cy="235379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28" name="Oval 27"/>
          <p:cNvSpPr/>
          <p:nvPr/>
        </p:nvSpPr>
        <p:spPr bwMode="auto">
          <a:xfrm>
            <a:off x="4038600" y="4184221"/>
            <a:ext cx="216579" cy="235379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29" name="Oval 28"/>
          <p:cNvSpPr/>
          <p:nvPr/>
        </p:nvSpPr>
        <p:spPr bwMode="auto">
          <a:xfrm>
            <a:off x="4355421" y="4038600"/>
            <a:ext cx="216579" cy="235379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21" name="Freeform 20"/>
          <p:cNvSpPr/>
          <p:nvPr/>
        </p:nvSpPr>
        <p:spPr bwMode="auto">
          <a:xfrm>
            <a:off x="3180080" y="3241040"/>
            <a:ext cx="3820160" cy="1549591"/>
          </a:xfrm>
          <a:custGeom>
            <a:avLst/>
            <a:gdLst>
              <a:gd name="connsiteX0" fmla="*/ 0 w 3820160"/>
              <a:gd name="connsiteY0" fmla="*/ 0 h 1549591"/>
              <a:gd name="connsiteX1" fmla="*/ 650240 w 3820160"/>
              <a:gd name="connsiteY1" fmla="*/ 640080 h 1549591"/>
              <a:gd name="connsiteX2" fmla="*/ 1584960 w 3820160"/>
              <a:gd name="connsiteY2" fmla="*/ 1412240 h 1549591"/>
              <a:gd name="connsiteX3" fmla="*/ 1859280 w 3820160"/>
              <a:gd name="connsiteY3" fmla="*/ 1524000 h 1549591"/>
              <a:gd name="connsiteX4" fmla="*/ 3129280 w 3820160"/>
              <a:gd name="connsiteY4" fmla="*/ 1117600 h 1549591"/>
              <a:gd name="connsiteX5" fmla="*/ 3820160 w 3820160"/>
              <a:gd name="connsiteY5" fmla="*/ 335280 h 1549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20160" h="1549591">
                <a:moveTo>
                  <a:pt x="0" y="0"/>
                </a:moveTo>
                <a:cubicBezTo>
                  <a:pt x="193040" y="202353"/>
                  <a:pt x="386080" y="404707"/>
                  <a:pt x="650240" y="640080"/>
                </a:cubicBezTo>
                <a:cubicBezTo>
                  <a:pt x="914400" y="875453"/>
                  <a:pt x="1383453" y="1264920"/>
                  <a:pt x="1584960" y="1412240"/>
                </a:cubicBezTo>
                <a:cubicBezTo>
                  <a:pt x="1786467" y="1559560"/>
                  <a:pt x="1601894" y="1573107"/>
                  <a:pt x="1859280" y="1524000"/>
                </a:cubicBezTo>
                <a:cubicBezTo>
                  <a:pt x="2116666" y="1474893"/>
                  <a:pt x="2802467" y="1315720"/>
                  <a:pt x="3129280" y="1117600"/>
                </a:cubicBezTo>
                <a:cubicBezTo>
                  <a:pt x="3456093" y="919480"/>
                  <a:pt x="3638126" y="627380"/>
                  <a:pt x="3820160" y="335280"/>
                </a:cubicBezTo>
              </a:path>
            </a:pathLst>
          </a:custGeom>
          <a:noFill/>
          <a:ln w="5715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cxnSp>
        <p:nvCxnSpPr>
          <p:cNvPr id="33" name="Straight Arrow Connector 32"/>
          <p:cNvCxnSpPr/>
          <p:nvPr/>
        </p:nvCxnSpPr>
        <p:spPr bwMode="auto">
          <a:xfrm>
            <a:off x="1219200" y="3124200"/>
            <a:ext cx="1371600" cy="1295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124" y="-25232"/>
            <a:ext cx="1196721" cy="1379951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5E4E2C2A-EB6B-B825-1125-C00FEDD12C9B}"/>
              </a:ext>
            </a:extLst>
          </p:cNvPr>
          <p:cNvSpPr/>
          <p:nvPr/>
        </p:nvSpPr>
        <p:spPr bwMode="auto">
          <a:xfrm>
            <a:off x="2714927" y="2094442"/>
            <a:ext cx="3820160" cy="1148064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327EC5E-8C6E-789F-E06B-E5A844F7F99F}"/>
              </a:ext>
            </a:extLst>
          </p:cNvPr>
          <p:cNvSpPr/>
          <p:nvPr/>
        </p:nvSpPr>
        <p:spPr bwMode="auto">
          <a:xfrm>
            <a:off x="2286000" y="3181179"/>
            <a:ext cx="6242756" cy="2922452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BFFF2B6-1E4C-A2F9-E55C-A4B85A58F359}"/>
              </a:ext>
            </a:extLst>
          </p:cNvPr>
          <p:cNvSpPr/>
          <p:nvPr/>
        </p:nvSpPr>
        <p:spPr bwMode="auto">
          <a:xfrm flipV="1">
            <a:off x="46009" y="2910994"/>
            <a:ext cx="1393292" cy="269026"/>
          </a:xfrm>
          <a:prstGeom prst="rect">
            <a:avLst/>
          </a:prstGeom>
          <a:solidFill>
            <a:srgbClr val="00B0F0">
              <a:alpha val="34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DF33694-509E-1B8C-9400-3B9F6F8FA4A2}"/>
              </a:ext>
            </a:extLst>
          </p:cNvPr>
          <p:cNvSpPr/>
          <p:nvPr/>
        </p:nvSpPr>
        <p:spPr>
          <a:xfrm>
            <a:off x="5401511" y="6019779"/>
            <a:ext cx="2912977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w</a:t>
            </a:r>
            <a:r>
              <a:rPr lang="en-US" sz="27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</a:t>
            </a:r>
            <a:r>
              <a:rPr lang="en-US" sz="27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….. +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7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7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endParaRPr lang="en-US" sz="2700" dirty="0">
              <a:latin typeface="Symbol" panose="05050102010706020507" pitchFamily="18" charset="2"/>
              <a:cs typeface="Times New Roman" panose="02020603050405020304" pitchFamily="18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65C10C0-CDAC-2132-2208-478A118E7263}"/>
              </a:ext>
            </a:extLst>
          </p:cNvPr>
          <p:cNvGrpSpPr/>
          <p:nvPr/>
        </p:nvGrpSpPr>
        <p:grpSpPr>
          <a:xfrm>
            <a:off x="3057746" y="3224503"/>
            <a:ext cx="7023338" cy="3374014"/>
            <a:chOff x="3034083" y="3253487"/>
            <a:chExt cx="7023338" cy="3374014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8A56A96C-1B0C-5FBB-8029-64FBD31D452C}"/>
                </a:ext>
              </a:extLst>
            </p:cNvPr>
            <p:cNvSpPr/>
            <p:nvPr/>
          </p:nvSpPr>
          <p:spPr bwMode="auto">
            <a:xfrm>
              <a:off x="3034083" y="3253487"/>
              <a:ext cx="4296837" cy="2021625"/>
            </a:xfrm>
            <a:custGeom>
              <a:avLst/>
              <a:gdLst>
                <a:gd name="connsiteX0" fmla="*/ 422039 w 4296837"/>
                <a:gd name="connsiteY0" fmla="*/ 140642 h 2021625"/>
                <a:gd name="connsiteX1" fmla="*/ 220561 w 4296837"/>
                <a:gd name="connsiteY1" fmla="*/ 481605 h 2021625"/>
                <a:gd name="connsiteX2" fmla="*/ 3585 w 4296837"/>
                <a:gd name="connsiteY2" fmla="*/ 993049 h 2021625"/>
                <a:gd name="connsiteX3" fmla="*/ 406541 w 4296837"/>
                <a:gd name="connsiteY3" fmla="*/ 1318513 h 2021625"/>
                <a:gd name="connsiteX4" fmla="*/ 1754893 w 4296837"/>
                <a:gd name="connsiteY4" fmla="*/ 1736967 h 2021625"/>
                <a:gd name="connsiteX5" fmla="*/ 2669293 w 4296837"/>
                <a:gd name="connsiteY5" fmla="*/ 1907449 h 2021625"/>
                <a:gd name="connsiteX6" fmla="*/ 2777781 w 4296837"/>
                <a:gd name="connsiteY6" fmla="*/ 1984940 h 2021625"/>
                <a:gd name="connsiteX7" fmla="*/ 4033144 w 4296837"/>
                <a:gd name="connsiteY7" fmla="*/ 1907449 h 2021625"/>
                <a:gd name="connsiteX8" fmla="*/ 4265619 w 4296837"/>
                <a:gd name="connsiteY8" fmla="*/ 791571 h 2021625"/>
                <a:gd name="connsiteX9" fmla="*/ 4064141 w 4296837"/>
                <a:gd name="connsiteY9" fmla="*/ 1157 h 2021625"/>
                <a:gd name="connsiteX10" fmla="*/ 2204344 w 4296837"/>
                <a:gd name="connsiteY10" fmla="*/ 962052 h 2021625"/>
                <a:gd name="connsiteX11" fmla="*/ 763002 w 4296837"/>
                <a:gd name="connsiteY11" fmla="*/ 63150 h 2021625"/>
                <a:gd name="connsiteX12" fmla="*/ 391042 w 4296837"/>
                <a:gd name="connsiteY12" fmla="*/ 202635 h 2021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6837" h="2021625">
                  <a:moveTo>
                    <a:pt x="422039" y="140642"/>
                  </a:moveTo>
                  <a:cubicBezTo>
                    <a:pt x="356171" y="240089"/>
                    <a:pt x="290303" y="339537"/>
                    <a:pt x="220561" y="481605"/>
                  </a:cubicBezTo>
                  <a:cubicBezTo>
                    <a:pt x="150819" y="623673"/>
                    <a:pt x="-27412" y="853564"/>
                    <a:pt x="3585" y="993049"/>
                  </a:cubicBezTo>
                  <a:cubicBezTo>
                    <a:pt x="34582" y="1132534"/>
                    <a:pt x="114656" y="1194527"/>
                    <a:pt x="406541" y="1318513"/>
                  </a:cubicBezTo>
                  <a:cubicBezTo>
                    <a:pt x="698426" y="1442499"/>
                    <a:pt x="1377768" y="1638811"/>
                    <a:pt x="1754893" y="1736967"/>
                  </a:cubicBezTo>
                  <a:cubicBezTo>
                    <a:pt x="2132018" y="1835123"/>
                    <a:pt x="2498812" y="1866120"/>
                    <a:pt x="2669293" y="1907449"/>
                  </a:cubicBezTo>
                  <a:cubicBezTo>
                    <a:pt x="2839774" y="1948778"/>
                    <a:pt x="2550473" y="1984940"/>
                    <a:pt x="2777781" y="1984940"/>
                  </a:cubicBezTo>
                  <a:cubicBezTo>
                    <a:pt x="3005089" y="1984940"/>
                    <a:pt x="3785171" y="2106344"/>
                    <a:pt x="4033144" y="1907449"/>
                  </a:cubicBezTo>
                  <a:cubicBezTo>
                    <a:pt x="4281117" y="1708554"/>
                    <a:pt x="4260453" y="1109286"/>
                    <a:pt x="4265619" y="791571"/>
                  </a:cubicBezTo>
                  <a:cubicBezTo>
                    <a:pt x="4270785" y="473856"/>
                    <a:pt x="4407687" y="-27257"/>
                    <a:pt x="4064141" y="1157"/>
                  </a:cubicBezTo>
                  <a:cubicBezTo>
                    <a:pt x="3720595" y="29570"/>
                    <a:pt x="2754534" y="951720"/>
                    <a:pt x="2204344" y="962052"/>
                  </a:cubicBezTo>
                  <a:cubicBezTo>
                    <a:pt x="1654154" y="972384"/>
                    <a:pt x="1065219" y="189719"/>
                    <a:pt x="763002" y="63150"/>
                  </a:cubicBezTo>
                  <a:cubicBezTo>
                    <a:pt x="460785" y="-63419"/>
                    <a:pt x="425913" y="69608"/>
                    <a:pt x="391042" y="202635"/>
                  </a:cubicBezTo>
                </a:path>
              </a:pathLst>
            </a:cu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1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5385230" y="6116149"/>
              <a:ext cx="4672191" cy="51135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1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B936F7E-8F35-3B80-D358-CFE803507A41}"/>
              </a:ext>
            </a:extLst>
          </p:cNvPr>
          <p:cNvGrpSpPr/>
          <p:nvPr/>
        </p:nvGrpSpPr>
        <p:grpSpPr>
          <a:xfrm>
            <a:off x="638263" y="2514600"/>
            <a:ext cx="4956356" cy="3633643"/>
            <a:chOff x="685800" y="2503410"/>
            <a:chExt cx="4956356" cy="3633643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486606F-8B7D-B414-3EAE-88EE51E7842B}"/>
                </a:ext>
              </a:extLst>
            </p:cNvPr>
            <p:cNvSpPr/>
            <p:nvPr/>
          </p:nvSpPr>
          <p:spPr bwMode="auto">
            <a:xfrm>
              <a:off x="685800" y="2503410"/>
              <a:ext cx="1393292" cy="274200"/>
            </a:xfrm>
            <a:prstGeom prst="rect">
              <a:avLst/>
            </a:prstGeom>
            <a:solidFill>
              <a:schemeClr val="accent2">
                <a:lumMod val="40000"/>
                <a:lumOff val="60000"/>
                <a:alpha val="34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1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FFFF4F7-6268-E22A-AD19-51BF4CC37FF1}"/>
                </a:ext>
              </a:extLst>
            </p:cNvPr>
            <p:cNvSpPr/>
            <p:nvPr/>
          </p:nvSpPr>
          <p:spPr bwMode="auto">
            <a:xfrm>
              <a:off x="4248864" y="5862853"/>
              <a:ext cx="1393292" cy="274200"/>
            </a:xfrm>
            <a:prstGeom prst="rect">
              <a:avLst/>
            </a:prstGeom>
            <a:solidFill>
              <a:srgbClr val="FFFFFF">
                <a:alpha val="34000"/>
              </a:srgbClr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1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C66FABBC-3EF7-3AA9-86FF-09B86B4477B1}"/>
              </a:ext>
            </a:extLst>
          </p:cNvPr>
          <p:cNvSpPr/>
          <p:nvPr/>
        </p:nvSpPr>
        <p:spPr bwMode="auto">
          <a:xfrm>
            <a:off x="3581400" y="5874043"/>
            <a:ext cx="2289470" cy="277695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2C4C249-9BD7-F471-5008-1A51991EA5C3}"/>
              </a:ext>
            </a:extLst>
          </p:cNvPr>
          <p:cNvGrpSpPr/>
          <p:nvPr/>
        </p:nvGrpSpPr>
        <p:grpSpPr>
          <a:xfrm>
            <a:off x="4977054" y="3601851"/>
            <a:ext cx="2009385" cy="1574505"/>
            <a:chOff x="4977054" y="3601851"/>
            <a:chExt cx="2009385" cy="1574505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3F740991-1B9B-9D09-A359-131E096B335C}"/>
                </a:ext>
              </a:extLst>
            </p:cNvPr>
            <p:cNvSpPr/>
            <p:nvPr/>
          </p:nvSpPr>
          <p:spPr bwMode="auto">
            <a:xfrm>
              <a:off x="4977054" y="3601851"/>
              <a:ext cx="2009385" cy="1574505"/>
            </a:xfrm>
            <a:custGeom>
              <a:avLst/>
              <a:gdLst>
                <a:gd name="connsiteX0" fmla="*/ 1952402 w 2009385"/>
                <a:gd name="connsiteY0" fmla="*/ 24549 h 1574505"/>
                <a:gd name="connsiteX1" fmla="*/ 1580442 w 2009385"/>
                <a:gd name="connsiteY1" fmla="*/ 582488 h 1574505"/>
                <a:gd name="connsiteX2" fmla="*/ 666042 w 2009385"/>
                <a:gd name="connsiteY2" fmla="*/ 1031939 h 1574505"/>
                <a:gd name="connsiteX3" fmla="*/ 123602 w 2009385"/>
                <a:gd name="connsiteY3" fmla="*/ 1186922 h 1574505"/>
                <a:gd name="connsiteX4" fmla="*/ 61608 w 2009385"/>
                <a:gd name="connsiteY4" fmla="*/ 1248915 h 1574505"/>
                <a:gd name="connsiteX5" fmla="*/ 867520 w 2009385"/>
                <a:gd name="connsiteY5" fmla="*/ 1481390 h 1574505"/>
                <a:gd name="connsiteX6" fmla="*/ 1874910 w 2009385"/>
                <a:gd name="connsiteY6" fmla="*/ 1512386 h 1574505"/>
                <a:gd name="connsiteX7" fmla="*/ 1998897 w 2009385"/>
                <a:gd name="connsiteY7" fmla="*/ 1450393 h 1574505"/>
                <a:gd name="connsiteX8" fmla="*/ 1952402 w 2009385"/>
                <a:gd name="connsiteY8" fmla="*/ 24549 h 1574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09385" h="1574505">
                  <a:moveTo>
                    <a:pt x="1952402" y="24549"/>
                  </a:moveTo>
                  <a:cubicBezTo>
                    <a:pt x="1882660" y="-120102"/>
                    <a:pt x="1794835" y="414590"/>
                    <a:pt x="1580442" y="582488"/>
                  </a:cubicBezTo>
                  <a:cubicBezTo>
                    <a:pt x="1366049" y="750386"/>
                    <a:pt x="908849" y="931200"/>
                    <a:pt x="666042" y="1031939"/>
                  </a:cubicBezTo>
                  <a:cubicBezTo>
                    <a:pt x="423235" y="1132678"/>
                    <a:pt x="123602" y="1186922"/>
                    <a:pt x="123602" y="1186922"/>
                  </a:cubicBezTo>
                  <a:cubicBezTo>
                    <a:pt x="22863" y="1223085"/>
                    <a:pt x="-62378" y="1199837"/>
                    <a:pt x="61608" y="1248915"/>
                  </a:cubicBezTo>
                  <a:cubicBezTo>
                    <a:pt x="185594" y="1297993"/>
                    <a:pt x="565303" y="1437478"/>
                    <a:pt x="867520" y="1481390"/>
                  </a:cubicBezTo>
                  <a:cubicBezTo>
                    <a:pt x="1169737" y="1525302"/>
                    <a:pt x="1686347" y="1517552"/>
                    <a:pt x="1874910" y="1512386"/>
                  </a:cubicBezTo>
                  <a:cubicBezTo>
                    <a:pt x="2063473" y="1507220"/>
                    <a:pt x="1983399" y="1690617"/>
                    <a:pt x="1998897" y="1450393"/>
                  </a:cubicBezTo>
                  <a:cubicBezTo>
                    <a:pt x="2014395" y="1210169"/>
                    <a:pt x="2022144" y="169200"/>
                    <a:pt x="1952402" y="24549"/>
                  </a:cubicBezTo>
                  <a:close/>
                </a:path>
              </a:pathLst>
            </a:custGeom>
            <a:solidFill>
              <a:srgbClr val="FF0000">
                <a:alpha val="26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1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2C9B292-75FC-90D9-A8D0-ADAEFFFBFDA6}"/>
                </a:ext>
              </a:extLst>
            </p:cNvPr>
            <p:cNvSpPr txBox="1"/>
            <p:nvPr/>
          </p:nvSpPr>
          <p:spPr>
            <a:xfrm>
              <a:off x="5812104" y="4482269"/>
              <a:ext cx="8002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overfit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47C10113-3A6E-3BAA-E4D2-4C8721DFA1EE}"/>
              </a:ext>
            </a:extLst>
          </p:cNvPr>
          <p:cNvGrpSpPr/>
          <p:nvPr/>
        </p:nvGrpSpPr>
        <p:grpSpPr>
          <a:xfrm>
            <a:off x="747150" y="4038600"/>
            <a:ext cx="4120458" cy="1217938"/>
            <a:chOff x="747150" y="4038600"/>
            <a:chExt cx="4120458" cy="1217938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61F086DC-8342-348C-1FCE-66D9E1E68E98}"/>
                </a:ext>
              </a:extLst>
            </p:cNvPr>
            <p:cNvSpPr/>
            <p:nvPr/>
          </p:nvSpPr>
          <p:spPr bwMode="auto">
            <a:xfrm>
              <a:off x="747150" y="4038600"/>
              <a:ext cx="460029" cy="145621"/>
            </a:xfrm>
            <a:prstGeom prst="rect">
              <a:avLst/>
            </a:prstGeom>
            <a:solidFill>
              <a:schemeClr val="accent2">
                <a:lumMod val="40000"/>
                <a:lumOff val="60000"/>
                <a:alpha val="34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1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E4EF7D90-A0BC-6ABD-42C7-8EC6B68B2122}"/>
                </a:ext>
              </a:extLst>
            </p:cNvPr>
            <p:cNvSpPr/>
            <p:nvPr/>
          </p:nvSpPr>
          <p:spPr bwMode="auto">
            <a:xfrm>
              <a:off x="4493218" y="4310638"/>
              <a:ext cx="374390" cy="945900"/>
            </a:xfrm>
            <a:prstGeom prst="rect">
              <a:avLst/>
            </a:prstGeom>
            <a:solidFill>
              <a:schemeClr val="accent2">
                <a:lumMod val="40000"/>
                <a:lumOff val="60000"/>
                <a:alpha val="34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1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25D53195-7C63-6D05-9997-E23EE83BF547}"/>
              </a:ext>
            </a:extLst>
          </p:cNvPr>
          <p:cNvSpPr/>
          <p:nvPr/>
        </p:nvSpPr>
        <p:spPr>
          <a:xfrm>
            <a:off x="4113783" y="6041015"/>
            <a:ext cx="1389548" cy="50783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= w</a:t>
            </a:r>
            <a:r>
              <a:rPr lang="en-US" sz="27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7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</a:t>
            </a:r>
            <a:endParaRPr lang="en-US" sz="2700" dirty="0">
              <a:latin typeface="Symbol" panose="05050102010706020507" pitchFamily="18" charset="2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239F0BA-9D13-3B51-0C46-36400BF777AF}"/>
              </a:ext>
            </a:extLst>
          </p:cNvPr>
          <p:cNvSpPr/>
          <p:nvPr/>
        </p:nvSpPr>
        <p:spPr>
          <a:xfrm>
            <a:off x="4045107" y="6058221"/>
            <a:ext cx="1645002" cy="50783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= w</a:t>
            </a:r>
            <a:r>
              <a:rPr lang="en-US" sz="27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7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P=1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</a:t>
            </a:r>
            <a:endParaRPr lang="en-US" sz="2700" dirty="0">
              <a:latin typeface="Symbol" panose="05050102010706020507" pitchFamily="18" charset="2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B3B7A91-6DD0-1013-3CAF-1B0E0357D995}"/>
              </a:ext>
            </a:extLst>
          </p:cNvPr>
          <p:cNvSpPr txBox="1"/>
          <p:nvPr/>
        </p:nvSpPr>
        <p:spPr>
          <a:xfrm>
            <a:off x="1301877" y="3806312"/>
            <a:ext cx="49529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P*</a:t>
            </a:r>
            <a:endParaRPr lang="en-US" sz="1400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47B12387-B8B7-A3BD-B4A3-18629DA62FA6}"/>
              </a:ext>
            </a:extLst>
          </p:cNvPr>
          <p:cNvSpPr/>
          <p:nvPr/>
        </p:nvSpPr>
        <p:spPr bwMode="auto">
          <a:xfrm>
            <a:off x="5650821" y="5132111"/>
            <a:ext cx="216579" cy="74663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62F2B6D7-74AE-A161-A841-A15AC648EC35}"/>
              </a:ext>
            </a:extLst>
          </p:cNvPr>
          <p:cNvSpPr/>
          <p:nvPr/>
        </p:nvSpPr>
        <p:spPr bwMode="auto">
          <a:xfrm>
            <a:off x="6500027" y="2667000"/>
            <a:ext cx="749227" cy="90030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106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6 L 0.33386 0.16574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84" y="8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7" grpId="0"/>
      <p:bldP spid="6" grpId="0"/>
      <p:bldP spid="8" grpId="0" animBg="1"/>
      <p:bldP spid="32" grpId="0" animBg="1"/>
      <p:bldP spid="35" grpId="0" animBg="1"/>
      <p:bldP spid="40" grpId="0" animBg="1"/>
      <p:bldP spid="11" grpId="0" animBg="1"/>
      <p:bldP spid="11" grpId="1" animBg="1"/>
      <p:bldP spid="15" grpId="0" animBg="1"/>
      <p:bldP spid="15" grpId="1" animBg="1"/>
      <p:bldP spid="31" grpId="0"/>
      <p:bldP spid="31" grpId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928EFEB6-4718-1888-FD46-11185FF6691F}"/>
              </a:ext>
            </a:extLst>
          </p:cNvPr>
          <p:cNvSpPr txBox="1"/>
          <p:nvPr/>
        </p:nvSpPr>
        <p:spPr>
          <a:xfrm>
            <a:off x="-2514600" y="3998057"/>
            <a:ext cx="10220198" cy="646331"/>
          </a:xfrm>
          <a:prstGeom prst="rect">
            <a:avLst/>
          </a:prstGeom>
          <a:solidFill>
            <a:srgbClr val="114FFB"/>
          </a:solidFill>
        </p:spPr>
        <p:txBody>
          <a:bodyPr wrap="square">
            <a:spAutoFit/>
          </a:bodyPr>
          <a:lstStyle/>
          <a:p>
            <a:pPr marL="685800" indent="-685800" algn="ctr">
              <a:buFont typeface="Arial" panose="020B0604020202020204" pitchFamily="34" charset="0"/>
              <a:buChar char="•"/>
              <a:defRPr/>
            </a:pPr>
            <a:r>
              <a:rPr lang="en-US" sz="3600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Details: Overfitting</a:t>
            </a:r>
            <a:endParaRPr lang="en-US" sz="3600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6C28D4F3-75BD-A480-7084-900ACA8E1B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066800"/>
            <a:ext cx="914400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685800" indent="-685800" algn="ctr">
              <a:buFont typeface="Arial" panose="020B0604020202020204" pitchFamily="34" charset="0"/>
              <a:buChar char="•"/>
              <a:defRPr/>
            </a:pPr>
            <a:r>
              <a:rPr lang="en-US" sz="4000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Overdetermined System of Equations</a:t>
            </a:r>
          </a:p>
          <a:p>
            <a:pPr algn="ctr">
              <a:defRPr/>
            </a:pPr>
            <a:r>
              <a:rPr lang="en-US" sz="4000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&amp; Least Squares Solution</a:t>
            </a:r>
            <a:endParaRPr lang="en-US" sz="4000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746498" name="Rectangle 2"/>
          <p:cNvSpPr>
            <a:spLocks noChangeArrowheads="1"/>
          </p:cNvSpPr>
          <p:nvPr/>
        </p:nvSpPr>
        <p:spPr bwMode="auto">
          <a:xfrm>
            <a:off x="-138817" y="-517309"/>
            <a:ext cx="914400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sz="8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Outline</a:t>
            </a:r>
            <a:endParaRPr lang="en-US" sz="8000" dirty="0">
              <a:solidFill>
                <a:srgbClr val="FFFFFF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-1789506" y="2895600"/>
            <a:ext cx="1104900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5800090" y="5101588"/>
            <a:ext cx="1524000" cy="914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-152400" y="1981200"/>
            <a:ext cx="914400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685800" indent="-685800" algn="ctr">
              <a:buFont typeface="Arial" panose="020B0604020202020204" pitchFamily="34" charset="0"/>
              <a:buChar char="•"/>
              <a:defRPr/>
            </a:pPr>
            <a:r>
              <a:rPr lang="en-US" sz="4000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Iterative Steepest Descent Solution</a:t>
            </a:r>
            <a:endParaRPr lang="en-US" sz="4000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-1676400" y="1483457"/>
            <a:ext cx="808609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685800" indent="-685800" algn="ctr">
              <a:buFont typeface="Arial" panose="020B0604020202020204" pitchFamily="34" charset="0"/>
              <a:buChar char="•"/>
              <a:defRPr/>
            </a:pPr>
            <a:endParaRPr lang="en-US" sz="4000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F3A8126-789D-2EAE-BB4A-0F3F7015F689}"/>
              </a:ext>
            </a:extLst>
          </p:cNvPr>
          <p:cNvSpPr/>
          <p:nvPr/>
        </p:nvSpPr>
        <p:spPr bwMode="auto">
          <a:xfrm>
            <a:off x="-1447800" y="1517099"/>
            <a:ext cx="11277600" cy="4327309"/>
          </a:xfrm>
          <a:prstGeom prst="rect">
            <a:avLst/>
          </a:prstGeom>
          <a:solidFill>
            <a:srgbClr val="114FFB">
              <a:alpha val="3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-152400" y="4227505"/>
            <a:ext cx="383286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685800" indent="-685800" algn="ctr">
              <a:buFont typeface="Arial" panose="020B0604020202020204" pitchFamily="34" charset="0"/>
              <a:buChar char="•"/>
              <a:defRPr/>
            </a:pPr>
            <a:r>
              <a:rPr lang="en-US" sz="4000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Summary</a:t>
            </a:r>
            <a:endParaRPr lang="en-US" sz="4000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467136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-271228" y="-304800"/>
            <a:ext cx="10177228" cy="746760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5744" y="805989"/>
            <a:ext cx="1426332" cy="1053435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-1942443" y="2431094"/>
            <a:ext cx="3884886" cy="673034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buFont typeface="Arial" panose="020B0604020202020204" pitchFamily="34" charset="0"/>
              <a:buChar char="•"/>
            </a:pPr>
            <a:endParaRPr lang="en-US" sz="3300" dirty="0">
              <a:latin typeface="Symbol" panose="05050102010706020507" pitchFamily="18" charset="2"/>
              <a:cs typeface="Times New Roman" panose="02020603050405020304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77954" y="2655517"/>
            <a:ext cx="5953977" cy="673034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Normal Equations: [X</a:t>
            </a:r>
            <a:r>
              <a:rPr lang="en-US" sz="27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X]m=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7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en-US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-1419728" y="3746566"/>
            <a:ext cx="9427550" cy="673034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28625" indent="-428625">
              <a:buFont typeface="Arial" panose="020B0604020202020204" pitchFamily="34" charset="0"/>
              <a:buChar char="•"/>
            </a:pP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Least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Squares Solution: m=[X</a:t>
            </a:r>
            <a:r>
              <a:rPr lang="en-US" sz="27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X]</a:t>
            </a:r>
            <a:r>
              <a:rPr lang="en-US" sz="27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7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en-US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700" dirty="0">
              <a:latin typeface="Symbol" panose="05050102010706020507" pitchFamily="18" charset="2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655603" y="1872661"/>
            <a:ext cx="9139172" cy="673034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Xw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=t: Overdetermined, Ill-Cond. &amp; Inconsistent</a:t>
            </a:r>
            <a:endParaRPr lang="en-US" sz="2700" dirty="0">
              <a:latin typeface="Symbol" panose="05050102010706020507" pitchFamily="18" charset="2"/>
              <a:cs typeface="Times New Roman" panose="02020603050405020304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-488917" y="3893924"/>
            <a:ext cx="9794788" cy="1943100"/>
            <a:chOff x="-693990" y="4457071"/>
            <a:chExt cx="13059717" cy="25908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22427" y="4457071"/>
              <a:ext cx="3543300" cy="2590800"/>
            </a:xfrm>
            <a:prstGeom prst="rect">
              <a:avLst/>
            </a:prstGeom>
          </p:spPr>
        </p:pic>
        <p:sp>
          <p:nvSpPr>
            <p:cNvPr id="9" name="Title 1"/>
            <p:cNvSpPr txBox="1">
              <a:spLocks/>
            </p:cNvSpPr>
            <p:nvPr/>
          </p:nvSpPr>
          <p:spPr>
            <a:xfrm>
              <a:off x="-693990" y="4696880"/>
              <a:ext cx="11335932" cy="897379"/>
            </a:xfrm>
            <a:prstGeom prst="rect">
              <a:avLst/>
            </a:prstGeom>
          </p:spPr>
          <p:txBody>
            <a:bodyPr vert="horz" lIns="68580" tIns="34290" rIns="68580" bIns="3429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514350" indent="-514350">
                <a:buFont typeface="Arial" panose="020B0604020202020204" pitchFamily="34" charset="0"/>
                <a:buChar char="•"/>
              </a:pPr>
              <a:r>
                <a:rPr lang="en-US" sz="2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Regularized Least Squares: m=[</a:t>
              </a:r>
              <a:r>
                <a:rPr lang="en-US" sz="27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sz="2700" baseline="30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sz="27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X+</a:t>
              </a:r>
              <a:r>
                <a:rPr lang="en-US" sz="2700" dirty="0" err="1">
                  <a:latin typeface="Symbol" panose="05050102010706020507" pitchFamily="18" charset="2"/>
                  <a:cs typeface="Times New Roman" panose="02020603050405020304" pitchFamily="18" charset="0"/>
                </a:rPr>
                <a:t>a</a:t>
              </a:r>
              <a:r>
                <a:rPr lang="en-US" sz="27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2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]</a:t>
              </a:r>
              <a:r>
                <a:rPr lang="en-US" sz="27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-1</a:t>
              </a:r>
              <a:r>
                <a:rPr lang="en-US" sz="2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sz="2700" baseline="30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sz="27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endParaRPr lang="en-US" sz="2700" dirty="0">
                <a:latin typeface="Symbol" panose="05050102010706020507" pitchFamily="18" charset="2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Title 1"/>
          <p:cNvSpPr txBox="1">
            <a:spLocks/>
          </p:cNvSpPr>
          <p:nvPr/>
        </p:nvSpPr>
        <p:spPr>
          <a:xfrm>
            <a:off x="-1432502" y="4933862"/>
            <a:ext cx="9234126" cy="864189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Overfitting: Complexity of predicted &amp; </a:t>
            </a:r>
          </a:p>
          <a:p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actual models should be similar.</a:t>
            </a:r>
            <a:endParaRPr lang="en-US" sz="2700" dirty="0">
              <a:latin typeface="Symbol" panose="05050102010706020507" pitchFamily="18" charset="2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330355" y="1112852"/>
            <a:ext cx="284052" cy="3077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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7645" y="967533"/>
            <a:ext cx="1035686" cy="12467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87558" y="-21242"/>
            <a:ext cx="6858000" cy="1790700"/>
          </a:xfrm>
        </p:spPr>
        <p:txBody>
          <a:bodyPr>
            <a:normAutofit/>
          </a:bodyPr>
          <a:lstStyle/>
          <a:p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  <a:endParaRPr lang="en-US" sz="6000" dirty="0">
              <a:latin typeface="Symbol" panose="05050102010706020507" pitchFamily="18" charset="2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7644" y="2468949"/>
            <a:ext cx="2109550" cy="15744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180635" y="3092190"/>
            <a:ext cx="8675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panose="05050102010706020507" pitchFamily="18" charset="2"/>
                <a:sym typeface="Symbol" panose="05050102010706020507" pitchFamily="18" charset="2"/>
              </a:rPr>
              <a:t></a:t>
            </a:r>
            <a:r>
              <a:rPr lang="en-US" sz="2400" dirty="0">
                <a:latin typeface="Symbol" panose="05050102010706020507" pitchFamily="18" charset="2"/>
              </a:rPr>
              <a:t>e</a:t>
            </a:r>
            <a:r>
              <a:rPr lang="en-US" sz="2400" dirty="0"/>
              <a:t>=0</a:t>
            </a:r>
          </a:p>
        </p:txBody>
      </p:sp>
      <p:sp>
        <p:nvSpPr>
          <p:cNvPr id="22" name="Left Bracket 21"/>
          <p:cNvSpPr/>
          <p:nvPr/>
        </p:nvSpPr>
        <p:spPr>
          <a:xfrm>
            <a:off x="8601327" y="994434"/>
            <a:ext cx="97206" cy="699558"/>
          </a:xfrm>
          <a:prstGeom prst="leftBracket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3" name="Left Bracket 22"/>
          <p:cNvSpPr/>
          <p:nvPr/>
        </p:nvSpPr>
        <p:spPr>
          <a:xfrm flipH="1">
            <a:off x="8994877" y="994434"/>
            <a:ext cx="89033" cy="699558"/>
          </a:xfrm>
          <a:prstGeom prst="leftBracket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grpSp>
        <p:nvGrpSpPr>
          <p:cNvPr id="26" name="Group 25"/>
          <p:cNvGrpSpPr/>
          <p:nvPr/>
        </p:nvGrpSpPr>
        <p:grpSpPr>
          <a:xfrm>
            <a:off x="1809445" y="803826"/>
            <a:ext cx="6285348" cy="1741869"/>
            <a:chOff x="2305878" y="-71231"/>
            <a:chExt cx="8380464" cy="2322491"/>
          </a:xfrm>
        </p:grpSpPr>
        <p:sp>
          <p:nvSpPr>
            <p:cNvPr id="24" name="Rectangle 23"/>
            <p:cNvSpPr/>
            <p:nvPr/>
          </p:nvSpPr>
          <p:spPr>
            <a:xfrm>
              <a:off x="2305878" y="1691703"/>
              <a:ext cx="3101009" cy="559557"/>
            </a:xfrm>
            <a:prstGeom prst="rect">
              <a:avLst/>
            </a:prstGeom>
            <a:solidFill>
              <a:srgbClr val="FF0000">
                <a:alpha val="1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0295450" y="-71231"/>
              <a:ext cx="390892" cy="1318434"/>
            </a:xfrm>
            <a:prstGeom prst="rect">
              <a:avLst/>
            </a:prstGeom>
            <a:solidFill>
              <a:srgbClr val="FF0000">
                <a:alpha val="1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104414" y="893149"/>
            <a:ext cx="3640265" cy="1631876"/>
            <a:chOff x="7290895" y="-5070"/>
            <a:chExt cx="4853686" cy="2175835"/>
          </a:xfrm>
        </p:grpSpPr>
        <p:sp>
          <p:nvSpPr>
            <p:cNvPr id="28" name="Rectangle 27"/>
            <p:cNvSpPr/>
            <p:nvPr/>
          </p:nvSpPr>
          <p:spPr>
            <a:xfrm>
              <a:off x="7290895" y="1611208"/>
              <a:ext cx="1763136" cy="559557"/>
            </a:xfrm>
            <a:prstGeom prst="rect">
              <a:avLst/>
            </a:prstGeom>
            <a:solidFill>
              <a:srgbClr val="00B0F0">
                <a:alpha val="1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0748535" y="-5070"/>
              <a:ext cx="1396046" cy="1772572"/>
            </a:xfrm>
            <a:prstGeom prst="rect">
              <a:avLst/>
            </a:prstGeom>
            <a:solidFill>
              <a:srgbClr val="00B0F0">
                <a:alpha val="1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sp>
        <p:nvSpPr>
          <p:cNvPr id="31" name="Rectangle 30"/>
          <p:cNvSpPr/>
          <p:nvPr/>
        </p:nvSpPr>
        <p:spPr>
          <a:xfrm>
            <a:off x="5783942" y="2162372"/>
            <a:ext cx="1768588" cy="419668"/>
          </a:xfrm>
          <a:prstGeom prst="rect">
            <a:avLst/>
          </a:prstGeom>
          <a:solidFill>
            <a:srgbClr val="92D05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grpSp>
        <p:nvGrpSpPr>
          <p:cNvPr id="37" name="Group 36"/>
          <p:cNvGrpSpPr/>
          <p:nvPr/>
        </p:nvGrpSpPr>
        <p:grpSpPr>
          <a:xfrm>
            <a:off x="7977135" y="3075038"/>
            <a:ext cx="980893" cy="476654"/>
            <a:chOff x="10636179" y="2957051"/>
            <a:chExt cx="1307857" cy="635538"/>
          </a:xfrm>
        </p:grpSpPr>
        <p:cxnSp>
          <p:nvCxnSpPr>
            <p:cNvPr id="34" name="Straight Arrow Connector 33"/>
            <p:cNvCxnSpPr/>
            <p:nvPr/>
          </p:nvCxnSpPr>
          <p:spPr>
            <a:xfrm flipH="1">
              <a:off x="10636179" y="3352015"/>
              <a:ext cx="416134" cy="24057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tangle 35"/>
            <p:cNvSpPr/>
            <p:nvPr/>
          </p:nvSpPr>
          <p:spPr>
            <a:xfrm>
              <a:off x="11052313" y="2957051"/>
              <a:ext cx="891723" cy="559557"/>
            </a:xfrm>
            <a:prstGeom prst="rect">
              <a:avLst/>
            </a:prstGeom>
            <a:solidFill>
              <a:srgbClr val="FF0000">
                <a:alpha val="1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sp>
        <p:nvSpPr>
          <p:cNvPr id="30" name="Title 1"/>
          <p:cNvSpPr txBox="1">
            <a:spLocks/>
          </p:cNvSpPr>
          <p:nvPr/>
        </p:nvSpPr>
        <p:spPr>
          <a:xfrm>
            <a:off x="-928326" y="5568494"/>
            <a:ext cx="9234126" cy="864189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Bias term: Most general linear model y=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mx+b</a:t>
            </a:r>
            <a:endParaRPr lang="en-US" sz="2700" dirty="0">
              <a:latin typeface="Symbol" panose="05050102010706020507" pitchFamily="18" charset="2"/>
              <a:cs typeface="Times New Roman" panose="02020603050405020304" pitchFamily="18" charset="0"/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-271228" y="6031523"/>
            <a:ext cx="9796228" cy="864189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Conditioning: Balance data types,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demean+normalize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input</a:t>
            </a:r>
            <a:endParaRPr lang="en-US" sz="2700" dirty="0">
              <a:latin typeface="Symbol" panose="05050102010706020507" pitchFamily="18" charset="2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82130" y="5703288"/>
            <a:ext cx="744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affine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B378B6F-E9B2-8F33-F6F6-D4DF3001C14B}"/>
              </a:ext>
            </a:extLst>
          </p:cNvPr>
          <p:cNvSpPr/>
          <p:nvPr/>
        </p:nvSpPr>
        <p:spPr bwMode="auto">
          <a:xfrm>
            <a:off x="7821083" y="3582080"/>
            <a:ext cx="312102" cy="122196"/>
          </a:xfrm>
          <a:prstGeom prst="ellipse">
            <a:avLst/>
          </a:prstGeom>
          <a:solidFill>
            <a:srgbClr val="FF0000">
              <a:alpha val="52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547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0" grpId="0"/>
      <p:bldP spid="18" grpId="0" animBg="1"/>
      <p:bldP spid="4" grpId="0"/>
      <p:bldP spid="31" grpId="0" animBg="1"/>
      <p:bldP spid="30" grpId="0"/>
      <p:bldP spid="32" grpId="0"/>
      <p:bldP spid="11" grpId="0"/>
      <p:bldP spid="1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TextBox 2052">
            <a:extLst>
              <a:ext uri="{FF2B5EF4-FFF2-40B4-BE49-F238E27FC236}">
                <a16:creationId xmlns:a16="http://schemas.microsoft.com/office/drawing/2014/main" id="{DDDBF827-AF24-7813-DE0C-1DC9CA3F04B5}"/>
              </a:ext>
            </a:extLst>
          </p:cNvPr>
          <p:cNvSpPr txBox="1"/>
          <p:nvPr/>
        </p:nvSpPr>
        <p:spPr>
          <a:xfrm>
            <a:off x="60941" y="4053498"/>
            <a:ext cx="2380780" cy="338554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Derivative of</a:t>
            </a:r>
            <a:r>
              <a:rPr lang="en-US" sz="1600" dirty="0">
                <a:latin typeface="Symbol" panose="05050102010706020507" pitchFamily="18" charset="2"/>
                <a:cs typeface="Times New Roman" panose="02020603050405020304" pitchFamily="18" charset="0"/>
              </a:rPr>
              <a:t> e</a:t>
            </a:r>
            <a:r>
              <a:rPr lang="en-US" sz="1600" dirty="0">
                <a:cs typeface="Times New Roman" panose="02020603050405020304" pitchFamily="18" charset="0"/>
              </a:rPr>
              <a:t>  </a:t>
            </a:r>
            <a:r>
              <a:rPr lang="en-US" sz="1600" dirty="0">
                <a:solidFill>
                  <a:schemeClr val="tx1"/>
                </a:solidFill>
              </a:rPr>
              <a:t>w/r to </a:t>
            </a:r>
            <a:r>
              <a:rPr lang="en-US" sz="1600" dirty="0" err="1">
                <a:solidFill>
                  <a:schemeClr val="tx2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D</a:t>
            </a:r>
            <a:r>
              <a:rPr lang="en-US" sz="1600" dirty="0" err="1">
                <a:solidFill>
                  <a:schemeClr val="tx1"/>
                </a:solidFill>
              </a:rPr>
              <a:t>m</a:t>
            </a:r>
            <a:r>
              <a:rPr lang="en-US" sz="1600" baseline="-25000" dirty="0" err="1">
                <a:solidFill>
                  <a:schemeClr val="tx1"/>
                </a:solidFill>
              </a:rPr>
              <a:t>i</a:t>
            </a:r>
            <a:endParaRPr lang="en-US" sz="1600" dirty="0">
              <a:solidFill>
                <a:schemeClr val="tx1"/>
              </a:solidFill>
            </a:endParaRPr>
          </a:p>
        </p:txBody>
      </p:sp>
      <p:grpSp>
        <p:nvGrpSpPr>
          <p:cNvPr id="2048" name="Group 2047">
            <a:extLst>
              <a:ext uri="{FF2B5EF4-FFF2-40B4-BE49-F238E27FC236}">
                <a16:creationId xmlns:a16="http://schemas.microsoft.com/office/drawing/2014/main" id="{B719648E-74F3-BF08-DB6B-3519CC69FABE}"/>
              </a:ext>
            </a:extLst>
          </p:cNvPr>
          <p:cNvGrpSpPr/>
          <p:nvPr/>
        </p:nvGrpSpPr>
        <p:grpSpPr>
          <a:xfrm>
            <a:off x="722226" y="4244450"/>
            <a:ext cx="5483245" cy="1109915"/>
            <a:chOff x="722226" y="4039298"/>
            <a:chExt cx="5483245" cy="1109915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316FEDD7-5312-CCBC-1B10-A571FE5C9CDD}"/>
                </a:ext>
              </a:extLst>
            </p:cNvPr>
            <p:cNvGrpSpPr/>
            <p:nvPr/>
          </p:nvGrpSpPr>
          <p:grpSpPr>
            <a:xfrm>
              <a:off x="722226" y="4039298"/>
              <a:ext cx="5483245" cy="868229"/>
              <a:chOff x="722226" y="4039298"/>
              <a:chExt cx="5483245" cy="868229"/>
            </a:xfrm>
          </p:grpSpPr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8B64DBA3-A037-C7BC-5AA6-484BADD0368F}"/>
                  </a:ext>
                </a:extLst>
              </p:cNvPr>
              <p:cNvSpPr txBox="1"/>
              <p:nvPr/>
            </p:nvSpPr>
            <p:spPr>
              <a:xfrm>
                <a:off x="722226" y="4039298"/>
                <a:ext cx="949299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chemeClr val="tx2"/>
                    </a:solidFill>
                    <a:latin typeface="Symbol" panose="05050102010706020507" pitchFamily="18" charset="2"/>
                    <a:ea typeface="Cambria Math" panose="02040503050406030204" pitchFamily="18" charset="0"/>
                  </a:rPr>
                  <a:t>   </a:t>
                </a:r>
                <a:r>
                  <a:rPr lang="en-US" sz="2400" u="sng" dirty="0">
                    <a:solidFill>
                      <a:schemeClr val="tx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𝜕</a:t>
                </a:r>
                <a:r>
                  <a:rPr lang="en-US" sz="2400" u="sng" dirty="0">
                    <a:solidFill>
                      <a:schemeClr val="tx2"/>
                    </a:solidFill>
                    <a:latin typeface="Symbol" panose="05050102010706020507" pitchFamily="18" charset="2"/>
                  </a:rPr>
                  <a:t>e  </a:t>
                </a:r>
              </a:p>
              <a:p>
                <a:r>
                  <a:rPr lang="en-US" sz="2400" dirty="0">
                    <a:solidFill>
                      <a:schemeClr val="tx2"/>
                    </a:solidFill>
                    <a:latin typeface="Symbol" panose="05050102010706020507" pitchFamily="18" charset="2"/>
                    <a:cs typeface="Times New Roman" panose="02020603050405020304" pitchFamily="18" charset="0"/>
                  </a:rPr>
                  <a:t>  </a:t>
                </a:r>
                <a:r>
                  <a:rPr lang="en-US" sz="2000" dirty="0">
                    <a:solidFill>
                      <a:schemeClr val="tx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𝜕 </a:t>
                </a:r>
                <a:r>
                  <a:rPr lang="en-US" sz="2000" dirty="0" err="1">
                    <a:solidFill>
                      <a:schemeClr val="tx2"/>
                    </a:solidFill>
                    <a:latin typeface="Symbol" panose="05050102010706020507" pitchFamily="18" charset="2"/>
                    <a:cs typeface="Times New Roman" panose="02020603050405020304" pitchFamily="18" charset="0"/>
                  </a:rPr>
                  <a:t>D</a:t>
                </a:r>
                <a:r>
                  <a:rPr lang="en-US" sz="2000" dirty="0" err="1">
                    <a:solidFill>
                      <a:schemeClr val="tx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m</a:t>
                </a:r>
                <a:r>
                  <a:rPr lang="en-US" sz="2000" baseline="-25000" dirty="0" err="1">
                    <a:solidFill>
                      <a:schemeClr val="tx2"/>
                    </a:solidFill>
                    <a:latin typeface="+mn-lt"/>
                  </a:rPr>
                  <a:t>i</a:t>
                </a:r>
                <a:endParaRPr lang="en-US" sz="2400" dirty="0">
                  <a:solidFill>
                    <a:schemeClr val="tx2"/>
                  </a:solidFill>
                </a:endParaRPr>
              </a:p>
            </p:txBody>
          </p:sp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8B4F6B1B-17F1-107A-6159-EE2335CEC5AC}"/>
                  </a:ext>
                </a:extLst>
              </p:cNvPr>
              <p:cNvGrpSpPr/>
              <p:nvPr/>
            </p:nvGrpSpPr>
            <p:grpSpPr>
              <a:xfrm>
                <a:off x="2296392" y="4170857"/>
                <a:ext cx="2444327" cy="725375"/>
                <a:chOff x="6963175" y="2739632"/>
                <a:chExt cx="2444327" cy="725375"/>
              </a:xfrm>
            </p:grpSpPr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21934BDD-AB1C-726D-1D51-7150B67E5062}"/>
                    </a:ext>
                  </a:extLst>
                </p:cNvPr>
                <p:cNvSpPr txBox="1"/>
                <p:nvPr/>
              </p:nvSpPr>
              <p:spPr>
                <a:xfrm>
                  <a:off x="7052370" y="2739632"/>
                  <a:ext cx="2355132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>
                      <a:solidFill>
                        <a:schemeClr val="tx1"/>
                      </a:solidFill>
                      <a:latin typeface="Symbol" panose="05050102010706020507" pitchFamily="18" charset="2"/>
                      <a:ea typeface="Cambria Math" panose="02040503050406030204" pitchFamily="18" charset="0"/>
                    </a:rPr>
                    <a:t>S</a:t>
                  </a:r>
                  <a:r>
                    <a:rPr lang="en-US" sz="2400" dirty="0">
                      <a:solidFill>
                        <a:schemeClr val="tx1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 </a:t>
                  </a:r>
                  <a:r>
                    <a:rPr lang="en-US" sz="2400" baseline="-25000" dirty="0">
                      <a:solidFill>
                        <a:schemeClr val="tx1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j</a:t>
                  </a:r>
                  <a:r>
                    <a:rPr lang="en-US" sz="2400" dirty="0">
                      <a:solidFill>
                        <a:schemeClr val="tx1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  </a:t>
                  </a:r>
                  <a:r>
                    <a:rPr lang="en-US" sz="2400" u="sng" dirty="0">
                      <a:solidFill>
                        <a:schemeClr val="tx1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   </a:t>
                  </a:r>
                  <a:r>
                    <a:rPr lang="en-US" sz="2400" u="sng" dirty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𝜕 </a:t>
                  </a:r>
                  <a:r>
                    <a:rPr lang="en-US" sz="2400" u="sng" baseline="30000" dirty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2</a:t>
                  </a:r>
                  <a:r>
                    <a:rPr lang="en-US" sz="2400" u="sng" dirty="0">
                      <a:latin typeface="Symbol" panose="05050102010706020507" pitchFamily="18" charset="2"/>
                    </a:rPr>
                    <a:t>e    </a:t>
                  </a:r>
                  <a:r>
                    <a:rPr lang="en-US" sz="2400" dirty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 </a:t>
                  </a:r>
                  <a:r>
                    <a:rPr lang="en-US" sz="2400" dirty="0" err="1">
                      <a:solidFill>
                        <a:schemeClr val="tx2"/>
                      </a:solidFill>
                      <a:latin typeface="Symbol" panose="05050102010706020507" pitchFamily="18" charset="2"/>
                      <a:cs typeface="Times New Roman" panose="02020603050405020304" pitchFamily="18" charset="0"/>
                    </a:rPr>
                    <a:t>D</a:t>
                  </a:r>
                  <a:r>
                    <a:rPr lang="en-US" sz="2400" dirty="0" err="1">
                      <a:solidFill>
                        <a:schemeClr val="tx2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m</a:t>
                  </a:r>
                  <a:r>
                    <a:rPr lang="en-US" sz="2400" baseline="-25000" dirty="0" err="1">
                      <a:solidFill>
                        <a:schemeClr val="tx2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j</a:t>
                  </a:r>
                  <a:r>
                    <a:rPr lang="en-US" sz="2400" baseline="-25000" dirty="0">
                      <a:solidFill>
                        <a:schemeClr val="tx2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 </a:t>
                  </a:r>
                  <a:r>
                    <a:rPr lang="en-US" sz="2400" dirty="0">
                      <a:solidFill>
                        <a:schemeClr val="tx2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 </a:t>
                  </a:r>
                  <a:r>
                    <a:rPr lang="en-US" sz="2400" dirty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 </a:t>
                  </a:r>
                  <a:endParaRPr lang="en-US" sz="2400" dirty="0"/>
                </a:p>
              </p:txBody>
            </p:sp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4F65049F-97B3-DA9C-3E88-C3197F0EE1B9}"/>
                    </a:ext>
                  </a:extLst>
                </p:cNvPr>
                <p:cNvSpPr txBox="1"/>
                <p:nvPr/>
              </p:nvSpPr>
              <p:spPr>
                <a:xfrm>
                  <a:off x="6963175" y="3064897"/>
                  <a:ext cx="173797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       𝜕</a:t>
                  </a:r>
                  <a:r>
                    <a:rPr lang="en-US" sz="2000" dirty="0" err="1">
                      <a:solidFill>
                        <a:schemeClr val="tx2"/>
                      </a:solidFill>
                      <a:latin typeface="Symbol" panose="05050102010706020507" pitchFamily="18" charset="2"/>
                      <a:cs typeface="Times New Roman" panose="02020603050405020304" pitchFamily="18" charset="0"/>
                    </a:rPr>
                    <a:t>D</a:t>
                  </a:r>
                  <a:r>
                    <a:rPr lang="en-US" sz="2000" dirty="0" err="1">
                      <a:solidFill>
                        <a:schemeClr val="tx1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m</a:t>
                  </a:r>
                  <a:r>
                    <a:rPr lang="en-US" sz="2000" baseline="-25000" dirty="0" err="1">
                      <a:solidFill>
                        <a:schemeClr val="tx1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i</a:t>
                  </a:r>
                  <a:r>
                    <a:rPr lang="en-US" sz="2000" dirty="0">
                      <a:solidFill>
                        <a:schemeClr val="tx1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 </a:t>
                  </a:r>
                  <a:r>
                    <a:rPr lang="en-US" sz="2000" dirty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𝜕</a:t>
                  </a:r>
                  <a:r>
                    <a:rPr lang="en-US" sz="2000" dirty="0" err="1">
                      <a:solidFill>
                        <a:schemeClr val="tx2"/>
                      </a:solidFill>
                      <a:latin typeface="Symbol" panose="05050102010706020507" pitchFamily="18" charset="2"/>
                      <a:cs typeface="Times New Roman" panose="02020603050405020304" pitchFamily="18" charset="0"/>
                    </a:rPr>
                    <a:t>D</a:t>
                  </a:r>
                  <a:r>
                    <a:rPr lang="en-US" sz="2000" dirty="0" err="1">
                      <a:solidFill>
                        <a:schemeClr val="tx1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m</a:t>
                  </a:r>
                  <a:r>
                    <a:rPr lang="en-US" sz="2000" baseline="-25000" dirty="0" err="1">
                      <a:solidFill>
                        <a:schemeClr val="tx1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j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9443950A-0BAB-AEF0-3E41-2ACF4C546D04}"/>
                  </a:ext>
                </a:extLst>
              </p:cNvPr>
              <p:cNvGrpSpPr/>
              <p:nvPr/>
            </p:nvGrpSpPr>
            <p:grpSpPr>
              <a:xfrm>
                <a:off x="5355558" y="4201583"/>
                <a:ext cx="849913" cy="705944"/>
                <a:chOff x="6574971" y="2776836"/>
                <a:chExt cx="849913" cy="705944"/>
              </a:xfrm>
            </p:grpSpPr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D503A7C5-3068-C0AD-6021-CD184EB6ACD9}"/>
                    </a:ext>
                  </a:extLst>
                </p:cNvPr>
                <p:cNvSpPr txBox="1"/>
                <p:nvPr/>
              </p:nvSpPr>
              <p:spPr>
                <a:xfrm>
                  <a:off x="6574971" y="2776836"/>
                  <a:ext cx="849913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dirty="0">
                      <a:solidFill>
                        <a:schemeClr val="tx1"/>
                      </a:solidFill>
                      <a:latin typeface="Symbol" panose="05050102010706020507" pitchFamily="18" charset="2"/>
                      <a:ea typeface="Cambria Math" panose="02040503050406030204" pitchFamily="18" charset="0"/>
                    </a:rPr>
                    <a:t>  </a:t>
                  </a:r>
                  <a:r>
                    <a:rPr lang="en-US" sz="2400" u="sng" dirty="0">
                      <a:solidFill>
                        <a:schemeClr val="tx1"/>
                      </a:solidFill>
                      <a:latin typeface="Symbol" panose="05050102010706020507" pitchFamily="18" charset="2"/>
                      <a:ea typeface="Cambria Math" panose="02040503050406030204" pitchFamily="18" charset="0"/>
                    </a:rPr>
                    <a:t> </a:t>
                  </a:r>
                  <a:r>
                    <a:rPr lang="en-US" sz="2400" u="sng" dirty="0">
                      <a:solidFill>
                        <a:srgbClr val="00B050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𝜕</a:t>
                  </a:r>
                  <a:r>
                    <a:rPr lang="en-US" sz="2400" u="sng" dirty="0">
                      <a:solidFill>
                        <a:srgbClr val="00B050"/>
                      </a:solidFill>
                      <a:latin typeface="Symbol" panose="05050102010706020507" pitchFamily="18" charset="2"/>
                    </a:rPr>
                    <a:t>e</a:t>
                  </a:r>
                  <a:endParaRPr lang="en-US" sz="24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A6135036-7844-A1BC-B9B1-259B6981FAD6}"/>
                    </a:ext>
                  </a:extLst>
                </p:cNvPr>
                <p:cNvSpPr txBox="1"/>
                <p:nvPr/>
              </p:nvSpPr>
              <p:spPr>
                <a:xfrm>
                  <a:off x="6682801" y="3082670"/>
                  <a:ext cx="737702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>
                      <a:solidFill>
                        <a:schemeClr val="accent2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𝜕</a:t>
                  </a:r>
                  <a:r>
                    <a:rPr lang="en-US" sz="2000" dirty="0" err="1">
                      <a:solidFill>
                        <a:schemeClr val="accent2"/>
                      </a:solidFill>
                      <a:latin typeface="Symbol" panose="05050102010706020507" pitchFamily="18" charset="2"/>
                      <a:cs typeface="Times New Roman" panose="02020603050405020304" pitchFamily="18" charset="0"/>
                    </a:rPr>
                    <a:t>D</a:t>
                  </a:r>
                  <a:r>
                    <a:rPr lang="en-US" sz="2000" dirty="0" err="1">
                      <a:solidFill>
                        <a:schemeClr val="accent2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m</a:t>
                  </a:r>
                  <a:r>
                    <a:rPr lang="en-US" sz="2000" baseline="-25000" dirty="0" err="1">
                      <a:solidFill>
                        <a:schemeClr val="accent2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i</a:t>
                  </a:r>
                  <a:endParaRPr lang="en-US" sz="2000" dirty="0">
                    <a:solidFill>
                      <a:schemeClr val="accent2"/>
                    </a:solidFill>
                  </a:endParaRPr>
                </a:p>
              </p:txBody>
            </p:sp>
          </p:grp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299B9D50-2FEC-E36F-1B69-B0ADF5DF7A72}"/>
                  </a:ext>
                </a:extLst>
              </p:cNvPr>
              <p:cNvSpPr txBox="1"/>
              <p:nvPr/>
            </p:nvSpPr>
            <p:spPr>
              <a:xfrm>
                <a:off x="5134290" y="4286244"/>
                <a:ext cx="49322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00D5C1EE-DFAD-F25F-3FB9-79F1045775A1}"/>
                </a:ext>
              </a:extLst>
            </p:cNvPr>
            <p:cNvGrpSpPr/>
            <p:nvPr/>
          </p:nvGrpSpPr>
          <p:grpSpPr>
            <a:xfrm>
              <a:off x="3035105" y="4826189"/>
              <a:ext cx="3124656" cy="323024"/>
              <a:chOff x="3035105" y="4826189"/>
              <a:chExt cx="3124656" cy="323024"/>
            </a:xfrm>
          </p:grpSpPr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2918F10-4E09-545E-862B-1DE2D8311C32}"/>
                  </a:ext>
                </a:extLst>
              </p:cNvPr>
              <p:cNvSpPr txBox="1"/>
              <p:nvPr/>
            </p:nvSpPr>
            <p:spPr>
              <a:xfrm>
                <a:off x="4687883" y="4841436"/>
                <a:ext cx="147187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Gradient</a:t>
                </a: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BB0E258C-47A3-5643-BE43-1B14C8277416}"/>
                  </a:ext>
                </a:extLst>
              </p:cNvPr>
              <p:cNvSpPr txBox="1"/>
              <p:nvPr/>
            </p:nvSpPr>
            <p:spPr>
              <a:xfrm>
                <a:off x="3035105" y="4826189"/>
                <a:ext cx="82907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Hessian</a:t>
                </a:r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p:grp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DA22B055-0238-91C0-1A88-2C7043081F62}"/>
                </a:ext>
              </a:extLst>
            </p:cNvPr>
            <p:cNvSpPr txBox="1"/>
            <p:nvPr/>
          </p:nvSpPr>
          <p:spPr>
            <a:xfrm>
              <a:off x="1775137" y="4194208"/>
              <a:ext cx="51122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=</a:t>
              </a:r>
              <a:endParaRPr lang="en-US" sz="3200" dirty="0">
                <a:solidFill>
                  <a:schemeClr val="tx1"/>
                </a:solidFill>
              </a:endParaRPr>
            </a:p>
          </p:txBody>
        </p:sp>
      </p:grpSp>
      <p:sp>
        <p:nvSpPr>
          <p:cNvPr id="7" name="Title 1"/>
          <p:cNvSpPr txBox="1">
            <a:spLocks/>
          </p:cNvSpPr>
          <p:nvPr/>
        </p:nvSpPr>
        <p:spPr>
          <a:xfrm>
            <a:off x="612823" y="1509799"/>
            <a:ext cx="7741925" cy="673034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 ½ </a:t>
            </a:r>
            <a:r>
              <a:rPr lang="en-US" sz="2800" dirty="0" err="1">
                <a:latin typeface="Symbol" panose="05050102010706020507" pitchFamily="18" charset="2"/>
                <a:cs typeface="Times New Roman" panose="02020603050405020304" pitchFamily="18" charset="0"/>
              </a:rPr>
              <a:t>D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8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Symbol" panose="05050102010706020507" pitchFamily="18" charset="2"/>
                <a:cs typeface="Times New Roman" panose="02020603050405020304" pitchFamily="18" charset="0"/>
              </a:rPr>
              <a:t>D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– </a:t>
            </a:r>
            <a:r>
              <a:rPr lang="en-US" sz="2800" dirty="0" err="1">
                <a:latin typeface="Symbol" panose="05050102010706020507" pitchFamily="18" charset="2"/>
                <a:cs typeface="Times New Roman" panose="02020603050405020304" pitchFamily="18" charset="0"/>
              </a:rPr>
              <a:t>D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8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baseline="300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800" baseline="30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B050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D</a:t>
            </a:r>
            <a:r>
              <a:rPr lang="en-US" sz="2800" dirty="0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d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½ </a:t>
            </a:r>
            <a:r>
              <a:rPr lang="en-US" sz="2800" dirty="0" err="1">
                <a:latin typeface="Symbol" panose="05050102010706020507" pitchFamily="18" charset="2"/>
                <a:cs typeface="Times New Roman" panose="02020603050405020304" pitchFamily="18" charset="0"/>
              </a:rPr>
              <a:t>D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8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800" dirty="0" err="1">
                <a:latin typeface="Symbol" panose="05050102010706020507" pitchFamily="18" charset="2"/>
                <a:cs typeface="Times New Roman" panose="02020603050405020304" pitchFamily="18" charset="0"/>
              </a:rPr>
              <a:t>D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Symbol" panose="05050102010706020507" pitchFamily="18" charset="2"/>
              <a:cs typeface="Times New Roman" panose="02020603050405020304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7538" y="-14850"/>
            <a:ext cx="6858000" cy="624450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Summary (cont.)</a:t>
            </a:r>
            <a:endParaRPr lang="en-US" sz="6000" dirty="0">
              <a:latin typeface="Symbol" panose="05050102010706020507" pitchFamily="18" charset="2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41C267B-9256-C694-92A5-97289F00AC6C}"/>
              </a:ext>
            </a:extLst>
          </p:cNvPr>
          <p:cNvSpPr txBox="1">
            <a:spLocks/>
          </p:cNvSpPr>
          <p:nvPr/>
        </p:nvSpPr>
        <p:spPr>
          <a:xfrm>
            <a:off x="4359079" y="1740328"/>
            <a:ext cx="3684021" cy="1198777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=0   </a:t>
            </a:r>
            <a:r>
              <a:rPr lang="en-US" sz="2800" dirty="0">
                <a:latin typeface="Symbol" panose="05050102010706020507" pitchFamily="18" charset="2"/>
                <a:cs typeface="Times New Roman" panose="02020603050405020304" pitchFamily="18" charset="0"/>
              </a:rPr>
              <a:t>D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=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[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L]</a:t>
            </a:r>
            <a:r>
              <a:rPr lang="en-US" sz="28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baseline="30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800" dirty="0">
                <a:solidFill>
                  <a:srgbClr val="00B050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D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en-US" sz="2800" dirty="0">
              <a:latin typeface="Symbol" panose="05050102010706020507" pitchFamily="18" charset="2"/>
              <a:cs typeface="Times New Roman" panose="02020603050405020304" pitchFamily="18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8ECEAD1-5598-82C2-5F23-283032D65F2F}"/>
              </a:ext>
            </a:extLst>
          </p:cNvPr>
          <p:cNvGrpSpPr/>
          <p:nvPr/>
        </p:nvGrpSpPr>
        <p:grpSpPr>
          <a:xfrm>
            <a:off x="110018" y="3353196"/>
            <a:ext cx="8881582" cy="823395"/>
            <a:chOff x="547381" y="3688139"/>
            <a:chExt cx="8881582" cy="823395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4A8F114-F18E-6656-DCEE-45BE06B83968}"/>
                </a:ext>
              </a:extLst>
            </p:cNvPr>
            <p:cNvGrpSpPr/>
            <p:nvPr/>
          </p:nvGrpSpPr>
          <p:grpSpPr>
            <a:xfrm>
              <a:off x="547381" y="3688139"/>
              <a:ext cx="4955203" cy="755458"/>
              <a:chOff x="4784243" y="2709549"/>
              <a:chExt cx="4955203" cy="755458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68B99CC-60D7-742E-49CC-6EA9CCB46D72}"/>
                  </a:ext>
                </a:extLst>
              </p:cNvPr>
              <p:cNvSpPr txBox="1"/>
              <p:nvPr/>
            </p:nvSpPr>
            <p:spPr>
              <a:xfrm>
                <a:off x="4784243" y="2709549"/>
                <a:ext cx="495520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rgbClr val="FF0000"/>
                    </a:solidFill>
                    <a:latin typeface="Symbol" panose="05050102010706020507" pitchFamily="18" charset="2"/>
                  </a:rPr>
                  <a:t>e</a:t>
                </a:r>
                <a:r>
                  <a:rPr lang="en-US" sz="2400" dirty="0">
                    <a:solidFill>
                      <a:schemeClr val="tx1"/>
                    </a:solidFill>
                  </a:rPr>
                  <a:t>(</a:t>
                </a:r>
                <a:r>
                  <a:rPr lang="en-US" sz="2400" dirty="0" err="1">
                    <a:solidFill>
                      <a:schemeClr val="tx1"/>
                    </a:solidFill>
                  </a:rPr>
                  <a:t>m+</a:t>
                </a:r>
                <a:r>
                  <a:rPr lang="en-US" sz="2400" dirty="0" err="1">
                    <a:solidFill>
                      <a:schemeClr val="tx2"/>
                    </a:solidFill>
                    <a:latin typeface="Symbol" panose="05050102010706020507" pitchFamily="18" charset="2"/>
                    <a:cs typeface="Times New Roman" panose="02020603050405020304" pitchFamily="18" charset="0"/>
                  </a:rPr>
                  <a:t>D</a:t>
                </a:r>
                <a:r>
                  <a:rPr lang="en-US" sz="2400" dirty="0" err="1">
                    <a:solidFill>
                      <a:schemeClr val="tx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m</a:t>
                </a:r>
                <a:r>
                  <a:rPr lang="en-US" sz="2400" dirty="0">
                    <a:solidFill>
                      <a:schemeClr val="tx1"/>
                    </a:solidFill>
                  </a:rPr>
                  <a:t>) </a:t>
                </a:r>
                <a:r>
                  <a:rPr lang="en-US" sz="2400" dirty="0">
                    <a:solidFill>
                      <a:schemeClr val="tx1"/>
                    </a:solidFill>
                    <a:latin typeface="+mn-lt"/>
                    <a:cs typeface="Times New Roman" panose="02020603050405020304" pitchFamily="18" charset="0"/>
                  </a:rPr>
                  <a:t>=</a:t>
                </a:r>
                <a:r>
                  <a:rPr lang="en-US" sz="2400" dirty="0">
                    <a:solidFill>
                      <a:schemeClr val="tx1"/>
                    </a:solidFill>
                  </a:rPr>
                  <a:t> </a:t>
                </a:r>
                <a:r>
                  <a:rPr lang="en-US" sz="2400" dirty="0"/>
                  <a:t>½</a:t>
                </a:r>
                <a:r>
                  <a:rPr lang="en-US" sz="2400" dirty="0">
                    <a:solidFill>
                      <a:schemeClr val="tx1"/>
                    </a:solidFill>
                    <a:latin typeface="Symbol" panose="05050102010706020507" pitchFamily="18" charset="2"/>
                    <a:ea typeface="Cambria Math" panose="02040503050406030204" pitchFamily="18" charset="0"/>
                  </a:rPr>
                  <a:t>S</a:t>
                </a:r>
                <a:r>
                  <a:rPr lang="en-US" sz="2400" baseline="-25000" dirty="0">
                    <a:solidFill>
                      <a:schemeClr val="tx1"/>
                    </a:solidFill>
                    <a:latin typeface="+mn-lt"/>
                    <a:ea typeface="Cambria Math" panose="02040503050406030204" pitchFamily="18" charset="0"/>
                  </a:rPr>
                  <a:t>i</a:t>
                </a:r>
                <a:r>
                  <a:rPr lang="en-US" sz="2400" dirty="0">
                    <a:solidFill>
                      <a:schemeClr val="tx1"/>
                    </a:solidFill>
                    <a:latin typeface="+mn-lt"/>
                    <a:ea typeface="Cambria Math" panose="02040503050406030204" pitchFamily="18" charset="0"/>
                  </a:rPr>
                  <a:t> </a:t>
                </a:r>
                <a:r>
                  <a:rPr lang="en-US" sz="24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sz="2400" dirty="0">
                    <a:solidFill>
                      <a:schemeClr val="tx1"/>
                    </a:solidFill>
                    <a:latin typeface="Symbol" panose="05050102010706020507" pitchFamily="18" charset="2"/>
                    <a:ea typeface="Cambria Math" panose="02040503050406030204" pitchFamily="18" charset="0"/>
                  </a:rPr>
                  <a:t>S</a:t>
                </a:r>
                <a:r>
                  <a:rPr lang="en-US" sz="24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sz="2400" baseline="-25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j</a:t>
                </a:r>
                <a:r>
                  <a:rPr lang="en-US" sz="24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 </a:t>
                </a:r>
                <a:r>
                  <a:rPr lang="en-US" sz="2400" u="sng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  </a:t>
                </a:r>
                <a:r>
                  <a:rPr lang="en-US" sz="2400" u="sng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𝜕 </a:t>
                </a:r>
                <a:r>
                  <a:rPr lang="en-US" sz="2400" u="sng" baseline="30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2</a:t>
                </a:r>
                <a:r>
                  <a:rPr lang="en-US" sz="2400" u="sng" dirty="0">
                    <a:latin typeface="Symbol" panose="05050102010706020507" pitchFamily="18" charset="2"/>
                  </a:rPr>
                  <a:t>e    </a:t>
                </a:r>
                <a:r>
                  <a:rPr lang="en-US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2"/>
                    </a:solidFill>
                    <a:latin typeface="Symbol" panose="05050102010706020507" pitchFamily="18" charset="2"/>
                    <a:cs typeface="Times New Roman" panose="02020603050405020304" pitchFamily="18" charset="0"/>
                  </a:rPr>
                  <a:t>D</a:t>
                </a:r>
                <a:r>
                  <a:rPr lang="en-US" sz="2400" dirty="0" err="1">
                    <a:solidFill>
                      <a:schemeClr val="tx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m</a:t>
                </a:r>
                <a:r>
                  <a:rPr lang="en-US" sz="2400" baseline="-25000" dirty="0" err="1">
                    <a:solidFill>
                      <a:schemeClr val="tx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i</a:t>
                </a:r>
                <a:r>
                  <a:rPr lang="en-US" sz="2400" dirty="0">
                    <a:solidFill>
                      <a:schemeClr val="tx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2"/>
                    </a:solidFill>
                    <a:latin typeface="Symbol" panose="05050102010706020507" pitchFamily="18" charset="2"/>
                    <a:cs typeface="Times New Roman" panose="02020603050405020304" pitchFamily="18" charset="0"/>
                  </a:rPr>
                  <a:t>D</a:t>
                </a:r>
                <a:r>
                  <a:rPr lang="en-US" sz="2400" dirty="0" err="1">
                    <a:solidFill>
                      <a:schemeClr val="tx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m</a:t>
                </a:r>
                <a:r>
                  <a:rPr lang="en-US" sz="2400" baseline="-25000" dirty="0" err="1">
                    <a:solidFill>
                      <a:schemeClr val="tx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j</a:t>
                </a:r>
                <a:endParaRPr lang="en-US" sz="2400" dirty="0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B9D1D49-FFC9-B186-EBD2-989A02A38D7E}"/>
                  </a:ext>
                </a:extLst>
              </p:cNvPr>
              <p:cNvSpPr txBox="1"/>
              <p:nvPr/>
            </p:nvSpPr>
            <p:spPr>
              <a:xfrm>
                <a:off x="6963175" y="3064897"/>
                <a:ext cx="173797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      𝜕</a:t>
                </a:r>
                <a:r>
                  <a:rPr lang="en-US" sz="2000" dirty="0" err="1">
                    <a:solidFill>
                      <a:schemeClr val="tx2"/>
                    </a:solidFill>
                    <a:latin typeface="Symbol" panose="05050102010706020507" pitchFamily="18" charset="2"/>
                    <a:cs typeface="Times New Roman" panose="02020603050405020304" pitchFamily="18" charset="0"/>
                  </a:rPr>
                  <a:t>D</a:t>
                </a:r>
                <a:r>
                  <a:rPr lang="en-US" sz="2000" dirty="0" err="1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m</a:t>
                </a:r>
                <a:r>
                  <a:rPr lang="en-US" sz="2000" baseline="-25000" dirty="0" err="1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i</a:t>
                </a:r>
                <a:r>
                  <a:rPr lang="en-US" sz="2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𝜕</a:t>
                </a:r>
                <a:r>
                  <a:rPr lang="en-US" sz="2000" dirty="0" err="1">
                    <a:solidFill>
                      <a:schemeClr val="tx2"/>
                    </a:solidFill>
                    <a:latin typeface="Symbol" panose="05050102010706020507" pitchFamily="18" charset="2"/>
                    <a:cs typeface="Times New Roman" panose="02020603050405020304" pitchFamily="18" charset="0"/>
                  </a:rPr>
                  <a:t>D</a:t>
                </a:r>
                <a:r>
                  <a:rPr lang="en-US" sz="2000" dirty="0" err="1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m</a:t>
                </a:r>
                <a:r>
                  <a:rPr lang="en-US" sz="2000" baseline="-25000" dirty="0" err="1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j</a:t>
                </a:r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B68849D1-2167-268D-6511-C29B1AB1CCF5}"/>
                </a:ext>
              </a:extLst>
            </p:cNvPr>
            <p:cNvGrpSpPr/>
            <p:nvPr/>
          </p:nvGrpSpPr>
          <p:grpSpPr>
            <a:xfrm>
              <a:off x="5590446" y="3742784"/>
              <a:ext cx="1754006" cy="768750"/>
              <a:chOff x="6942228" y="2801399"/>
              <a:chExt cx="1754006" cy="768750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25E7962-93D3-9A03-08BA-437FCCB2D9AE}"/>
                  </a:ext>
                </a:extLst>
              </p:cNvPr>
              <p:cNvSpPr txBox="1"/>
              <p:nvPr/>
            </p:nvSpPr>
            <p:spPr>
              <a:xfrm>
                <a:off x="6942228" y="2801399"/>
                <a:ext cx="175400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chemeClr val="tx1"/>
                    </a:solidFill>
                    <a:latin typeface="Symbol" panose="05050102010706020507" pitchFamily="18" charset="2"/>
                    <a:ea typeface="Cambria Math" panose="02040503050406030204" pitchFamily="18" charset="0"/>
                  </a:rPr>
                  <a:t>+  S</a:t>
                </a:r>
                <a:r>
                  <a:rPr lang="en-US" sz="2400" baseline="-25000" dirty="0">
                    <a:solidFill>
                      <a:schemeClr val="tx1"/>
                    </a:solidFill>
                  </a:rPr>
                  <a:t>i</a:t>
                </a:r>
                <a:r>
                  <a:rPr lang="en-US" sz="2400" baseline="-25000" dirty="0"/>
                  <a:t> </a:t>
                </a:r>
                <a:r>
                  <a:rPr lang="en-US" sz="2400" u="sng" dirty="0">
                    <a:solidFill>
                      <a:srgbClr val="00B05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𝜕</a:t>
                </a:r>
                <a:r>
                  <a:rPr lang="en-US" sz="2400" u="sng" dirty="0">
                    <a:solidFill>
                      <a:srgbClr val="00B050"/>
                    </a:solidFill>
                    <a:latin typeface="Symbol" panose="05050102010706020507" pitchFamily="18" charset="2"/>
                  </a:rPr>
                  <a:t>e  </a:t>
                </a:r>
                <a:r>
                  <a:rPr lang="en-US" sz="2400" dirty="0" err="1">
                    <a:solidFill>
                      <a:schemeClr val="tx2"/>
                    </a:solidFill>
                    <a:latin typeface="Symbol" panose="05050102010706020507" pitchFamily="18" charset="2"/>
                    <a:cs typeface="Times New Roman" panose="02020603050405020304" pitchFamily="18" charset="0"/>
                  </a:rPr>
                  <a:t>D</a:t>
                </a:r>
                <a:r>
                  <a:rPr lang="en-US" sz="2400" dirty="0" err="1">
                    <a:solidFill>
                      <a:schemeClr val="tx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m</a:t>
                </a:r>
                <a:r>
                  <a:rPr lang="en-US" sz="2400" baseline="-25000" dirty="0" err="1">
                    <a:solidFill>
                      <a:schemeClr val="tx1"/>
                    </a:solidFill>
                    <a:latin typeface="+mn-lt"/>
                  </a:rPr>
                  <a:t>i</a:t>
                </a:r>
                <a:endParaRPr lang="en-US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C1B0FA3-80CC-7EE2-9DEF-FA739B74DB8D}"/>
                  </a:ext>
                </a:extLst>
              </p:cNvPr>
              <p:cNvSpPr txBox="1"/>
              <p:nvPr/>
            </p:nvSpPr>
            <p:spPr>
              <a:xfrm>
                <a:off x="7430174" y="3108484"/>
                <a:ext cx="84991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rgbClr val="00B05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𝜕</a:t>
                </a:r>
                <a:r>
                  <a:rPr lang="en-US" sz="2400" dirty="0" err="1">
                    <a:solidFill>
                      <a:schemeClr val="tx2"/>
                    </a:solidFill>
                    <a:latin typeface="Symbol" panose="05050102010706020507" pitchFamily="18" charset="2"/>
                    <a:cs typeface="Times New Roman" panose="02020603050405020304" pitchFamily="18" charset="0"/>
                  </a:rPr>
                  <a:t>D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m</a:t>
                </a:r>
                <a:r>
                  <a:rPr lang="en-US" sz="2400" baseline="-25000" dirty="0" err="1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i</a:t>
                </a:r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CD3C2EF-0B16-80DD-6DFB-0F2AC6825938}"/>
                </a:ext>
              </a:extLst>
            </p:cNvPr>
            <p:cNvSpPr txBox="1"/>
            <p:nvPr/>
          </p:nvSpPr>
          <p:spPr>
            <a:xfrm>
              <a:off x="7473374" y="3707159"/>
              <a:ext cx="195558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dirty="0">
                  <a:solidFill>
                    <a:schemeClr val="tx1"/>
                  </a:solidFill>
                  <a:latin typeface="Symbol" panose="05050102010706020507" pitchFamily="18" charset="2"/>
                </a:rPr>
                <a:t>+ e</a:t>
              </a:r>
              <a:r>
                <a:rPr lang="en-US" sz="2800" dirty="0">
                  <a:solidFill>
                    <a:schemeClr val="tx1"/>
                  </a:solidFill>
                </a:rPr>
                <a:t>(m)…</a:t>
              </a:r>
            </a:p>
          </p:txBody>
        </p:sp>
      </p:grpSp>
      <p:sp>
        <p:nvSpPr>
          <p:cNvPr id="41" name="Title 1">
            <a:extLst>
              <a:ext uri="{FF2B5EF4-FFF2-40B4-BE49-F238E27FC236}">
                <a16:creationId xmlns:a16="http://schemas.microsoft.com/office/drawing/2014/main" id="{27C8FA27-F1E8-DA89-948E-929AE3BFFCD7}"/>
              </a:ext>
            </a:extLst>
          </p:cNvPr>
          <p:cNvSpPr txBox="1">
            <a:spLocks/>
          </p:cNvSpPr>
          <p:nvPr/>
        </p:nvSpPr>
        <p:spPr>
          <a:xfrm>
            <a:off x="-492653" y="844125"/>
            <a:ext cx="7741925" cy="673034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FF0000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e</a:t>
            </a:r>
            <a:r>
              <a:rPr lang="en-US" sz="2800" dirty="0">
                <a:cs typeface="Times New Roman" panose="02020603050405020304" pitchFamily="18" charset="0"/>
              </a:rPr>
              <a:t>     = 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½ (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Symbol" panose="05050102010706020507" pitchFamily="18" charset="2"/>
                <a:cs typeface="Times New Roman" panose="02020603050405020304" pitchFamily="18" charset="0"/>
              </a:rPr>
              <a:t>D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–</a:t>
            </a:r>
            <a:r>
              <a:rPr lang="en-US" sz="2800" dirty="0">
                <a:latin typeface="Symbol" panose="05050102010706020507" pitchFamily="18" charset="2"/>
                <a:cs typeface="Times New Roman" panose="02020603050405020304" pitchFamily="18" charset="0"/>
              </a:rPr>
              <a:t>D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d)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Symbol" panose="05050102010706020507" pitchFamily="18" charset="2"/>
                <a:cs typeface="Times New Roman" panose="02020603050405020304" pitchFamily="18" charset="0"/>
              </a:rPr>
              <a:t>D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–</a:t>
            </a:r>
            <a:r>
              <a:rPr lang="en-US" sz="2800" dirty="0">
                <a:latin typeface="Symbol" panose="05050102010706020507" pitchFamily="18" charset="2"/>
                <a:cs typeface="Times New Roman" panose="02020603050405020304" pitchFamily="18" charset="0"/>
              </a:rPr>
              <a:t>D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d)</a:t>
            </a:r>
            <a:endParaRPr lang="en-US" sz="2800" dirty="0">
              <a:latin typeface="Symbol" panose="05050102010706020507" pitchFamily="18" charset="2"/>
              <a:cs typeface="Times New Roman" panose="02020603050405020304" pitchFamily="18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4710A21-BBDD-4AA9-46AF-58F0E8D45A21}"/>
              </a:ext>
            </a:extLst>
          </p:cNvPr>
          <p:cNvGrpSpPr/>
          <p:nvPr/>
        </p:nvGrpSpPr>
        <p:grpSpPr>
          <a:xfrm>
            <a:off x="-1049575" y="2156407"/>
            <a:ext cx="7741925" cy="920310"/>
            <a:chOff x="-1049575" y="2156407"/>
            <a:chExt cx="7741925" cy="920310"/>
          </a:xfrm>
        </p:grpSpPr>
        <p:grpSp>
          <p:nvGrpSpPr>
            <p:cNvPr id="13" name="Group 12"/>
            <p:cNvGrpSpPr/>
            <p:nvPr/>
          </p:nvGrpSpPr>
          <p:grpSpPr>
            <a:xfrm>
              <a:off x="-1049575" y="2156407"/>
              <a:ext cx="7741925" cy="920310"/>
              <a:chOff x="1298555" y="2683321"/>
              <a:chExt cx="10322567" cy="1227079"/>
            </a:xfrm>
          </p:grpSpPr>
          <p:sp>
            <p:nvSpPr>
              <p:cNvPr id="16" name="Title 1"/>
              <p:cNvSpPr txBox="1">
                <a:spLocks/>
              </p:cNvSpPr>
              <p:nvPr/>
            </p:nvSpPr>
            <p:spPr>
              <a:xfrm>
                <a:off x="1298555" y="2683321"/>
                <a:ext cx="10322567" cy="897379"/>
              </a:xfrm>
              <a:prstGeom prst="rect">
                <a:avLst/>
              </a:prstGeom>
            </p:spPr>
            <p:txBody>
              <a:bodyPr vert="horz" lIns="68580" tIns="34290" rIns="68580" bIns="34290" rtlCol="0" anchor="b">
                <a:norm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2800" dirty="0">
                    <a:latin typeface="Symbol" panose="05050102010706020507" pitchFamily="18" charset="2"/>
                    <a:cs typeface="Times New Roman" panose="02020603050405020304" pitchFamily="18" charset="0"/>
                  </a:rPr>
                  <a:t> </a:t>
                </a:r>
                <a:r>
                  <a:rPr lang="en-US" sz="2800" dirty="0">
                    <a:latin typeface="+mn-lt"/>
                    <a:cs typeface="Times New Roman" panose="02020603050405020304" pitchFamily="18" charset="0"/>
                  </a:rPr>
                  <a:t>= </a:t>
                </a:r>
                <a:r>
                  <a:rPr lang="en-US" sz="2800" dirty="0">
                    <a:latin typeface="Symbol" panose="05050102010706020507" pitchFamily="18" charset="2"/>
                    <a:cs typeface="Times New Roman" panose="02020603050405020304" pitchFamily="18" charset="0"/>
                  </a:rPr>
                  <a:t> 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en-US" sz="2800" baseline="30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Symbol" panose="05050102010706020507" pitchFamily="18" charset="2"/>
                    <a:cs typeface="Times New Roman" panose="02020603050405020304" pitchFamily="18" charset="0"/>
                  </a:rPr>
                  <a:t>D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sz="2800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– </a:t>
                </a:r>
                <a:r>
                  <a:rPr lang="en-US" sz="2800" dirty="0" err="1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en-US" sz="2800" baseline="30000" dirty="0" err="1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sz="2800" dirty="0" err="1">
                    <a:solidFill>
                      <a:srgbClr val="00B050"/>
                    </a:solidFill>
                    <a:latin typeface="Symbol" panose="05050102010706020507" pitchFamily="18" charset="2"/>
                    <a:cs typeface="Times New Roman" panose="02020603050405020304" pitchFamily="18" charset="0"/>
                  </a:rPr>
                  <a:t>D</a:t>
                </a:r>
                <a:r>
                  <a:rPr lang="en-US" sz="2800" dirty="0" err="1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sz="2800" baseline="-25000" dirty="0" err="1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endParaRPr lang="en-US" sz="2800" dirty="0">
                  <a:solidFill>
                    <a:srgbClr val="00B050"/>
                  </a:solidFill>
                  <a:latin typeface="Symbol" panose="05050102010706020507" pitchFamily="18" charset="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7148845" y="3500031"/>
                <a:ext cx="1124668" cy="4103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Gradient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4945140" y="3479702"/>
                <a:ext cx="1105431" cy="4103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Hessian</a:t>
                </a:r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57A79DA-5ED1-577A-E27B-BD6DEA8ADD6E}"/>
                </a:ext>
              </a:extLst>
            </p:cNvPr>
            <p:cNvSpPr txBox="1"/>
            <p:nvPr/>
          </p:nvSpPr>
          <p:spPr>
            <a:xfrm>
              <a:off x="443738" y="2198852"/>
              <a:ext cx="94929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tx2"/>
                  </a:solidFill>
                  <a:latin typeface="Symbol" panose="05050102010706020507" pitchFamily="18" charset="2"/>
                  <a:ea typeface="Cambria Math" panose="02040503050406030204" pitchFamily="18" charset="0"/>
                </a:rPr>
                <a:t>   </a:t>
              </a:r>
              <a:r>
                <a:rPr lang="en-US" sz="2400" u="sng" dirty="0">
                  <a:solidFill>
                    <a:schemeClr val="tx2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𝜕</a:t>
              </a:r>
              <a:r>
                <a:rPr lang="en-US" sz="2400" u="sng" dirty="0">
                  <a:solidFill>
                    <a:srgbClr val="FF0000"/>
                  </a:solidFill>
                  <a:latin typeface="Symbol" panose="05050102010706020507" pitchFamily="18" charset="2"/>
                </a:rPr>
                <a:t>e</a:t>
              </a:r>
              <a:r>
                <a:rPr lang="en-US" sz="2400" u="sng" dirty="0">
                  <a:solidFill>
                    <a:schemeClr val="tx2"/>
                  </a:solidFill>
                  <a:latin typeface="Symbol" panose="05050102010706020507" pitchFamily="18" charset="2"/>
                </a:rPr>
                <a:t>  </a:t>
              </a:r>
            </a:p>
            <a:p>
              <a:r>
                <a:rPr lang="en-US" sz="2400" dirty="0">
                  <a:solidFill>
                    <a:schemeClr val="tx2"/>
                  </a:solidFill>
                  <a:latin typeface="Symbol" panose="05050102010706020507" pitchFamily="18" charset="2"/>
                  <a:cs typeface="Times New Roman" panose="02020603050405020304" pitchFamily="18" charset="0"/>
                </a:rPr>
                <a:t>  </a:t>
              </a:r>
              <a:r>
                <a:rPr lang="en-US" sz="2000" dirty="0">
                  <a:solidFill>
                    <a:schemeClr val="tx2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𝜕 </a:t>
              </a:r>
              <a:r>
                <a:rPr lang="en-US" sz="2000" dirty="0" err="1">
                  <a:solidFill>
                    <a:schemeClr val="tx2"/>
                  </a:solidFill>
                  <a:latin typeface="Symbol" panose="05050102010706020507" pitchFamily="18" charset="2"/>
                  <a:cs typeface="Times New Roman" panose="02020603050405020304" pitchFamily="18" charset="0"/>
                </a:rPr>
                <a:t>D</a:t>
              </a:r>
              <a:r>
                <a:rPr lang="en-US" sz="2000" dirty="0" err="1">
                  <a:solidFill>
                    <a:schemeClr val="tx2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m</a:t>
              </a:r>
              <a:r>
                <a:rPr lang="en-US" sz="2000" baseline="-25000" dirty="0" err="1">
                  <a:solidFill>
                    <a:schemeClr val="tx2"/>
                  </a:solidFill>
                  <a:latin typeface="+mn-lt"/>
                </a:rPr>
                <a:t>i</a:t>
              </a:r>
              <a:endParaRPr lang="en-US" sz="2400" dirty="0">
                <a:solidFill>
                  <a:schemeClr val="tx2"/>
                </a:solidFill>
              </a:endParaRPr>
            </a:p>
          </p:txBody>
        </p:sp>
      </p:grpSp>
      <p:sp>
        <p:nvSpPr>
          <p:cNvPr id="2049" name="TextBox 2048">
            <a:extLst>
              <a:ext uri="{FF2B5EF4-FFF2-40B4-BE49-F238E27FC236}">
                <a16:creationId xmlns:a16="http://schemas.microsoft.com/office/drawing/2014/main" id="{8431F712-8DCB-7841-CB75-D7697D8EFD25}"/>
              </a:ext>
            </a:extLst>
          </p:cNvPr>
          <p:cNvSpPr txBox="1"/>
          <p:nvPr/>
        </p:nvSpPr>
        <p:spPr>
          <a:xfrm>
            <a:off x="6368765" y="1075409"/>
            <a:ext cx="2601994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Sum of squared residuals</a:t>
            </a:r>
          </a:p>
        </p:txBody>
      </p:sp>
      <p:sp>
        <p:nvSpPr>
          <p:cNvPr id="2051" name="TextBox 2050">
            <a:extLst>
              <a:ext uri="{FF2B5EF4-FFF2-40B4-BE49-F238E27FC236}">
                <a16:creationId xmlns:a16="http://schemas.microsoft.com/office/drawing/2014/main" id="{61AC143E-4A14-ADD4-2A86-547CC30700B7}"/>
              </a:ext>
            </a:extLst>
          </p:cNvPr>
          <p:cNvSpPr txBox="1"/>
          <p:nvPr/>
        </p:nvSpPr>
        <p:spPr>
          <a:xfrm>
            <a:off x="4179243" y="2851198"/>
            <a:ext cx="2762295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Gradient is zero at bullseye</a:t>
            </a:r>
          </a:p>
        </p:txBody>
      </p:sp>
      <p:sp>
        <p:nvSpPr>
          <p:cNvPr id="2052" name="TextBox 2051">
            <a:extLst>
              <a:ext uri="{FF2B5EF4-FFF2-40B4-BE49-F238E27FC236}">
                <a16:creationId xmlns:a16="http://schemas.microsoft.com/office/drawing/2014/main" id="{EE3F8D5F-11C2-9699-E057-2C09780E49CF}"/>
              </a:ext>
            </a:extLst>
          </p:cNvPr>
          <p:cNvSpPr txBox="1"/>
          <p:nvPr/>
        </p:nvSpPr>
        <p:spPr>
          <a:xfrm>
            <a:off x="152400" y="3136450"/>
            <a:ext cx="2818785" cy="338554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Expand</a:t>
            </a:r>
            <a:r>
              <a:rPr lang="en-US" sz="1600" dirty="0">
                <a:latin typeface="Symbol" panose="05050102010706020507" pitchFamily="18" charset="2"/>
                <a:cs typeface="Times New Roman" panose="02020603050405020304" pitchFamily="18" charset="0"/>
              </a:rPr>
              <a:t> e</a:t>
            </a:r>
            <a:r>
              <a:rPr lang="en-US" sz="1600" dirty="0">
                <a:cs typeface="Times New Roman" panose="02020603050405020304" pitchFamily="18" charset="0"/>
              </a:rPr>
              <a:t>  </a:t>
            </a:r>
            <a:r>
              <a:rPr lang="en-US" sz="1600" dirty="0">
                <a:solidFill>
                  <a:schemeClr val="tx1"/>
                </a:solidFill>
              </a:rPr>
              <a:t>in Taylor series @ m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E2FBD03-C392-55B9-CB5C-8A3A09781BD5}"/>
              </a:ext>
            </a:extLst>
          </p:cNvPr>
          <p:cNvGrpSpPr/>
          <p:nvPr/>
        </p:nvGrpSpPr>
        <p:grpSpPr>
          <a:xfrm>
            <a:off x="1730337" y="2391219"/>
            <a:ext cx="2170131" cy="2942983"/>
            <a:chOff x="-517390" y="1691623"/>
            <a:chExt cx="2170131" cy="2942983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DDD72E6-9711-B19E-CBA2-BB1097723F1D}"/>
                </a:ext>
              </a:extLst>
            </p:cNvPr>
            <p:cNvSpPr/>
            <p:nvPr/>
          </p:nvSpPr>
          <p:spPr bwMode="auto">
            <a:xfrm>
              <a:off x="-517390" y="1691623"/>
              <a:ext cx="720069" cy="586267"/>
            </a:xfrm>
            <a:prstGeom prst="rect">
              <a:avLst/>
            </a:prstGeom>
            <a:solidFill>
              <a:srgbClr val="FF0000">
                <a:alpha val="3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1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622C5C30-06F6-B026-85E9-56757FFFBBA4}"/>
                </a:ext>
              </a:extLst>
            </p:cNvPr>
            <p:cNvSpPr/>
            <p:nvPr/>
          </p:nvSpPr>
          <p:spPr bwMode="auto">
            <a:xfrm>
              <a:off x="474517" y="3683750"/>
              <a:ext cx="1178224" cy="950856"/>
            </a:xfrm>
            <a:prstGeom prst="rect">
              <a:avLst/>
            </a:prstGeom>
            <a:solidFill>
              <a:srgbClr val="FF0000">
                <a:alpha val="3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1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17C6E08-70FE-60DB-6684-6907AF45F4A7}"/>
              </a:ext>
            </a:extLst>
          </p:cNvPr>
          <p:cNvGrpSpPr/>
          <p:nvPr/>
        </p:nvGrpSpPr>
        <p:grpSpPr>
          <a:xfrm>
            <a:off x="3408603" y="2414244"/>
            <a:ext cx="2833746" cy="2995956"/>
            <a:chOff x="3149545" y="2400702"/>
            <a:chExt cx="2833746" cy="2995956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EA20D79-ED7A-C34F-23BC-164097184AEB}"/>
                </a:ext>
              </a:extLst>
            </p:cNvPr>
            <p:cNvSpPr/>
            <p:nvPr/>
          </p:nvSpPr>
          <p:spPr bwMode="auto">
            <a:xfrm>
              <a:off x="3149545" y="2400702"/>
              <a:ext cx="843500" cy="586267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3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1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894ED8DD-B7C1-08B4-0D48-8DEE5F0AB36B}"/>
                </a:ext>
              </a:extLst>
            </p:cNvPr>
            <p:cNvSpPr/>
            <p:nvPr/>
          </p:nvSpPr>
          <p:spPr bwMode="auto">
            <a:xfrm>
              <a:off x="5194908" y="4445802"/>
              <a:ext cx="788383" cy="950856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3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1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</p:grpSp>
      <p:sp>
        <p:nvSpPr>
          <p:cNvPr id="2054" name="Freeform: Shape 2053">
            <a:extLst>
              <a:ext uri="{FF2B5EF4-FFF2-40B4-BE49-F238E27FC236}">
                <a16:creationId xmlns:a16="http://schemas.microsoft.com/office/drawing/2014/main" id="{BE08077C-5F49-5016-D93E-D96D454620A7}"/>
              </a:ext>
            </a:extLst>
          </p:cNvPr>
          <p:cNvSpPr/>
          <p:nvPr/>
        </p:nvSpPr>
        <p:spPr bwMode="auto">
          <a:xfrm>
            <a:off x="-152400" y="3072294"/>
            <a:ext cx="8992931" cy="2404011"/>
          </a:xfrm>
          <a:custGeom>
            <a:avLst/>
            <a:gdLst>
              <a:gd name="connsiteX0" fmla="*/ 132189 w 8713493"/>
              <a:gd name="connsiteY0" fmla="*/ 27813 h 2404011"/>
              <a:gd name="connsiteX1" fmla="*/ 1444795 w 8713493"/>
              <a:gd name="connsiteY1" fmla="*/ 13064 h 2404011"/>
              <a:gd name="connsiteX2" fmla="*/ 3421079 w 8713493"/>
              <a:gd name="connsiteY2" fmla="*/ 72058 h 2404011"/>
              <a:gd name="connsiteX3" fmla="*/ 4468214 w 8713493"/>
              <a:gd name="connsiteY3" fmla="*/ 308032 h 2404011"/>
              <a:gd name="connsiteX4" fmla="*/ 7963582 w 8713493"/>
              <a:gd name="connsiteY4" fmla="*/ 263787 h 2404011"/>
              <a:gd name="connsiteX5" fmla="*/ 8671505 w 8713493"/>
              <a:gd name="connsiteY5" fmla="*/ 853722 h 2404011"/>
              <a:gd name="connsiteX6" fmla="*/ 7211414 w 8713493"/>
              <a:gd name="connsiteY6" fmla="*/ 2181077 h 2404011"/>
              <a:gd name="connsiteX7" fmla="*/ 6002047 w 8713493"/>
              <a:gd name="connsiteY7" fmla="*/ 2402303 h 2404011"/>
              <a:gd name="connsiteX8" fmla="*/ 5205634 w 8713493"/>
              <a:gd name="connsiteY8" fmla="*/ 2284316 h 2404011"/>
              <a:gd name="connsiteX9" fmla="*/ 4246989 w 8713493"/>
              <a:gd name="connsiteY9" fmla="*/ 2299064 h 2404011"/>
              <a:gd name="connsiteX10" fmla="*/ 2654163 w 8713493"/>
              <a:gd name="connsiteY10" fmla="*/ 2358058 h 2404011"/>
              <a:gd name="connsiteX11" fmla="*/ 943350 w 8713493"/>
              <a:gd name="connsiteY11" fmla="*/ 2181077 h 2404011"/>
              <a:gd name="connsiteX12" fmla="*/ 132189 w 8713493"/>
              <a:gd name="connsiteY12" fmla="*/ 1414161 h 2404011"/>
              <a:gd name="connsiteX13" fmla="*/ 43698 w 8713493"/>
              <a:gd name="connsiteY13" fmla="*/ 293283 h 2404011"/>
              <a:gd name="connsiteX14" fmla="*/ 132189 w 8713493"/>
              <a:gd name="connsiteY14" fmla="*/ 27813 h 2404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713493" h="2404011">
                <a:moveTo>
                  <a:pt x="132189" y="27813"/>
                </a:moveTo>
                <a:cubicBezTo>
                  <a:pt x="365705" y="-18890"/>
                  <a:pt x="896647" y="5690"/>
                  <a:pt x="1444795" y="13064"/>
                </a:cubicBezTo>
                <a:cubicBezTo>
                  <a:pt x="1992943" y="20438"/>
                  <a:pt x="2917176" y="22897"/>
                  <a:pt x="3421079" y="72058"/>
                </a:cubicBezTo>
                <a:cubicBezTo>
                  <a:pt x="3924982" y="121219"/>
                  <a:pt x="3711130" y="276077"/>
                  <a:pt x="4468214" y="308032"/>
                </a:cubicBezTo>
                <a:cubicBezTo>
                  <a:pt x="5225298" y="339987"/>
                  <a:pt x="7263034" y="172839"/>
                  <a:pt x="7963582" y="263787"/>
                </a:cubicBezTo>
                <a:cubicBezTo>
                  <a:pt x="8664131" y="354735"/>
                  <a:pt x="8796866" y="534174"/>
                  <a:pt x="8671505" y="853722"/>
                </a:cubicBezTo>
                <a:cubicBezTo>
                  <a:pt x="8546144" y="1173270"/>
                  <a:pt x="7656324" y="1922980"/>
                  <a:pt x="7211414" y="2181077"/>
                </a:cubicBezTo>
                <a:cubicBezTo>
                  <a:pt x="6766504" y="2439174"/>
                  <a:pt x="6336344" y="2385097"/>
                  <a:pt x="6002047" y="2402303"/>
                </a:cubicBezTo>
                <a:cubicBezTo>
                  <a:pt x="5667750" y="2419509"/>
                  <a:pt x="5498144" y="2301523"/>
                  <a:pt x="5205634" y="2284316"/>
                </a:cubicBezTo>
                <a:cubicBezTo>
                  <a:pt x="4913124" y="2267110"/>
                  <a:pt x="4246989" y="2299064"/>
                  <a:pt x="4246989" y="2299064"/>
                </a:cubicBezTo>
                <a:cubicBezTo>
                  <a:pt x="3821744" y="2311354"/>
                  <a:pt x="3204769" y="2377722"/>
                  <a:pt x="2654163" y="2358058"/>
                </a:cubicBezTo>
                <a:cubicBezTo>
                  <a:pt x="2103557" y="2338394"/>
                  <a:pt x="1363679" y="2338393"/>
                  <a:pt x="943350" y="2181077"/>
                </a:cubicBezTo>
                <a:cubicBezTo>
                  <a:pt x="523021" y="2023761"/>
                  <a:pt x="282131" y="1728793"/>
                  <a:pt x="132189" y="1414161"/>
                </a:cubicBezTo>
                <a:cubicBezTo>
                  <a:pt x="-17753" y="1099529"/>
                  <a:pt x="41240" y="521883"/>
                  <a:pt x="43698" y="293283"/>
                </a:cubicBezTo>
                <a:cubicBezTo>
                  <a:pt x="46156" y="64683"/>
                  <a:pt x="-101327" y="74516"/>
                  <a:pt x="132189" y="27813"/>
                </a:cubicBezTo>
                <a:close/>
              </a:path>
            </a:pathLst>
          </a:cu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3141930"/>
            <a:ext cx="9344802" cy="138499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Newton Optimization: m</a:t>
            </a:r>
            <a:r>
              <a:rPr lang="en-US" sz="30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(k+1)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m</a:t>
            </a:r>
            <a:r>
              <a:rPr lang="en-US" sz="30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(k)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000" dirty="0">
                <a:solidFill>
                  <a:schemeClr val="tx1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a 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[L</a:t>
            </a:r>
            <a:r>
              <a:rPr lang="en-US" sz="30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L]</a:t>
            </a:r>
            <a:r>
              <a:rPr lang="en-US" sz="30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en-US" sz="30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(d</a:t>
            </a:r>
            <a:r>
              <a:rPr lang="en-US" sz="30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(k)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-d ) </a:t>
            </a:r>
          </a:p>
          <a:p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16337" y="4439115"/>
            <a:ext cx="73933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Gradient Descent: m</a:t>
            </a:r>
            <a:r>
              <a:rPr lang="en-US" sz="30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(k+1)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m</a:t>
            </a:r>
            <a:r>
              <a:rPr lang="en-US" sz="30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(k)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en-US" sz="3000" dirty="0">
                <a:solidFill>
                  <a:schemeClr val="tx1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 a 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0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(d</a:t>
            </a:r>
            <a:r>
              <a:rPr lang="en-US" sz="30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(k)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-d ) </a:t>
            </a:r>
          </a:p>
          <a:p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7528893-210E-82DB-FCD4-7442DE979D56}"/>
              </a:ext>
            </a:extLst>
          </p:cNvPr>
          <p:cNvGrpSpPr/>
          <p:nvPr/>
        </p:nvGrpSpPr>
        <p:grpSpPr>
          <a:xfrm>
            <a:off x="4822027" y="4066702"/>
            <a:ext cx="2698175" cy="475607"/>
            <a:chOff x="6226266" y="3148244"/>
            <a:chExt cx="2698175" cy="475607"/>
          </a:xfrm>
          <a:solidFill>
            <a:srgbClr val="FFFF00"/>
          </a:solidFill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10DBB45-8986-F081-696C-418AB08FCE9A}"/>
                </a:ext>
              </a:extLst>
            </p:cNvPr>
            <p:cNvSpPr txBox="1"/>
            <p:nvPr/>
          </p:nvSpPr>
          <p:spPr>
            <a:xfrm>
              <a:off x="6226266" y="3148244"/>
              <a:ext cx="2698175" cy="369332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highlight>
                    <a:srgbClr val="FFFF00"/>
                  </a:highlight>
                </a:rPr>
                <a:t>Lets move in this direction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2CA7EE9D-5683-E67A-D876-B85F92E2E823}"/>
                </a:ext>
              </a:extLst>
            </p:cNvPr>
            <p:cNvCxnSpPr>
              <a:cxnSpLocks/>
              <a:stCxn id="10" idx="2"/>
            </p:cNvCxnSpPr>
            <p:nvPr/>
          </p:nvCxnSpPr>
          <p:spPr bwMode="auto">
            <a:xfrm flipH="1">
              <a:off x="7575353" y="3517576"/>
              <a:ext cx="1" cy="106275"/>
            </a:xfrm>
            <a:prstGeom prst="straightConnector1">
              <a:avLst/>
            </a:prstGeom>
            <a:grp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677105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3" grpId="0" animBg="1"/>
      <p:bldP spid="7" grpId="0"/>
      <p:bldP spid="6" grpId="0"/>
      <p:bldP spid="41" grpId="0"/>
      <p:bldP spid="2049" grpId="0" animBg="1"/>
      <p:bldP spid="2051" grpId="0" animBg="1"/>
      <p:bldP spid="2052" grpId="0" animBg="1"/>
      <p:bldP spid="2054" grpId="0" animBg="1"/>
      <p:bldP spid="22" grpId="0"/>
      <p:bldP spid="2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87558" y="-21242"/>
            <a:ext cx="6858000" cy="1790700"/>
          </a:xfrm>
        </p:spPr>
        <p:txBody>
          <a:bodyPr>
            <a:normAutofit/>
          </a:bodyPr>
          <a:lstStyle/>
          <a:p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  <a:endParaRPr lang="en-US" sz="6000" dirty="0">
              <a:latin typeface="Symbol" panose="05050102010706020507" pitchFamily="18" charset="2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9018" y="2415789"/>
            <a:ext cx="5105963" cy="40263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15AE561-B0E7-BA93-4091-19F3B45C90BD}"/>
              </a:ext>
            </a:extLst>
          </p:cNvPr>
          <p:cNvSpPr txBox="1"/>
          <p:nvPr/>
        </p:nvSpPr>
        <p:spPr>
          <a:xfrm>
            <a:off x="838295" y="1769458"/>
            <a:ext cx="77251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Problem: Non-linearity &amp; local minima</a:t>
            </a:r>
          </a:p>
        </p:txBody>
      </p:sp>
    </p:spTree>
    <p:extLst>
      <p:ext uri="{BB962C8B-B14F-4D97-AF65-F5344CB8AC3E}">
        <p14:creationId xmlns:p14="http://schemas.microsoft.com/office/powerpoint/2010/main" val="339787079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2667000"/>
            <a:ext cx="4733388" cy="40094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67000" y="135773"/>
            <a:ext cx="36022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chemeClr val="tx1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e  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    ½ </a:t>
            </a:r>
            <a:r>
              <a:rPr lang="en-US" sz="3000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m</a:t>
            </a:r>
            <a:r>
              <a:rPr lang="en-US" sz="3000" baseline="30000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T</a:t>
            </a:r>
            <a:r>
              <a:rPr lang="en-US" sz="3000" dirty="0">
                <a:solidFill>
                  <a:schemeClr val="tx1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 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[X</a:t>
            </a:r>
            <a:r>
              <a:rPr lang="en-US" sz="30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X]m</a:t>
            </a:r>
          </a:p>
          <a:p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72664" y="867495"/>
            <a:ext cx="7651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-25000" dirty="0"/>
              <a:t>              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981200" y="796278"/>
            <a:ext cx="940994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chemeClr val="tx1"/>
                </a:solidFill>
                <a:latin typeface="Symbol" panose="05050102010706020507" pitchFamily="18" charset="2"/>
                <a:cs typeface="Times New Roman" panose="02020603050405020304" pitchFamily="18" charset="0"/>
                <a:sym typeface="Symbol" panose="05050102010706020507" pitchFamily="18" charset="2"/>
              </a:rPr>
              <a:t>e(</a:t>
            </a:r>
            <a:r>
              <a:rPr lang="en-US" sz="3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m</a:t>
            </a:r>
            <a:r>
              <a:rPr lang="en-US" sz="3000" baseline="-25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0</a:t>
            </a:r>
            <a:r>
              <a:rPr lang="en-US" sz="3000" dirty="0">
                <a:solidFill>
                  <a:schemeClr val="tx1"/>
                </a:solidFill>
                <a:latin typeface="Symbol" panose="05050102010706020507" pitchFamily="18" charset="2"/>
                <a:cs typeface="Times New Roman" panose="02020603050405020304" pitchFamily="18" charset="0"/>
                <a:sym typeface="Symbol" panose="05050102010706020507" pitchFamily="18" charset="2"/>
              </a:rPr>
              <a:t>+</a:t>
            </a:r>
            <a:r>
              <a:rPr lang="en-US" sz="3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e</a:t>
            </a:r>
            <a:r>
              <a:rPr lang="en-US" sz="3000" baseline="-25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US" sz="3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) </a:t>
            </a:r>
            <a:r>
              <a:rPr lang="en-US" sz="3000" dirty="0">
                <a:solidFill>
                  <a:schemeClr val="tx1"/>
                </a:solidFill>
                <a:latin typeface="Symbol" panose="05050102010706020507" pitchFamily="18" charset="2"/>
                <a:cs typeface="Times New Roman" panose="02020603050405020304" pitchFamily="18" charset="0"/>
                <a:sym typeface="Symbol" panose="05050102010706020507" pitchFamily="18" charset="2"/>
              </a:rPr>
              <a:t>-e(</a:t>
            </a:r>
            <a:r>
              <a:rPr lang="en-US" sz="3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m</a:t>
            </a:r>
            <a:r>
              <a:rPr lang="en-US" sz="3000" baseline="-25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0</a:t>
            </a:r>
            <a:r>
              <a:rPr lang="en-US" sz="3000" dirty="0">
                <a:solidFill>
                  <a:schemeClr val="tx1"/>
                </a:solidFill>
                <a:latin typeface="Symbol" panose="05050102010706020507" pitchFamily="18" charset="2"/>
                <a:cs typeface="Times New Roman" panose="02020603050405020304" pitchFamily="18" charset="0"/>
                <a:sym typeface="Symbol" panose="05050102010706020507" pitchFamily="18" charset="2"/>
              </a:rPr>
              <a:t>)=</a:t>
            </a:r>
            <a:r>
              <a:rPr lang="en-US" sz="3000" dirty="0">
                <a:solidFill>
                  <a:schemeClr val="tx1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e 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·</a:t>
            </a:r>
            <a:r>
              <a:rPr lang="en-US" sz="3000" dirty="0" err="1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e</a:t>
            </a:r>
            <a:r>
              <a:rPr lang="en-US" sz="3000" baseline="-25000" dirty="0" err="1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i</a:t>
            </a:r>
            <a:r>
              <a:rPr lang="en-US" sz="3000" dirty="0">
                <a:solidFill>
                  <a:srgbClr val="FF0000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 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[X</a:t>
            </a:r>
            <a:r>
              <a:rPr lang="en-US" sz="30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X]m</a:t>
            </a:r>
            <a:r>
              <a:rPr lang="en-US" sz="30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3000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533090" y="1513826"/>
            <a:ext cx="24929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[X</a:t>
            </a:r>
            <a:r>
              <a:rPr lang="en-US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X]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·</a:t>
            </a:r>
            <a:r>
              <a:rPr lang="en-US" dirty="0" err="1">
                <a:solidFill>
                  <a:srgbClr val="FF0000"/>
                </a:solidFill>
                <a:cs typeface="Calibri" panose="020F0502020204030204" pitchFamily="34" charset="0"/>
              </a:rPr>
              <a:t>e</a:t>
            </a:r>
            <a:r>
              <a:rPr lang="en-US" baseline="-25000" dirty="0" err="1">
                <a:solidFill>
                  <a:srgbClr val="FF0000"/>
                </a:solidFill>
                <a:cs typeface="Calibri" panose="020F0502020204030204" pitchFamily="34" charset="0"/>
              </a:rPr>
              <a:t>i</a:t>
            </a:r>
            <a:r>
              <a:rPr lang="en-US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</a:p>
        </p:txBody>
      </p:sp>
      <p:cxnSp>
        <p:nvCxnSpPr>
          <p:cNvPr id="15" name="Straight Connector 14"/>
          <p:cNvCxnSpPr/>
          <p:nvPr/>
        </p:nvCxnSpPr>
        <p:spPr bwMode="auto">
          <a:xfrm flipV="1">
            <a:off x="457200" y="2039964"/>
            <a:ext cx="2895600" cy="1743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 flipH="1">
            <a:off x="723900" y="1627638"/>
            <a:ext cx="1600200" cy="762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Oval 17"/>
          <p:cNvSpPr/>
          <p:nvPr/>
        </p:nvSpPr>
        <p:spPr bwMode="auto">
          <a:xfrm>
            <a:off x="895350" y="1875154"/>
            <a:ext cx="1219200" cy="329621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382003" y="1735164"/>
            <a:ext cx="2228850" cy="6096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73193" y="1250881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</a:t>
            </a:r>
            <a:r>
              <a:rPr lang="en-US" sz="2400" baseline="-25000" dirty="0"/>
              <a:t>2</a:t>
            </a:r>
            <a:endParaRPr lang="en-US" sz="2400" dirty="0"/>
          </a:p>
        </p:txBody>
      </p:sp>
      <p:sp>
        <p:nvSpPr>
          <p:cNvPr id="21" name="TextBox 20"/>
          <p:cNvSpPr txBox="1"/>
          <p:nvPr/>
        </p:nvSpPr>
        <p:spPr>
          <a:xfrm>
            <a:off x="2686050" y="1761888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</a:t>
            </a:r>
            <a:r>
              <a:rPr lang="en-US" sz="2400" baseline="-25000" dirty="0"/>
              <a:t>1</a:t>
            </a:r>
            <a:endParaRPr lang="en-US" sz="2400" dirty="0"/>
          </a:p>
        </p:txBody>
      </p:sp>
      <p:sp>
        <p:nvSpPr>
          <p:cNvPr id="23" name="Rectangle 22"/>
          <p:cNvSpPr/>
          <p:nvPr/>
        </p:nvSpPr>
        <p:spPr>
          <a:xfrm>
            <a:off x="1685122" y="1712546"/>
            <a:ext cx="4683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m</a:t>
            </a:r>
            <a:r>
              <a:rPr lang="en-US" sz="2000" baseline="-25000" dirty="0">
                <a:solidFill>
                  <a:schemeClr val="tx1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0</a:t>
            </a:r>
            <a:endParaRPr lang="en-US" sz="2000" dirty="0"/>
          </a:p>
        </p:txBody>
      </p:sp>
      <p:sp>
        <p:nvSpPr>
          <p:cNvPr id="25" name="Rectangle 24"/>
          <p:cNvSpPr/>
          <p:nvPr/>
        </p:nvSpPr>
        <p:spPr bwMode="auto">
          <a:xfrm>
            <a:off x="2050162" y="2667000"/>
            <a:ext cx="2293238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4343400" y="2561336"/>
            <a:ext cx="2293238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557153" y="2160157"/>
            <a:ext cx="25523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cs typeface="Calibri" panose="020F0502020204030204" pitchFamily="34" charset="0"/>
              </a:rPr>
              <a:t>= </a:t>
            </a:r>
            <a:r>
              <a:rPr lang="en-US" dirty="0">
                <a:solidFill>
                  <a:srgbClr val="FF000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l</a:t>
            </a:r>
            <a:r>
              <a:rPr lang="en-US" baseline="-25000" dirty="0">
                <a:solidFill>
                  <a:srgbClr val="FF0000"/>
                </a:solidFill>
                <a:cs typeface="Calibri" panose="020F0502020204030204" pitchFamily="34" charset="0"/>
              </a:rPr>
              <a:t>i</a:t>
            </a:r>
            <a:r>
              <a:rPr lang="en-US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·</a:t>
            </a:r>
            <a:r>
              <a:rPr lang="en-US" dirty="0" err="1">
                <a:solidFill>
                  <a:srgbClr val="FF0000"/>
                </a:solidFill>
                <a:cs typeface="Calibri" panose="020F0502020204030204" pitchFamily="34" charset="0"/>
              </a:rPr>
              <a:t>e</a:t>
            </a:r>
            <a:r>
              <a:rPr lang="en-US" baseline="-25000" dirty="0" err="1">
                <a:solidFill>
                  <a:srgbClr val="FF0000"/>
                </a:solidFill>
                <a:cs typeface="Calibri" panose="020F0502020204030204" pitchFamily="34" charset="0"/>
              </a:rPr>
              <a:t>i</a:t>
            </a:r>
            <a:r>
              <a:rPr lang="en-US" dirty="0">
                <a:solidFill>
                  <a:srgbClr val="FF0000"/>
                </a:solidFill>
                <a:cs typeface="Calibri" panose="020F0502020204030204" pitchFamily="34" charset="0"/>
              </a:rPr>
              <a:t> = </a:t>
            </a:r>
            <a:r>
              <a:rPr lang="en-US" dirty="0">
                <a:solidFill>
                  <a:srgbClr val="FF000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l</a:t>
            </a:r>
            <a:r>
              <a:rPr lang="en-US" baseline="-25000" dirty="0">
                <a:solidFill>
                  <a:srgbClr val="FF0000"/>
                </a:solidFill>
                <a:cs typeface="Calibri" panose="020F0502020204030204" pitchFamily="34" charset="0"/>
              </a:rPr>
              <a:t>i</a:t>
            </a:r>
            <a:endParaRPr lang="en-US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1975712" y="4013761"/>
            <a:ext cx="2293238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4328742" y="3946585"/>
            <a:ext cx="2293238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1983041" y="5162048"/>
            <a:ext cx="2293238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4256918" y="5220196"/>
            <a:ext cx="2293238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31" name="Oval 30"/>
          <p:cNvSpPr/>
          <p:nvPr/>
        </p:nvSpPr>
        <p:spPr bwMode="auto">
          <a:xfrm>
            <a:off x="1524000" y="2006306"/>
            <a:ext cx="152400" cy="8729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cxnSp>
        <p:nvCxnSpPr>
          <p:cNvPr id="33" name="Straight Arrow Connector 32"/>
          <p:cNvCxnSpPr>
            <a:stCxn id="31" idx="5"/>
          </p:cNvCxnSpPr>
          <p:nvPr/>
        </p:nvCxnSpPr>
        <p:spPr bwMode="auto">
          <a:xfrm flipV="1">
            <a:off x="1654082" y="2071458"/>
            <a:ext cx="555718" cy="935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918104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25" grpId="0" animBg="1"/>
      <p:bldP spid="26" grpId="0" animBg="1"/>
      <p:bldP spid="24" grpId="0"/>
      <p:bldP spid="27" grpId="0" animBg="1"/>
      <p:bldP spid="28" grpId="0" animBg="1"/>
      <p:bldP spid="29" grpId="0" animBg="1"/>
      <p:bldP spid="3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5744" y="805989"/>
            <a:ext cx="1426332" cy="1053435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-1942443" y="2431094"/>
            <a:ext cx="3884886" cy="673034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buFont typeface="Arial" panose="020B0604020202020204" pitchFamily="34" charset="0"/>
              <a:buChar char="•"/>
            </a:pPr>
            <a:endParaRPr lang="en-US" sz="3300" dirty="0">
              <a:latin typeface="Symbol" panose="05050102010706020507" pitchFamily="18" charset="2"/>
              <a:cs typeface="Times New Roman" panose="02020603050405020304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77954" y="2655517"/>
            <a:ext cx="5953977" cy="673034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Normal Equations: [X</a:t>
            </a:r>
            <a:r>
              <a:rPr lang="en-US" sz="27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X]m=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7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en-US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-1419728" y="3706876"/>
            <a:ext cx="9427550" cy="673034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28625" indent="-428625">
              <a:buFont typeface="Arial" panose="020B0604020202020204" pitchFamily="34" charset="0"/>
              <a:buChar char="•"/>
            </a:pP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Least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Squares Solution: m=[X</a:t>
            </a:r>
            <a:r>
              <a:rPr lang="en-US" sz="27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X]</a:t>
            </a:r>
            <a:r>
              <a:rPr lang="en-US" sz="27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7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en-US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700" dirty="0">
              <a:latin typeface="Symbol" panose="05050102010706020507" pitchFamily="18" charset="2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655603" y="1872661"/>
            <a:ext cx="9139172" cy="673034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Xw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=t: Overdetermined, Ill-Cond. &amp; Inconsistent</a:t>
            </a:r>
            <a:endParaRPr lang="en-US" sz="2700" dirty="0">
              <a:latin typeface="Symbol" panose="05050102010706020507" pitchFamily="18" charset="2"/>
              <a:cs typeface="Times New Roman" panose="02020603050405020304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-488917" y="3893924"/>
            <a:ext cx="9794788" cy="1943100"/>
            <a:chOff x="-693990" y="4457071"/>
            <a:chExt cx="13059717" cy="25908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22427" y="4457071"/>
              <a:ext cx="3543300" cy="2590800"/>
            </a:xfrm>
            <a:prstGeom prst="rect">
              <a:avLst/>
            </a:prstGeom>
          </p:spPr>
        </p:pic>
        <p:sp>
          <p:nvSpPr>
            <p:cNvPr id="9" name="Title 1"/>
            <p:cNvSpPr txBox="1">
              <a:spLocks/>
            </p:cNvSpPr>
            <p:nvPr/>
          </p:nvSpPr>
          <p:spPr>
            <a:xfrm>
              <a:off x="-693990" y="4696880"/>
              <a:ext cx="11335932" cy="897379"/>
            </a:xfrm>
            <a:prstGeom prst="rect">
              <a:avLst/>
            </a:prstGeom>
          </p:spPr>
          <p:txBody>
            <a:bodyPr vert="horz" lIns="68580" tIns="34290" rIns="68580" bIns="3429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514350" indent="-514350">
                <a:buFont typeface="Arial" panose="020B0604020202020204" pitchFamily="34" charset="0"/>
                <a:buChar char="•"/>
              </a:pPr>
              <a:r>
                <a:rPr lang="en-US" sz="2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Regularized Least Squares: m=[</a:t>
              </a:r>
              <a:r>
                <a:rPr lang="en-US" sz="27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sz="2700" baseline="30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sz="27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X+</a:t>
              </a:r>
              <a:r>
                <a:rPr lang="en-US" sz="2700" dirty="0" err="1">
                  <a:latin typeface="Symbol" panose="05050102010706020507" pitchFamily="18" charset="2"/>
                  <a:cs typeface="Times New Roman" panose="02020603050405020304" pitchFamily="18" charset="0"/>
                </a:rPr>
                <a:t>a</a:t>
              </a:r>
              <a:r>
                <a:rPr lang="en-US" sz="27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2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]</a:t>
              </a:r>
              <a:r>
                <a:rPr lang="en-US" sz="27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-1</a:t>
              </a:r>
              <a:r>
                <a:rPr lang="en-US" sz="2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sz="2700" baseline="30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sz="27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endParaRPr lang="en-US" sz="2700" dirty="0">
                <a:latin typeface="Symbol" panose="05050102010706020507" pitchFamily="18" charset="2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Title 1"/>
          <p:cNvSpPr txBox="1">
            <a:spLocks/>
          </p:cNvSpPr>
          <p:nvPr/>
        </p:nvSpPr>
        <p:spPr>
          <a:xfrm>
            <a:off x="-1432502" y="4933862"/>
            <a:ext cx="9234126" cy="864189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Overfitting: Complexity of predicted &amp; </a:t>
            </a:r>
          </a:p>
          <a:p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actual models should be similar.</a:t>
            </a:r>
            <a:endParaRPr lang="en-US" sz="2700" dirty="0">
              <a:latin typeface="Symbol" panose="05050102010706020507" pitchFamily="18" charset="2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330355" y="1112852"/>
            <a:ext cx="284052" cy="3077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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7645" y="967533"/>
            <a:ext cx="1035686" cy="12467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87558" y="-21242"/>
            <a:ext cx="6858000" cy="1790700"/>
          </a:xfrm>
        </p:spPr>
        <p:txBody>
          <a:bodyPr>
            <a:normAutofit/>
          </a:bodyPr>
          <a:lstStyle/>
          <a:p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  <a:endParaRPr lang="en-US" sz="6000" dirty="0">
              <a:latin typeface="Symbol" panose="05050102010706020507" pitchFamily="18" charset="2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7644" y="2468949"/>
            <a:ext cx="2109550" cy="15744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180635" y="3092190"/>
            <a:ext cx="8675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panose="05050102010706020507" pitchFamily="18" charset="2"/>
                <a:sym typeface="Symbol" panose="05050102010706020507" pitchFamily="18" charset="2"/>
              </a:rPr>
              <a:t></a:t>
            </a:r>
            <a:r>
              <a:rPr lang="en-US" sz="2400" dirty="0">
                <a:latin typeface="Symbol" panose="05050102010706020507" pitchFamily="18" charset="2"/>
              </a:rPr>
              <a:t>e</a:t>
            </a:r>
            <a:r>
              <a:rPr lang="en-US" sz="2400" dirty="0"/>
              <a:t>=0</a:t>
            </a:r>
          </a:p>
        </p:txBody>
      </p:sp>
      <p:sp>
        <p:nvSpPr>
          <p:cNvPr id="22" name="Left Bracket 21"/>
          <p:cNvSpPr/>
          <p:nvPr/>
        </p:nvSpPr>
        <p:spPr>
          <a:xfrm>
            <a:off x="8601327" y="994434"/>
            <a:ext cx="97206" cy="699558"/>
          </a:xfrm>
          <a:prstGeom prst="leftBracket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3" name="Left Bracket 22"/>
          <p:cNvSpPr/>
          <p:nvPr/>
        </p:nvSpPr>
        <p:spPr>
          <a:xfrm flipH="1">
            <a:off x="8994877" y="994434"/>
            <a:ext cx="89033" cy="699558"/>
          </a:xfrm>
          <a:prstGeom prst="leftBracket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grpSp>
        <p:nvGrpSpPr>
          <p:cNvPr id="26" name="Group 25"/>
          <p:cNvGrpSpPr/>
          <p:nvPr/>
        </p:nvGrpSpPr>
        <p:grpSpPr>
          <a:xfrm>
            <a:off x="1809445" y="803826"/>
            <a:ext cx="6285348" cy="1741869"/>
            <a:chOff x="2305878" y="-71231"/>
            <a:chExt cx="8380464" cy="2322491"/>
          </a:xfrm>
        </p:grpSpPr>
        <p:sp>
          <p:nvSpPr>
            <p:cNvPr id="24" name="Rectangle 23"/>
            <p:cNvSpPr/>
            <p:nvPr/>
          </p:nvSpPr>
          <p:spPr>
            <a:xfrm>
              <a:off x="2305878" y="1691703"/>
              <a:ext cx="3101009" cy="559557"/>
            </a:xfrm>
            <a:prstGeom prst="rect">
              <a:avLst/>
            </a:prstGeom>
            <a:solidFill>
              <a:srgbClr val="FF0000">
                <a:alpha val="1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0295450" y="-71231"/>
              <a:ext cx="390892" cy="1318434"/>
            </a:xfrm>
            <a:prstGeom prst="rect">
              <a:avLst/>
            </a:prstGeom>
            <a:solidFill>
              <a:srgbClr val="FF0000">
                <a:alpha val="1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104414" y="893149"/>
            <a:ext cx="3640265" cy="1631876"/>
            <a:chOff x="7290895" y="-5070"/>
            <a:chExt cx="4853686" cy="2175835"/>
          </a:xfrm>
        </p:grpSpPr>
        <p:sp>
          <p:nvSpPr>
            <p:cNvPr id="28" name="Rectangle 27"/>
            <p:cNvSpPr/>
            <p:nvPr/>
          </p:nvSpPr>
          <p:spPr>
            <a:xfrm>
              <a:off x="7290895" y="1611208"/>
              <a:ext cx="1763136" cy="559557"/>
            </a:xfrm>
            <a:prstGeom prst="rect">
              <a:avLst/>
            </a:prstGeom>
            <a:solidFill>
              <a:srgbClr val="00B0F0">
                <a:alpha val="1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0748535" y="-5070"/>
              <a:ext cx="1396046" cy="1772572"/>
            </a:xfrm>
            <a:prstGeom prst="rect">
              <a:avLst/>
            </a:prstGeom>
            <a:solidFill>
              <a:srgbClr val="00B0F0">
                <a:alpha val="1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sp>
        <p:nvSpPr>
          <p:cNvPr id="31" name="Rectangle 30"/>
          <p:cNvSpPr/>
          <p:nvPr/>
        </p:nvSpPr>
        <p:spPr>
          <a:xfrm>
            <a:off x="5783942" y="2162372"/>
            <a:ext cx="1768588" cy="419668"/>
          </a:xfrm>
          <a:prstGeom prst="rect">
            <a:avLst/>
          </a:prstGeom>
          <a:solidFill>
            <a:srgbClr val="92D05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grpSp>
        <p:nvGrpSpPr>
          <p:cNvPr id="37" name="Group 36"/>
          <p:cNvGrpSpPr/>
          <p:nvPr/>
        </p:nvGrpSpPr>
        <p:grpSpPr>
          <a:xfrm>
            <a:off x="7977135" y="3075038"/>
            <a:ext cx="980893" cy="476654"/>
            <a:chOff x="10636179" y="2957051"/>
            <a:chExt cx="1307857" cy="635538"/>
          </a:xfrm>
        </p:grpSpPr>
        <p:cxnSp>
          <p:nvCxnSpPr>
            <p:cNvPr id="34" name="Straight Arrow Connector 33"/>
            <p:cNvCxnSpPr/>
            <p:nvPr/>
          </p:nvCxnSpPr>
          <p:spPr>
            <a:xfrm flipH="1">
              <a:off x="10636179" y="3352015"/>
              <a:ext cx="416134" cy="24057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tangle 35"/>
            <p:cNvSpPr/>
            <p:nvPr/>
          </p:nvSpPr>
          <p:spPr>
            <a:xfrm>
              <a:off x="11052313" y="2957051"/>
              <a:ext cx="891723" cy="559557"/>
            </a:xfrm>
            <a:prstGeom prst="rect">
              <a:avLst/>
            </a:prstGeom>
            <a:solidFill>
              <a:srgbClr val="FF0000">
                <a:alpha val="1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sp>
        <p:nvSpPr>
          <p:cNvPr id="30" name="Title 1"/>
          <p:cNvSpPr txBox="1">
            <a:spLocks/>
          </p:cNvSpPr>
          <p:nvPr/>
        </p:nvSpPr>
        <p:spPr>
          <a:xfrm>
            <a:off x="-928326" y="5568494"/>
            <a:ext cx="9234126" cy="864189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Bias term: Most general linear model y=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mx+b</a:t>
            </a:r>
            <a:endParaRPr lang="en-US" sz="2700" dirty="0">
              <a:latin typeface="Symbol" panose="05050102010706020507" pitchFamily="18" charset="2"/>
              <a:cs typeface="Times New Roman" panose="02020603050405020304" pitchFamily="18" charset="0"/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-271228" y="6031523"/>
            <a:ext cx="9796228" cy="864189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Conditioning: Balance data types,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demean+normalize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input</a:t>
            </a:r>
            <a:endParaRPr lang="en-US" sz="2700" dirty="0">
              <a:latin typeface="Symbol" panose="05050102010706020507" pitchFamily="18" charset="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9400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0" grpId="0"/>
      <p:bldP spid="18" grpId="0" animBg="1"/>
      <p:bldP spid="4" grpId="0"/>
      <p:bldP spid="31" grpId="0" animBg="1"/>
      <p:bldP spid="30" grpId="0"/>
      <p:bldP spid="3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498" name="Rectangle 2"/>
          <p:cNvSpPr>
            <a:spLocks noChangeArrowheads="1"/>
          </p:cNvSpPr>
          <p:nvPr/>
        </p:nvSpPr>
        <p:spPr bwMode="auto">
          <a:xfrm>
            <a:off x="-138817" y="-517309"/>
            <a:ext cx="914400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sz="8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Outline</a:t>
            </a:r>
            <a:endParaRPr lang="en-US" sz="8000" dirty="0">
              <a:solidFill>
                <a:srgbClr val="FFFFFF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-1789506" y="2895600"/>
            <a:ext cx="1104900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5770880" y="5783584"/>
            <a:ext cx="1524000" cy="914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-31750" y="1624434"/>
            <a:ext cx="914400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685800" indent="-685800" algn="ctr">
              <a:buFont typeface="Arial" panose="020B0604020202020204" pitchFamily="34" charset="0"/>
              <a:buChar char="•"/>
              <a:defRPr/>
            </a:pPr>
            <a:r>
              <a:rPr lang="en-US" sz="4000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Overdetermined System of Equations</a:t>
            </a:r>
            <a:endParaRPr lang="en-US" sz="4000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-302260" y="2659384"/>
            <a:ext cx="914400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685800" indent="-685800" algn="ctr">
              <a:buFont typeface="Arial" panose="020B0604020202020204" pitchFamily="34" charset="0"/>
              <a:buChar char="•"/>
              <a:defRPr/>
            </a:pPr>
            <a:r>
              <a:rPr lang="en-US" sz="4000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Iterative Steepest Descent Solution</a:t>
            </a:r>
            <a:endParaRPr lang="en-US" sz="4000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-302260" y="4578254"/>
            <a:ext cx="383286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685800" indent="-685800" algn="ctr">
              <a:buFont typeface="Arial" panose="020B0604020202020204" pitchFamily="34" charset="0"/>
              <a:buChar char="•"/>
              <a:defRPr/>
            </a:pPr>
            <a:r>
              <a:rPr lang="en-US" sz="4000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Summary</a:t>
            </a:r>
            <a:endParaRPr lang="en-US" sz="4000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78740" y="3605634"/>
            <a:ext cx="808609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685800" indent="-685800" algn="ctr">
              <a:buFont typeface="Arial" panose="020B0604020202020204" pitchFamily="34" charset="0"/>
              <a:buChar char="•"/>
              <a:defRPr/>
            </a:pPr>
            <a:r>
              <a:rPr lang="en-US" sz="4000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Details: </a:t>
            </a:r>
            <a:r>
              <a:rPr lang="en-US" sz="4000" dirty="0" err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Ill-posed+Regularization</a:t>
            </a:r>
            <a:endParaRPr lang="en-US" sz="4000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2886" y="2136489"/>
            <a:ext cx="8870769" cy="5617789"/>
            <a:chOff x="56061" y="2208730"/>
            <a:chExt cx="8870769" cy="5617789"/>
          </a:xfrm>
        </p:grpSpPr>
        <p:sp>
          <p:nvSpPr>
            <p:cNvPr id="9" name="Rectangle 8"/>
            <p:cNvSpPr/>
            <p:nvPr/>
          </p:nvSpPr>
          <p:spPr bwMode="auto">
            <a:xfrm>
              <a:off x="99060" y="2208730"/>
              <a:ext cx="8827770" cy="1985254"/>
            </a:xfrm>
            <a:prstGeom prst="rect">
              <a:avLst/>
            </a:prstGeom>
            <a:solidFill>
              <a:schemeClr val="bg1">
                <a:alpha val="68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1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56061" y="5000334"/>
              <a:ext cx="8827770" cy="2826185"/>
            </a:xfrm>
            <a:prstGeom prst="rect">
              <a:avLst/>
            </a:prstGeom>
            <a:solidFill>
              <a:schemeClr val="bg1">
                <a:alpha val="68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1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</p:grpSp>
      <p:pic>
        <p:nvPicPr>
          <p:cNvPr id="1026" name="Picture 2" descr="Aerial view of mountain valley in the central part of norway. | Premium  Pho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681" y="1915797"/>
            <a:ext cx="9378904" cy="4996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7506" y="5783584"/>
            <a:ext cx="29594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Symbol" panose="05050102010706020507" pitchFamily="18" charset="2"/>
              </a:rPr>
              <a:t>e</a:t>
            </a:r>
            <a:r>
              <a:rPr lang="en-US" dirty="0">
                <a:solidFill>
                  <a:srgbClr val="FFFF00"/>
                </a:solidFill>
              </a:rPr>
              <a:t> = ½ (z-5km)</a:t>
            </a:r>
            <a:r>
              <a:rPr lang="en-US" baseline="30000" dirty="0">
                <a:solidFill>
                  <a:srgbClr val="FFFF00"/>
                </a:solidFill>
              </a:rPr>
              <a:t>2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>
            <a:off x="3876882" y="4942761"/>
            <a:ext cx="5012086" cy="1564748"/>
          </a:xfrm>
          <a:custGeom>
            <a:avLst/>
            <a:gdLst>
              <a:gd name="connsiteX0" fmla="*/ 0 w 5012086"/>
              <a:gd name="connsiteY0" fmla="*/ 0 h 1564748"/>
              <a:gd name="connsiteX1" fmla="*/ 435196 w 5012086"/>
              <a:gd name="connsiteY1" fmla="*/ 88017 h 1564748"/>
              <a:gd name="connsiteX2" fmla="*/ 845942 w 5012086"/>
              <a:gd name="connsiteY2" fmla="*/ 156474 h 1564748"/>
              <a:gd name="connsiteX3" fmla="*/ 1070875 w 5012086"/>
              <a:gd name="connsiteY3" fmla="*/ 185814 h 1564748"/>
              <a:gd name="connsiteX4" fmla="*/ 1378935 w 5012086"/>
              <a:gd name="connsiteY4" fmla="*/ 185814 h 1564748"/>
              <a:gd name="connsiteX5" fmla="*/ 1633207 w 5012086"/>
              <a:gd name="connsiteY5" fmla="*/ 293390 h 1564748"/>
              <a:gd name="connsiteX6" fmla="*/ 1784792 w 5012086"/>
              <a:gd name="connsiteY6" fmla="*/ 337399 h 1564748"/>
              <a:gd name="connsiteX7" fmla="*/ 2087962 w 5012086"/>
              <a:gd name="connsiteY7" fmla="*/ 400966 h 1564748"/>
              <a:gd name="connsiteX8" fmla="*/ 2185758 w 5012086"/>
              <a:gd name="connsiteY8" fmla="*/ 474314 h 1564748"/>
              <a:gd name="connsiteX9" fmla="*/ 1921707 w 5012086"/>
              <a:gd name="connsiteY9" fmla="*/ 469424 h 1564748"/>
              <a:gd name="connsiteX10" fmla="*/ 2053733 w 5012086"/>
              <a:gd name="connsiteY10" fmla="*/ 528102 h 1564748"/>
              <a:gd name="connsiteX11" fmla="*/ 1990165 w 5012086"/>
              <a:gd name="connsiteY11" fmla="*/ 572111 h 1564748"/>
              <a:gd name="connsiteX12" fmla="*/ 2508488 w 5012086"/>
              <a:gd name="connsiteY12" fmla="*/ 655238 h 1564748"/>
              <a:gd name="connsiteX13" fmla="*/ 3051260 w 5012086"/>
              <a:gd name="connsiteY13" fmla="*/ 655238 h 1564748"/>
              <a:gd name="connsiteX14" fmla="*/ 3471786 w 5012086"/>
              <a:gd name="connsiteY14" fmla="*/ 689467 h 1564748"/>
              <a:gd name="connsiteX15" fmla="*/ 3941211 w 5012086"/>
              <a:gd name="connsiteY15" fmla="*/ 1041535 h 1564748"/>
              <a:gd name="connsiteX16" fmla="*/ 4161254 w 5012086"/>
              <a:gd name="connsiteY16" fmla="*/ 1217570 h 1564748"/>
              <a:gd name="connsiteX17" fmla="*/ 4821382 w 5012086"/>
              <a:gd name="connsiteY17" fmla="*/ 1393604 h 1564748"/>
              <a:gd name="connsiteX18" fmla="*/ 5012086 w 5012086"/>
              <a:gd name="connsiteY18" fmla="*/ 1564748 h 1564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012086" h="1564748">
                <a:moveTo>
                  <a:pt x="0" y="0"/>
                </a:moveTo>
                <a:lnTo>
                  <a:pt x="435196" y="88017"/>
                </a:lnTo>
                <a:cubicBezTo>
                  <a:pt x="576186" y="114096"/>
                  <a:pt x="739996" y="140175"/>
                  <a:pt x="845942" y="156474"/>
                </a:cubicBezTo>
                <a:cubicBezTo>
                  <a:pt x="951888" y="172773"/>
                  <a:pt x="982043" y="180924"/>
                  <a:pt x="1070875" y="185814"/>
                </a:cubicBezTo>
                <a:cubicBezTo>
                  <a:pt x="1159707" y="190704"/>
                  <a:pt x="1285213" y="167885"/>
                  <a:pt x="1378935" y="185814"/>
                </a:cubicBezTo>
                <a:cubicBezTo>
                  <a:pt x="1472657" y="203743"/>
                  <a:pt x="1565564" y="268126"/>
                  <a:pt x="1633207" y="293390"/>
                </a:cubicBezTo>
                <a:cubicBezTo>
                  <a:pt x="1700850" y="318654"/>
                  <a:pt x="1709000" y="319470"/>
                  <a:pt x="1784792" y="337399"/>
                </a:cubicBezTo>
                <a:cubicBezTo>
                  <a:pt x="1860584" y="355328"/>
                  <a:pt x="2021134" y="378147"/>
                  <a:pt x="2087962" y="400966"/>
                </a:cubicBezTo>
                <a:cubicBezTo>
                  <a:pt x="2154790" y="423785"/>
                  <a:pt x="2213467" y="462904"/>
                  <a:pt x="2185758" y="474314"/>
                </a:cubicBezTo>
                <a:cubicBezTo>
                  <a:pt x="2158049" y="485724"/>
                  <a:pt x="1943711" y="460459"/>
                  <a:pt x="1921707" y="469424"/>
                </a:cubicBezTo>
                <a:cubicBezTo>
                  <a:pt x="1899703" y="478389"/>
                  <a:pt x="2042323" y="510988"/>
                  <a:pt x="2053733" y="528102"/>
                </a:cubicBezTo>
                <a:cubicBezTo>
                  <a:pt x="2065143" y="545216"/>
                  <a:pt x="1914373" y="550922"/>
                  <a:pt x="1990165" y="572111"/>
                </a:cubicBezTo>
                <a:cubicBezTo>
                  <a:pt x="2065957" y="593300"/>
                  <a:pt x="2331639" y="641384"/>
                  <a:pt x="2508488" y="655238"/>
                </a:cubicBezTo>
                <a:cubicBezTo>
                  <a:pt x="2685337" y="669093"/>
                  <a:pt x="2890710" y="649533"/>
                  <a:pt x="3051260" y="655238"/>
                </a:cubicBezTo>
                <a:cubicBezTo>
                  <a:pt x="3211810" y="660943"/>
                  <a:pt x="3323461" y="625084"/>
                  <a:pt x="3471786" y="689467"/>
                </a:cubicBezTo>
                <a:cubicBezTo>
                  <a:pt x="3620111" y="753850"/>
                  <a:pt x="3826300" y="953518"/>
                  <a:pt x="3941211" y="1041535"/>
                </a:cubicBezTo>
                <a:cubicBezTo>
                  <a:pt x="4056122" y="1129552"/>
                  <a:pt x="4014559" y="1158892"/>
                  <a:pt x="4161254" y="1217570"/>
                </a:cubicBezTo>
                <a:cubicBezTo>
                  <a:pt x="4307949" y="1276248"/>
                  <a:pt x="4679577" y="1335741"/>
                  <a:pt x="4821382" y="1393604"/>
                </a:cubicBezTo>
                <a:cubicBezTo>
                  <a:pt x="4963187" y="1451467"/>
                  <a:pt x="4987636" y="1508107"/>
                  <a:pt x="5012086" y="1564748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dash"/>
            <a:round/>
            <a:headEnd type="triangl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39232" y="5823017"/>
            <a:ext cx="21307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+ </a:t>
            </a:r>
            <a:r>
              <a:rPr lang="en-US" dirty="0">
                <a:solidFill>
                  <a:srgbClr val="FFFFFF"/>
                </a:solidFill>
                <a:latin typeface="Symbol" panose="05050102010706020507" pitchFamily="18" charset="2"/>
              </a:rPr>
              <a:t>l</a:t>
            </a:r>
            <a:r>
              <a:rPr lang="en-US" dirty="0">
                <a:solidFill>
                  <a:srgbClr val="FFFF00"/>
                </a:solidFill>
              </a:rPr>
              <a:t>(x</a:t>
            </a:r>
            <a:r>
              <a:rPr lang="en-US" baseline="30000" dirty="0">
                <a:solidFill>
                  <a:srgbClr val="FFFF00"/>
                </a:solidFill>
              </a:rPr>
              <a:t>2</a:t>
            </a:r>
            <a:r>
              <a:rPr lang="en-US" dirty="0">
                <a:solidFill>
                  <a:srgbClr val="FFFF00"/>
                </a:solidFill>
              </a:rPr>
              <a:t>+y</a:t>
            </a:r>
            <a:r>
              <a:rPr lang="en-US" baseline="30000" dirty="0">
                <a:solidFill>
                  <a:srgbClr val="FFFF00"/>
                </a:solidFill>
              </a:rPr>
              <a:t>2</a:t>
            </a:r>
            <a:r>
              <a:rPr lang="en-US" dirty="0">
                <a:solidFill>
                  <a:srgbClr val="FFFF00"/>
                </a:solidFill>
              </a:rPr>
              <a:t>)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7049268" y="4678847"/>
            <a:ext cx="1057528" cy="604842"/>
            <a:chOff x="6693227" y="4749610"/>
            <a:chExt cx="1057528" cy="604842"/>
          </a:xfrm>
        </p:grpSpPr>
        <p:grpSp>
          <p:nvGrpSpPr>
            <p:cNvPr id="24" name="Group 23"/>
            <p:cNvGrpSpPr/>
            <p:nvPr/>
          </p:nvGrpSpPr>
          <p:grpSpPr>
            <a:xfrm>
              <a:off x="6788445" y="5164298"/>
              <a:ext cx="696349" cy="149603"/>
              <a:chOff x="6816518" y="4971718"/>
              <a:chExt cx="696349" cy="149603"/>
            </a:xfrm>
          </p:grpSpPr>
          <p:cxnSp>
            <p:nvCxnSpPr>
              <p:cNvPr id="20" name="Straight Connector 19"/>
              <p:cNvCxnSpPr/>
              <p:nvPr/>
            </p:nvCxnSpPr>
            <p:spPr bwMode="auto">
              <a:xfrm>
                <a:off x="7149366" y="4971718"/>
                <a:ext cx="363501" cy="149603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2" name="Straight Connector 21"/>
              <p:cNvCxnSpPr/>
              <p:nvPr/>
            </p:nvCxnSpPr>
            <p:spPr bwMode="auto">
              <a:xfrm flipV="1">
                <a:off x="6816518" y="4971718"/>
                <a:ext cx="341203" cy="94922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25" name="TextBox 24"/>
            <p:cNvSpPr txBox="1"/>
            <p:nvPr/>
          </p:nvSpPr>
          <p:spPr>
            <a:xfrm>
              <a:off x="7386553" y="4831232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FFFF"/>
                  </a:solidFill>
                </a:rPr>
                <a:t>x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693227" y="4749610"/>
              <a:ext cx="34336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FFFF"/>
                  </a:solidFill>
                </a:rPr>
                <a:t>y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764107" y="4407655"/>
            <a:ext cx="1810304" cy="663219"/>
            <a:chOff x="5881704" y="4280505"/>
            <a:chExt cx="1810304" cy="663219"/>
          </a:xfrm>
        </p:grpSpPr>
        <p:sp>
          <p:nvSpPr>
            <p:cNvPr id="27" name="TextBox 26"/>
            <p:cNvSpPr txBox="1"/>
            <p:nvPr/>
          </p:nvSpPr>
          <p:spPr>
            <a:xfrm>
              <a:off x="5881704" y="4280505"/>
              <a:ext cx="181030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solidFill>
                    <a:srgbClr val="FFFF00"/>
                  </a:solidFill>
                </a:rPr>
                <a:t>Tushar’s</a:t>
              </a:r>
              <a:r>
                <a:rPr lang="en-US" sz="2000" dirty="0">
                  <a:solidFill>
                    <a:srgbClr val="FFFF00"/>
                  </a:solidFill>
                </a:rPr>
                <a:t> house</a:t>
              </a:r>
            </a:p>
          </p:txBody>
        </p:sp>
        <p:cxnSp>
          <p:nvCxnSpPr>
            <p:cNvPr id="30" name="Straight Arrow Connector 29"/>
            <p:cNvCxnSpPr/>
            <p:nvPr/>
          </p:nvCxnSpPr>
          <p:spPr bwMode="auto">
            <a:xfrm flipH="1">
              <a:off x="6403245" y="4690737"/>
              <a:ext cx="302356" cy="252987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37" name="Group 36"/>
          <p:cNvGrpSpPr/>
          <p:nvPr/>
        </p:nvGrpSpPr>
        <p:grpSpPr>
          <a:xfrm>
            <a:off x="1828800" y="4953000"/>
            <a:ext cx="8036672" cy="2752194"/>
            <a:chOff x="1849120" y="4684926"/>
            <a:chExt cx="8036672" cy="2752194"/>
          </a:xfrm>
        </p:grpSpPr>
        <p:sp>
          <p:nvSpPr>
            <p:cNvPr id="33" name="Freeform 32"/>
            <p:cNvSpPr/>
            <p:nvPr/>
          </p:nvSpPr>
          <p:spPr bwMode="auto">
            <a:xfrm>
              <a:off x="1849120" y="4684926"/>
              <a:ext cx="8036672" cy="2752194"/>
            </a:xfrm>
            <a:custGeom>
              <a:avLst/>
              <a:gdLst>
                <a:gd name="connsiteX0" fmla="*/ 0 w 8036672"/>
                <a:gd name="connsiteY0" fmla="*/ 2620114 h 2752194"/>
                <a:gd name="connsiteX1" fmla="*/ 2509520 w 8036672"/>
                <a:gd name="connsiteY1" fmla="*/ 1929234 h 2752194"/>
                <a:gd name="connsiteX2" fmla="*/ 3606800 w 8036672"/>
                <a:gd name="connsiteY2" fmla="*/ 1065634 h 2752194"/>
                <a:gd name="connsiteX3" fmla="*/ 2570480 w 8036672"/>
                <a:gd name="connsiteY3" fmla="*/ 831954 h 2752194"/>
                <a:gd name="connsiteX4" fmla="*/ 1717040 w 8036672"/>
                <a:gd name="connsiteY4" fmla="*/ 395074 h 2752194"/>
                <a:gd name="connsiteX5" fmla="*/ 1808480 w 8036672"/>
                <a:gd name="connsiteY5" fmla="*/ 39474 h 2752194"/>
                <a:gd name="connsiteX6" fmla="*/ 2580640 w 8036672"/>
                <a:gd name="connsiteY6" fmla="*/ 29314 h 2752194"/>
                <a:gd name="connsiteX7" fmla="*/ 3342640 w 8036672"/>
                <a:gd name="connsiteY7" fmla="*/ 222354 h 2752194"/>
                <a:gd name="connsiteX8" fmla="*/ 4104640 w 8036672"/>
                <a:gd name="connsiteY8" fmla="*/ 445874 h 2752194"/>
                <a:gd name="connsiteX9" fmla="*/ 4988560 w 8036672"/>
                <a:gd name="connsiteY9" fmla="*/ 516994 h 2752194"/>
                <a:gd name="connsiteX10" fmla="*/ 5862320 w 8036672"/>
                <a:gd name="connsiteY10" fmla="*/ 557634 h 2752194"/>
                <a:gd name="connsiteX11" fmla="*/ 6837680 w 8036672"/>
                <a:gd name="connsiteY11" fmla="*/ 1024994 h 2752194"/>
                <a:gd name="connsiteX12" fmla="*/ 7599680 w 8036672"/>
                <a:gd name="connsiteY12" fmla="*/ 1482194 h 2752194"/>
                <a:gd name="connsiteX13" fmla="*/ 8026400 w 8036672"/>
                <a:gd name="connsiteY13" fmla="*/ 1939394 h 2752194"/>
                <a:gd name="connsiteX14" fmla="*/ 7183120 w 8036672"/>
                <a:gd name="connsiteY14" fmla="*/ 1949554 h 2752194"/>
                <a:gd name="connsiteX15" fmla="*/ 5984240 w 8036672"/>
                <a:gd name="connsiteY15" fmla="*/ 1218034 h 2752194"/>
                <a:gd name="connsiteX16" fmla="*/ 5394960 w 8036672"/>
                <a:gd name="connsiteY16" fmla="*/ 1014834 h 2752194"/>
                <a:gd name="connsiteX17" fmla="*/ 4561840 w 8036672"/>
                <a:gd name="connsiteY17" fmla="*/ 852274 h 2752194"/>
                <a:gd name="connsiteX18" fmla="*/ 3474720 w 8036672"/>
                <a:gd name="connsiteY18" fmla="*/ 588114 h 2752194"/>
                <a:gd name="connsiteX19" fmla="*/ 2926080 w 8036672"/>
                <a:gd name="connsiteY19" fmla="*/ 466194 h 2752194"/>
                <a:gd name="connsiteX20" fmla="*/ 2407920 w 8036672"/>
                <a:gd name="connsiteY20" fmla="*/ 374754 h 2752194"/>
                <a:gd name="connsiteX21" fmla="*/ 2397760 w 8036672"/>
                <a:gd name="connsiteY21" fmla="*/ 476354 h 2752194"/>
                <a:gd name="connsiteX22" fmla="*/ 4521200 w 8036672"/>
                <a:gd name="connsiteY22" fmla="*/ 1167234 h 2752194"/>
                <a:gd name="connsiteX23" fmla="*/ 4094480 w 8036672"/>
                <a:gd name="connsiteY23" fmla="*/ 1705714 h 2752194"/>
                <a:gd name="connsiteX24" fmla="*/ 1940560 w 8036672"/>
                <a:gd name="connsiteY24" fmla="*/ 2752194 h 2752194"/>
                <a:gd name="connsiteX25" fmla="*/ 1940560 w 8036672"/>
                <a:gd name="connsiteY25" fmla="*/ 2752194 h 2752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036672" h="2752194">
                  <a:moveTo>
                    <a:pt x="0" y="2620114"/>
                  </a:moveTo>
                  <a:cubicBezTo>
                    <a:pt x="954193" y="2404214"/>
                    <a:pt x="1908387" y="2188314"/>
                    <a:pt x="2509520" y="1929234"/>
                  </a:cubicBezTo>
                  <a:cubicBezTo>
                    <a:pt x="3110653" y="1670154"/>
                    <a:pt x="3596640" y="1248514"/>
                    <a:pt x="3606800" y="1065634"/>
                  </a:cubicBezTo>
                  <a:cubicBezTo>
                    <a:pt x="3616960" y="882754"/>
                    <a:pt x="2885440" y="943714"/>
                    <a:pt x="2570480" y="831954"/>
                  </a:cubicBezTo>
                  <a:cubicBezTo>
                    <a:pt x="2255520" y="720194"/>
                    <a:pt x="1844040" y="527154"/>
                    <a:pt x="1717040" y="395074"/>
                  </a:cubicBezTo>
                  <a:cubicBezTo>
                    <a:pt x="1590040" y="262994"/>
                    <a:pt x="1664547" y="100434"/>
                    <a:pt x="1808480" y="39474"/>
                  </a:cubicBezTo>
                  <a:cubicBezTo>
                    <a:pt x="1952413" y="-21486"/>
                    <a:pt x="2324947" y="-1166"/>
                    <a:pt x="2580640" y="29314"/>
                  </a:cubicBezTo>
                  <a:cubicBezTo>
                    <a:pt x="2836333" y="59794"/>
                    <a:pt x="3088640" y="152927"/>
                    <a:pt x="3342640" y="222354"/>
                  </a:cubicBezTo>
                  <a:cubicBezTo>
                    <a:pt x="3596640" y="291781"/>
                    <a:pt x="3830320" y="396767"/>
                    <a:pt x="4104640" y="445874"/>
                  </a:cubicBezTo>
                  <a:cubicBezTo>
                    <a:pt x="4378960" y="494981"/>
                    <a:pt x="4695613" y="498367"/>
                    <a:pt x="4988560" y="516994"/>
                  </a:cubicBezTo>
                  <a:cubicBezTo>
                    <a:pt x="5281507" y="535621"/>
                    <a:pt x="5554133" y="472967"/>
                    <a:pt x="5862320" y="557634"/>
                  </a:cubicBezTo>
                  <a:cubicBezTo>
                    <a:pt x="6170507" y="642301"/>
                    <a:pt x="6548120" y="870901"/>
                    <a:pt x="6837680" y="1024994"/>
                  </a:cubicBezTo>
                  <a:cubicBezTo>
                    <a:pt x="7127240" y="1179087"/>
                    <a:pt x="7401560" y="1329794"/>
                    <a:pt x="7599680" y="1482194"/>
                  </a:cubicBezTo>
                  <a:cubicBezTo>
                    <a:pt x="7797800" y="1634594"/>
                    <a:pt x="8095827" y="1861501"/>
                    <a:pt x="8026400" y="1939394"/>
                  </a:cubicBezTo>
                  <a:cubicBezTo>
                    <a:pt x="7956973" y="2017287"/>
                    <a:pt x="7523480" y="2069781"/>
                    <a:pt x="7183120" y="1949554"/>
                  </a:cubicBezTo>
                  <a:cubicBezTo>
                    <a:pt x="6842760" y="1829327"/>
                    <a:pt x="6282267" y="1373821"/>
                    <a:pt x="5984240" y="1218034"/>
                  </a:cubicBezTo>
                  <a:cubicBezTo>
                    <a:pt x="5686213" y="1062247"/>
                    <a:pt x="5632027" y="1075794"/>
                    <a:pt x="5394960" y="1014834"/>
                  </a:cubicBezTo>
                  <a:cubicBezTo>
                    <a:pt x="5157893" y="953874"/>
                    <a:pt x="4881880" y="923394"/>
                    <a:pt x="4561840" y="852274"/>
                  </a:cubicBezTo>
                  <a:cubicBezTo>
                    <a:pt x="4241800" y="781154"/>
                    <a:pt x="3747347" y="652461"/>
                    <a:pt x="3474720" y="588114"/>
                  </a:cubicBezTo>
                  <a:cubicBezTo>
                    <a:pt x="3202093" y="523767"/>
                    <a:pt x="3103880" y="501754"/>
                    <a:pt x="2926080" y="466194"/>
                  </a:cubicBezTo>
                  <a:cubicBezTo>
                    <a:pt x="2748280" y="430634"/>
                    <a:pt x="2495973" y="373061"/>
                    <a:pt x="2407920" y="374754"/>
                  </a:cubicBezTo>
                  <a:cubicBezTo>
                    <a:pt x="2319867" y="376447"/>
                    <a:pt x="2045547" y="344274"/>
                    <a:pt x="2397760" y="476354"/>
                  </a:cubicBezTo>
                  <a:cubicBezTo>
                    <a:pt x="2749973" y="608434"/>
                    <a:pt x="4238413" y="962341"/>
                    <a:pt x="4521200" y="1167234"/>
                  </a:cubicBezTo>
                  <a:cubicBezTo>
                    <a:pt x="4803987" y="1372127"/>
                    <a:pt x="4524587" y="1441554"/>
                    <a:pt x="4094480" y="1705714"/>
                  </a:cubicBezTo>
                  <a:cubicBezTo>
                    <a:pt x="3664373" y="1969874"/>
                    <a:pt x="1940560" y="2752194"/>
                    <a:pt x="1940560" y="2752194"/>
                  </a:cubicBezTo>
                  <a:lnTo>
                    <a:pt x="1940560" y="2752194"/>
                  </a:lnTo>
                </a:path>
              </a:pathLst>
            </a:custGeom>
            <a:noFill/>
            <a:ln w="28575" cap="flat" cmpd="sng" algn="ctr">
              <a:solidFill>
                <a:srgbClr val="FFFF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1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321333" y="5244652"/>
              <a:ext cx="102463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FF00"/>
                  </a:solidFill>
                </a:rPr>
                <a:t>5.01 km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209040" y="4618099"/>
            <a:ext cx="8270240" cy="2294615"/>
            <a:chOff x="1229360" y="4350025"/>
            <a:chExt cx="8270240" cy="2294615"/>
          </a:xfrm>
        </p:grpSpPr>
        <p:sp>
          <p:nvSpPr>
            <p:cNvPr id="34" name="Freeform 33"/>
            <p:cNvSpPr/>
            <p:nvPr/>
          </p:nvSpPr>
          <p:spPr bwMode="auto">
            <a:xfrm>
              <a:off x="1229360" y="4350025"/>
              <a:ext cx="8270240" cy="2294615"/>
            </a:xfrm>
            <a:custGeom>
              <a:avLst/>
              <a:gdLst>
                <a:gd name="connsiteX0" fmla="*/ 0 w 8270240"/>
                <a:gd name="connsiteY0" fmla="*/ 2294615 h 2294615"/>
                <a:gd name="connsiteX1" fmla="*/ 1981200 w 8270240"/>
                <a:gd name="connsiteY1" fmla="*/ 1786615 h 2294615"/>
                <a:gd name="connsiteX2" fmla="*/ 2245360 w 8270240"/>
                <a:gd name="connsiteY2" fmla="*/ 1329415 h 2294615"/>
                <a:gd name="connsiteX3" fmla="*/ 1757680 w 8270240"/>
                <a:gd name="connsiteY3" fmla="*/ 669015 h 2294615"/>
                <a:gd name="connsiteX4" fmla="*/ 2011680 w 8270240"/>
                <a:gd name="connsiteY4" fmla="*/ 303255 h 2294615"/>
                <a:gd name="connsiteX5" fmla="*/ 2550160 w 8270240"/>
                <a:gd name="connsiteY5" fmla="*/ 28935 h 2294615"/>
                <a:gd name="connsiteX6" fmla="*/ 3535680 w 8270240"/>
                <a:gd name="connsiteY6" fmla="*/ 39095 h 2294615"/>
                <a:gd name="connsiteX7" fmla="*/ 4490720 w 8270240"/>
                <a:gd name="connsiteY7" fmla="*/ 303255 h 2294615"/>
                <a:gd name="connsiteX8" fmla="*/ 5140960 w 8270240"/>
                <a:gd name="connsiteY8" fmla="*/ 567415 h 2294615"/>
                <a:gd name="connsiteX9" fmla="*/ 5862320 w 8270240"/>
                <a:gd name="connsiteY9" fmla="*/ 587735 h 2294615"/>
                <a:gd name="connsiteX10" fmla="*/ 6522720 w 8270240"/>
                <a:gd name="connsiteY10" fmla="*/ 669015 h 2294615"/>
                <a:gd name="connsiteX11" fmla="*/ 7051040 w 8270240"/>
                <a:gd name="connsiteY11" fmla="*/ 933175 h 2294615"/>
                <a:gd name="connsiteX12" fmla="*/ 7945120 w 8270240"/>
                <a:gd name="connsiteY12" fmla="*/ 1390375 h 2294615"/>
                <a:gd name="connsiteX13" fmla="*/ 8270240 w 8270240"/>
                <a:gd name="connsiteY13" fmla="*/ 1542775 h 2294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270240" h="2294615">
                  <a:moveTo>
                    <a:pt x="0" y="2294615"/>
                  </a:moveTo>
                  <a:cubicBezTo>
                    <a:pt x="803486" y="2121048"/>
                    <a:pt x="1606973" y="1947482"/>
                    <a:pt x="1981200" y="1786615"/>
                  </a:cubicBezTo>
                  <a:cubicBezTo>
                    <a:pt x="2355427" y="1625748"/>
                    <a:pt x="2282613" y="1515682"/>
                    <a:pt x="2245360" y="1329415"/>
                  </a:cubicBezTo>
                  <a:cubicBezTo>
                    <a:pt x="2208107" y="1143148"/>
                    <a:pt x="1796627" y="840041"/>
                    <a:pt x="1757680" y="669015"/>
                  </a:cubicBezTo>
                  <a:cubicBezTo>
                    <a:pt x="1718733" y="497989"/>
                    <a:pt x="1879600" y="409935"/>
                    <a:pt x="2011680" y="303255"/>
                  </a:cubicBezTo>
                  <a:cubicBezTo>
                    <a:pt x="2143760" y="196575"/>
                    <a:pt x="2296160" y="72962"/>
                    <a:pt x="2550160" y="28935"/>
                  </a:cubicBezTo>
                  <a:cubicBezTo>
                    <a:pt x="2804160" y="-15092"/>
                    <a:pt x="3212253" y="-6625"/>
                    <a:pt x="3535680" y="39095"/>
                  </a:cubicBezTo>
                  <a:cubicBezTo>
                    <a:pt x="3859107" y="84815"/>
                    <a:pt x="4223173" y="215202"/>
                    <a:pt x="4490720" y="303255"/>
                  </a:cubicBezTo>
                  <a:cubicBezTo>
                    <a:pt x="4758267" y="391308"/>
                    <a:pt x="4912360" y="520002"/>
                    <a:pt x="5140960" y="567415"/>
                  </a:cubicBezTo>
                  <a:cubicBezTo>
                    <a:pt x="5369560" y="614828"/>
                    <a:pt x="5632027" y="570802"/>
                    <a:pt x="5862320" y="587735"/>
                  </a:cubicBezTo>
                  <a:cubicBezTo>
                    <a:pt x="6092613" y="604668"/>
                    <a:pt x="6324600" y="611442"/>
                    <a:pt x="6522720" y="669015"/>
                  </a:cubicBezTo>
                  <a:cubicBezTo>
                    <a:pt x="6720840" y="726588"/>
                    <a:pt x="7051040" y="933175"/>
                    <a:pt x="7051040" y="933175"/>
                  </a:cubicBezTo>
                  <a:lnTo>
                    <a:pt x="7945120" y="1390375"/>
                  </a:lnTo>
                  <a:cubicBezTo>
                    <a:pt x="8148320" y="1491975"/>
                    <a:pt x="8209280" y="1517375"/>
                    <a:pt x="8270240" y="1542775"/>
                  </a:cubicBezTo>
                </a:path>
              </a:pathLst>
            </a:custGeom>
            <a:noFill/>
            <a:ln w="28575" cap="flat" cmpd="sng" algn="ctr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1" u="none" strike="noStrike" cap="none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8005001" y="4808658"/>
              <a:ext cx="115288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FFFF"/>
                  </a:solidFill>
                </a:rPr>
                <a:t>5.015 km</a:t>
              </a:r>
            </a:p>
          </p:txBody>
        </p:sp>
      </p:grpSp>
      <p:sp>
        <p:nvSpPr>
          <p:cNvPr id="40" name="Freeform 39"/>
          <p:cNvSpPr/>
          <p:nvPr/>
        </p:nvSpPr>
        <p:spPr bwMode="auto">
          <a:xfrm>
            <a:off x="3636100" y="5043732"/>
            <a:ext cx="2188283" cy="1757680"/>
          </a:xfrm>
          <a:custGeom>
            <a:avLst/>
            <a:gdLst>
              <a:gd name="connsiteX0" fmla="*/ 1189450 w 2188283"/>
              <a:gd name="connsiteY0" fmla="*/ 1757680 h 1757680"/>
              <a:gd name="connsiteX1" fmla="*/ 2012410 w 2188283"/>
              <a:gd name="connsiteY1" fmla="*/ 1351280 h 1757680"/>
              <a:gd name="connsiteX2" fmla="*/ 2164810 w 2188283"/>
              <a:gd name="connsiteY2" fmla="*/ 1046480 h 1757680"/>
              <a:gd name="connsiteX3" fmla="*/ 1666970 w 2188283"/>
              <a:gd name="connsiteY3" fmla="*/ 843280 h 1757680"/>
              <a:gd name="connsiteX4" fmla="*/ 803370 w 2188283"/>
              <a:gd name="connsiteY4" fmla="*/ 670560 h 1757680"/>
              <a:gd name="connsiteX5" fmla="*/ 315690 w 2188283"/>
              <a:gd name="connsiteY5" fmla="*/ 457200 h 1757680"/>
              <a:gd name="connsiteX6" fmla="*/ 31210 w 2188283"/>
              <a:gd name="connsiteY6" fmla="*/ 294640 h 1757680"/>
              <a:gd name="connsiteX7" fmla="*/ 21050 w 2188283"/>
              <a:gd name="connsiteY7" fmla="*/ 121920 h 1757680"/>
              <a:gd name="connsiteX8" fmla="*/ 153130 w 2188283"/>
              <a:gd name="connsiteY8" fmla="*/ 0 h 1757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88283" h="1757680">
                <a:moveTo>
                  <a:pt x="1189450" y="1757680"/>
                </a:moveTo>
                <a:cubicBezTo>
                  <a:pt x="1519650" y="1613746"/>
                  <a:pt x="1849850" y="1469813"/>
                  <a:pt x="2012410" y="1351280"/>
                </a:cubicBezTo>
                <a:cubicBezTo>
                  <a:pt x="2174970" y="1232747"/>
                  <a:pt x="2222383" y="1131147"/>
                  <a:pt x="2164810" y="1046480"/>
                </a:cubicBezTo>
                <a:cubicBezTo>
                  <a:pt x="2107237" y="961813"/>
                  <a:pt x="1893877" y="905933"/>
                  <a:pt x="1666970" y="843280"/>
                </a:cubicBezTo>
                <a:cubicBezTo>
                  <a:pt x="1440063" y="780627"/>
                  <a:pt x="1028583" y="734907"/>
                  <a:pt x="803370" y="670560"/>
                </a:cubicBezTo>
                <a:cubicBezTo>
                  <a:pt x="578157" y="606213"/>
                  <a:pt x="444383" y="519853"/>
                  <a:pt x="315690" y="457200"/>
                </a:cubicBezTo>
                <a:cubicBezTo>
                  <a:pt x="186997" y="394547"/>
                  <a:pt x="80317" y="350520"/>
                  <a:pt x="31210" y="294640"/>
                </a:cubicBezTo>
                <a:cubicBezTo>
                  <a:pt x="-17897" y="238760"/>
                  <a:pt x="730" y="171027"/>
                  <a:pt x="21050" y="121920"/>
                </a:cubicBezTo>
                <a:cubicBezTo>
                  <a:pt x="41370" y="72813"/>
                  <a:pt x="97250" y="36406"/>
                  <a:pt x="153130" y="0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30917" y="5265019"/>
            <a:ext cx="25356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rgbClr val="FFFF00"/>
                </a:solidFill>
              </a:rPr>
              <a:t>Jerry, I live on </a:t>
            </a:r>
            <a:r>
              <a:rPr lang="en-US" sz="1800" dirty="0" err="1">
                <a:solidFill>
                  <a:srgbClr val="FFFF00"/>
                </a:solidFill>
              </a:rPr>
              <a:t>Hiway</a:t>
            </a:r>
            <a:r>
              <a:rPr lang="en-US" sz="1800" dirty="0">
                <a:solidFill>
                  <a:srgbClr val="FFFF00"/>
                </a:solidFill>
              </a:rPr>
              <a:t> 76</a:t>
            </a:r>
          </a:p>
          <a:p>
            <a:pPr algn="ctr"/>
            <a:r>
              <a:rPr lang="en-US" sz="1800" dirty="0">
                <a:solidFill>
                  <a:srgbClr val="FFFF00"/>
                </a:solidFill>
              </a:rPr>
              <a:t>At elevation z= 5 km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491963" y="5540469"/>
            <a:ext cx="18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rgbClr val="FFFFFF"/>
                </a:solidFill>
              </a:rPr>
              <a:t>+near (</a:t>
            </a:r>
            <a:r>
              <a:rPr lang="en-US" sz="1800" dirty="0" err="1">
                <a:solidFill>
                  <a:srgbClr val="FFFFFF"/>
                </a:solidFill>
              </a:rPr>
              <a:t>x,y</a:t>
            </a:r>
            <a:r>
              <a:rPr lang="en-US" sz="1800" dirty="0">
                <a:solidFill>
                  <a:srgbClr val="FFFFFF"/>
                </a:solidFill>
              </a:rPr>
              <a:t>)=(0,0)</a:t>
            </a:r>
          </a:p>
        </p:txBody>
      </p:sp>
      <p:sp>
        <p:nvSpPr>
          <p:cNvPr id="41" name="Oval 40"/>
          <p:cNvSpPr/>
          <p:nvPr/>
        </p:nvSpPr>
        <p:spPr bwMode="auto">
          <a:xfrm>
            <a:off x="7371080" y="4974445"/>
            <a:ext cx="164065" cy="192859"/>
          </a:xfrm>
          <a:prstGeom prst="ellipse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075812" y="3728453"/>
            <a:ext cx="13773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z(</a:t>
            </a:r>
            <a:r>
              <a:rPr lang="en-US" dirty="0" err="1">
                <a:solidFill>
                  <a:srgbClr val="FFFF00"/>
                </a:solidFill>
              </a:rPr>
              <a:t>x,y</a:t>
            </a:r>
            <a:r>
              <a:rPr lang="en-US" dirty="0">
                <a:solidFill>
                  <a:srgbClr val="FFFF00"/>
                </a:solidFill>
              </a:rPr>
              <a:t>)</a:t>
            </a:r>
            <a:r>
              <a:rPr lang="en-US" baseline="30000" dirty="0">
                <a:solidFill>
                  <a:srgbClr val="FFFF00"/>
                </a:solidFill>
              </a:rPr>
              <a:t>*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13883" y="3362357"/>
            <a:ext cx="56893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If </a:t>
            </a:r>
            <a:r>
              <a:rPr lang="en-US" dirty="0">
                <a:solidFill>
                  <a:srgbClr val="FFFFFF"/>
                </a:solidFill>
                <a:latin typeface="Symbol" panose="05050102010706020507" pitchFamily="18" charset="2"/>
              </a:rPr>
              <a:t>l</a:t>
            </a:r>
            <a:r>
              <a:rPr lang="en-US" dirty="0">
                <a:solidFill>
                  <a:srgbClr val="FFFFFF"/>
                </a:solidFill>
              </a:rPr>
              <a:t>&gt;&gt;&gt;0 where do I end up?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90969" y="3881745"/>
            <a:ext cx="51635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If </a:t>
            </a:r>
            <a:r>
              <a:rPr lang="en-US" dirty="0">
                <a:solidFill>
                  <a:srgbClr val="FFFFFF"/>
                </a:solidFill>
                <a:latin typeface="Symbol" panose="05050102010706020507" pitchFamily="18" charset="2"/>
              </a:rPr>
              <a:t>l</a:t>
            </a:r>
            <a:r>
              <a:rPr lang="en-US" dirty="0">
                <a:solidFill>
                  <a:srgbClr val="FFFFFF"/>
                </a:solidFill>
              </a:rPr>
              <a:t>~0 where do I end up?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208579" y="27111"/>
            <a:ext cx="27457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FFFFFF"/>
                </a:solidFill>
              </a:rPr>
              <a:t>(ending 09/06  Sunday  end)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2857709" y="6268320"/>
            <a:ext cx="1713931" cy="671911"/>
            <a:chOff x="2878029" y="6000246"/>
            <a:chExt cx="1713931" cy="671911"/>
          </a:xfrm>
        </p:grpSpPr>
        <p:sp>
          <p:nvSpPr>
            <p:cNvPr id="14" name="TextBox 13"/>
            <p:cNvSpPr txBox="1"/>
            <p:nvPr/>
          </p:nvSpPr>
          <p:spPr>
            <a:xfrm>
              <a:off x="2878029" y="6272047"/>
              <a:ext cx="17139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FFFF"/>
                  </a:solidFill>
                </a:rPr>
                <a:t>Damping term</a:t>
              </a:r>
            </a:p>
          </p:txBody>
        </p:sp>
        <p:cxnSp>
          <p:nvCxnSpPr>
            <p:cNvPr id="16" name="Straight Arrow Connector 15"/>
            <p:cNvCxnSpPr/>
            <p:nvPr/>
          </p:nvCxnSpPr>
          <p:spPr bwMode="auto">
            <a:xfrm flipH="1" flipV="1">
              <a:off x="3648108" y="6000246"/>
              <a:ext cx="75433" cy="410104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29" name="Oval 28"/>
          <p:cNvSpPr/>
          <p:nvPr/>
        </p:nvSpPr>
        <p:spPr bwMode="auto">
          <a:xfrm>
            <a:off x="7386057" y="4934483"/>
            <a:ext cx="190302" cy="25397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748528" y="1124809"/>
            <a:ext cx="4185761" cy="646331"/>
          </a:xfrm>
          <a:prstGeom prst="rect">
            <a:avLst/>
          </a:prstGeom>
          <a:solidFill>
            <a:srgbClr val="114FFB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Symbol" panose="05050102010706020507" pitchFamily="18" charset="2"/>
              </a:rPr>
              <a:t>E</a:t>
            </a:r>
            <a:r>
              <a:rPr lang="en-US" baseline="-25000" dirty="0">
                <a:solidFill>
                  <a:srgbClr val="FFFF00"/>
                </a:solidFill>
              </a:rPr>
              <a:t>1</a:t>
            </a:r>
            <a:r>
              <a:rPr lang="en-US" dirty="0">
                <a:solidFill>
                  <a:srgbClr val="FFFF00"/>
                </a:solidFill>
              </a:rPr>
              <a:t>= (dx/</a:t>
            </a:r>
            <a:r>
              <a:rPr lang="en-US" dirty="0" err="1">
                <a:solidFill>
                  <a:srgbClr val="FFFF00"/>
                </a:solidFill>
              </a:rPr>
              <a:t>dz</a:t>
            </a:r>
            <a:r>
              <a:rPr lang="en-US" dirty="0">
                <a:solidFill>
                  <a:srgbClr val="FFFF00"/>
                </a:solidFill>
              </a:rPr>
              <a:t>)</a:t>
            </a:r>
            <a:r>
              <a:rPr lang="en-US" baseline="30000" dirty="0">
                <a:solidFill>
                  <a:srgbClr val="FFFF00"/>
                </a:solidFill>
              </a:rPr>
              <a:t>2</a:t>
            </a:r>
            <a:r>
              <a:rPr lang="en-US" dirty="0">
                <a:solidFill>
                  <a:srgbClr val="FFFF00"/>
                </a:solidFill>
              </a:rPr>
              <a:t>+(</a:t>
            </a:r>
            <a:r>
              <a:rPr lang="en-US" dirty="0" err="1">
                <a:solidFill>
                  <a:srgbClr val="FFFF00"/>
                </a:solidFill>
              </a:rPr>
              <a:t>dy</a:t>
            </a:r>
            <a:r>
              <a:rPr lang="en-US" dirty="0">
                <a:solidFill>
                  <a:srgbClr val="FFFF00"/>
                </a:solidFill>
              </a:rPr>
              <a:t>/</a:t>
            </a:r>
            <a:r>
              <a:rPr lang="en-US" dirty="0" err="1">
                <a:solidFill>
                  <a:srgbClr val="FFFF00"/>
                </a:solidFill>
              </a:rPr>
              <a:t>dz</a:t>
            </a:r>
            <a:r>
              <a:rPr lang="en-US" dirty="0">
                <a:solidFill>
                  <a:srgbClr val="FFFF00"/>
                </a:solidFill>
              </a:rPr>
              <a:t>)</a:t>
            </a:r>
            <a:r>
              <a:rPr lang="en-US" baseline="30000" dirty="0">
                <a:solidFill>
                  <a:srgbClr val="FFFF00"/>
                </a:solidFill>
              </a:rPr>
              <a:t>2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8437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 animBg="1"/>
      <p:bldP spid="17" grpId="0"/>
      <p:bldP spid="40" grpId="0" animBg="1"/>
      <p:bldP spid="43" grpId="0"/>
      <p:bldP spid="44" grpId="0"/>
      <p:bldP spid="41" grpId="0" animBg="1"/>
      <p:bldP spid="45" grpId="0"/>
      <p:bldP spid="46" grpId="0"/>
      <p:bldP spid="49" grpId="0"/>
      <p:bldP spid="2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4976" y="-7088"/>
            <a:ext cx="4000941" cy="1625779"/>
          </a:xfrm>
          <a:prstGeom prst="rect">
            <a:avLst/>
          </a:prstGeom>
        </p:spPr>
      </p:pic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-1752600" y="2895600"/>
            <a:ext cx="1104900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228600" y="457200"/>
            <a:ext cx="9601200" cy="1409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>
              <a:defRPr/>
            </a:pP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Overdetermined 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System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of Equations: </a:t>
            </a: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 </a:t>
            </a:r>
            <a:r>
              <a:rPr lang="en-US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eqns</a:t>
            </a: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2 </a:t>
            </a:r>
            <a:r>
              <a:rPr lang="en-US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unk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  <a:endParaRPr lang="en-US" sz="3200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545565" y="4332054"/>
            <a:ext cx="17011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Lm = d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943937" y="5578418"/>
            <a:ext cx="6172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Overdetermined system </a:t>
            </a:r>
          </a:p>
          <a:p>
            <a:pPr algn="ctr"/>
            <a:r>
              <a:rPr lang="en-US" sz="3200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eqns.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6365809" y="4953000"/>
            <a:ext cx="1988884" cy="355748"/>
            <a:chOff x="6133978" y="1748076"/>
            <a:chExt cx="1988884" cy="355748"/>
          </a:xfrm>
        </p:grpSpPr>
        <p:sp>
          <p:nvSpPr>
            <p:cNvPr id="45" name="TextBox 44"/>
            <p:cNvSpPr txBox="1"/>
            <p:nvPr/>
          </p:nvSpPr>
          <p:spPr>
            <a:xfrm>
              <a:off x="6133978" y="1761521"/>
              <a:ext cx="61747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solidFill>
                    <a:srgbClr val="FFFF00"/>
                  </a:solidFill>
                </a:rPr>
                <a:t>MxN</a:t>
              </a:r>
              <a:endParaRPr lang="en-US" sz="1600" dirty="0">
                <a:solidFill>
                  <a:srgbClr val="FFFF00"/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703365" y="1748076"/>
              <a:ext cx="58862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FF00"/>
                  </a:solidFill>
                </a:rPr>
                <a:t> Nx1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7550269" y="1765270"/>
              <a:ext cx="5725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FF00"/>
                  </a:solidFill>
                </a:rPr>
                <a:t>Mx1</a:t>
              </a: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5617587" y="1441568"/>
            <a:ext cx="3502822" cy="3116713"/>
            <a:chOff x="5617587" y="1441568"/>
            <a:chExt cx="3502822" cy="3116713"/>
          </a:xfrm>
        </p:grpSpPr>
        <p:grpSp>
          <p:nvGrpSpPr>
            <p:cNvPr id="38" name="Group 37"/>
            <p:cNvGrpSpPr/>
            <p:nvPr/>
          </p:nvGrpSpPr>
          <p:grpSpPr>
            <a:xfrm>
              <a:off x="6962165" y="2768452"/>
              <a:ext cx="867906" cy="1789829"/>
              <a:chOff x="6962165" y="2768452"/>
              <a:chExt cx="867906" cy="1789829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6962165" y="2768452"/>
                <a:ext cx="867906" cy="1086717"/>
                <a:chOff x="6361601" y="2951883"/>
                <a:chExt cx="867906" cy="1086717"/>
              </a:xfrm>
            </p:grpSpPr>
            <p:sp>
              <p:nvSpPr>
                <p:cNvPr id="49" name="Rectangle 48"/>
                <p:cNvSpPr/>
                <p:nvPr/>
              </p:nvSpPr>
              <p:spPr>
                <a:xfrm>
                  <a:off x="6531880" y="2951883"/>
                  <a:ext cx="526106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400" dirty="0">
                      <a:solidFill>
                        <a:srgbClr val="FFFF00"/>
                      </a:solidFill>
                    </a:rPr>
                    <a:t>m</a:t>
                  </a:r>
                  <a:r>
                    <a:rPr lang="en-US" sz="2400" baseline="-25000" dirty="0">
                      <a:solidFill>
                        <a:srgbClr val="FFFF00"/>
                      </a:solidFill>
                    </a:rPr>
                    <a:t>1</a:t>
                  </a:r>
                  <a:endParaRPr lang="en-US" sz="2400" dirty="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50" name="Rectangle 49"/>
                <p:cNvSpPr/>
                <p:nvPr/>
              </p:nvSpPr>
              <p:spPr>
                <a:xfrm>
                  <a:off x="6541373" y="3468469"/>
                  <a:ext cx="526106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400" dirty="0">
                      <a:solidFill>
                        <a:srgbClr val="FFFF00"/>
                      </a:solidFill>
                    </a:rPr>
                    <a:t>m</a:t>
                  </a:r>
                  <a:r>
                    <a:rPr lang="en-US" sz="2400" baseline="-25000" dirty="0">
                      <a:solidFill>
                        <a:srgbClr val="FFFF00"/>
                      </a:solidFill>
                    </a:rPr>
                    <a:t>2</a:t>
                  </a:r>
                  <a:endParaRPr lang="en-US" sz="2400" dirty="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20" name="Double Brace 19"/>
                <p:cNvSpPr/>
                <p:nvPr/>
              </p:nvSpPr>
              <p:spPr bwMode="auto">
                <a:xfrm>
                  <a:off x="6361601" y="3036654"/>
                  <a:ext cx="867906" cy="1001946"/>
                </a:xfrm>
                <a:prstGeom prst="bracePair">
                  <a:avLst/>
                </a:prstGeom>
                <a:noFill/>
                <a:ln w="9525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600" b="1" i="1" u="none" strike="noStrike" cap="none" normalizeH="0" baseline="0">
                    <a:ln>
                      <a:noFill/>
                    </a:ln>
                    <a:solidFill>
                      <a:schemeClr val="hlin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charset="0"/>
                  </a:endParaRPr>
                </a:p>
              </p:txBody>
            </p:sp>
          </p:grpSp>
          <p:cxnSp>
            <p:nvCxnSpPr>
              <p:cNvPr id="29" name="Straight Arrow Connector 28"/>
              <p:cNvCxnSpPr/>
              <p:nvPr/>
            </p:nvCxnSpPr>
            <p:spPr bwMode="auto">
              <a:xfrm flipH="1">
                <a:off x="7229507" y="3895292"/>
                <a:ext cx="166611" cy="662989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sp>
          <p:nvSpPr>
            <p:cNvPr id="42" name="TextBox 41"/>
            <p:cNvSpPr txBox="1"/>
            <p:nvPr/>
          </p:nvSpPr>
          <p:spPr>
            <a:xfrm>
              <a:off x="5617587" y="1441568"/>
              <a:ext cx="3095720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FF00"/>
                  </a:solidFill>
                </a:rPr>
                <a:t>2 unknowns &amp; </a:t>
              </a:r>
            </a:p>
            <a:p>
              <a:pPr algn="ctr"/>
              <a:r>
                <a:rPr lang="en-US" dirty="0">
                  <a:solidFill>
                    <a:srgbClr val="FFFF00"/>
                  </a:solidFill>
                </a:rPr>
                <a:t>3 equations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5934922" y="2806905"/>
              <a:ext cx="3185487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FF00"/>
                  </a:solidFill>
                </a:rPr>
                <a:t>1     1                   1</a:t>
              </a:r>
            </a:p>
            <a:p>
              <a:pPr marL="514350" indent="-514350">
                <a:buAutoNum type="arabicPlain" startAt="2"/>
              </a:pPr>
              <a:r>
                <a:rPr lang="en-US" sz="2800" dirty="0">
                  <a:solidFill>
                    <a:srgbClr val="FFFF00"/>
                  </a:solidFill>
                </a:rPr>
                <a:t> 2                   2</a:t>
              </a:r>
            </a:p>
            <a:p>
              <a:r>
                <a:rPr lang="en-US" sz="28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   </a:t>
              </a:r>
              <a:r>
                <a:rPr lang="en-US" sz="2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1.01</a:t>
              </a:r>
              <a:r>
                <a:rPr lang="en-US" sz="28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             </a:t>
              </a:r>
              <a:r>
                <a:rPr lang="en-US" sz="1800" dirty="0">
                  <a:solidFill>
                    <a:srgbClr val="FFFFFF"/>
                  </a:solidFill>
                </a:rPr>
                <a:t>1.005</a:t>
              </a: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7764408" y="3027104"/>
              <a:ext cx="67839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 = </a:t>
              </a:r>
              <a:endParaRPr lang="en-US" dirty="0"/>
            </a:p>
          </p:txBody>
        </p:sp>
        <p:sp>
          <p:nvSpPr>
            <p:cNvPr id="61" name="Double Bracket 60"/>
            <p:cNvSpPr/>
            <p:nvPr/>
          </p:nvSpPr>
          <p:spPr bwMode="auto">
            <a:xfrm>
              <a:off x="5805860" y="2743200"/>
              <a:ext cx="1129336" cy="1462816"/>
            </a:xfrm>
            <a:prstGeom prst="bracketPair">
              <a:avLst/>
            </a:prstGeom>
            <a:noFill/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1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  <p:sp>
          <p:nvSpPr>
            <p:cNvPr id="62" name="Double Brace 61"/>
            <p:cNvSpPr/>
            <p:nvPr/>
          </p:nvSpPr>
          <p:spPr bwMode="auto">
            <a:xfrm>
              <a:off x="8194250" y="2865008"/>
              <a:ext cx="873549" cy="1325386"/>
            </a:xfrm>
            <a:prstGeom prst="bracePair">
              <a:avLst/>
            </a:prstGeom>
            <a:noFill/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1" i="1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-304800" y="857303"/>
            <a:ext cx="3352200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Ill-posed</a:t>
            </a:r>
            <a:endParaRPr lang="en-US" dirty="0">
              <a:solidFill>
                <a:srgbClr val="FFFF00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008895" y="1815315"/>
            <a:ext cx="3286883" cy="3300298"/>
            <a:chOff x="1031334" y="1754287"/>
            <a:chExt cx="3286883" cy="3300298"/>
          </a:xfrm>
        </p:grpSpPr>
        <p:grpSp>
          <p:nvGrpSpPr>
            <p:cNvPr id="56" name="Group 55"/>
            <p:cNvGrpSpPr/>
            <p:nvPr/>
          </p:nvGrpSpPr>
          <p:grpSpPr>
            <a:xfrm>
              <a:off x="1863014" y="3612128"/>
              <a:ext cx="2368771" cy="1439852"/>
              <a:chOff x="2431829" y="4259308"/>
              <a:chExt cx="2368771" cy="1439852"/>
            </a:xfrm>
          </p:grpSpPr>
          <p:cxnSp>
            <p:nvCxnSpPr>
              <p:cNvPr id="57" name="Straight Connector 56"/>
              <p:cNvCxnSpPr/>
              <p:nvPr/>
            </p:nvCxnSpPr>
            <p:spPr bwMode="auto">
              <a:xfrm>
                <a:off x="2667000" y="4419600"/>
                <a:ext cx="21336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58" name="TextBox 57"/>
              <p:cNvSpPr txBox="1"/>
              <p:nvPr/>
            </p:nvSpPr>
            <p:spPr>
              <a:xfrm>
                <a:off x="2431829" y="4621942"/>
                <a:ext cx="2133918" cy="10772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FFFFFF"/>
                    </a:solidFill>
                  </a:rPr>
                  <a:t>0               1</a:t>
                </a:r>
              </a:p>
              <a:p>
                <a:r>
                  <a:rPr lang="en-US" sz="3200" dirty="0">
                    <a:solidFill>
                      <a:srgbClr val="FFFFFF"/>
                    </a:solidFill>
                  </a:rPr>
                  <a:t>        </a:t>
                </a:r>
                <a:r>
                  <a:rPr lang="en-US" sz="3200" dirty="0">
                    <a:solidFill>
                      <a:srgbClr val="FFFF00"/>
                    </a:solidFill>
                  </a:rPr>
                  <a:t>m</a:t>
                </a:r>
              </a:p>
            </p:txBody>
          </p:sp>
          <p:cxnSp>
            <p:nvCxnSpPr>
              <p:cNvPr id="59" name="Straight Connector 58"/>
              <p:cNvCxnSpPr/>
              <p:nvPr/>
            </p:nvCxnSpPr>
            <p:spPr bwMode="auto">
              <a:xfrm>
                <a:off x="2667000" y="4275092"/>
                <a:ext cx="0" cy="29690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3" name="Straight Connector 62"/>
              <p:cNvCxnSpPr/>
              <p:nvPr/>
            </p:nvCxnSpPr>
            <p:spPr bwMode="auto">
              <a:xfrm>
                <a:off x="3505200" y="4267200"/>
                <a:ext cx="0" cy="29690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4" name="Straight Connector 63"/>
              <p:cNvCxnSpPr/>
              <p:nvPr/>
            </p:nvCxnSpPr>
            <p:spPr bwMode="auto">
              <a:xfrm>
                <a:off x="4343400" y="4259308"/>
                <a:ext cx="0" cy="29690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69" name="Oval 68"/>
            <p:cNvSpPr/>
            <p:nvPr/>
          </p:nvSpPr>
          <p:spPr bwMode="auto">
            <a:xfrm>
              <a:off x="3053646" y="3202869"/>
              <a:ext cx="222576" cy="234364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1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  <p:grpSp>
          <p:nvGrpSpPr>
            <p:cNvPr id="72" name="Group 71"/>
            <p:cNvGrpSpPr/>
            <p:nvPr/>
          </p:nvGrpSpPr>
          <p:grpSpPr>
            <a:xfrm>
              <a:off x="1031334" y="2173597"/>
              <a:ext cx="2293144" cy="2880988"/>
              <a:chOff x="1600200" y="2895600"/>
              <a:chExt cx="2293144" cy="2880988"/>
            </a:xfrm>
          </p:grpSpPr>
          <p:cxnSp>
            <p:nvCxnSpPr>
              <p:cNvPr id="75" name="Straight Connector 74"/>
              <p:cNvCxnSpPr/>
              <p:nvPr/>
            </p:nvCxnSpPr>
            <p:spPr bwMode="auto">
              <a:xfrm>
                <a:off x="2667000" y="2895600"/>
                <a:ext cx="0" cy="1726342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76" name="Rectangle 75"/>
              <p:cNvSpPr/>
              <p:nvPr/>
            </p:nvSpPr>
            <p:spPr>
              <a:xfrm>
                <a:off x="3195717" y="5130257"/>
                <a:ext cx="697627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FFFF00"/>
                    </a:solidFill>
                  </a:rPr>
                  <a:t>m</a:t>
                </a:r>
                <a:r>
                  <a:rPr lang="en-US" baseline="-25000" dirty="0">
                    <a:solidFill>
                      <a:srgbClr val="FFFF00"/>
                    </a:solidFill>
                  </a:rPr>
                  <a:t>1</a:t>
                </a:r>
                <a:endParaRPr lang="en-US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1600200" y="3132793"/>
                <a:ext cx="697627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FFFF00"/>
                    </a:solidFill>
                  </a:rPr>
                  <a:t>m</a:t>
                </a:r>
                <a:r>
                  <a:rPr lang="en-US" baseline="-25000" dirty="0">
                    <a:solidFill>
                      <a:srgbClr val="FFFF00"/>
                    </a:solidFill>
                  </a:rPr>
                  <a:t>2</a:t>
                </a:r>
                <a:endParaRPr lang="en-US" dirty="0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78" name="TextBox 77"/>
            <p:cNvSpPr txBox="1"/>
            <p:nvPr/>
          </p:nvSpPr>
          <p:spPr>
            <a:xfrm>
              <a:off x="1745843" y="1754287"/>
              <a:ext cx="902811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FFFF"/>
                  </a:solidFill>
                </a:rPr>
                <a:t>1     </a:t>
              </a:r>
            </a:p>
            <a:p>
              <a:endParaRPr lang="en-US" sz="3200" dirty="0">
                <a:solidFill>
                  <a:srgbClr val="FFFFFF"/>
                </a:solidFill>
              </a:endParaRPr>
            </a:p>
          </p:txBody>
        </p:sp>
        <p:cxnSp>
          <p:nvCxnSpPr>
            <p:cNvPr id="79" name="Straight Connector 78"/>
            <p:cNvCxnSpPr/>
            <p:nvPr/>
          </p:nvCxnSpPr>
          <p:spPr bwMode="auto">
            <a:xfrm>
              <a:off x="2044549" y="2222767"/>
              <a:ext cx="1745723" cy="1685064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0" name="Flowchart: Summing Junction 79"/>
            <p:cNvSpPr/>
            <p:nvPr/>
          </p:nvSpPr>
          <p:spPr bwMode="auto">
            <a:xfrm>
              <a:off x="3053646" y="3181046"/>
              <a:ext cx="217999" cy="295102"/>
            </a:xfrm>
            <a:prstGeom prst="flowChartSummingJunction">
              <a:avLst/>
            </a:prstGeom>
            <a:solidFill>
              <a:schemeClr val="bg1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1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  <p:cxnSp>
          <p:nvCxnSpPr>
            <p:cNvPr id="84" name="Straight Connector 83"/>
            <p:cNvCxnSpPr/>
            <p:nvPr/>
          </p:nvCxnSpPr>
          <p:spPr bwMode="auto">
            <a:xfrm>
              <a:off x="1966226" y="2366789"/>
              <a:ext cx="2351991" cy="180763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1" name="TextBox 10"/>
          <p:cNvSpPr txBox="1"/>
          <p:nvPr/>
        </p:nvSpPr>
        <p:spPr>
          <a:xfrm>
            <a:off x="3895054" y="2402251"/>
            <a:ext cx="2475358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</a:rPr>
              <a:t>Columns nearly same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-448600" y="2717148"/>
            <a:ext cx="6854021" cy="1025937"/>
            <a:chOff x="-391033" y="2702716"/>
            <a:chExt cx="6854021" cy="1025937"/>
          </a:xfrm>
        </p:grpSpPr>
        <p:sp>
          <p:nvSpPr>
            <p:cNvPr id="12" name="Oval 11"/>
            <p:cNvSpPr/>
            <p:nvPr/>
          </p:nvSpPr>
          <p:spPr bwMode="auto">
            <a:xfrm rot="2343619">
              <a:off x="877810" y="2984650"/>
              <a:ext cx="4381500" cy="490933"/>
            </a:xfrm>
            <a:prstGeom prst="ellipse">
              <a:avLst/>
            </a:prstGeom>
            <a:noFill/>
            <a:ln w="2857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1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  <p:sp>
          <p:nvSpPr>
            <p:cNvPr id="85" name="Oval 84"/>
            <p:cNvSpPr/>
            <p:nvPr/>
          </p:nvSpPr>
          <p:spPr bwMode="auto">
            <a:xfrm rot="2343619">
              <a:off x="-391033" y="2702716"/>
              <a:ext cx="6854021" cy="1025937"/>
            </a:xfrm>
            <a:prstGeom prst="ellipse">
              <a:avLst/>
            </a:prstGeom>
            <a:noFill/>
            <a:ln w="2857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1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3316" y="1544184"/>
            <a:ext cx="8089075" cy="557574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764" y="5802302"/>
            <a:ext cx="3747348" cy="1051987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1323316" y="1905555"/>
            <a:ext cx="4391685" cy="2563727"/>
            <a:chOff x="1270706" y="1969516"/>
            <a:chExt cx="4444295" cy="2499766"/>
          </a:xfrm>
        </p:grpSpPr>
        <p:cxnSp>
          <p:nvCxnSpPr>
            <p:cNvPr id="6" name="Straight Arrow Connector 5"/>
            <p:cNvCxnSpPr/>
            <p:nvPr/>
          </p:nvCxnSpPr>
          <p:spPr bwMode="auto">
            <a:xfrm flipH="1">
              <a:off x="3950443" y="3350269"/>
              <a:ext cx="1764558" cy="513772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5" name="Straight Connector 14"/>
            <p:cNvCxnSpPr/>
            <p:nvPr/>
          </p:nvCxnSpPr>
          <p:spPr bwMode="auto">
            <a:xfrm>
              <a:off x="1270706" y="1969516"/>
              <a:ext cx="3297091" cy="2499766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8" name="Group 27"/>
          <p:cNvGrpSpPr/>
          <p:nvPr/>
        </p:nvGrpSpPr>
        <p:grpSpPr>
          <a:xfrm>
            <a:off x="2057401" y="2311836"/>
            <a:ext cx="3862632" cy="2720912"/>
            <a:chOff x="1882018" y="2215553"/>
            <a:chExt cx="4038015" cy="2817194"/>
          </a:xfrm>
        </p:grpSpPr>
        <p:sp>
          <p:nvSpPr>
            <p:cNvPr id="25" name="Freeform 24"/>
            <p:cNvSpPr/>
            <p:nvPr/>
          </p:nvSpPr>
          <p:spPr bwMode="auto">
            <a:xfrm>
              <a:off x="4110087" y="4080119"/>
              <a:ext cx="1809946" cy="952628"/>
            </a:xfrm>
            <a:custGeom>
              <a:avLst/>
              <a:gdLst>
                <a:gd name="connsiteX0" fmla="*/ 1809946 w 1809946"/>
                <a:gd name="connsiteY0" fmla="*/ 77102 h 952628"/>
                <a:gd name="connsiteX1" fmla="*/ 1442301 w 1809946"/>
                <a:gd name="connsiteY1" fmla="*/ 77102 h 952628"/>
                <a:gd name="connsiteX2" fmla="*/ 952107 w 1809946"/>
                <a:gd name="connsiteY2" fmla="*/ 878380 h 952628"/>
                <a:gd name="connsiteX3" fmla="*/ 395925 w 1809946"/>
                <a:gd name="connsiteY3" fmla="*/ 850100 h 952628"/>
                <a:gd name="connsiteX4" fmla="*/ 0 w 1809946"/>
                <a:gd name="connsiteY4" fmla="*/ 284491 h 952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9946" h="952628">
                  <a:moveTo>
                    <a:pt x="1809946" y="77102"/>
                  </a:moveTo>
                  <a:cubicBezTo>
                    <a:pt x="1697610" y="10329"/>
                    <a:pt x="1585274" y="-56444"/>
                    <a:pt x="1442301" y="77102"/>
                  </a:cubicBezTo>
                  <a:cubicBezTo>
                    <a:pt x="1299328" y="210648"/>
                    <a:pt x="1126503" y="749547"/>
                    <a:pt x="952107" y="878380"/>
                  </a:cubicBezTo>
                  <a:cubicBezTo>
                    <a:pt x="777711" y="1007213"/>
                    <a:pt x="554609" y="949081"/>
                    <a:pt x="395925" y="850100"/>
                  </a:cubicBezTo>
                  <a:cubicBezTo>
                    <a:pt x="237241" y="751119"/>
                    <a:pt x="118620" y="517805"/>
                    <a:pt x="0" y="284491"/>
                  </a:cubicBezTo>
                </a:path>
              </a:pathLst>
            </a:custGeom>
            <a:noFill/>
            <a:ln w="381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1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  <p:cxnSp>
          <p:nvCxnSpPr>
            <p:cNvPr id="66" name="Straight Connector 65"/>
            <p:cNvCxnSpPr/>
            <p:nvPr/>
          </p:nvCxnSpPr>
          <p:spPr bwMode="auto">
            <a:xfrm>
              <a:off x="1882018" y="2215553"/>
              <a:ext cx="2362316" cy="2261247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2" name="Rectangle 31"/>
          <p:cNvSpPr/>
          <p:nvPr/>
        </p:nvSpPr>
        <p:spPr>
          <a:xfrm>
            <a:off x="2658007" y="1616010"/>
            <a:ext cx="24096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anose="05050102010706020507" pitchFamily="18" charset="2"/>
              </a:rPr>
              <a:t>e 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= ½ </a:t>
            </a:r>
            <a:r>
              <a:rPr lang="en-US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(Lm-d)</a:t>
            </a:r>
            <a:r>
              <a:rPr lang="en-US" sz="2000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</a:t>
            </a:r>
            <a:r>
              <a:rPr lang="en-US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(Lm-d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  <a:endParaRPr lang="en-US" sz="2000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420383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/>
          <p:cNvGrpSpPr/>
          <p:nvPr/>
        </p:nvGrpSpPr>
        <p:grpSpPr>
          <a:xfrm>
            <a:off x="3505200" y="2564475"/>
            <a:ext cx="457200" cy="2083725"/>
            <a:chOff x="3505200" y="2590800"/>
            <a:chExt cx="457200" cy="2083725"/>
          </a:xfrm>
        </p:grpSpPr>
        <p:cxnSp>
          <p:nvCxnSpPr>
            <p:cNvPr id="19" name="Straight Connector 18"/>
            <p:cNvCxnSpPr/>
            <p:nvPr/>
          </p:nvCxnSpPr>
          <p:spPr bwMode="auto">
            <a:xfrm>
              <a:off x="3505200" y="2590800"/>
              <a:ext cx="0" cy="20574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FF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8" name="Straight Connector 47"/>
            <p:cNvCxnSpPr/>
            <p:nvPr/>
          </p:nvCxnSpPr>
          <p:spPr bwMode="auto">
            <a:xfrm>
              <a:off x="3962400" y="2617125"/>
              <a:ext cx="0" cy="20574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FF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746498" name="Rectangle 2"/>
          <p:cNvSpPr>
            <a:spLocks noChangeArrowheads="1"/>
          </p:cNvSpPr>
          <p:nvPr/>
        </p:nvSpPr>
        <p:spPr bwMode="auto">
          <a:xfrm>
            <a:off x="0" y="-685800"/>
            <a:ext cx="914400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sz="6000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Least Squares Solution</a:t>
            </a:r>
            <a:endParaRPr lang="en-US" sz="6000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-1879117" y="2847546"/>
            <a:ext cx="1104900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228600" y="457200"/>
            <a:ext cx="9601200" cy="1409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>
              <a:defRPr/>
            </a:pP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Overdetermined 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System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of Equations: </a:t>
            </a: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 </a:t>
            </a:r>
            <a:r>
              <a:rPr lang="en-US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eqns</a:t>
            </a: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2 </a:t>
            </a:r>
            <a:r>
              <a:rPr lang="en-US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unk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  <a:endParaRPr lang="en-US" sz="3200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2431829" y="4259308"/>
            <a:ext cx="2368771" cy="1439852"/>
            <a:chOff x="2431829" y="4259308"/>
            <a:chExt cx="2368771" cy="1439852"/>
          </a:xfrm>
        </p:grpSpPr>
        <p:cxnSp>
          <p:nvCxnSpPr>
            <p:cNvPr id="27" name="Straight Connector 26"/>
            <p:cNvCxnSpPr/>
            <p:nvPr/>
          </p:nvCxnSpPr>
          <p:spPr bwMode="auto">
            <a:xfrm>
              <a:off x="2667000" y="4419600"/>
              <a:ext cx="21336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8" name="TextBox 27"/>
            <p:cNvSpPr txBox="1"/>
            <p:nvPr/>
          </p:nvSpPr>
          <p:spPr>
            <a:xfrm>
              <a:off x="2431829" y="4621942"/>
              <a:ext cx="2133918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FFFF"/>
                  </a:solidFill>
                </a:rPr>
                <a:t>0       1      2</a:t>
              </a:r>
            </a:p>
            <a:p>
              <a:r>
                <a:rPr lang="en-US" sz="3200" dirty="0">
                  <a:solidFill>
                    <a:srgbClr val="FFFFFF"/>
                  </a:solidFill>
                </a:rPr>
                <a:t>        </a:t>
              </a:r>
              <a:r>
                <a:rPr lang="en-US" sz="3200" dirty="0">
                  <a:solidFill>
                    <a:srgbClr val="FFFF00"/>
                  </a:solidFill>
                </a:rPr>
                <a:t>m</a:t>
              </a:r>
            </a:p>
          </p:txBody>
        </p:sp>
        <p:cxnSp>
          <p:nvCxnSpPr>
            <p:cNvPr id="30" name="Straight Connector 29"/>
            <p:cNvCxnSpPr/>
            <p:nvPr/>
          </p:nvCxnSpPr>
          <p:spPr bwMode="auto">
            <a:xfrm>
              <a:off x="2667000" y="4275092"/>
              <a:ext cx="0" cy="29690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/>
            <p:cNvCxnSpPr/>
            <p:nvPr/>
          </p:nvCxnSpPr>
          <p:spPr bwMode="auto">
            <a:xfrm>
              <a:off x="3505200" y="4267200"/>
              <a:ext cx="0" cy="29690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" name="Straight Connector 32"/>
            <p:cNvCxnSpPr/>
            <p:nvPr/>
          </p:nvCxnSpPr>
          <p:spPr bwMode="auto">
            <a:xfrm>
              <a:off x="4343400" y="4259308"/>
              <a:ext cx="0" cy="29690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4" name="Oval 33"/>
          <p:cNvSpPr/>
          <p:nvPr/>
        </p:nvSpPr>
        <p:spPr bwMode="auto">
          <a:xfrm>
            <a:off x="3392074" y="4310150"/>
            <a:ext cx="222576" cy="234364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36" name="Oval 35"/>
          <p:cNvSpPr/>
          <p:nvPr/>
        </p:nvSpPr>
        <p:spPr bwMode="auto">
          <a:xfrm>
            <a:off x="3832649" y="4305245"/>
            <a:ext cx="222576" cy="234364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545565" y="4332054"/>
            <a:ext cx="17011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Lm = d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943937" y="5578418"/>
            <a:ext cx="6172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Overdetermined system </a:t>
            </a:r>
          </a:p>
          <a:p>
            <a:pPr algn="ctr"/>
            <a:r>
              <a:rPr lang="en-US" sz="3200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eqns.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6365809" y="4953000"/>
            <a:ext cx="1988884" cy="355748"/>
            <a:chOff x="6133978" y="1748076"/>
            <a:chExt cx="1988884" cy="355748"/>
          </a:xfrm>
        </p:grpSpPr>
        <p:sp>
          <p:nvSpPr>
            <p:cNvPr id="45" name="TextBox 44"/>
            <p:cNvSpPr txBox="1"/>
            <p:nvPr/>
          </p:nvSpPr>
          <p:spPr>
            <a:xfrm>
              <a:off x="6133978" y="1761521"/>
              <a:ext cx="61747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solidFill>
                    <a:srgbClr val="FFFF00"/>
                  </a:solidFill>
                </a:rPr>
                <a:t>MxN</a:t>
              </a:r>
              <a:endParaRPr lang="en-US" sz="1600" dirty="0">
                <a:solidFill>
                  <a:srgbClr val="FFFF00"/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703365" y="1748076"/>
              <a:ext cx="58862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FF00"/>
                  </a:solidFill>
                </a:rPr>
                <a:t> Nx1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7550269" y="1765270"/>
              <a:ext cx="5725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FF00"/>
                  </a:solidFill>
                </a:rPr>
                <a:t>Mx1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600200" y="2895600"/>
            <a:ext cx="2293144" cy="2880988"/>
            <a:chOff x="1600200" y="2895600"/>
            <a:chExt cx="2293144" cy="2880988"/>
          </a:xfrm>
        </p:grpSpPr>
        <p:cxnSp>
          <p:nvCxnSpPr>
            <p:cNvPr id="4" name="Straight Connector 3"/>
            <p:cNvCxnSpPr/>
            <p:nvPr/>
          </p:nvCxnSpPr>
          <p:spPr bwMode="auto">
            <a:xfrm>
              <a:off x="2667000" y="2895600"/>
              <a:ext cx="0" cy="172634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5" name="Rectangle 14"/>
            <p:cNvSpPr/>
            <p:nvPr/>
          </p:nvSpPr>
          <p:spPr>
            <a:xfrm>
              <a:off x="3195717" y="5130257"/>
              <a:ext cx="697627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m</a:t>
              </a:r>
              <a:r>
                <a:rPr lang="en-US" baseline="-25000" dirty="0">
                  <a:solidFill>
                    <a:srgbClr val="FFFF00"/>
                  </a:solidFill>
                </a:rPr>
                <a:t>1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1600200" y="3132793"/>
              <a:ext cx="697627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m</a:t>
              </a:r>
              <a:r>
                <a:rPr lang="en-US" baseline="-25000" dirty="0">
                  <a:solidFill>
                    <a:srgbClr val="FFFF00"/>
                  </a:solidFill>
                </a:rPr>
                <a:t>2</a:t>
              </a:r>
              <a:endParaRPr lang="en-US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5617587" y="1441568"/>
            <a:ext cx="3211136" cy="3116713"/>
            <a:chOff x="5617587" y="1441568"/>
            <a:chExt cx="3211136" cy="3116713"/>
          </a:xfrm>
        </p:grpSpPr>
        <p:grpSp>
          <p:nvGrpSpPr>
            <p:cNvPr id="38" name="Group 37"/>
            <p:cNvGrpSpPr/>
            <p:nvPr/>
          </p:nvGrpSpPr>
          <p:grpSpPr>
            <a:xfrm>
              <a:off x="6962165" y="2768452"/>
              <a:ext cx="867906" cy="1789829"/>
              <a:chOff x="6962165" y="2768452"/>
              <a:chExt cx="867906" cy="1789829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6962165" y="2768452"/>
                <a:ext cx="867906" cy="1086717"/>
                <a:chOff x="6361601" y="2951883"/>
                <a:chExt cx="867906" cy="1086717"/>
              </a:xfrm>
            </p:grpSpPr>
            <p:sp>
              <p:nvSpPr>
                <p:cNvPr id="49" name="Rectangle 48"/>
                <p:cNvSpPr/>
                <p:nvPr/>
              </p:nvSpPr>
              <p:spPr>
                <a:xfrm>
                  <a:off x="6531880" y="2951883"/>
                  <a:ext cx="526106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400" dirty="0">
                      <a:solidFill>
                        <a:srgbClr val="FFFF00"/>
                      </a:solidFill>
                    </a:rPr>
                    <a:t>m</a:t>
                  </a:r>
                  <a:r>
                    <a:rPr lang="en-US" sz="2400" baseline="-25000" dirty="0">
                      <a:solidFill>
                        <a:srgbClr val="FFFF00"/>
                      </a:solidFill>
                    </a:rPr>
                    <a:t>1</a:t>
                  </a:r>
                  <a:endParaRPr lang="en-US" sz="2400" dirty="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50" name="Rectangle 49"/>
                <p:cNvSpPr/>
                <p:nvPr/>
              </p:nvSpPr>
              <p:spPr>
                <a:xfrm>
                  <a:off x="6541373" y="3468469"/>
                  <a:ext cx="526106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400" dirty="0">
                      <a:solidFill>
                        <a:srgbClr val="FFFF00"/>
                      </a:solidFill>
                    </a:rPr>
                    <a:t>m</a:t>
                  </a:r>
                  <a:r>
                    <a:rPr lang="en-US" sz="2400" baseline="-25000" dirty="0">
                      <a:solidFill>
                        <a:srgbClr val="FFFF00"/>
                      </a:solidFill>
                    </a:rPr>
                    <a:t>2</a:t>
                  </a:r>
                  <a:endParaRPr lang="en-US" sz="2400" dirty="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20" name="Double Brace 19"/>
                <p:cNvSpPr/>
                <p:nvPr/>
              </p:nvSpPr>
              <p:spPr bwMode="auto">
                <a:xfrm>
                  <a:off x="6361601" y="3036654"/>
                  <a:ext cx="867906" cy="1001946"/>
                </a:xfrm>
                <a:prstGeom prst="bracePair">
                  <a:avLst/>
                </a:prstGeom>
                <a:noFill/>
                <a:ln w="9525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600" b="1" i="1" u="none" strike="noStrike" cap="none" normalizeH="0" baseline="0">
                    <a:ln>
                      <a:noFill/>
                    </a:ln>
                    <a:solidFill>
                      <a:schemeClr val="hlin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charset="0"/>
                  </a:endParaRPr>
                </a:p>
              </p:txBody>
            </p:sp>
          </p:grpSp>
          <p:cxnSp>
            <p:nvCxnSpPr>
              <p:cNvPr id="29" name="Straight Arrow Connector 28"/>
              <p:cNvCxnSpPr/>
              <p:nvPr/>
            </p:nvCxnSpPr>
            <p:spPr bwMode="auto">
              <a:xfrm flipH="1">
                <a:off x="7229507" y="3895292"/>
                <a:ext cx="166611" cy="662989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sp>
          <p:nvSpPr>
            <p:cNvPr id="42" name="TextBox 41"/>
            <p:cNvSpPr txBox="1"/>
            <p:nvPr/>
          </p:nvSpPr>
          <p:spPr>
            <a:xfrm>
              <a:off x="5617587" y="1441568"/>
              <a:ext cx="3095720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FF00"/>
                  </a:solidFill>
                </a:rPr>
                <a:t>2 unknowns &amp; </a:t>
              </a:r>
            </a:p>
            <a:p>
              <a:pPr algn="ctr"/>
              <a:r>
                <a:rPr lang="en-US" dirty="0">
                  <a:solidFill>
                    <a:srgbClr val="FFFF00"/>
                  </a:solidFill>
                </a:rPr>
                <a:t>3 equations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5934922" y="2806905"/>
              <a:ext cx="2787943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FF00"/>
                  </a:solidFill>
                </a:rPr>
                <a:t>1    0                   1</a:t>
              </a:r>
            </a:p>
            <a:p>
              <a:pPr marL="514350" indent="-514350">
                <a:buAutoNum type="arabicPlain" startAt="2"/>
              </a:pPr>
              <a:r>
                <a:rPr lang="en-US" sz="2800" dirty="0">
                  <a:solidFill>
                    <a:srgbClr val="FFFF00"/>
                  </a:solidFill>
                </a:rPr>
                <a:t>0                   3</a:t>
              </a:r>
            </a:p>
            <a:p>
              <a:r>
                <a:rPr lang="en-US" sz="28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0    1                   </a:t>
              </a:r>
              <a:r>
                <a:rPr lang="en-US" sz="2800" dirty="0">
                  <a:solidFill>
                    <a:srgbClr val="FFFFFF"/>
                  </a:solidFill>
                </a:rPr>
                <a:t>1</a:t>
              </a: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7764408" y="3027104"/>
              <a:ext cx="67839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 = </a:t>
              </a:r>
              <a:endParaRPr lang="en-US" dirty="0"/>
            </a:p>
          </p:txBody>
        </p:sp>
        <p:sp>
          <p:nvSpPr>
            <p:cNvPr id="61" name="Double Bracket 60"/>
            <p:cNvSpPr/>
            <p:nvPr/>
          </p:nvSpPr>
          <p:spPr bwMode="auto">
            <a:xfrm>
              <a:off x="5805860" y="2743200"/>
              <a:ext cx="1129336" cy="1462816"/>
            </a:xfrm>
            <a:prstGeom prst="bracketPair">
              <a:avLst/>
            </a:prstGeom>
            <a:noFill/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1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  <p:sp>
          <p:nvSpPr>
            <p:cNvPr id="62" name="Double Brace 61"/>
            <p:cNvSpPr/>
            <p:nvPr/>
          </p:nvSpPr>
          <p:spPr bwMode="auto">
            <a:xfrm>
              <a:off x="8194251" y="2865008"/>
              <a:ext cx="634472" cy="1325386"/>
            </a:xfrm>
            <a:prstGeom prst="bracePair">
              <a:avLst/>
            </a:prstGeom>
            <a:noFill/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1" i="1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</p:grpSp>
      <p:sp>
        <p:nvSpPr>
          <p:cNvPr id="65" name="TextBox 64"/>
          <p:cNvSpPr txBox="1"/>
          <p:nvPr/>
        </p:nvSpPr>
        <p:spPr>
          <a:xfrm>
            <a:off x="2324103" y="2500208"/>
            <a:ext cx="90281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2     </a:t>
            </a:r>
          </a:p>
          <a:p>
            <a:endParaRPr lang="en-US" sz="3200" dirty="0">
              <a:solidFill>
                <a:srgbClr val="FFFFFF"/>
              </a:solidFill>
            </a:endParaRPr>
          </a:p>
          <a:p>
            <a:r>
              <a:rPr lang="en-US" sz="3200" dirty="0">
                <a:solidFill>
                  <a:srgbClr val="FFFFFF"/>
                </a:solidFill>
              </a:rPr>
              <a:t>1</a:t>
            </a:r>
          </a:p>
        </p:txBody>
      </p:sp>
      <p:cxnSp>
        <p:nvCxnSpPr>
          <p:cNvPr id="66" name="Straight Connector 65"/>
          <p:cNvCxnSpPr/>
          <p:nvPr/>
        </p:nvCxnSpPr>
        <p:spPr bwMode="auto">
          <a:xfrm flipV="1">
            <a:off x="2603135" y="3785143"/>
            <a:ext cx="2084497" cy="1431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FFFF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grpSp>
        <p:nvGrpSpPr>
          <p:cNvPr id="74" name="Group 73"/>
          <p:cNvGrpSpPr/>
          <p:nvPr/>
        </p:nvGrpSpPr>
        <p:grpSpPr>
          <a:xfrm>
            <a:off x="3785229" y="2582962"/>
            <a:ext cx="1463862" cy="1355547"/>
            <a:chOff x="3785229" y="2582962"/>
            <a:chExt cx="1463862" cy="1355547"/>
          </a:xfrm>
        </p:grpSpPr>
        <p:sp>
          <p:nvSpPr>
            <p:cNvPr id="71" name="TextBox 70"/>
            <p:cNvSpPr txBox="1"/>
            <p:nvPr/>
          </p:nvSpPr>
          <p:spPr>
            <a:xfrm>
              <a:off x="3785229" y="2582962"/>
              <a:ext cx="146386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FFFFFF"/>
                  </a:solidFill>
                </a:rPr>
                <a:t>Best </a:t>
              </a:r>
            </a:p>
            <a:p>
              <a:pPr algn="ctr"/>
              <a:r>
                <a:rPr lang="en-US" sz="2000" dirty="0">
                  <a:solidFill>
                    <a:srgbClr val="FFFF00"/>
                  </a:solidFill>
                </a:rPr>
                <a:t>compromise</a:t>
              </a:r>
            </a:p>
          </p:txBody>
        </p:sp>
        <p:cxnSp>
          <p:nvCxnSpPr>
            <p:cNvPr id="73" name="Straight Arrow Connector 72"/>
            <p:cNvCxnSpPr>
              <a:cxnSpLocks/>
              <a:stCxn id="71" idx="2"/>
            </p:cNvCxnSpPr>
            <p:nvPr/>
          </p:nvCxnSpPr>
          <p:spPr bwMode="auto">
            <a:xfrm flipH="1">
              <a:off x="3800724" y="3290848"/>
              <a:ext cx="716436" cy="647661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2" name="Rectangle 1"/>
          <p:cNvSpPr/>
          <p:nvPr/>
        </p:nvSpPr>
        <p:spPr bwMode="auto">
          <a:xfrm>
            <a:off x="6935196" y="990600"/>
            <a:ext cx="2208804" cy="450968"/>
          </a:xfrm>
          <a:prstGeom prst="rect">
            <a:avLst/>
          </a:prstGeom>
          <a:solidFill>
            <a:srgbClr val="FF0000">
              <a:alpha val="28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3214440" y="2207160"/>
              <a:ext cx="1401840" cy="62604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05080" y="2197800"/>
                <a:ext cx="1420560" cy="64476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Oval 4">
            <a:extLst>
              <a:ext uri="{FF2B5EF4-FFF2-40B4-BE49-F238E27FC236}">
                <a16:creationId xmlns:a16="http://schemas.microsoft.com/office/drawing/2014/main" id="{E381FB00-B397-8CB1-AAF6-EDE22E0C2ACB}"/>
              </a:ext>
            </a:extLst>
          </p:cNvPr>
          <p:cNvSpPr/>
          <p:nvPr/>
        </p:nvSpPr>
        <p:spPr bwMode="auto">
          <a:xfrm>
            <a:off x="2606820" y="3703859"/>
            <a:ext cx="222576" cy="234364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882CA8-1C24-2EAF-FD5B-AB51C888ADAE}"/>
              </a:ext>
            </a:extLst>
          </p:cNvPr>
          <p:cNvSpPr txBox="1"/>
          <p:nvPr/>
        </p:nvSpPr>
        <p:spPr>
          <a:xfrm>
            <a:off x="2905555" y="2011408"/>
            <a:ext cx="8547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m</a:t>
            </a:r>
            <a:r>
              <a:rPr lang="en-US" sz="2400" baseline="-25000" dirty="0">
                <a:solidFill>
                  <a:srgbClr val="FFFF00"/>
                </a:solidFill>
              </a:rPr>
              <a:t>1</a:t>
            </a:r>
            <a:r>
              <a:rPr lang="en-US" sz="2400" dirty="0">
                <a:solidFill>
                  <a:srgbClr val="FFFF00"/>
                </a:solidFill>
              </a:rPr>
              <a:t>=1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2CFD2F-67F1-4B31-1F7E-57D8FBBE3438}"/>
              </a:ext>
            </a:extLst>
          </p:cNvPr>
          <p:cNvSpPr txBox="1"/>
          <p:nvPr/>
        </p:nvSpPr>
        <p:spPr>
          <a:xfrm>
            <a:off x="3832911" y="2022189"/>
            <a:ext cx="10935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m</a:t>
            </a:r>
            <a:r>
              <a:rPr lang="en-US" sz="2400" baseline="-25000" dirty="0">
                <a:solidFill>
                  <a:srgbClr val="FFFF00"/>
                </a:solidFill>
              </a:rPr>
              <a:t>1</a:t>
            </a:r>
            <a:r>
              <a:rPr lang="en-US" sz="2400" dirty="0">
                <a:solidFill>
                  <a:srgbClr val="FFFF00"/>
                </a:solidFill>
              </a:rPr>
              <a:t>=3/2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364A42-CB03-66BC-95C5-270F4B2CF33E}"/>
              </a:ext>
            </a:extLst>
          </p:cNvPr>
          <p:cNvSpPr txBox="1"/>
          <p:nvPr/>
        </p:nvSpPr>
        <p:spPr>
          <a:xfrm>
            <a:off x="4634816" y="3567412"/>
            <a:ext cx="8547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m</a:t>
            </a:r>
            <a:r>
              <a:rPr lang="en-US" sz="2400" baseline="-25000" dirty="0">
                <a:solidFill>
                  <a:srgbClr val="FFFF00"/>
                </a:solidFill>
              </a:rPr>
              <a:t>2</a:t>
            </a:r>
            <a:r>
              <a:rPr lang="en-US" sz="2400" dirty="0">
                <a:solidFill>
                  <a:srgbClr val="FFFF00"/>
                </a:solidFill>
              </a:rPr>
              <a:t>=0</a:t>
            </a:r>
          </a:p>
        </p:txBody>
      </p:sp>
      <p:sp>
        <p:nvSpPr>
          <p:cNvPr id="9" name="Flowchart: Summing Junction 8">
            <a:extLst>
              <a:ext uri="{FF2B5EF4-FFF2-40B4-BE49-F238E27FC236}">
                <a16:creationId xmlns:a16="http://schemas.microsoft.com/office/drawing/2014/main" id="{5BB6651B-BF32-E8C2-449A-30D559393D49}"/>
              </a:ext>
            </a:extLst>
          </p:cNvPr>
          <p:cNvSpPr/>
          <p:nvPr/>
        </p:nvSpPr>
        <p:spPr bwMode="auto">
          <a:xfrm>
            <a:off x="3614650" y="3895292"/>
            <a:ext cx="217999" cy="295102"/>
          </a:xfrm>
          <a:prstGeom prst="flowChartSummingJunction">
            <a:avLst/>
          </a:prstGeom>
          <a:solidFill>
            <a:schemeClr val="bg1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843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2" grpId="0" animBg="1"/>
      <p:bldP spid="5" grpId="0" animBg="1"/>
      <p:bldP spid="6" grpId="0"/>
      <p:bldP spid="7" grpId="0"/>
      <p:bldP spid="8" grpId="0"/>
      <p:bldP spid="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498" name="Rectangle 2"/>
          <p:cNvSpPr>
            <a:spLocks noChangeArrowheads="1"/>
          </p:cNvSpPr>
          <p:nvPr/>
        </p:nvSpPr>
        <p:spPr bwMode="auto">
          <a:xfrm>
            <a:off x="-76200" y="-228600"/>
            <a:ext cx="914400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sz="8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Outline</a:t>
            </a:r>
            <a:endParaRPr lang="en-US" sz="8000" dirty="0">
              <a:solidFill>
                <a:srgbClr val="FFFFFF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-1752600" y="2895600"/>
            <a:ext cx="1104900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5791200" y="5515510"/>
            <a:ext cx="1524000" cy="914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-11430" y="1356360"/>
            <a:ext cx="914400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685800" indent="-685800" algn="ctr">
              <a:buFont typeface="Arial" panose="020B0604020202020204" pitchFamily="34" charset="0"/>
              <a:buChar char="•"/>
              <a:defRPr/>
            </a:pPr>
            <a:r>
              <a:rPr lang="en-US" sz="4000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Overdetermined System of Equations</a:t>
            </a:r>
            <a:endParaRPr lang="en-US" sz="4000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-281940" y="2391310"/>
            <a:ext cx="914400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685800" indent="-685800" algn="ctr">
              <a:buFont typeface="Arial" panose="020B0604020202020204" pitchFamily="34" charset="0"/>
              <a:buChar char="•"/>
              <a:defRPr/>
            </a:pPr>
            <a:r>
              <a:rPr lang="en-US" sz="4000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Iterative Steepest Descent Solution</a:t>
            </a:r>
            <a:endParaRPr lang="en-US" sz="4000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-281940" y="4310180"/>
            <a:ext cx="383286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685800" indent="-685800" algn="ctr">
              <a:buFont typeface="Arial" panose="020B0604020202020204" pitchFamily="34" charset="0"/>
              <a:buChar char="•"/>
              <a:defRPr/>
            </a:pPr>
            <a:r>
              <a:rPr lang="en-US" sz="4000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Summary</a:t>
            </a:r>
            <a:endParaRPr lang="en-US" sz="4000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99060" y="3337560"/>
            <a:ext cx="808609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685800" indent="-685800" algn="ctr">
              <a:buFont typeface="Arial" panose="020B0604020202020204" pitchFamily="34" charset="0"/>
              <a:buChar char="•"/>
              <a:defRPr/>
            </a:pPr>
            <a:r>
              <a:rPr lang="en-US" sz="4000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Details: Geometric Interpretation</a:t>
            </a:r>
            <a:endParaRPr lang="en-US" sz="4000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1915" y="2208730"/>
            <a:ext cx="8844915" cy="4701775"/>
            <a:chOff x="81915" y="2208730"/>
            <a:chExt cx="8844915" cy="4701775"/>
          </a:xfrm>
        </p:grpSpPr>
        <p:sp>
          <p:nvSpPr>
            <p:cNvPr id="9" name="Rectangle 8"/>
            <p:cNvSpPr/>
            <p:nvPr/>
          </p:nvSpPr>
          <p:spPr bwMode="auto">
            <a:xfrm>
              <a:off x="99060" y="2208730"/>
              <a:ext cx="8827770" cy="1128830"/>
            </a:xfrm>
            <a:prstGeom prst="rect">
              <a:avLst/>
            </a:prstGeom>
            <a:solidFill>
              <a:schemeClr val="bg1">
                <a:alpha val="68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1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81915" y="4084320"/>
              <a:ext cx="8827770" cy="2826185"/>
            </a:xfrm>
            <a:prstGeom prst="rect">
              <a:avLst/>
            </a:prstGeom>
            <a:solidFill>
              <a:schemeClr val="bg1">
                <a:alpha val="68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1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33424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Oval 45"/>
          <p:cNvSpPr/>
          <p:nvPr/>
        </p:nvSpPr>
        <p:spPr bwMode="auto">
          <a:xfrm>
            <a:off x="1021352" y="5627150"/>
            <a:ext cx="2924422" cy="508378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47" name="Oval 46"/>
          <p:cNvSpPr/>
          <p:nvPr/>
        </p:nvSpPr>
        <p:spPr bwMode="auto">
          <a:xfrm>
            <a:off x="487458" y="5467156"/>
            <a:ext cx="4160248" cy="785607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45" name="Oval 44"/>
          <p:cNvSpPr/>
          <p:nvPr/>
        </p:nvSpPr>
        <p:spPr bwMode="auto">
          <a:xfrm>
            <a:off x="1803546" y="5867400"/>
            <a:ext cx="1473054" cy="160281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-13505" y="4419600"/>
            <a:ext cx="3405579" cy="2606138"/>
            <a:chOff x="-13505" y="4397059"/>
            <a:chExt cx="3405579" cy="2606138"/>
          </a:xfrm>
        </p:grpSpPr>
        <p:sp>
          <p:nvSpPr>
            <p:cNvPr id="18" name="Rectangle 2"/>
            <p:cNvSpPr>
              <a:spLocks noChangeArrowheads="1"/>
            </p:cNvSpPr>
            <p:nvPr/>
          </p:nvSpPr>
          <p:spPr bwMode="auto">
            <a:xfrm>
              <a:off x="0" y="4727779"/>
              <a:ext cx="1841291" cy="6096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 anchor="ctr"/>
            <a:lstStyle/>
            <a:p>
              <a:pPr algn="ctr">
                <a:defRPr/>
              </a:pPr>
              <a:r>
                <a: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ymbol" panose="05050102010706020507" pitchFamily="18" charset="2"/>
                </a:rPr>
                <a:t>e</a:t>
              </a:r>
              <a:endPara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grpSp>
          <p:nvGrpSpPr>
            <p:cNvPr id="55" name="Group 54"/>
            <p:cNvGrpSpPr/>
            <p:nvPr/>
          </p:nvGrpSpPr>
          <p:grpSpPr>
            <a:xfrm>
              <a:off x="0" y="5897701"/>
              <a:ext cx="3392074" cy="1105496"/>
              <a:chOff x="1408526" y="4259308"/>
              <a:chExt cx="3392074" cy="1105496"/>
            </a:xfrm>
          </p:grpSpPr>
          <p:cxnSp>
            <p:nvCxnSpPr>
              <p:cNvPr id="56" name="Straight Connector 55"/>
              <p:cNvCxnSpPr/>
              <p:nvPr/>
            </p:nvCxnSpPr>
            <p:spPr bwMode="auto">
              <a:xfrm flipV="1">
                <a:off x="1408526" y="4419600"/>
                <a:ext cx="3392074" cy="5499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57" name="TextBox 56"/>
              <p:cNvSpPr txBox="1"/>
              <p:nvPr/>
            </p:nvSpPr>
            <p:spPr>
              <a:xfrm>
                <a:off x="2581321" y="4533807"/>
                <a:ext cx="1877437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rgbClr val="FFFFFF"/>
                    </a:solidFill>
                  </a:rPr>
                  <a:t>0       1         2</a:t>
                </a:r>
              </a:p>
              <a:p>
                <a:r>
                  <a:rPr lang="en-US" sz="2400" dirty="0">
                    <a:solidFill>
                      <a:srgbClr val="FFFFFF"/>
                    </a:solidFill>
                  </a:rPr>
                  <a:t>       </a:t>
                </a:r>
                <a:endParaRPr lang="en-US" sz="2400" dirty="0">
                  <a:solidFill>
                    <a:srgbClr val="FFFF00"/>
                  </a:solidFill>
                </a:endParaRPr>
              </a:p>
            </p:txBody>
          </p:sp>
          <p:cxnSp>
            <p:nvCxnSpPr>
              <p:cNvPr id="58" name="Straight Connector 57"/>
              <p:cNvCxnSpPr/>
              <p:nvPr/>
            </p:nvCxnSpPr>
            <p:spPr bwMode="auto">
              <a:xfrm>
                <a:off x="2667000" y="4275092"/>
                <a:ext cx="0" cy="29690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9" name="Straight Connector 58"/>
              <p:cNvCxnSpPr/>
              <p:nvPr/>
            </p:nvCxnSpPr>
            <p:spPr bwMode="auto">
              <a:xfrm>
                <a:off x="3505200" y="4267200"/>
                <a:ext cx="0" cy="29690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3" name="Straight Connector 62"/>
              <p:cNvCxnSpPr/>
              <p:nvPr/>
            </p:nvCxnSpPr>
            <p:spPr bwMode="auto">
              <a:xfrm>
                <a:off x="4343400" y="4259308"/>
                <a:ext cx="0" cy="29690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64" name="Rectangle 63"/>
            <p:cNvSpPr/>
            <p:nvPr/>
          </p:nvSpPr>
          <p:spPr>
            <a:xfrm>
              <a:off x="-13505" y="6043998"/>
              <a:ext cx="441146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sz="1800" dirty="0">
                  <a:solidFill>
                    <a:srgbClr val="FFFF00"/>
                  </a:solidFill>
                </a:rPr>
                <a:t>m</a:t>
              </a:r>
              <a:r>
                <a:rPr lang="en-US" sz="1800" baseline="-25000" dirty="0">
                  <a:solidFill>
                    <a:srgbClr val="FFFF00"/>
                  </a:solidFill>
                </a:rPr>
                <a:t>1</a:t>
              </a:r>
              <a:endParaRPr lang="en-US" sz="1800" dirty="0">
                <a:solidFill>
                  <a:srgbClr val="FFFF00"/>
                </a:solidFill>
              </a:endParaRPr>
            </a:p>
          </p:txBody>
        </p:sp>
        <p:cxnSp>
          <p:nvCxnSpPr>
            <p:cNvPr id="5" name="Straight Connector 4"/>
            <p:cNvCxnSpPr/>
            <p:nvPr/>
          </p:nvCxnSpPr>
          <p:spPr bwMode="auto">
            <a:xfrm flipV="1">
              <a:off x="207068" y="5479780"/>
              <a:ext cx="2240527" cy="115642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7" name="Rectangle 66"/>
            <p:cNvSpPr/>
            <p:nvPr/>
          </p:nvSpPr>
          <p:spPr>
            <a:xfrm>
              <a:off x="588981" y="6326088"/>
              <a:ext cx="441146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sz="1800" dirty="0">
                  <a:solidFill>
                    <a:srgbClr val="FFFF00"/>
                  </a:solidFill>
                </a:rPr>
                <a:t>m</a:t>
              </a:r>
              <a:r>
                <a:rPr lang="en-US" sz="1800" baseline="-25000" dirty="0">
                  <a:solidFill>
                    <a:srgbClr val="FFFF00"/>
                  </a:solidFill>
                </a:rPr>
                <a:t>2</a:t>
              </a:r>
              <a:endParaRPr lang="en-US" sz="1800" dirty="0">
                <a:solidFill>
                  <a:srgbClr val="FFFF00"/>
                </a:solidFill>
              </a:endParaRPr>
            </a:p>
          </p:txBody>
        </p:sp>
        <p:cxnSp>
          <p:nvCxnSpPr>
            <p:cNvPr id="72" name="Straight Connector 71"/>
            <p:cNvCxnSpPr/>
            <p:nvPr/>
          </p:nvCxnSpPr>
          <p:spPr bwMode="auto">
            <a:xfrm flipH="1" flipV="1">
              <a:off x="1239798" y="4397059"/>
              <a:ext cx="18675" cy="175143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746498" name="Rectangle 2"/>
          <p:cNvSpPr>
            <a:spLocks noChangeArrowheads="1"/>
          </p:cNvSpPr>
          <p:nvPr/>
        </p:nvSpPr>
        <p:spPr bwMode="auto">
          <a:xfrm>
            <a:off x="0" y="-741869"/>
            <a:ext cx="914400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sz="6000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Least Squares Solution</a:t>
            </a:r>
            <a:endParaRPr lang="en-US" sz="6000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54" name="Rectangle 2"/>
          <p:cNvSpPr>
            <a:spLocks noChangeArrowheads="1"/>
          </p:cNvSpPr>
          <p:nvPr/>
        </p:nvSpPr>
        <p:spPr bwMode="auto">
          <a:xfrm>
            <a:off x="186366" y="1928705"/>
            <a:ext cx="5457466" cy="14097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>
              <a:defRPr/>
            </a:pP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that minimizes sum squared</a:t>
            </a:r>
          </a:p>
          <a:p>
            <a:pPr>
              <a:defRPr/>
            </a:pP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Errors: 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anose="05050102010706020507" pitchFamily="18" charset="2"/>
              </a:rPr>
              <a:t>e 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= ½ 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(Lm-d)</a:t>
            </a:r>
            <a:r>
              <a:rPr lang="en-US" sz="3200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(Lm-d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  <a:endParaRPr lang="en-US" sz="3200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78" name="Flowchart: Summing Junction 77"/>
          <p:cNvSpPr/>
          <p:nvPr/>
        </p:nvSpPr>
        <p:spPr bwMode="auto">
          <a:xfrm flipH="1">
            <a:off x="2460673" y="5902749"/>
            <a:ext cx="254158" cy="113122"/>
          </a:xfrm>
          <a:prstGeom prst="flowChartSummingJunction">
            <a:avLst/>
          </a:prstGeom>
          <a:solidFill>
            <a:schemeClr val="bg1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578187" y="4303061"/>
            <a:ext cx="2278868" cy="1017049"/>
            <a:chOff x="1628114" y="4884987"/>
            <a:chExt cx="2278868" cy="1017049"/>
          </a:xfrm>
        </p:grpSpPr>
        <p:sp>
          <p:nvSpPr>
            <p:cNvPr id="14" name="Freeform 13"/>
            <p:cNvSpPr/>
            <p:nvPr/>
          </p:nvSpPr>
          <p:spPr bwMode="auto">
            <a:xfrm>
              <a:off x="1645920" y="5020887"/>
              <a:ext cx="2261062" cy="881149"/>
            </a:xfrm>
            <a:custGeom>
              <a:avLst/>
              <a:gdLst>
                <a:gd name="connsiteX0" fmla="*/ 0 w 2261062"/>
                <a:gd name="connsiteY0" fmla="*/ 16626 h 881149"/>
                <a:gd name="connsiteX1" fmla="*/ 598516 w 2261062"/>
                <a:gd name="connsiteY1" fmla="*/ 748146 h 881149"/>
                <a:gd name="connsiteX2" fmla="*/ 1064029 w 2261062"/>
                <a:gd name="connsiteY2" fmla="*/ 881149 h 881149"/>
                <a:gd name="connsiteX3" fmla="*/ 1346662 w 2261062"/>
                <a:gd name="connsiteY3" fmla="*/ 847898 h 881149"/>
                <a:gd name="connsiteX4" fmla="*/ 2261062 w 2261062"/>
                <a:gd name="connsiteY4" fmla="*/ 0 h 881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61062" h="881149">
                  <a:moveTo>
                    <a:pt x="0" y="16626"/>
                  </a:moveTo>
                  <a:lnTo>
                    <a:pt x="598516" y="748146"/>
                  </a:lnTo>
                  <a:lnTo>
                    <a:pt x="1064029" y="881149"/>
                  </a:lnTo>
                  <a:lnTo>
                    <a:pt x="1346662" y="847898"/>
                  </a:lnTo>
                  <a:lnTo>
                    <a:pt x="2261062" y="0"/>
                  </a:lnTo>
                </a:path>
              </a:pathLst>
            </a:custGeom>
            <a:solidFill>
              <a:srgbClr val="FFFF00">
                <a:alpha val="34000"/>
              </a:srgbClr>
            </a:solidFill>
            <a:ln w="9525" cap="flat" cmpd="sng" algn="ctr">
              <a:solidFill>
                <a:schemeClr val="tx1">
                  <a:alpha val="93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1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  <p:sp>
          <p:nvSpPr>
            <p:cNvPr id="13" name="Oval 12"/>
            <p:cNvSpPr/>
            <p:nvPr/>
          </p:nvSpPr>
          <p:spPr bwMode="auto">
            <a:xfrm>
              <a:off x="1628114" y="4884987"/>
              <a:ext cx="2238332" cy="289620"/>
            </a:xfrm>
            <a:prstGeom prst="ellipse">
              <a:avLst/>
            </a:prstGeom>
            <a:solidFill>
              <a:srgbClr val="FF0000">
                <a:alpha val="64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1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3392074" y="4489325"/>
            <a:ext cx="609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m</a:t>
            </a:r>
            <a:r>
              <a:rPr lang="en-US" baseline="30000" dirty="0">
                <a:solidFill>
                  <a:srgbClr val="FFFF00"/>
                </a:solidFill>
              </a:rPr>
              <a:t>(1)</a:t>
            </a:r>
            <a:r>
              <a:rPr lang="en-US" dirty="0">
                <a:solidFill>
                  <a:srgbClr val="FFFF00"/>
                </a:solidFill>
              </a:rPr>
              <a:t> -</a:t>
            </a:r>
            <a:r>
              <a:rPr lang="en-US" dirty="0">
                <a:solidFill>
                  <a:srgbClr val="FFFFFF"/>
                </a:solidFill>
              </a:rPr>
              <a:t>m</a:t>
            </a:r>
            <a:r>
              <a:rPr lang="en-US" baseline="30000" dirty="0">
                <a:solidFill>
                  <a:srgbClr val="FFFFFF"/>
                </a:solidFill>
              </a:rPr>
              <a:t>(0</a:t>
            </a:r>
            <a:r>
              <a:rPr lang="en-US" baseline="30000" dirty="0">
                <a:solidFill>
                  <a:srgbClr val="FFFF00"/>
                </a:solidFill>
              </a:rPr>
              <a:t>)</a:t>
            </a:r>
            <a:r>
              <a:rPr lang="en-US" dirty="0">
                <a:solidFill>
                  <a:srgbClr val="FFFF00"/>
                </a:solidFill>
              </a:rPr>
              <a:t>= [L</a:t>
            </a:r>
            <a:r>
              <a:rPr lang="en-US" baseline="30000" dirty="0">
                <a:solidFill>
                  <a:srgbClr val="FFFF00"/>
                </a:solidFill>
              </a:rPr>
              <a:t>T</a:t>
            </a:r>
            <a:r>
              <a:rPr lang="en-US" dirty="0">
                <a:solidFill>
                  <a:srgbClr val="FFFF00"/>
                </a:solidFill>
              </a:rPr>
              <a:t>L]</a:t>
            </a:r>
            <a:r>
              <a:rPr lang="en-US" baseline="30000" dirty="0">
                <a:solidFill>
                  <a:srgbClr val="FFFF00"/>
                </a:solidFill>
              </a:rPr>
              <a:t>-1</a:t>
            </a:r>
            <a:r>
              <a:rPr lang="en-US" dirty="0">
                <a:solidFill>
                  <a:srgbClr val="FFFF00"/>
                </a:solidFill>
              </a:rPr>
              <a:t>L</a:t>
            </a:r>
            <a:r>
              <a:rPr lang="en-US" baseline="30000" dirty="0">
                <a:solidFill>
                  <a:srgbClr val="FFFF00"/>
                </a:solidFill>
              </a:rPr>
              <a:t>T</a:t>
            </a:r>
            <a:r>
              <a:rPr lang="en-US" dirty="0">
                <a:solidFill>
                  <a:srgbClr val="FFFF00"/>
                </a:solidFill>
              </a:rPr>
              <a:t> (d</a:t>
            </a:r>
            <a:r>
              <a:rPr lang="en-US" baseline="30000" dirty="0">
                <a:solidFill>
                  <a:srgbClr val="FFFF00"/>
                </a:solidFill>
              </a:rPr>
              <a:t>(1)</a:t>
            </a:r>
            <a:r>
              <a:rPr lang="en-US" dirty="0">
                <a:solidFill>
                  <a:srgbClr val="FFFF00"/>
                </a:solidFill>
              </a:rPr>
              <a:t> -</a:t>
            </a:r>
            <a:r>
              <a:rPr lang="en-US" dirty="0">
                <a:solidFill>
                  <a:srgbClr val="FFFFFF"/>
                </a:solidFill>
              </a:rPr>
              <a:t>d</a:t>
            </a:r>
            <a:r>
              <a:rPr lang="en-US" baseline="30000" dirty="0">
                <a:solidFill>
                  <a:srgbClr val="FFFFFF"/>
                </a:solidFill>
              </a:rPr>
              <a:t>(0)</a:t>
            </a:r>
            <a:r>
              <a:rPr lang="en-US" dirty="0">
                <a:solidFill>
                  <a:srgbClr val="FFFF00"/>
                </a:solidFill>
              </a:rPr>
              <a:t>)</a:t>
            </a:r>
          </a:p>
        </p:txBody>
      </p:sp>
      <p:cxnSp>
        <p:nvCxnSpPr>
          <p:cNvPr id="15" name="Straight Arrow Connector 14"/>
          <p:cNvCxnSpPr>
            <a:endCxn id="78" idx="6"/>
          </p:cNvCxnSpPr>
          <p:nvPr/>
        </p:nvCxnSpPr>
        <p:spPr bwMode="auto">
          <a:xfrm flipV="1">
            <a:off x="1294333" y="5959310"/>
            <a:ext cx="1166340" cy="109386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49" name="TextBox 48"/>
          <p:cNvSpPr txBox="1"/>
          <p:nvPr/>
        </p:nvSpPr>
        <p:spPr>
          <a:xfrm>
            <a:off x="5361239" y="3124200"/>
            <a:ext cx="278153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m -&gt;m</a:t>
            </a:r>
            <a:r>
              <a:rPr lang="en-US" baseline="30000" dirty="0">
                <a:solidFill>
                  <a:srgbClr val="FFFF00"/>
                </a:solidFill>
              </a:rPr>
              <a:t>(1)</a:t>
            </a:r>
            <a:r>
              <a:rPr lang="en-US" dirty="0">
                <a:solidFill>
                  <a:srgbClr val="FFFF00"/>
                </a:solidFill>
              </a:rPr>
              <a:t> -</a:t>
            </a:r>
            <a:r>
              <a:rPr lang="en-US" dirty="0">
                <a:solidFill>
                  <a:srgbClr val="FFFFFF"/>
                </a:solidFill>
              </a:rPr>
              <a:t>m</a:t>
            </a:r>
            <a:r>
              <a:rPr lang="en-US" baseline="30000" dirty="0">
                <a:solidFill>
                  <a:srgbClr val="FFFFFF"/>
                </a:solidFill>
              </a:rPr>
              <a:t>(0)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384430" y="3816233"/>
            <a:ext cx="239681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d -&gt;d</a:t>
            </a:r>
            <a:r>
              <a:rPr lang="en-US" baseline="30000" dirty="0">
                <a:solidFill>
                  <a:srgbClr val="FFFF00"/>
                </a:solidFill>
              </a:rPr>
              <a:t>(1)</a:t>
            </a:r>
            <a:r>
              <a:rPr lang="en-US" dirty="0">
                <a:solidFill>
                  <a:srgbClr val="FFFF00"/>
                </a:solidFill>
              </a:rPr>
              <a:t> -</a:t>
            </a:r>
            <a:r>
              <a:rPr lang="en-US" dirty="0">
                <a:solidFill>
                  <a:srgbClr val="FFFFFF"/>
                </a:solidFill>
              </a:rPr>
              <a:t>d</a:t>
            </a:r>
            <a:r>
              <a:rPr lang="en-US" baseline="30000" dirty="0">
                <a:solidFill>
                  <a:srgbClr val="FFFFFF"/>
                </a:solidFill>
              </a:rPr>
              <a:t>(0)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3070110" y="5132371"/>
            <a:ext cx="709774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m</a:t>
            </a:r>
            <a:r>
              <a:rPr lang="en-US" baseline="30000" dirty="0">
                <a:solidFill>
                  <a:srgbClr val="FFFF00"/>
                </a:solidFill>
              </a:rPr>
              <a:t>(1)  </a:t>
            </a:r>
            <a:r>
              <a:rPr lang="en-US" dirty="0">
                <a:solidFill>
                  <a:srgbClr val="FFFF00"/>
                </a:solidFill>
              </a:rPr>
              <a:t> =</a:t>
            </a:r>
            <a:r>
              <a:rPr lang="en-US" dirty="0">
                <a:solidFill>
                  <a:srgbClr val="FFFFFF"/>
                </a:solidFill>
              </a:rPr>
              <a:t>m</a:t>
            </a:r>
            <a:r>
              <a:rPr lang="en-US" baseline="30000" dirty="0">
                <a:solidFill>
                  <a:srgbClr val="FFFFFF"/>
                </a:solidFill>
              </a:rPr>
              <a:t>(0)</a:t>
            </a:r>
            <a:r>
              <a:rPr lang="en-US" dirty="0">
                <a:solidFill>
                  <a:srgbClr val="FFFF00"/>
                </a:solidFill>
              </a:rPr>
              <a:t>- [L</a:t>
            </a:r>
            <a:r>
              <a:rPr lang="en-US" baseline="30000" dirty="0">
                <a:solidFill>
                  <a:srgbClr val="FFFF00"/>
                </a:solidFill>
              </a:rPr>
              <a:t>T</a:t>
            </a:r>
            <a:r>
              <a:rPr lang="en-US" dirty="0">
                <a:solidFill>
                  <a:srgbClr val="FFFF00"/>
                </a:solidFill>
              </a:rPr>
              <a:t>L]</a:t>
            </a:r>
            <a:r>
              <a:rPr lang="en-US" baseline="30000" dirty="0">
                <a:solidFill>
                  <a:srgbClr val="FFFF00"/>
                </a:solidFill>
              </a:rPr>
              <a:t>-1</a:t>
            </a:r>
            <a:r>
              <a:rPr lang="en-US" dirty="0">
                <a:solidFill>
                  <a:srgbClr val="FFFF00"/>
                </a:solidFill>
              </a:rPr>
              <a:t>L</a:t>
            </a:r>
            <a:r>
              <a:rPr lang="en-US" baseline="30000" dirty="0">
                <a:solidFill>
                  <a:srgbClr val="FFFF00"/>
                </a:solidFill>
              </a:rPr>
              <a:t>T</a:t>
            </a:r>
            <a:r>
              <a:rPr lang="en-US" dirty="0">
                <a:solidFill>
                  <a:srgbClr val="FFFF00"/>
                </a:solidFill>
              </a:rPr>
              <a:t>(</a:t>
            </a:r>
            <a:r>
              <a:rPr lang="en-US" dirty="0">
                <a:solidFill>
                  <a:srgbClr val="FFFFFF"/>
                </a:solidFill>
              </a:rPr>
              <a:t>d</a:t>
            </a:r>
            <a:r>
              <a:rPr lang="en-US" baseline="30000" dirty="0">
                <a:solidFill>
                  <a:srgbClr val="FFFFFF"/>
                </a:solidFill>
              </a:rPr>
              <a:t>(0)</a:t>
            </a:r>
            <a:r>
              <a:rPr lang="en-US" dirty="0">
                <a:solidFill>
                  <a:srgbClr val="FFFF00"/>
                </a:solidFill>
              </a:rPr>
              <a:t>-d</a:t>
            </a:r>
            <a:r>
              <a:rPr lang="en-US" baseline="30000" dirty="0">
                <a:solidFill>
                  <a:srgbClr val="FFFF00"/>
                </a:solidFill>
              </a:rPr>
              <a:t>(1)</a:t>
            </a:r>
            <a:r>
              <a:rPr lang="en-US" dirty="0">
                <a:solidFill>
                  <a:srgbClr val="FFFF00"/>
                </a:solidFill>
              </a:rPr>
              <a:t>)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3222256" y="5713668"/>
            <a:ext cx="709774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m</a:t>
            </a:r>
            <a:r>
              <a:rPr lang="en-US" baseline="30000" dirty="0">
                <a:solidFill>
                  <a:srgbClr val="FFFF00"/>
                </a:solidFill>
              </a:rPr>
              <a:t>(k+1)</a:t>
            </a:r>
            <a:r>
              <a:rPr lang="en-US" dirty="0">
                <a:solidFill>
                  <a:srgbClr val="FFFF00"/>
                </a:solidFill>
              </a:rPr>
              <a:t>   = </a:t>
            </a:r>
            <a:r>
              <a:rPr lang="en-US" dirty="0">
                <a:solidFill>
                  <a:srgbClr val="FFFFFF"/>
                </a:solidFill>
              </a:rPr>
              <a:t>m</a:t>
            </a:r>
            <a:r>
              <a:rPr lang="en-US" baseline="30000" dirty="0">
                <a:solidFill>
                  <a:srgbClr val="FFFFFF"/>
                </a:solidFill>
              </a:rPr>
              <a:t>(k)</a:t>
            </a:r>
            <a:r>
              <a:rPr lang="en-US" dirty="0">
                <a:solidFill>
                  <a:srgbClr val="FFFF00"/>
                </a:solidFill>
              </a:rPr>
              <a:t>- </a:t>
            </a:r>
            <a:r>
              <a:rPr lang="en-US" dirty="0" err="1">
                <a:solidFill>
                  <a:srgbClr val="FFFF00"/>
                </a:solidFill>
                <a:latin typeface="Symbol" panose="05050102010706020507" pitchFamily="18" charset="2"/>
              </a:rPr>
              <a:t>a</a:t>
            </a:r>
            <a:r>
              <a:rPr lang="en-US" dirty="0" err="1">
                <a:solidFill>
                  <a:srgbClr val="FFFF00"/>
                </a:solidFill>
              </a:rPr>
              <a:t>L</a:t>
            </a:r>
            <a:r>
              <a:rPr lang="en-US" baseline="30000" dirty="0" err="1">
                <a:solidFill>
                  <a:srgbClr val="FFFF00"/>
                </a:solidFill>
              </a:rPr>
              <a:t>T</a:t>
            </a:r>
            <a:r>
              <a:rPr lang="en-US" dirty="0">
                <a:solidFill>
                  <a:srgbClr val="FFFF00"/>
                </a:solidFill>
              </a:rPr>
              <a:t>(</a:t>
            </a:r>
            <a:r>
              <a:rPr lang="en-US" dirty="0">
                <a:solidFill>
                  <a:srgbClr val="FFFFFF"/>
                </a:solidFill>
              </a:rPr>
              <a:t>d</a:t>
            </a:r>
            <a:r>
              <a:rPr lang="en-US" baseline="30000" dirty="0">
                <a:solidFill>
                  <a:srgbClr val="FFFFFF"/>
                </a:solidFill>
              </a:rPr>
              <a:t>(k)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>
                <a:solidFill>
                  <a:srgbClr val="FFFF00"/>
                </a:solidFill>
              </a:rPr>
              <a:t>-d)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5089360" y="6104750"/>
            <a:ext cx="30373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m = [L</a:t>
            </a:r>
            <a:r>
              <a:rPr lang="en-US" baseline="30000" dirty="0">
                <a:solidFill>
                  <a:srgbClr val="FFFF00"/>
                </a:solidFill>
              </a:rPr>
              <a:t>T</a:t>
            </a:r>
            <a:r>
              <a:rPr lang="en-US" dirty="0">
                <a:solidFill>
                  <a:srgbClr val="FFFF00"/>
                </a:solidFill>
              </a:rPr>
              <a:t>L]</a:t>
            </a:r>
            <a:r>
              <a:rPr lang="en-US" baseline="30000" dirty="0">
                <a:solidFill>
                  <a:srgbClr val="FFFF00"/>
                </a:solidFill>
              </a:rPr>
              <a:t>-1</a:t>
            </a:r>
            <a:r>
              <a:rPr lang="en-US" dirty="0">
                <a:solidFill>
                  <a:srgbClr val="FFFF00"/>
                </a:solidFill>
              </a:rPr>
              <a:t>L</a:t>
            </a:r>
            <a:r>
              <a:rPr lang="en-US" baseline="30000" dirty="0">
                <a:solidFill>
                  <a:srgbClr val="FFFF00"/>
                </a:solidFill>
              </a:rPr>
              <a:t>T</a:t>
            </a:r>
            <a:r>
              <a:rPr lang="en-US" dirty="0">
                <a:solidFill>
                  <a:srgbClr val="FFFF00"/>
                </a:solidFill>
              </a:rPr>
              <a:t>d</a:t>
            </a:r>
          </a:p>
        </p:txBody>
      </p:sp>
      <p:sp>
        <p:nvSpPr>
          <p:cNvPr id="22" name="Oval 21"/>
          <p:cNvSpPr/>
          <p:nvPr/>
        </p:nvSpPr>
        <p:spPr bwMode="auto">
          <a:xfrm>
            <a:off x="1578186" y="5450944"/>
            <a:ext cx="302801" cy="101236"/>
          </a:xfrm>
          <a:prstGeom prst="ellipse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469636" y="5024735"/>
            <a:ext cx="6639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m</a:t>
            </a:r>
            <a:r>
              <a:rPr lang="en-US" sz="2400" baseline="30000" dirty="0">
                <a:solidFill>
                  <a:srgbClr val="FFFFFF"/>
                </a:solidFill>
              </a:rPr>
              <a:t>(0)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2438400" y="5481935"/>
            <a:ext cx="6639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m</a:t>
            </a:r>
            <a:r>
              <a:rPr lang="en-US" sz="2400" baseline="30000" dirty="0">
                <a:solidFill>
                  <a:srgbClr val="FFFF00"/>
                </a:solidFill>
              </a:rPr>
              <a:t>(1)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851688" y="6138410"/>
            <a:ext cx="49039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Steepest descent formula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35748" y="3607325"/>
            <a:ext cx="197041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FF00"/>
                </a:solidFill>
              </a:rPr>
              <a:t>Choose wrong </a:t>
            </a:r>
          </a:p>
          <a:p>
            <a:r>
              <a:rPr lang="en-US" sz="1800" dirty="0">
                <a:solidFill>
                  <a:srgbClr val="FFFFFF"/>
                </a:solidFill>
              </a:rPr>
              <a:t>m</a:t>
            </a:r>
            <a:r>
              <a:rPr lang="en-US" sz="1800" baseline="30000" dirty="0">
                <a:solidFill>
                  <a:srgbClr val="FFFFFF"/>
                </a:solidFill>
              </a:rPr>
              <a:t>(0)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00"/>
                </a:solidFill>
              </a:rPr>
              <a:t>s.t.</a:t>
            </a:r>
            <a:r>
              <a:rPr lang="en-US" sz="1800" dirty="0">
                <a:solidFill>
                  <a:srgbClr val="FFFF00"/>
                </a:solidFill>
              </a:rPr>
              <a:t> L</a:t>
            </a:r>
            <a:r>
              <a:rPr lang="en-US" sz="1800" dirty="0">
                <a:solidFill>
                  <a:srgbClr val="FFFFFF"/>
                </a:solidFill>
              </a:rPr>
              <a:t>m</a:t>
            </a:r>
            <a:r>
              <a:rPr lang="en-US" sz="1800" baseline="30000" dirty="0">
                <a:solidFill>
                  <a:srgbClr val="FFFFFF"/>
                </a:solidFill>
              </a:rPr>
              <a:t>(0)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>
                <a:solidFill>
                  <a:srgbClr val="FFFF00"/>
                </a:solidFill>
              </a:rPr>
              <a:t>= </a:t>
            </a:r>
            <a:r>
              <a:rPr lang="en-US" sz="1800" dirty="0">
                <a:solidFill>
                  <a:srgbClr val="FFFFFF"/>
                </a:solidFill>
              </a:rPr>
              <a:t>d</a:t>
            </a:r>
            <a:r>
              <a:rPr lang="en-US" sz="1800" baseline="30000" dirty="0">
                <a:solidFill>
                  <a:srgbClr val="FFFFFF"/>
                </a:solidFill>
              </a:rPr>
              <a:t>(0)</a:t>
            </a:r>
            <a:endParaRPr lang="en-US" sz="1800" dirty="0">
              <a:solidFill>
                <a:srgbClr val="FFFFFF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 bwMode="auto">
          <a:xfrm>
            <a:off x="605413" y="4198665"/>
            <a:ext cx="963579" cy="127995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7" name="TextBox 36"/>
          <p:cNvSpPr txBox="1"/>
          <p:nvPr/>
        </p:nvSpPr>
        <p:spPr>
          <a:xfrm>
            <a:off x="2133600" y="3868662"/>
            <a:ext cx="225542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FFFF"/>
                </a:solidFill>
                <a:sym typeface="Wingdings" panose="05000000000000000000" pitchFamily="2" charset="2"/>
              </a:rPr>
              <a:t></a:t>
            </a:r>
            <a:r>
              <a:rPr lang="en-US" sz="1800" dirty="0">
                <a:solidFill>
                  <a:srgbClr val="FFFFFF"/>
                </a:solidFill>
              </a:rPr>
              <a:t>m</a:t>
            </a:r>
            <a:r>
              <a:rPr lang="en-US" sz="1800" baseline="30000" dirty="0">
                <a:solidFill>
                  <a:srgbClr val="FFFFFF"/>
                </a:solidFill>
              </a:rPr>
              <a:t>(0)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>
                <a:solidFill>
                  <a:srgbClr val="FFFF00"/>
                </a:solidFill>
              </a:rPr>
              <a:t>= [L</a:t>
            </a:r>
            <a:r>
              <a:rPr lang="en-US" sz="1800" baseline="30000" dirty="0">
                <a:solidFill>
                  <a:srgbClr val="FFFF00"/>
                </a:solidFill>
              </a:rPr>
              <a:t>T</a:t>
            </a:r>
            <a:r>
              <a:rPr lang="en-US" sz="1800" dirty="0">
                <a:solidFill>
                  <a:srgbClr val="FFFF00"/>
                </a:solidFill>
              </a:rPr>
              <a:t>L]</a:t>
            </a:r>
            <a:r>
              <a:rPr lang="en-US" sz="1800" baseline="30000" dirty="0">
                <a:solidFill>
                  <a:srgbClr val="FFFF00"/>
                </a:solidFill>
              </a:rPr>
              <a:t>-1</a:t>
            </a:r>
            <a:r>
              <a:rPr lang="en-US" sz="1800" dirty="0">
                <a:solidFill>
                  <a:srgbClr val="FFFF00"/>
                </a:solidFill>
              </a:rPr>
              <a:t>L</a:t>
            </a:r>
            <a:r>
              <a:rPr lang="en-US" sz="1800" baseline="30000" dirty="0">
                <a:solidFill>
                  <a:srgbClr val="FFFF00"/>
                </a:solidFill>
              </a:rPr>
              <a:t>T</a:t>
            </a:r>
            <a:r>
              <a:rPr lang="en-US" sz="1800" dirty="0">
                <a:solidFill>
                  <a:srgbClr val="FFFF00"/>
                </a:solidFill>
              </a:rPr>
              <a:t> </a:t>
            </a:r>
            <a:r>
              <a:rPr lang="en-US" sz="1800" dirty="0">
                <a:solidFill>
                  <a:srgbClr val="FFFFFF"/>
                </a:solidFill>
              </a:rPr>
              <a:t>d</a:t>
            </a:r>
            <a:r>
              <a:rPr lang="en-US" sz="1800" baseline="30000" dirty="0">
                <a:solidFill>
                  <a:srgbClr val="FFFFFF"/>
                </a:solidFill>
              </a:rPr>
              <a:t>(0)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156919" y="5626422"/>
            <a:ext cx="28421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[L</a:t>
            </a:r>
            <a:r>
              <a:rPr lang="en-US" baseline="30000" dirty="0">
                <a:solidFill>
                  <a:srgbClr val="FFFF00"/>
                </a:solidFill>
              </a:rPr>
              <a:t>T</a:t>
            </a:r>
            <a:r>
              <a:rPr lang="en-US" dirty="0">
                <a:solidFill>
                  <a:srgbClr val="FFFF00"/>
                </a:solidFill>
              </a:rPr>
              <a:t>L]</a:t>
            </a:r>
            <a:r>
              <a:rPr lang="en-US" baseline="30000" dirty="0">
                <a:solidFill>
                  <a:srgbClr val="FFFF00"/>
                </a:solidFill>
              </a:rPr>
              <a:t>-1  </a:t>
            </a:r>
            <a:r>
              <a:rPr lang="en-US" dirty="0">
                <a:solidFill>
                  <a:srgbClr val="FFFF00"/>
                </a:solidFill>
              </a:rPr>
              <a:t> ~ </a:t>
            </a:r>
            <a:r>
              <a:rPr lang="en-US" dirty="0">
                <a:solidFill>
                  <a:srgbClr val="FFFF00"/>
                </a:solidFill>
                <a:latin typeface="Symbol" panose="05050102010706020507" pitchFamily="18" charset="2"/>
              </a:rPr>
              <a:t>a</a:t>
            </a:r>
            <a:r>
              <a:rPr lang="en-US" dirty="0">
                <a:solidFill>
                  <a:srgbClr val="FFFF00"/>
                </a:solidFill>
              </a:rPr>
              <a:t> I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5640" y="3149613"/>
            <a:ext cx="39533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Correct model m</a:t>
            </a:r>
            <a:r>
              <a:rPr lang="en-US" sz="2400" baseline="30000" dirty="0">
                <a:solidFill>
                  <a:srgbClr val="FFFF00"/>
                </a:solidFill>
              </a:rPr>
              <a:t>(1)</a:t>
            </a:r>
            <a:r>
              <a:rPr lang="en-US" sz="2400" dirty="0">
                <a:solidFill>
                  <a:srgbClr val="FFFF00"/>
                </a:solidFill>
              </a:rPr>
              <a:t> &amp; data d</a:t>
            </a:r>
            <a:r>
              <a:rPr lang="en-US" sz="2400" baseline="30000" dirty="0">
                <a:solidFill>
                  <a:srgbClr val="FFFF00"/>
                </a:solidFill>
              </a:rPr>
              <a:t>(1)</a:t>
            </a:r>
            <a:endParaRPr lang="en-US" sz="2400" dirty="0">
              <a:solidFill>
                <a:srgbClr val="FFFF00"/>
              </a:solidFill>
            </a:endParaRPr>
          </a:p>
        </p:txBody>
      </p:sp>
      <p:cxnSp>
        <p:nvCxnSpPr>
          <p:cNvPr id="8" name="Straight Arrow Connector 7"/>
          <p:cNvCxnSpPr>
            <a:endCxn id="68" idx="1"/>
          </p:cNvCxnSpPr>
          <p:nvPr/>
        </p:nvCxnSpPr>
        <p:spPr bwMode="auto">
          <a:xfrm>
            <a:off x="2286000" y="3546347"/>
            <a:ext cx="152400" cy="216642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1" name="TextBox 40"/>
          <p:cNvSpPr txBox="1"/>
          <p:nvPr/>
        </p:nvSpPr>
        <p:spPr>
          <a:xfrm>
            <a:off x="2124383" y="3489017"/>
            <a:ext cx="212718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FFFF"/>
                </a:solidFill>
                <a:sym typeface="Wingdings" panose="05000000000000000000" pitchFamily="2" charset="2"/>
              </a:rPr>
              <a:t></a:t>
            </a:r>
            <a:r>
              <a:rPr lang="en-US" sz="1800" dirty="0">
                <a:solidFill>
                  <a:srgbClr val="FFFF00"/>
                </a:solidFill>
              </a:rPr>
              <a:t>m</a:t>
            </a:r>
            <a:r>
              <a:rPr lang="en-US" sz="1800" baseline="30000" dirty="0">
                <a:solidFill>
                  <a:srgbClr val="FFFF00"/>
                </a:solidFill>
              </a:rPr>
              <a:t>(1)</a:t>
            </a:r>
            <a:r>
              <a:rPr lang="en-US" sz="1800" dirty="0">
                <a:solidFill>
                  <a:srgbClr val="FFFF00"/>
                </a:solidFill>
              </a:rPr>
              <a:t> = [L</a:t>
            </a:r>
            <a:r>
              <a:rPr lang="en-US" sz="1800" baseline="30000" dirty="0">
                <a:solidFill>
                  <a:srgbClr val="FFFF00"/>
                </a:solidFill>
              </a:rPr>
              <a:t>T</a:t>
            </a:r>
            <a:r>
              <a:rPr lang="en-US" sz="1800" dirty="0">
                <a:solidFill>
                  <a:srgbClr val="FFFF00"/>
                </a:solidFill>
              </a:rPr>
              <a:t>L]</a:t>
            </a:r>
            <a:r>
              <a:rPr lang="en-US" sz="1800" baseline="30000" dirty="0">
                <a:solidFill>
                  <a:srgbClr val="FFFF00"/>
                </a:solidFill>
              </a:rPr>
              <a:t>-1</a:t>
            </a:r>
            <a:r>
              <a:rPr lang="en-US" sz="1800" dirty="0">
                <a:solidFill>
                  <a:srgbClr val="FFFF00"/>
                </a:solidFill>
              </a:rPr>
              <a:t>L</a:t>
            </a:r>
            <a:r>
              <a:rPr lang="en-US" sz="1800" baseline="30000" dirty="0">
                <a:solidFill>
                  <a:srgbClr val="FFFF00"/>
                </a:solidFill>
              </a:rPr>
              <a:t>T</a:t>
            </a:r>
            <a:r>
              <a:rPr lang="en-US" sz="1800" dirty="0">
                <a:solidFill>
                  <a:srgbClr val="FFFF00"/>
                </a:solidFill>
              </a:rPr>
              <a:t> d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7162800" y="5159433"/>
            <a:ext cx="1592795" cy="619269"/>
          </a:xfrm>
          <a:prstGeom prst="rect">
            <a:avLst/>
          </a:prstGeom>
          <a:solidFill>
            <a:srgbClr val="FF0000">
              <a:alpha val="13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44" name="Rectangle 43"/>
          <p:cNvSpPr/>
          <p:nvPr/>
        </p:nvSpPr>
        <p:spPr bwMode="auto">
          <a:xfrm>
            <a:off x="7491691" y="4547788"/>
            <a:ext cx="1592795" cy="619269"/>
          </a:xfrm>
          <a:prstGeom prst="rect">
            <a:avLst/>
          </a:prstGeom>
          <a:solidFill>
            <a:srgbClr val="FF0000">
              <a:alpha val="13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48" name="Rectangle 47"/>
          <p:cNvSpPr/>
          <p:nvPr/>
        </p:nvSpPr>
        <p:spPr bwMode="auto">
          <a:xfrm>
            <a:off x="4996708" y="5401637"/>
            <a:ext cx="380999" cy="322213"/>
          </a:xfrm>
          <a:prstGeom prst="rect">
            <a:avLst/>
          </a:prstGeom>
          <a:solidFill>
            <a:srgbClr val="FF0000">
              <a:alpha val="13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50" name="Rectangle 49"/>
          <p:cNvSpPr/>
          <p:nvPr/>
        </p:nvSpPr>
        <p:spPr bwMode="auto">
          <a:xfrm>
            <a:off x="7636177" y="5798439"/>
            <a:ext cx="574566" cy="491144"/>
          </a:xfrm>
          <a:prstGeom prst="rect">
            <a:avLst/>
          </a:prstGeom>
          <a:solidFill>
            <a:srgbClr val="FF0000">
              <a:alpha val="13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53" name="Rectangle 52"/>
          <p:cNvSpPr/>
          <p:nvPr/>
        </p:nvSpPr>
        <p:spPr bwMode="auto">
          <a:xfrm>
            <a:off x="3757695" y="5781172"/>
            <a:ext cx="479425" cy="325158"/>
          </a:xfrm>
          <a:prstGeom prst="rect">
            <a:avLst/>
          </a:prstGeom>
          <a:solidFill>
            <a:srgbClr val="FF0000">
              <a:alpha val="13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60" name="Rectangle 59"/>
          <p:cNvSpPr/>
          <p:nvPr/>
        </p:nvSpPr>
        <p:spPr bwMode="auto">
          <a:xfrm>
            <a:off x="5405953" y="5871762"/>
            <a:ext cx="479425" cy="325158"/>
          </a:xfrm>
          <a:prstGeom prst="rect">
            <a:avLst/>
          </a:prstGeom>
          <a:solidFill>
            <a:srgbClr val="FF0000">
              <a:alpha val="13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1803546" y="3868662"/>
            <a:ext cx="330054" cy="369332"/>
          </a:xfrm>
          <a:prstGeom prst="rect">
            <a:avLst/>
          </a:prstGeom>
          <a:solidFill>
            <a:srgbClr val="FF0000">
              <a:alpha val="21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61" name="Rectangle 60"/>
          <p:cNvSpPr/>
          <p:nvPr/>
        </p:nvSpPr>
        <p:spPr bwMode="auto">
          <a:xfrm>
            <a:off x="3955385" y="3878975"/>
            <a:ext cx="330054" cy="369332"/>
          </a:xfrm>
          <a:prstGeom prst="rect">
            <a:avLst/>
          </a:prstGeom>
          <a:solidFill>
            <a:srgbClr val="FF0000">
              <a:alpha val="21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69" name="Rectangle 68"/>
          <p:cNvSpPr/>
          <p:nvPr/>
        </p:nvSpPr>
        <p:spPr bwMode="auto">
          <a:xfrm>
            <a:off x="7097201" y="5825677"/>
            <a:ext cx="479425" cy="325158"/>
          </a:xfrm>
          <a:prstGeom prst="rect">
            <a:avLst/>
          </a:prstGeom>
          <a:solidFill>
            <a:srgbClr val="FF0000">
              <a:alpha val="13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800247" y="957768"/>
            <a:ext cx="3444982" cy="1653690"/>
            <a:chOff x="4800247" y="957768"/>
            <a:chExt cx="3444982" cy="1653690"/>
          </a:xfrm>
        </p:grpSpPr>
        <p:sp>
          <p:nvSpPr>
            <p:cNvPr id="52" name="Rectangle 2"/>
            <p:cNvSpPr>
              <a:spLocks noChangeArrowheads="1"/>
            </p:cNvSpPr>
            <p:nvPr/>
          </p:nvSpPr>
          <p:spPr bwMode="auto">
            <a:xfrm>
              <a:off x="6019800" y="1201758"/>
              <a:ext cx="1556826" cy="14097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 anchor="ctr"/>
            <a:lstStyle/>
            <a:p>
              <a:pPr>
                <a:defRPr/>
              </a:pPr>
              <a:r>
                <a:rPr lang="en-US" sz="32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Lm=d</a:t>
              </a:r>
              <a:endPara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800247" y="957768"/>
              <a:ext cx="344498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FFFFFF"/>
                  </a:solidFill>
                </a:rPr>
                <a:t>Linear model: </a:t>
              </a:r>
              <a:r>
                <a:rPr lang="en-US" sz="2400" dirty="0">
                  <a:solidFill>
                    <a:srgbClr val="FFFF00"/>
                  </a:solidFill>
                </a:rPr>
                <a:t>L</a:t>
              </a:r>
              <a:r>
                <a:rPr lang="en-US" sz="2400" dirty="0">
                  <a:solidFill>
                    <a:srgbClr val="FFFFFF"/>
                  </a:solidFill>
                </a:rPr>
                <a:t> does not </a:t>
              </a:r>
            </a:p>
            <a:p>
              <a:pPr algn="ctr"/>
              <a:r>
                <a:rPr lang="en-US" sz="2400" dirty="0">
                  <a:solidFill>
                    <a:srgbClr val="FFFFFF"/>
                  </a:solidFill>
                </a:rPr>
                <a:t>depend on </a:t>
              </a:r>
              <a:r>
                <a:rPr lang="en-US" sz="2400" dirty="0">
                  <a:solidFill>
                    <a:srgbClr val="FFFF00"/>
                  </a:solidFill>
                </a:rPr>
                <a:t>m</a:t>
              </a:r>
            </a:p>
          </p:txBody>
        </p:sp>
      </p:grpSp>
      <p:sp>
        <p:nvSpPr>
          <p:cNvPr id="70" name="Rectangle 69"/>
          <p:cNvSpPr/>
          <p:nvPr/>
        </p:nvSpPr>
        <p:spPr>
          <a:xfrm>
            <a:off x="4065666" y="5568285"/>
            <a:ext cx="46980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[L</a:t>
            </a:r>
            <a:r>
              <a:rPr lang="en-US" baseline="30000" dirty="0">
                <a:solidFill>
                  <a:srgbClr val="FFFF00"/>
                </a:solidFill>
              </a:rPr>
              <a:t>T</a:t>
            </a:r>
            <a:r>
              <a:rPr lang="en-US" dirty="0">
                <a:solidFill>
                  <a:srgbClr val="FFFF00"/>
                </a:solidFill>
              </a:rPr>
              <a:t>L]</a:t>
            </a:r>
            <a:r>
              <a:rPr lang="en-US" baseline="-25000" dirty="0" err="1">
                <a:solidFill>
                  <a:srgbClr val="FFFF00"/>
                </a:solidFill>
              </a:rPr>
              <a:t>ij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baseline="30000" dirty="0">
                <a:solidFill>
                  <a:srgbClr val="FFFF00"/>
                </a:solidFill>
              </a:rPr>
              <a:t>-1  </a:t>
            </a:r>
            <a:r>
              <a:rPr lang="en-US" dirty="0">
                <a:solidFill>
                  <a:srgbClr val="FFFF00"/>
                </a:solidFill>
              </a:rPr>
              <a:t> ~ </a:t>
            </a:r>
            <a:r>
              <a:rPr lang="en-US" dirty="0">
                <a:solidFill>
                  <a:srgbClr val="FFFF00"/>
                </a:solidFill>
                <a:latin typeface="Symbol" panose="05050102010706020507" pitchFamily="18" charset="2"/>
              </a:rPr>
              <a:t>a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Symbol" panose="05050102010706020507" pitchFamily="18" charset="2"/>
              </a:rPr>
              <a:t>d</a:t>
            </a:r>
            <a:r>
              <a:rPr lang="en-US" baseline="-25000" dirty="0" err="1">
                <a:solidFill>
                  <a:srgbClr val="FFFF00"/>
                </a:solidFill>
              </a:rPr>
              <a:t>ij</a:t>
            </a:r>
            <a:r>
              <a:rPr lang="en-US" dirty="0">
                <a:solidFill>
                  <a:srgbClr val="FFFF00"/>
                </a:solidFill>
              </a:rPr>
              <a:t>/[L</a:t>
            </a:r>
            <a:r>
              <a:rPr lang="en-US" baseline="30000" dirty="0">
                <a:solidFill>
                  <a:srgbClr val="FFFF00"/>
                </a:solidFill>
              </a:rPr>
              <a:t>T</a:t>
            </a:r>
            <a:r>
              <a:rPr lang="en-US" dirty="0">
                <a:solidFill>
                  <a:srgbClr val="FFFF00"/>
                </a:solidFill>
              </a:rPr>
              <a:t>L]</a:t>
            </a:r>
            <a:r>
              <a:rPr lang="en-US" baseline="-25000" dirty="0">
                <a:solidFill>
                  <a:srgbClr val="FFFF00"/>
                </a:solidFill>
              </a:rPr>
              <a:t>ii</a:t>
            </a:r>
            <a:r>
              <a:rPr lang="en-US" dirty="0">
                <a:solidFill>
                  <a:srgbClr val="FFFF00"/>
                </a:solidFill>
              </a:rPr>
              <a:t> 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195770" y="6196670"/>
            <a:ext cx="40190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Preconditioned S.D.</a:t>
            </a:r>
          </a:p>
        </p:txBody>
      </p:sp>
    </p:spTree>
    <p:extLst>
      <p:ext uri="{BB962C8B-B14F-4D97-AF65-F5344CB8AC3E}">
        <p14:creationId xmlns:p14="http://schemas.microsoft.com/office/powerpoint/2010/main" val="1459689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48148E-6 L 0.04132 -0.5261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6" y="-2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9" grpId="0" animBg="1"/>
      <p:bldP spid="51" grpId="0" animBg="1"/>
      <p:bldP spid="62" grpId="0" animBg="1"/>
      <p:bldP spid="65" grpId="0" animBg="1"/>
      <p:bldP spid="66" grpId="0" animBg="1"/>
      <p:bldP spid="22" grpId="0" animBg="1"/>
      <p:bldP spid="23" grpId="0"/>
      <p:bldP spid="68" grpId="0"/>
      <p:bldP spid="26" grpId="0"/>
      <p:bldP spid="35" grpId="0" animBg="1"/>
      <p:bldP spid="37" grpId="0" animBg="1"/>
      <p:bldP spid="2" grpId="0"/>
      <p:bldP spid="2" grpId="1"/>
      <p:bldP spid="4" grpId="0"/>
      <p:bldP spid="41" grpId="0" animBg="1"/>
      <p:bldP spid="9" grpId="0" animBg="1"/>
      <p:bldP spid="44" grpId="0" animBg="1"/>
      <p:bldP spid="48" grpId="0" animBg="1"/>
      <p:bldP spid="50" grpId="0" animBg="1"/>
      <p:bldP spid="53" grpId="0" animBg="1"/>
      <p:bldP spid="60" grpId="0" animBg="1"/>
      <p:bldP spid="6" grpId="0" animBg="1"/>
      <p:bldP spid="61" grpId="0" animBg="1"/>
      <p:bldP spid="69" grpId="0" animBg="1"/>
      <p:bldP spid="70" grpId="0"/>
      <p:bldP spid="70" grpId="1"/>
      <p:bldP spid="16" grpId="0"/>
      <p:bldP spid="16" grpId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9668" y="5833110"/>
            <a:ext cx="4503386" cy="1013664"/>
          </a:xfrm>
          <a:prstGeom prst="rect">
            <a:avLst/>
          </a:prstGeom>
        </p:spPr>
      </p:pic>
      <p:sp>
        <p:nvSpPr>
          <p:cNvPr id="46" name="Oval 45"/>
          <p:cNvSpPr/>
          <p:nvPr/>
        </p:nvSpPr>
        <p:spPr bwMode="auto">
          <a:xfrm>
            <a:off x="1021352" y="5627150"/>
            <a:ext cx="2924422" cy="508378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47" name="Oval 46"/>
          <p:cNvSpPr/>
          <p:nvPr/>
        </p:nvSpPr>
        <p:spPr bwMode="auto">
          <a:xfrm>
            <a:off x="487458" y="5467156"/>
            <a:ext cx="4160248" cy="785607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45" name="Oval 44"/>
          <p:cNvSpPr/>
          <p:nvPr/>
        </p:nvSpPr>
        <p:spPr bwMode="auto">
          <a:xfrm>
            <a:off x="1803546" y="5867400"/>
            <a:ext cx="1473054" cy="160281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-13505" y="4419600"/>
            <a:ext cx="3405579" cy="2606138"/>
            <a:chOff x="-13505" y="4397059"/>
            <a:chExt cx="3405579" cy="2606138"/>
          </a:xfrm>
        </p:grpSpPr>
        <p:sp>
          <p:nvSpPr>
            <p:cNvPr id="18" name="Rectangle 2"/>
            <p:cNvSpPr>
              <a:spLocks noChangeArrowheads="1"/>
            </p:cNvSpPr>
            <p:nvPr/>
          </p:nvSpPr>
          <p:spPr bwMode="auto">
            <a:xfrm>
              <a:off x="0" y="4727779"/>
              <a:ext cx="1841291" cy="6096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 anchor="ctr"/>
            <a:lstStyle/>
            <a:p>
              <a:pPr algn="ctr">
                <a:defRPr/>
              </a:pPr>
              <a:r>
                <a: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ymbol" panose="05050102010706020507" pitchFamily="18" charset="2"/>
                </a:rPr>
                <a:t>e</a:t>
              </a:r>
              <a:endPara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grpSp>
          <p:nvGrpSpPr>
            <p:cNvPr id="55" name="Group 54"/>
            <p:cNvGrpSpPr/>
            <p:nvPr/>
          </p:nvGrpSpPr>
          <p:grpSpPr>
            <a:xfrm>
              <a:off x="0" y="5897701"/>
              <a:ext cx="3392074" cy="1105496"/>
              <a:chOff x="1408526" y="4259308"/>
              <a:chExt cx="3392074" cy="1105496"/>
            </a:xfrm>
          </p:grpSpPr>
          <p:cxnSp>
            <p:nvCxnSpPr>
              <p:cNvPr id="56" name="Straight Connector 55"/>
              <p:cNvCxnSpPr/>
              <p:nvPr/>
            </p:nvCxnSpPr>
            <p:spPr bwMode="auto">
              <a:xfrm flipV="1">
                <a:off x="1408526" y="4419600"/>
                <a:ext cx="3392074" cy="5499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57" name="TextBox 56"/>
              <p:cNvSpPr txBox="1"/>
              <p:nvPr/>
            </p:nvSpPr>
            <p:spPr>
              <a:xfrm>
                <a:off x="2581321" y="4533807"/>
                <a:ext cx="1877437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rgbClr val="FFFFFF"/>
                    </a:solidFill>
                  </a:rPr>
                  <a:t>0       1         2</a:t>
                </a:r>
              </a:p>
              <a:p>
                <a:r>
                  <a:rPr lang="en-US" sz="2400" dirty="0">
                    <a:solidFill>
                      <a:srgbClr val="FFFFFF"/>
                    </a:solidFill>
                  </a:rPr>
                  <a:t>       </a:t>
                </a:r>
                <a:endParaRPr lang="en-US" sz="2400" dirty="0">
                  <a:solidFill>
                    <a:srgbClr val="FFFF00"/>
                  </a:solidFill>
                </a:endParaRPr>
              </a:p>
            </p:txBody>
          </p:sp>
          <p:cxnSp>
            <p:nvCxnSpPr>
              <p:cNvPr id="58" name="Straight Connector 57"/>
              <p:cNvCxnSpPr/>
              <p:nvPr/>
            </p:nvCxnSpPr>
            <p:spPr bwMode="auto">
              <a:xfrm>
                <a:off x="2667000" y="4275092"/>
                <a:ext cx="0" cy="29690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9" name="Straight Connector 58"/>
              <p:cNvCxnSpPr/>
              <p:nvPr/>
            </p:nvCxnSpPr>
            <p:spPr bwMode="auto">
              <a:xfrm>
                <a:off x="3505200" y="4267200"/>
                <a:ext cx="0" cy="29690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3" name="Straight Connector 62"/>
              <p:cNvCxnSpPr/>
              <p:nvPr/>
            </p:nvCxnSpPr>
            <p:spPr bwMode="auto">
              <a:xfrm>
                <a:off x="4343400" y="4259308"/>
                <a:ext cx="0" cy="29690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64" name="Rectangle 63"/>
            <p:cNvSpPr/>
            <p:nvPr/>
          </p:nvSpPr>
          <p:spPr>
            <a:xfrm>
              <a:off x="-13505" y="6043998"/>
              <a:ext cx="441146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sz="1800" dirty="0">
                  <a:solidFill>
                    <a:srgbClr val="FFFF00"/>
                  </a:solidFill>
                </a:rPr>
                <a:t>m</a:t>
              </a:r>
              <a:r>
                <a:rPr lang="en-US" sz="1800" baseline="-25000" dirty="0">
                  <a:solidFill>
                    <a:srgbClr val="FFFF00"/>
                  </a:solidFill>
                </a:rPr>
                <a:t>1</a:t>
              </a:r>
              <a:endParaRPr lang="en-US" sz="1800" dirty="0">
                <a:solidFill>
                  <a:srgbClr val="FFFF00"/>
                </a:solidFill>
              </a:endParaRPr>
            </a:p>
          </p:txBody>
        </p:sp>
        <p:cxnSp>
          <p:nvCxnSpPr>
            <p:cNvPr id="5" name="Straight Connector 4"/>
            <p:cNvCxnSpPr/>
            <p:nvPr/>
          </p:nvCxnSpPr>
          <p:spPr bwMode="auto">
            <a:xfrm flipV="1">
              <a:off x="207068" y="5479780"/>
              <a:ext cx="2240527" cy="115642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7" name="Rectangle 66"/>
            <p:cNvSpPr/>
            <p:nvPr/>
          </p:nvSpPr>
          <p:spPr>
            <a:xfrm>
              <a:off x="588981" y="6326088"/>
              <a:ext cx="441146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sz="1800" dirty="0">
                  <a:solidFill>
                    <a:srgbClr val="FFFF00"/>
                  </a:solidFill>
                </a:rPr>
                <a:t>m</a:t>
              </a:r>
              <a:r>
                <a:rPr lang="en-US" sz="1800" baseline="-25000" dirty="0">
                  <a:solidFill>
                    <a:srgbClr val="FFFF00"/>
                  </a:solidFill>
                </a:rPr>
                <a:t>2</a:t>
              </a:r>
              <a:endParaRPr lang="en-US" sz="1800" dirty="0">
                <a:solidFill>
                  <a:srgbClr val="FFFF00"/>
                </a:solidFill>
              </a:endParaRPr>
            </a:p>
          </p:txBody>
        </p:sp>
        <p:cxnSp>
          <p:nvCxnSpPr>
            <p:cNvPr id="72" name="Straight Connector 71"/>
            <p:cNvCxnSpPr/>
            <p:nvPr/>
          </p:nvCxnSpPr>
          <p:spPr bwMode="auto">
            <a:xfrm flipH="1" flipV="1">
              <a:off x="1239798" y="4397059"/>
              <a:ext cx="18675" cy="175143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746498" name="Rectangle 2"/>
          <p:cNvSpPr>
            <a:spLocks noChangeArrowheads="1"/>
          </p:cNvSpPr>
          <p:nvPr/>
        </p:nvSpPr>
        <p:spPr bwMode="auto">
          <a:xfrm>
            <a:off x="0" y="-741869"/>
            <a:ext cx="914400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sz="6000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Least Squares Solutions</a:t>
            </a:r>
            <a:endParaRPr lang="en-US" sz="6000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54" name="Rectangle 2"/>
          <p:cNvSpPr>
            <a:spLocks noChangeArrowheads="1"/>
          </p:cNvSpPr>
          <p:nvPr/>
        </p:nvSpPr>
        <p:spPr bwMode="auto">
          <a:xfrm>
            <a:off x="186366" y="1928705"/>
            <a:ext cx="5457466" cy="14097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>
              <a:defRPr/>
            </a:pP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 that minimizes sum squared</a:t>
            </a:r>
          </a:p>
          <a:p>
            <a:pPr>
              <a:defRPr/>
            </a:pP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Errors: 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anose="05050102010706020507" pitchFamily="18" charset="2"/>
              </a:rPr>
              <a:t>e 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= ½ 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(Lm-d)</a:t>
            </a:r>
            <a:r>
              <a:rPr lang="en-US" sz="3200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(Lm-d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  <a:endParaRPr lang="en-US" sz="3200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52" name="Rectangle 2"/>
          <p:cNvSpPr>
            <a:spLocks noChangeArrowheads="1"/>
          </p:cNvSpPr>
          <p:nvPr/>
        </p:nvSpPr>
        <p:spPr bwMode="auto">
          <a:xfrm>
            <a:off x="235748" y="1113063"/>
            <a:ext cx="9601200" cy="1409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>
              <a:defRPr/>
            </a:pP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Least Squares Solution</a:t>
            </a:r>
            <a:endParaRPr lang="en-US" sz="3200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78" name="Flowchart: Summing Junction 77"/>
          <p:cNvSpPr/>
          <p:nvPr/>
        </p:nvSpPr>
        <p:spPr bwMode="auto">
          <a:xfrm flipH="1">
            <a:off x="2460673" y="5902749"/>
            <a:ext cx="254158" cy="113122"/>
          </a:xfrm>
          <a:prstGeom prst="flowChartSummingJunction">
            <a:avLst/>
          </a:prstGeom>
          <a:solidFill>
            <a:schemeClr val="bg1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3519220" y="5712767"/>
            <a:ext cx="709774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m</a:t>
            </a:r>
            <a:r>
              <a:rPr lang="en-US" baseline="30000" dirty="0">
                <a:solidFill>
                  <a:srgbClr val="FFFF00"/>
                </a:solidFill>
              </a:rPr>
              <a:t>(k+1)</a:t>
            </a:r>
            <a:r>
              <a:rPr lang="en-US" dirty="0">
                <a:solidFill>
                  <a:srgbClr val="FFFF00"/>
                </a:solidFill>
              </a:rPr>
              <a:t> = </a:t>
            </a:r>
            <a:r>
              <a:rPr lang="en-US" dirty="0">
                <a:solidFill>
                  <a:srgbClr val="FFFFFF"/>
                </a:solidFill>
              </a:rPr>
              <a:t>m</a:t>
            </a:r>
            <a:r>
              <a:rPr lang="en-US" baseline="30000" dirty="0">
                <a:solidFill>
                  <a:srgbClr val="FFFFFF"/>
                </a:solidFill>
              </a:rPr>
              <a:t>(k)</a:t>
            </a:r>
            <a:r>
              <a:rPr lang="en-US" dirty="0">
                <a:solidFill>
                  <a:srgbClr val="FFFF00"/>
                </a:solidFill>
              </a:rPr>
              <a:t>- </a:t>
            </a:r>
            <a:r>
              <a:rPr lang="en-US" dirty="0" err="1">
                <a:solidFill>
                  <a:srgbClr val="FFFF00"/>
                </a:solidFill>
                <a:latin typeface="Symbol" panose="05050102010706020507" pitchFamily="18" charset="2"/>
              </a:rPr>
              <a:t>a</a:t>
            </a:r>
            <a:r>
              <a:rPr lang="en-US" dirty="0" err="1">
                <a:solidFill>
                  <a:srgbClr val="FFFF00"/>
                </a:solidFill>
              </a:rPr>
              <a:t>L</a:t>
            </a:r>
            <a:r>
              <a:rPr lang="en-US" baseline="30000" dirty="0" err="1">
                <a:solidFill>
                  <a:srgbClr val="FFFF00"/>
                </a:solidFill>
              </a:rPr>
              <a:t>T</a:t>
            </a:r>
            <a:r>
              <a:rPr lang="en-US" dirty="0">
                <a:solidFill>
                  <a:srgbClr val="FFFF00"/>
                </a:solidFill>
              </a:rPr>
              <a:t>(</a:t>
            </a:r>
            <a:r>
              <a:rPr lang="en-US" dirty="0">
                <a:solidFill>
                  <a:srgbClr val="FFFFFF"/>
                </a:solidFill>
              </a:rPr>
              <a:t>d</a:t>
            </a:r>
            <a:r>
              <a:rPr lang="en-US" baseline="30000" dirty="0">
                <a:solidFill>
                  <a:srgbClr val="FFFFFF"/>
                </a:solidFill>
              </a:rPr>
              <a:t>(k)</a:t>
            </a:r>
            <a:r>
              <a:rPr lang="en-US" dirty="0">
                <a:solidFill>
                  <a:srgbClr val="FFFF00"/>
                </a:solidFill>
              </a:rPr>
              <a:t> –d</a:t>
            </a:r>
            <a:r>
              <a:rPr lang="en-US" baseline="30000" dirty="0">
                <a:solidFill>
                  <a:srgbClr val="FFFF00"/>
                </a:solidFill>
              </a:rPr>
              <a:t>*</a:t>
            </a:r>
            <a:r>
              <a:rPr lang="en-US" dirty="0">
                <a:solidFill>
                  <a:srgbClr val="FFFF00"/>
                </a:solidFill>
              </a:rPr>
              <a:t>)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469636" y="5024735"/>
            <a:ext cx="6639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m</a:t>
            </a:r>
            <a:r>
              <a:rPr lang="en-US" sz="2400" baseline="30000" dirty="0">
                <a:solidFill>
                  <a:srgbClr val="FFFFFF"/>
                </a:solidFill>
              </a:rPr>
              <a:t>(k)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2438400" y="5481935"/>
            <a:ext cx="5261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m</a:t>
            </a:r>
            <a:r>
              <a:rPr lang="en-US" sz="2400" baseline="30000" dirty="0">
                <a:solidFill>
                  <a:srgbClr val="FFFF00"/>
                </a:solidFill>
              </a:rPr>
              <a:t>*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524433" y="6210129"/>
            <a:ext cx="49039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Steepest descent formula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1578187" y="4303061"/>
            <a:ext cx="2278868" cy="1017049"/>
            <a:chOff x="1628114" y="4884987"/>
            <a:chExt cx="2278868" cy="1017049"/>
          </a:xfrm>
        </p:grpSpPr>
        <p:sp>
          <p:nvSpPr>
            <p:cNvPr id="14" name="Freeform 13"/>
            <p:cNvSpPr/>
            <p:nvPr/>
          </p:nvSpPr>
          <p:spPr bwMode="auto">
            <a:xfrm>
              <a:off x="1645920" y="5020887"/>
              <a:ext cx="2261062" cy="881149"/>
            </a:xfrm>
            <a:custGeom>
              <a:avLst/>
              <a:gdLst>
                <a:gd name="connsiteX0" fmla="*/ 0 w 2261062"/>
                <a:gd name="connsiteY0" fmla="*/ 16626 h 881149"/>
                <a:gd name="connsiteX1" fmla="*/ 598516 w 2261062"/>
                <a:gd name="connsiteY1" fmla="*/ 748146 h 881149"/>
                <a:gd name="connsiteX2" fmla="*/ 1064029 w 2261062"/>
                <a:gd name="connsiteY2" fmla="*/ 881149 h 881149"/>
                <a:gd name="connsiteX3" fmla="*/ 1346662 w 2261062"/>
                <a:gd name="connsiteY3" fmla="*/ 847898 h 881149"/>
                <a:gd name="connsiteX4" fmla="*/ 2261062 w 2261062"/>
                <a:gd name="connsiteY4" fmla="*/ 0 h 881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61062" h="881149">
                  <a:moveTo>
                    <a:pt x="0" y="16626"/>
                  </a:moveTo>
                  <a:lnTo>
                    <a:pt x="598516" y="748146"/>
                  </a:lnTo>
                  <a:lnTo>
                    <a:pt x="1064029" y="881149"/>
                  </a:lnTo>
                  <a:lnTo>
                    <a:pt x="1346662" y="847898"/>
                  </a:lnTo>
                  <a:lnTo>
                    <a:pt x="2261062" y="0"/>
                  </a:lnTo>
                </a:path>
              </a:pathLst>
            </a:custGeom>
            <a:solidFill>
              <a:srgbClr val="FFFF00">
                <a:alpha val="34000"/>
              </a:srgbClr>
            </a:solidFill>
            <a:ln w="9525" cap="flat" cmpd="sng" algn="ctr">
              <a:solidFill>
                <a:schemeClr val="tx1">
                  <a:alpha val="93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1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  <p:sp>
          <p:nvSpPr>
            <p:cNvPr id="13" name="Oval 12"/>
            <p:cNvSpPr/>
            <p:nvPr/>
          </p:nvSpPr>
          <p:spPr bwMode="auto">
            <a:xfrm>
              <a:off x="1628114" y="4884987"/>
              <a:ext cx="2238332" cy="289620"/>
            </a:xfrm>
            <a:prstGeom prst="ellipse">
              <a:avLst/>
            </a:prstGeom>
            <a:solidFill>
              <a:srgbClr val="FF0000">
                <a:alpha val="64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1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6748270" y="4262735"/>
            <a:ext cx="19672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Residual = </a:t>
            </a:r>
            <a:r>
              <a:rPr lang="en-US" sz="2400" dirty="0" err="1">
                <a:solidFill>
                  <a:srgbClr val="FFFFFF"/>
                </a:solidFill>
                <a:latin typeface="Symbol" panose="05050102010706020507" pitchFamily="18" charset="2"/>
              </a:rPr>
              <a:t>D</a:t>
            </a:r>
            <a:r>
              <a:rPr lang="en-US" sz="2400" dirty="0" err="1">
                <a:solidFill>
                  <a:srgbClr val="FFFFFF"/>
                </a:solidFill>
              </a:rPr>
              <a:t>d</a:t>
            </a:r>
            <a:endParaRPr lang="en-US" sz="2400" dirty="0">
              <a:solidFill>
                <a:srgbClr val="FFFFFF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 bwMode="auto">
          <a:xfrm>
            <a:off x="1676400" y="5537354"/>
            <a:ext cx="181016" cy="410187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3" name="Straight Arrow Connector 32"/>
          <p:cNvCxnSpPr/>
          <p:nvPr/>
        </p:nvCxnSpPr>
        <p:spPr bwMode="auto">
          <a:xfrm flipV="1">
            <a:off x="1814976" y="5802630"/>
            <a:ext cx="558654" cy="8014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7" name="Straight Arrow Connector 36"/>
          <p:cNvCxnSpPr/>
          <p:nvPr/>
        </p:nvCxnSpPr>
        <p:spPr bwMode="auto">
          <a:xfrm>
            <a:off x="2317300" y="5833110"/>
            <a:ext cx="315410" cy="13190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2" name="Oval 21"/>
          <p:cNvSpPr/>
          <p:nvPr/>
        </p:nvSpPr>
        <p:spPr bwMode="auto">
          <a:xfrm>
            <a:off x="1578186" y="5450944"/>
            <a:ext cx="302801" cy="101236"/>
          </a:xfrm>
          <a:prstGeom prst="ellipse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400800" y="4667193"/>
            <a:ext cx="24457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Gradient =  L</a:t>
            </a:r>
            <a:r>
              <a:rPr lang="en-US" sz="2400" baseline="30000" dirty="0">
                <a:solidFill>
                  <a:srgbClr val="FFFFFF"/>
                </a:solidFill>
              </a:rPr>
              <a:t>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Symbol" panose="05050102010706020507" pitchFamily="18" charset="2"/>
              </a:rPr>
              <a:t>D</a:t>
            </a:r>
            <a:r>
              <a:rPr lang="en-US" sz="2400" dirty="0" err="1">
                <a:solidFill>
                  <a:srgbClr val="FFFFFF"/>
                </a:solidFill>
              </a:rPr>
              <a:t>d</a:t>
            </a:r>
            <a:endParaRPr lang="en-US" sz="2400" dirty="0">
              <a:solidFill>
                <a:srgbClr val="FFFFFF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6354794" y="3822674"/>
            <a:ext cx="2758726" cy="1361796"/>
            <a:chOff x="6354794" y="3822674"/>
            <a:chExt cx="2758726" cy="1361796"/>
          </a:xfrm>
        </p:grpSpPr>
        <p:sp>
          <p:nvSpPr>
            <p:cNvPr id="16" name="Rectangle 15"/>
            <p:cNvSpPr/>
            <p:nvPr/>
          </p:nvSpPr>
          <p:spPr bwMode="auto">
            <a:xfrm>
              <a:off x="6629400" y="3822674"/>
              <a:ext cx="2484120" cy="519418"/>
            </a:xfrm>
            <a:prstGeom prst="rect">
              <a:avLst/>
            </a:prstGeom>
            <a:solidFill>
              <a:srgbClr val="FFFF00">
                <a:alpha val="28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1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  <p:sp>
          <p:nvSpPr>
            <p:cNvPr id="43" name="Rectangle 42"/>
            <p:cNvSpPr/>
            <p:nvPr/>
          </p:nvSpPr>
          <p:spPr bwMode="auto">
            <a:xfrm>
              <a:off x="6354794" y="4665052"/>
              <a:ext cx="2491740" cy="519418"/>
            </a:xfrm>
            <a:prstGeom prst="rect">
              <a:avLst/>
            </a:prstGeom>
            <a:solidFill>
              <a:srgbClr val="FFFF00">
                <a:alpha val="28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1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5051613" y="5262854"/>
            <a:ext cx="37063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Recall d</a:t>
            </a:r>
            <a:r>
              <a:rPr lang="en-US" sz="2800" dirty="0">
                <a:solidFill>
                  <a:srgbClr val="FFFF00"/>
                </a:solidFill>
                <a:latin typeface="Symbol" panose="05050102010706020507" pitchFamily="18" charset="2"/>
              </a:rPr>
              <a:t>e</a:t>
            </a:r>
            <a:r>
              <a:rPr lang="en-US" sz="2800" dirty="0">
                <a:solidFill>
                  <a:srgbClr val="FFFF00"/>
                </a:solidFill>
              </a:rPr>
              <a:t>/</a:t>
            </a:r>
            <a:r>
              <a:rPr lang="en-US" sz="2800" dirty="0" err="1">
                <a:solidFill>
                  <a:srgbClr val="FFFF00"/>
                </a:solidFill>
              </a:rPr>
              <a:t>dm</a:t>
            </a:r>
            <a:r>
              <a:rPr lang="en-US" sz="2800" dirty="0">
                <a:solidFill>
                  <a:srgbClr val="FFFF00"/>
                </a:solidFill>
              </a:rPr>
              <a:t>=L</a:t>
            </a:r>
            <a:r>
              <a:rPr lang="en-US" sz="2800" baseline="30000" dirty="0">
                <a:solidFill>
                  <a:srgbClr val="FFFF00"/>
                </a:solidFill>
              </a:rPr>
              <a:t>T</a:t>
            </a:r>
            <a:r>
              <a:rPr lang="en-US" sz="2800" dirty="0">
                <a:solidFill>
                  <a:srgbClr val="FFFF00"/>
                </a:solidFill>
              </a:rPr>
              <a:t>(Lm-d)</a:t>
            </a:r>
          </a:p>
        </p:txBody>
      </p:sp>
      <p:sp>
        <p:nvSpPr>
          <p:cNvPr id="50" name="Rectangle 2"/>
          <p:cNvSpPr>
            <a:spLocks noChangeArrowheads="1"/>
          </p:cNvSpPr>
          <p:nvPr/>
        </p:nvSpPr>
        <p:spPr bwMode="auto">
          <a:xfrm>
            <a:off x="23209" y="-17404"/>
            <a:ext cx="9144000" cy="22860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sz="6000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Iterative Steepest Descent Least Squares Solution</a:t>
            </a:r>
            <a:endParaRPr lang="en-US" sz="6000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031459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7037E-6 L 0.0382 -0.4414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0" y="-2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0.04288 -0.2800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5" y="-1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26" grpId="0"/>
      <p:bldP spid="2" grpId="0"/>
      <p:bldP spid="41" grpId="0"/>
      <p:bldP spid="50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-9199601" y="5989147"/>
            <a:ext cx="9601200" cy="1409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Overdetermined </a:t>
            </a:r>
            <a:r>
              <a:rPr lang="en-US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System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of Equations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94922" y="2330586"/>
            <a:ext cx="24096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For k=0:nit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728322" y="2976917"/>
            <a:ext cx="71801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d</a:t>
            </a:r>
            <a:r>
              <a:rPr lang="en-US" baseline="30000" dirty="0">
                <a:solidFill>
                  <a:srgbClr val="FFFFFF"/>
                </a:solidFill>
              </a:rPr>
              <a:t>(k)</a:t>
            </a:r>
            <a:r>
              <a:rPr lang="en-US" dirty="0">
                <a:solidFill>
                  <a:srgbClr val="FFFFFF"/>
                </a:solidFill>
              </a:rPr>
              <a:t> =Lm</a:t>
            </a:r>
            <a:r>
              <a:rPr lang="en-US" baseline="30000" dirty="0">
                <a:solidFill>
                  <a:srgbClr val="FFFFFF"/>
                </a:solidFill>
              </a:rPr>
              <a:t>(k)</a:t>
            </a:r>
            <a:r>
              <a:rPr lang="en-US" dirty="0">
                <a:solidFill>
                  <a:srgbClr val="FFFFFF"/>
                </a:solidFill>
              </a:rPr>
              <a:t>          % Update pred. data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728322" y="3623248"/>
            <a:ext cx="68339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FFFF"/>
                </a:solidFill>
                <a:latin typeface="Symbol" panose="05050102010706020507" pitchFamily="18" charset="2"/>
              </a:rPr>
              <a:t>D</a:t>
            </a:r>
            <a:r>
              <a:rPr lang="en-US" dirty="0" err="1">
                <a:solidFill>
                  <a:srgbClr val="FFFFFF"/>
                </a:solidFill>
              </a:rPr>
              <a:t>d</a:t>
            </a:r>
            <a:r>
              <a:rPr lang="en-US" dirty="0">
                <a:solidFill>
                  <a:srgbClr val="FFFFFF"/>
                </a:solidFill>
              </a:rPr>
              <a:t>=d</a:t>
            </a:r>
            <a:r>
              <a:rPr lang="en-US" baseline="30000" dirty="0">
                <a:solidFill>
                  <a:srgbClr val="FFFFFF"/>
                </a:solidFill>
              </a:rPr>
              <a:t>(k)</a:t>
            </a:r>
            <a:r>
              <a:rPr lang="en-US" dirty="0">
                <a:solidFill>
                  <a:srgbClr val="FFFFFF"/>
                </a:solidFill>
              </a:rPr>
              <a:t> -</a:t>
            </a:r>
            <a:r>
              <a:rPr lang="en-US" dirty="0">
                <a:solidFill>
                  <a:srgbClr val="FFFF00"/>
                </a:solidFill>
              </a:rPr>
              <a:t>d*</a:t>
            </a:r>
            <a:r>
              <a:rPr lang="en-US" dirty="0">
                <a:solidFill>
                  <a:srgbClr val="FFFFFF"/>
                </a:solidFill>
              </a:rPr>
              <a:t>         % Update residual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1728322" y="4291058"/>
            <a:ext cx="7274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m</a:t>
            </a:r>
            <a:r>
              <a:rPr lang="en-US" baseline="30000" dirty="0">
                <a:solidFill>
                  <a:srgbClr val="FFFFFF"/>
                </a:solidFill>
              </a:rPr>
              <a:t>(k+1)</a:t>
            </a:r>
            <a:r>
              <a:rPr lang="en-US" dirty="0">
                <a:solidFill>
                  <a:srgbClr val="FFFFFF"/>
                </a:solidFill>
              </a:rPr>
              <a:t> =m</a:t>
            </a:r>
            <a:r>
              <a:rPr lang="en-US" baseline="30000" dirty="0">
                <a:solidFill>
                  <a:srgbClr val="FFFFFF"/>
                </a:solidFill>
              </a:rPr>
              <a:t>(k)</a:t>
            </a:r>
            <a:r>
              <a:rPr lang="en-US" dirty="0">
                <a:solidFill>
                  <a:srgbClr val="FFFFFF"/>
                </a:solidFill>
              </a:rPr>
              <a:t> -</a:t>
            </a:r>
            <a:r>
              <a:rPr lang="en-US" dirty="0" err="1">
                <a:solidFill>
                  <a:srgbClr val="FFFFFF"/>
                </a:solidFill>
                <a:latin typeface="Symbol" panose="05050102010706020507" pitchFamily="18" charset="2"/>
              </a:rPr>
              <a:t>a</a:t>
            </a:r>
            <a:r>
              <a:rPr lang="en-US" dirty="0" err="1">
                <a:solidFill>
                  <a:srgbClr val="FFFFFF"/>
                </a:solidFill>
              </a:rPr>
              <a:t>L</a:t>
            </a:r>
            <a:r>
              <a:rPr lang="en-US" baseline="30000" dirty="0" err="1">
                <a:solidFill>
                  <a:srgbClr val="FFFFFF"/>
                </a:solidFill>
              </a:rPr>
              <a:t>T</a:t>
            </a:r>
            <a:r>
              <a:rPr lang="en-US" dirty="0" err="1">
                <a:solidFill>
                  <a:srgbClr val="FFFFFF"/>
                </a:solidFill>
                <a:latin typeface="Symbol" panose="05050102010706020507" pitchFamily="18" charset="2"/>
              </a:rPr>
              <a:t>D</a:t>
            </a:r>
            <a:r>
              <a:rPr lang="en-US" dirty="0" err="1">
                <a:solidFill>
                  <a:srgbClr val="FFFFFF"/>
                </a:solidFill>
              </a:rPr>
              <a:t>d</a:t>
            </a:r>
            <a:r>
              <a:rPr lang="en-US" dirty="0">
                <a:solidFill>
                  <a:srgbClr val="FFFFFF"/>
                </a:solidFill>
              </a:rPr>
              <a:t>  % Update model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345859" y="4937389"/>
            <a:ext cx="8771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end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2223022" y="1118221"/>
            <a:ext cx="709774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m</a:t>
            </a:r>
            <a:r>
              <a:rPr lang="en-US" baseline="30000" dirty="0">
                <a:solidFill>
                  <a:srgbClr val="FFFF00"/>
                </a:solidFill>
              </a:rPr>
              <a:t>(k+1)</a:t>
            </a:r>
            <a:r>
              <a:rPr lang="en-US" dirty="0">
                <a:solidFill>
                  <a:srgbClr val="FFFF00"/>
                </a:solidFill>
              </a:rPr>
              <a:t> = </a:t>
            </a:r>
            <a:r>
              <a:rPr lang="en-US" dirty="0">
                <a:solidFill>
                  <a:srgbClr val="FFFFFF"/>
                </a:solidFill>
              </a:rPr>
              <a:t>m</a:t>
            </a:r>
            <a:r>
              <a:rPr lang="en-US" baseline="30000" dirty="0">
                <a:solidFill>
                  <a:srgbClr val="FFFFFF"/>
                </a:solidFill>
              </a:rPr>
              <a:t>(k)</a:t>
            </a:r>
            <a:r>
              <a:rPr lang="en-US" dirty="0">
                <a:solidFill>
                  <a:srgbClr val="FFFF00"/>
                </a:solidFill>
              </a:rPr>
              <a:t>- </a:t>
            </a:r>
            <a:r>
              <a:rPr lang="en-US" dirty="0" err="1">
                <a:solidFill>
                  <a:srgbClr val="FFFF00"/>
                </a:solidFill>
                <a:latin typeface="Symbol" panose="05050102010706020507" pitchFamily="18" charset="2"/>
              </a:rPr>
              <a:t>a</a:t>
            </a:r>
            <a:r>
              <a:rPr lang="en-US" dirty="0" err="1">
                <a:solidFill>
                  <a:srgbClr val="FFFF00"/>
                </a:solidFill>
              </a:rPr>
              <a:t>L</a:t>
            </a:r>
            <a:r>
              <a:rPr lang="en-US" baseline="30000" dirty="0" err="1">
                <a:solidFill>
                  <a:srgbClr val="FFFF00"/>
                </a:solidFill>
              </a:rPr>
              <a:t>T</a:t>
            </a:r>
            <a:r>
              <a:rPr lang="en-US" dirty="0">
                <a:solidFill>
                  <a:srgbClr val="FFFF00"/>
                </a:solidFill>
              </a:rPr>
              <a:t>(</a:t>
            </a:r>
            <a:r>
              <a:rPr lang="en-US" dirty="0">
                <a:solidFill>
                  <a:srgbClr val="FFFFFF"/>
                </a:solidFill>
              </a:rPr>
              <a:t>d</a:t>
            </a:r>
            <a:r>
              <a:rPr lang="en-US" baseline="30000" dirty="0">
                <a:solidFill>
                  <a:srgbClr val="FFFFFF"/>
                </a:solidFill>
              </a:rPr>
              <a:t>(k)</a:t>
            </a:r>
            <a:r>
              <a:rPr lang="en-US" dirty="0">
                <a:solidFill>
                  <a:srgbClr val="FFFF00"/>
                </a:solidFill>
              </a:rPr>
              <a:t> –d</a:t>
            </a:r>
            <a:r>
              <a:rPr lang="en-US" baseline="30000" dirty="0">
                <a:solidFill>
                  <a:srgbClr val="FFFF00"/>
                </a:solidFill>
              </a:rPr>
              <a:t>*</a:t>
            </a:r>
            <a:r>
              <a:rPr lang="en-US" dirty="0">
                <a:solidFill>
                  <a:srgbClr val="FFFF00"/>
                </a:solidFill>
              </a:rPr>
              <a:t>)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1672332" y="1787562"/>
            <a:ext cx="75713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d*</a:t>
            </a:r>
            <a:r>
              <a:rPr lang="en-US" dirty="0">
                <a:solidFill>
                  <a:srgbClr val="FFFFFF"/>
                </a:solidFill>
              </a:rPr>
              <a:t>, m</a:t>
            </a:r>
            <a:r>
              <a:rPr lang="en-US" baseline="30000" dirty="0">
                <a:solidFill>
                  <a:srgbClr val="FFFFFF"/>
                </a:solidFill>
              </a:rPr>
              <a:t>(0)</a:t>
            </a:r>
            <a:r>
              <a:rPr lang="en-US" dirty="0">
                <a:solidFill>
                  <a:srgbClr val="FFFFFF"/>
                </a:solidFill>
              </a:rPr>
              <a:t>          % Data &amp; Starting model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435044" y="4830432"/>
            <a:ext cx="1793931" cy="953343"/>
            <a:chOff x="2764122" y="5638800"/>
            <a:chExt cx="1793931" cy="973961"/>
          </a:xfrm>
        </p:grpSpPr>
        <p:cxnSp>
          <p:nvCxnSpPr>
            <p:cNvPr id="4" name="Straight Arrow Connector 3"/>
            <p:cNvCxnSpPr/>
            <p:nvPr/>
          </p:nvCxnSpPr>
          <p:spPr bwMode="auto">
            <a:xfrm flipV="1">
              <a:off x="3581400" y="5638800"/>
              <a:ext cx="976653" cy="6858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5" name="TextBox 4"/>
            <p:cNvSpPr txBox="1"/>
            <p:nvPr/>
          </p:nvSpPr>
          <p:spPr>
            <a:xfrm>
              <a:off x="2764122" y="6212651"/>
              <a:ext cx="137249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FF00"/>
                  </a:solidFill>
                </a:rPr>
                <a:t>Step length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996046" y="4821379"/>
            <a:ext cx="2044970" cy="4775066"/>
            <a:chOff x="4996046" y="4821379"/>
            <a:chExt cx="2044970" cy="4775066"/>
          </a:xfrm>
        </p:grpSpPr>
        <p:sp>
          <p:nvSpPr>
            <p:cNvPr id="14" name="Oval 13"/>
            <p:cNvSpPr/>
            <p:nvPr/>
          </p:nvSpPr>
          <p:spPr bwMode="auto">
            <a:xfrm rot="19032308">
              <a:off x="5352038" y="5406272"/>
              <a:ext cx="1295400" cy="3370590"/>
            </a:xfrm>
            <a:prstGeom prst="ellipse">
              <a:avLst/>
            </a:prstGeom>
            <a:noFill/>
            <a:ln w="2857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1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  <p:sp>
          <p:nvSpPr>
            <p:cNvPr id="26" name="Oval 25"/>
            <p:cNvSpPr/>
            <p:nvPr/>
          </p:nvSpPr>
          <p:spPr bwMode="auto">
            <a:xfrm rot="19032308">
              <a:off x="5921506" y="5869208"/>
              <a:ext cx="763625" cy="2884059"/>
            </a:xfrm>
            <a:prstGeom prst="ellipse">
              <a:avLst/>
            </a:prstGeom>
            <a:noFill/>
            <a:ln w="2857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1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  <p:sp>
          <p:nvSpPr>
            <p:cNvPr id="29" name="Oval 28"/>
            <p:cNvSpPr/>
            <p:nvPr/>
          </p:nvSpPr>
          <p:spPr bwMode="auto">
            <a:xfrm rot="19032308">
              <a:off x="4996046" y="4821379"/>
              <a:ext cx="2044970" cy="4775066"/>
            </a:xfrm>
            <a:prstGeom prst="ellipse">
              <a:avLst/>
            </a:prstGeom>
            <a:noFill/>
            <a:ln w="2857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1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433229" y="4836976"/>
            <a:ext cx="1129013" cy="1654889"/>
            <a:chOff x="4433229" y="4836976"/>
            <a:chExt cx="1129013" cy="1654889"/>
          </a:xfrm>
        </p:grpSpPr>
        <p:sp>
          <p:nvSpPr>
            <p:cNvPr id="12" name="TextBox 11"/>
            <p:cNvSpPr txBox="1"/>
            <p:nvPr/>
          </p:nvSpPr>
          <p:spPr>
            <a:xfrm>
              <a:off x="4659431" y="4836976"/>
              <a:ext cx="90281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FF"/>
                  </a:solidFill>
                </a:rPr>
                <a:t>m</a:t>
              </a:r>
              <a:r>
                <a:rPr lang="en-US" baseline="30000" dirty="0">
                  <a:solidFill>
                    <a:srgbClr val="FFFFFF"/>
                  </a:solidFill>
                </a:rPr>
                <a:t>(0)</a:t>
              </a: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4433229" y="5261507"/>
              <a:ext cx="368263" cy="1230358"/>
              <a:chOff x="4433229" y="5261507"/>
              <a:chExt cx="368263" cy="1230358"/>
            </a:xfrm>
          </p:grpSpPr>
          <p:cxnSp>
            <p:nvCxnSpPr>
              <p:cNvPr id="8" name="Straight Arrow Connector 7"/>
              <p:cNvCxnSpPr/>
              <p:nvPr/>
            </p:nvCxnSpPr>
            <p:spPr bwMode="auto">
              <a:xfrm>
                <a:off x="4544039" y="5368862"/>
                <a:ext cx="257453" cy="1123003"/>
              </a:xfrm>
              <a:prstGeom prst="straightConnector1">
                <a:avLst/>
              </a:prstGeom>
              <a:solidFill>
                <a:schemeClr val="accent1"/>
              </a:solidFill>
              <a:ln w="57150" cap="flat" cmpd="sng" algn="ctr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13" name="Oval 12"/>
              <p:cNvSpPr/>
              <p:nvPr/>
            </p:nvSpPr>
            <p:spPr bwMode="auto">
              <a:xfrm>
                <a:off x="4433229" y="5261507"/>
                <a:ext cx="239536" cy="251955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1" u="none" strike="noStrike" cap="none" normalizeH="0" baseline="0">
                  <a:ln>
                    <a:noFill/>
                  </a:ln>
                  <a:solidFill>
                    <a:schemeClr val="hlin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charset="0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3873698" y="6168699"/>
            <a:ext cx="1076088" cy="646331"/>
            <a:chOff x="3596677" y="4980747"/>
            <a:chExt cx="1076088" cy="646331"/>
          </a:xfrm>
        </p:grpSpPr>
        <p:sp>
          <p:nvSpPr>
            <p:cNvPr id="32" name="TextBox 31"/>
            <p:cNvSpPr txBox="1"/>
            <p:nvPr/>
          </p:nvSpPr>
          <p:spPr>
            <a:xfrm>
              <a:off x="3596677" y="4980747"/>
              <a:ext cx="90281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FF"/>
                  </a:solidFill>
                </a:rPr>
                <a:t>m</a:t>
              </a:r>
              <a:r>
                <a:rPr lang="en-US" baseline="30000" dirty="0">
                  <a:solidFill>
                    <a:srgbClr val="FFFFFF"/>
                  </a:solidFill>
                </a:rPr>
                <a:t>(1)</a:t>
              </a:r>
            </a:p>
          </p:txBody>
        </p:sp>
        <p:sp>
          <p:nvSpPr>
            <p:cNvPr id="35" name="Oval 34"/>
            <p:cNvSpPr/>
            <p:nvPr/>
          </p:nvSpPr>
          <p:spPr bwMode="auto">
            <a:xfrm>
              <a:off x="4433229" y="5261507"/>
              <a:ext cx="239536" cy="251955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1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</p:grpSp>
      <p:cxnSp>
        <p:nvCxnSpPr>
          <p:cNvPr id="37" name="Straight Arrow Connector 36"/>
          <p:cNvCxnSpPr/>
          <p:nvPr/>
        </p:nvCxnSpPr>
        <p:spPr bwMode="auto">
          <a:xfrm flipV="1">
            <a:off x="4915518" y="6231996"/>
            <a:ext cx="408189" cy="281552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39" name="Group 38"/>
          <p:cNvGrpSpPr/>
          <p:nvPr/>
        </p:nvGrpSpPr>
        <p:grpSpPr>
          <a:xfrm>
            <a:off x="5270164" y="5877838"/>
            <a:ext cx="1061646" cy="646331"/>
            <a:chOff x="4433229" y="5058466"/>
            <a:chExt cx="1061646" cy="646331"/>
          </a:xfrm>
        </p:grpSpPr>
        <p:sp>
          <p:nvSpPr>
            <p:cNvPr id="40" name="TextBox 39"/>
            <p:cNvSpPr txBox="1"/>
            <p:nvPr/>
          </p:nvSpPr>
          <p:spPr>
            <a:xfrm>
              <a:off x="4592064" y="5058466"/>
              <a:ext cx="90281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FF"/>
                  </a:solidFill>
                </a:rPr>
                <a:t>m</a:t>
              </a:r>
              <a:r>
                <a:rPr lang="en-US" baseline="30000" dirty="0">
                  <a:solidFill>
                    <a:srgbClr val="FFFFFF"/>
                  </a:solidFill>
                </a:rPr>
                <a:t>(2)</a:t>
              </a:r>
            </a:p>
          </p:txBody>
        </p:sp>
        <p:sp>
          <p:nvSpPr>
            <p:cNvPr id="43" name="Oval 42"/>
            <p:cNvSpPr/>
            <p:nvPr/>
          </p:nvSpPr>
          <p:spPr bwMode="auto">
            <a:xfrm>
              <a:off x="4433229" y="5261507"/>
              <a:ext cx="239536" cy="251955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1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</p:grpSp>
      <p:cxnSp>
        <p:nvCxnSpPr>
          <p:cNvPr id="44" name="Straight Arrow Connector 43"/>
          <p:cNvCxnSpPr/>
          <p:nvPr/>
        </p:nvCxnSpPr>
        <p:spPr bwMode="auto">
          <a:xfrm>
            <a:off x="5489104" y="6283611"/>
            <a:ext cx="446925" cy="529456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0" y="8214"/>
            <a:ext cx="1828800" cy="1416570"/>
          </a:xfrm>
          <a:prstGeom prst="rect">
            <a:avLst/>
          </a:prstGeom>
        </p:spPr>
      </p:pic>
      <p:sp>
        <p:nvSpPr>
          <p:cNvPr id="746498" name="Rectangle 2"/>
          <p:cNvSpPr>
            <a:spLocks noChangeArrowheads="1"/>
          </p:cNvSpPr>
          <p:nvPr/>
        </p:nvSpPr>
        <p:spPr bwMode="auto">
          <a:xfrm>
            <a:off x="-1817651" y="-606832"/>
            <a:ext cx="1082040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sz="4000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Iterative Steepest </a:t>
            </a:r>
          </a:p>
          <a:p>
            <a:pPr algn="ctr">
              <a:defRPr/>
            </a:pPr>
            <a:r>
              <a:rPr lang="en-US" sz="4000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Descent Code: min </a:t>
            </a:r>
            <a:r>
              <a:rPr lang="en-US" sz="4000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anose="05050102010706020507" pitchFamily="18" charset="2"/>
              </a:rPr>
              <a:t>e</a:t>
            </a:r>
            <a:r>
              <a:rPr lang="en-US" sz="4000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=||Lm-d||</a:t>
            </a:r>
            <a:r>
              <a:rPr lang="en-US" sz="4000" baseline="30000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endParaRPr lang="en-US" sz="4000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69164" y="385160"/>
            <a:ext cx="8146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Lm=d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633" y="1424784"/>
            <a:ext cx="1410534" cy="101454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auto">
          <a:xfrm>
            <a:off x="609600" y="1764552"/>
            <a:ext cx="267300" cy="346175"/>
          </a:xfrm>
          <a:prstGeom prst="rect">
            <a:avLst/>
          </a:prstGeom>
          <a:solidFill>
            <a:srgbClr val="FF0000">
              <a:alpha val="24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36" name="Rectangle 35"/>
          <p:cNvSpPr/>
          <p:nvPr/>
        </p:nvSpPr>
        <p:spPr bwMode="auto">
          <a:xfrm>
            <a:off x="2399738" y="1888514"/>
            <a:ext cx="800661" cy="503424"/>
          </a:xfrm>
          <a:prstGeom prst="rect">
            <a:avLst/>
          </a:prstGeom>
          <a:solidFill>
            <a:srgbClr val="FF0000">
              <a:alpha val="24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948" y="4068771"/>
            <a:ext cx="1410534" cy="1014544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 bwMode="auto">
          <a:xfrm>
            <a:off x="743250" y="4614223"/>
            <a:ext cx="133650" cy="22275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0" name="Straight Arrow Connector 19"/>
          <p:cNvCxnSpPr/>
          <p:nvPr/>
        </p:nvCxnSpPr>
        <p:spPr bwMode="auto">
          <a:xfrm>
            <a:off x="7619963" y="1094939"/>
            <a:ext cx="1066837" cy="723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0" name="TextBox 29"/>
          <p:cNvSpPr txBox="1"/>
          <p:nvPr/>
        </p:nvSpPr>
        <p:spPr>
          <a:xfrm>
            <a:off x="7772400" y="16551"/>
            <a:ext cx="874342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  <a:latin typeface="Symbol" panose="05050102010706020507" pitchFamily="18" charset="2"/>
              </a:rPr>
              <a:t>s</a:t>
            </a:r>
            <a:r>
              <a:rPr lang="en-US" sz="1400" dirty="0">
                <a:solidFill>
                  <a:schemeClr val="tx1"/>
                </a:solidFill>
              </a:rPr>
              <a:t>(</a:t>
            </a:r>
            <a:r>
              <a:rPr lang="en-US" sz="1400" dirty="0" err="1">
                <a:solidFill>
                  <a:schemeClr val="tx1"/>
                </a:solidFill>
              </a:rPr>
              <a:t>x</a:t>
            </a:r>
            <a:r>
              <a:rPr lang="en-US" sz="1400" baseline="30000" dirty="0" err="1">
                <a:solidFill>
                  <a:schemeClr val="tx1"/>
                </a:solidFill>
              </a:rPr>
              <a:t>T</a:t>
            </a:r>
            <a:r>
              <a:rPr lang="en-US" sz="1400" dirty="0" err="1">
                <a:solidFill>
                  <a:schemeClr val="tx1"/>
                </a:solidFill>
              </a:rPr>
              <a:t>w</a:t>
            </a:r>
            <a:r>
              <a:rPr lang="en-US" sz="1400" dirty="0">
                <a:solidFill>
                  <a:schemeClr val="tx1"/>
                </a:solidFill>
              </a:rPr>
              <a:t>)=y</a:t>
            </a:r>
          </a:p>
        </p:txBody>
      </p:sp>
      <p:cxnSp>
        <p:nvCxnSpPr>
          <p:cNvPr id="23" name="Straight Arrow Connector 22"/>
          <p:cNvCxnSpPr/>
          <p:nvPr/>
        </p:nvCxnSpPr>
        <p:spPr bwMode="auto">
          <a:xfrm flipH="1">
            <a:off x="8229600" y="226427"/>
            <a:ext cx="17635" cy="30697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46" name="Straight Arrow Connector 45"/>
          <p:cNvCxnSpPr/>
          <p:nvPr/>
        </p:nvCxnSpPr>
        <p:spPr bwMode="auto">
          <a:xfrm>
            <a:off x="8458200" y="270935"/>
            <a:ext cx="76200" cy="26246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52" name="Straight Arrow Connector 51"/>
          <p:cNvCxnSpPr/>
          <p:nvPr/>
        </p:nvCxnSpPr>
        <p:spPr bwMode="auto">
          <a:xfrm flipH="1">
            <a:off x="8029353" y="279618"/>
            <a:ext cx="26947" cy="21168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55" name="Straight Arrow Connector 54"/>
          <p:cNvCxnSpPr/>
          <p:nvPr/>
        </p:nvCxnSpPr>
        <p:spPr bwMode="auto">
          <a:xfrm flipH="1" flipV="1">
            <a:off x="7556211" y="1301404"/>
            <a:ext cx="1090531" cy="1406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8" name="Rectangle 57"/>
          <p:cNvSpPr/>
          <p:nvPr/>
        </p:nvSpPr>
        <p:spPr bwMode="auto">
          <a:xfrm>
            <a:off x="669920" y="4614223"/>
            <a:ext cx="267300" cy="346175"/>
          </a:xfrm>
          <a:prstGeom prst="rect">
            <a:avLst/>
          </a:prstGeom>
          <a:solidFill>
            <a:srgbClr val="FF0000">
              <a:alpha val="24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59" name="Rectangle 58"/>
          <p:cNvSpPr/>
          <p:nvPr/>
        </p:nvSpPr>
        <p:spPr bwMode="auto">
          <a:xfrm>
            <a:off x="1801049" y="4427573"/>
            <a:ext cx="1004598" cy="488337"/>
          </a:xfrm>
          <a:prstGeom prst="rect">
            <a:avLst/>
          </a:prstGeom>
          <a:solidFill>
            <a:srgbClr val="FF0000">
              <a:alpha val="24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94134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7" grpId="0"/>
      <p:bldP spid="48" grpId="0"/>
      <p:bldP spid="57" grpId="0"/>
      <p:bldP spid="60" grpId="0"/>
      <p:bldP spid="61" grpId="0" animBg="1"/>
      <p:bldP spid="70" grpId="0"/>
      <p:bldP spid="7" grpId="0"/>
      <p:bldP spid="10" grpId="0" animBg="1"/>
      <p:bldP spid="36" grpId="0" animBg="1"/>
      <p:bldP spid="30" grpId="0" animBg="1"/>
      <p:bldP spid="58" grpId="0" animBg="1"/>
      <p:bldP spid="59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823210" y="4572000"/>
            <a:ext cx="3729990" cy="2590800"/>
            <a:chOff x="2823210" y="4572000"/>
            <a:chExt cx="3729990" cy="25908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23210" y="4572000"/>
              <a:ext cx="3495675" cy="2333625"/>
            </a:xfrm>
            <a:prstGeom prst="rect">
              <a:avLst/>
            </a:prstGeom>
          </p:spPr>
        </p:pic>
        <p:sp>
          <p:nvSpPr>
            <p:cNvPr id="9" name="Oval 8"/>
            <p:cNvSpPr/>
            <p:nvPr/>
          </p:nvSpPr>
          <p:spPr bwMode="auto">
            <a:xfrm>
              <a:off x="5562600" y="6477000"/>
              <a:ext cx="990600" cy="685800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1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</p:grpSp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214313" y="1228725"/>
            <a:ext cx="3976687" cy="676275"/>
            <a:chOff x="214282" y="1428736"/>
            <a:chExt cx="3976701" cy="676275"/>
          </a:xfrm>
        </p:grpSpPr>
        <p:sp>
          <p:nvSpPr>
            <p:cNvPr id="22" name="Text Box 8"/>
            <p:cNvSpPr txBox="1">
              <a:spLocks noChangeArrowheads="1"/>
            </p:cNvSpPr>
            <p:nvPr/>
          </p:nvSpPr>
          <p:spPr bwMode="auto">
            <a:xfrm>
              <a:off x="214282" y="1476361"/>
              <a:ext cx="2590809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8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Step 1:</a:t>
              </a:r>
            </a:p>
          </p:txBody>
        </p:sp>
        <p:pic>
          <p:nvPicPr>
            <p:cNvPr id="3088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43108" y="1428736"/>
              <a:ext cx="2047875" cy="676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34"/>
          <p:cNvGrpSpPr>
            <a:grpSpLocks/>
          </p:cNvGrpSpPr>
          <p:nvPr/>
        </p:nvGrpSpPr>
        <p:grpSpPr bwMode="auto">
          <a:xfrm>
            <a:off x="228600" y="2034540"/>
            <a:ext cx="6950075" cy="1143000"/>
            <a:chOff x="195250" y="3714752"/>
            <a:chExt cx="6950727" cy="1143008"/>
          </a:xfrm>
        </p:grpSpPr>
        <p:sp>
          <p:nvSpPr>
            <p:cNvPr id="32" name="Text Box 8"/>
            <p:cNvSpPr txBox="1">
              <a:spLocks noChangeArrowheads="1"/>
            </p:cNvSpPr>
            <p:nvPr/>
          </p:nvSpPr>
          <p:spPr bwMode="auto">
            <a:xfrm>
              <a:off x="195250" y="3976692"/>
              <a:ext cx="2591043" cy="5238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8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Step 2:</a:t>
              </a:r>
            </a:p>
          </p:txBody>
        </p:sp>
        <p:pic>
          <p:nvPicPr>
            <p:cNvPr id="3084" name="Picture 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643042" y="3714752"/>
              <a:ext cx="5502935" cy="1143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35"/>
          <p:cNvGrpSpPr>
            <a:grpSpLocks/>
          </p:cNvGrpSpPr>
          <p:nvPr/>
        </p:nvGrpSpPr>
        <p:grpSpPr bwMode="auto">
          <a:xfrm>
            <a:off x="228600" y="3439478"/>
            <a:ext cx="7242175" cy="1357312"/>
            <a:chOff x="214282" y="5072074"/>
            <a:chExt cx="7242852" cy="1357322"/>
          </a:xfrm>
        </p:grpSpPr>
        <p:sp>
          <p:nvSpPr>
            <p:cNvPr id="33" name="Text Box 8"/>
            <p:cNvSpPr txBox="1">
              <a:spLocks noChangeArrowheads="1"/>
            </p:cNvSpPr>
            <p:nvPr/>
          </p:nvSpPr>
          <p:spPr bwMode="auto">
            <a:xfrm>
              <a:off x="214282" y="5405451"/>
              <a:ext cx="2591042" cy="5238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8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Step 3:</a:t>
              </a:r>
            </a:p>
          </p:txBody>
        </p:sp>
        <p:pic>
          <p:nvPicPr>
            <p:cNvPr id="3082" name="Picture 8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571603" y="5072074"/>
              <a:ext cx="5885531" cy="13573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7" name="Text Box 1029"/>
          <p:cNvSpPr txBox="1">
            <a:spLocks noChangeArrowheads="1"/>
          </p:cNvSpPr>
          <p:nvPr/>
        </p:nvSpPr>
        <p:spPr bwMode="auto">
          <a:xfrm>
            <a:off x="120650" y="130175"/>
            <a:ext cx="89471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342900" indent="-342900" algn="ctr">
              <a:defRPr/>
            </a:pPr>
            <a:r>
              <a:rPr lang="en-US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Iterative Steepest Descent</a:t>
            </a:r>
            <a:endParaRPr lang="en-US" sz="4000" dirty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81600" y="4078069"/>
            <a:ext cx="1569340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tx1"/>
                </a:solidFill>
              </a:rPr>
              <a:t>L</a:t>
            </a:r>
            <a:r>
              <a:rPr lang="en-US" baseline="30000" dirty="0" err="1">
                <a:solidFill>
                  <a:schemeClr val="tx1"/>
                </a:solidFill>
              </a:rPr>
              <a:t>T</a:t>
            </a:r>
            <a:r>
              <a:rPr lang="en-US" dirty="0" err="1">
                <a:solidFill>
                  <a:schemeClr val="tx1"/>
                </a:solidFill>
                <a:latin typeface="Symbol" panose="05050102010706020507" pitchFamily="18" charset="2"/>
              </a:rPr>
              <a:t>D</a:t>
            </a:r>
            <a:r>
              <a:rPr lang="en-US" dirty="0" err="1">
                <a:solidFill>
                  <a:schemeClr val="tx1"/>
                </a:solidFill>
              </a:rPr>
              <a:t>d</a:t>
            </a:r>
            <a:r>
              <a:rPr lang="en-US" baseline="30000" dirty="0">
                <a:solidFill>
                  <a:schemeClr val="tx1"/>
                </a:solidFill>
              </a:rPr>
              <a:t>(k)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498" name="Rectangle 2"/>
          <p:cNvSpPr>
            <a:spLocks noChangeArrowheads="1"/>
          </p:cNvSpPr>
          <p:nvPr/>
        </p:nvSpPr>
        <p:spPr bwMode="auto">
          <a:xfrm>
            <a:off x="-685800" y="-353176"/>
            <a:ext cx="1082040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sz="5400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Iterative Least Squares Code</a:t>
            </a:r>
            <a:endParaRPr lang="en-US" sz="5400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-9199601" y="5989147"/>
            <a:ext cx="9601200" cy="1409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Overdetermined </a:t>
            </a:r>
            <a:r>
              <a:rPr lang="en-US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System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of Equations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24000" y="3159572"/>
            <a:ext cx="24096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For k=1:nit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057400" y="3805903"/>
            <a:ext cx="65774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d=Lm            % Update pred. data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057400" y="4452234"/>
            <a:ext cx="62440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FFFF"/>
                </a:solidFill>
                <a:latin typeface="Symbol" panose="05050102010706020507" pitchFamily="18" charset="2"/>
              </a:rPr>
              <a:t>D</a:t>
            </a:r>
            <a:r>
              <a:rPr lang="en-US" dirty="0" err="1">
                <a:solidFill>
                  <a:srgbClr val="FFFFFF"/>
                </a:solidFill>
              </a:rPr>
              <a:t>d</a:t>
            </a:r>
            <a:r>
              <a:rPr lang="en-US" dirty="0">
                <a:solidFill>
                  <a:srgbClr val="FFFFFF"/>
                </a:solidFill>
              </a:rPr>
              <a:t>=d*-d        % Update residual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2057400" y="5127664"/>
            <a:ext cx="59455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m=m-</a:t>
            </a:r>
            <a:r>
              <a:rPr lang="en-US" dirty="0" err="1">
                <a:solidFill>
                  <a:srgbClr val="FFFFFF"/>
                </a:solidFill>
                <a:latin typeface="Symbol" panose="05050102010706020507" pitchFamily="18" charset="2"/>
              </a:rPr>
              <a:t>a</a:t>
            </a:r>
            <a:r>
              <a:rPr lang="en-US" dirty="0" err="1">
                <a:solidFill>
                  <a:srgbClr val="FFFFFF"/>
                </a:solidFill>
              </a:rPr>
              <a:t>L</a:t>
            </a:r>
            <a:r>
              <a:rPr lang="en-US" baseline="30000" dirty="0" err="1">
                <a:solidFill>
                  <a:srgbClr val="FFFFFF"/>
                </a:solidFill>
              </a:rPr>
              <a:t>T</a:t>
            </a:r>
            <a:r>
              <a:rPr lang="en-US" dirty="0" err="1">
                <a:solidFill>
                  <a:srgbClr val="FFFFFF"/>
                </a:solidFill>
                <a:latin typeface="Symbol" panose="05050102010706020507" pitchFamily="18" charset="2"/>
              </a:rPr>
              <a:t>D</a:t>
            </a:r>
            <a:r>
              <a:rPr lang="en-US" dirty="0" err="1">
                <a:solidFill>
                  <a:srgbClr val="FFFFFF"/>
                </a:solidFill>
              </a:rPr>
              <a:t>d</a:t>
            </a:r>
            <a:r>
              <a:rPr lang="en-US" dirty="0">
                <a:solidFill>
                  <a:srgbClr val="FFFFFF"/>
                </a:solidFill>
              </a:rPr>
              <a:t>  % Update model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674937" y="5766375"/>
            <a:ext cx="8771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end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905000" y="1295400"/>
            <a:ext cx="709774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m</a:t>
            </a:r>
            <a:r>
              <a:rPr lang="en-US" baseline="30000" dirty="0">
                <a:solidFill>
                  <a:srgbClr val="FFFF00"/>
                </a:solidFill>
              </a:rPr>
              <a:t>(k+1)</a:t>
            </a:r>
            <a:r>
              <a:rPr lang="en-US" dirty="0">
                <a:solidFill>
                  <a:srgbClr val="FFFF00"/>
                </a:solidFill>
              </a:rPr>
              <a:t> = </a:t>
            </a:r>
            <a:r>
              <a:rPr lang="en-US" dirty="0">
                <a:solidFill>
                  <a:srgbClr val="FFFFFF"/>
                </a:solidFill>
              </a:rPr>
              <a:t>m</a:t>
            </a:r>
            <a:r>
              <a:rPr lang="en-US" baseline="30000" dirty="0">
                <a:solidFill>
                  <a:srgbClr val="FFFFFF"/>
                </a:solidFill>
              </a:rPr>
              <a:t>(k)</a:t>
            </a:r>
            <a:r>
              <a:rPr lang="en-US" dirty="0">
                <a:solidFill>
                  <a:srgbClr val="FFFF00"/>
                </a:solidFill>
              </a:rPr>
              <a:t>- </a:t>
            </a:r>
            <a:r>
              <a:rPr lang="en-US" dirty="0" err="1">
                <a:solidFill>
                  <a:srgbClr val="FFFF00"/>
                </a:solidFill>
                <a:latin typeface="Symbol" panose="05050102010706020507" pitchFamily="18" charset="2"/>
              </a:rPr>
              <a:t>a</a:t>
            </a:r>
            <a:r>
              <a:rPr lang="en-US" dirty="0" err="1">
                <a:solidFill>
                  <a:srgbClr val="FFFF00"/>
                </a:solidFill>
              </a:rPr>
              <a:t>L</a:t>
            </a:r>
            <a:r>
              <a:rPr lang="en-US" baseline="30000" dirty="0" err="1">
                <a:solidFill>
                  <a:srgbClr val="FFFF00"/>
                </a:solidFill>
              </a:rPr>
              <a:t>T</a:t>
            </a:r>
            <a:r>
              <a:rPr lang="en-US" dirty="0">
                <a:solidFill>
                  <a:srgbClr val="FFFF00"/>
                </a:solidFill>
              </a:rPr>
              <a:t>(d</a:t>
            </a:r>
            <a:r>
              <a:rPr lang="en-US" baseline="30000" dirty="0">
                <a:solidFill>
                  <a:srgbClr val="FFFF00"/>
                </a:solidFill>
              </a:rPr>
              <a:t>(k+1)</a:t>
            </a:r>
            <a:r>
              <a:rPr lang="en-US" dirty="0">
                <a:solidFill>
                  <a:srgbClr val="FFFF00"/>
                </a:solidFill>
              </a:rPr>
              <a:t> -</a:t>
            </a:r>
            <a:r>
              <a:rPr lang="en-US" dirty="0">
                <a:solidFill>
                  <a:srgbClr val="FFFFFF"/>
                </a:solidFill>
              </a:rPr>
              <a:t>d</a:t>
            </a:r>
            <a:r>
              <a:rPr lang="en-US" baseline="30000" dirty="0">
                <a:solidFill>
                  <a:srgbClr val="FFFFFF"/>
                </a:solidFill>
              </a:rPr>
              <a:t>(k)</a:t>
            </a:r>
            <a:r>
              <a:rPr lang="en-US" dirty="0">
                <a:solidFill>
                  <a:srgbClr val="FFFF00"/>
                </a:solidFill>
              </a:rPr>
              <a:t>)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1849010" y="2152683"/>
            <a:ext cx="70968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d*, m         % Data &amp; Starting model</a:t>
            </a:r>
          </a:p>
        </p:txBody>
      </p:sp>
      <p:pic>
        <p:nvPicPr>
          <p:cNvPr id="71" name="Picture 7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9668" y="5833110"/>
            <a:ext cx="4503386" cy="1013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4096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7" grpId="0"/>
      <p:bldP spid="48" grpId="0"/>
      <p:bldP spid="57" grpId="0"/>
      <p:bldP spid="60" grpId="0"/>
      <p:bldP spid="61" grpId="0" animBg="1"/>
      <p:bldP spid="70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0638" y="-512763"/>
            <a:ext cx="9144000" cy="2286001"/>
          </a:xfrm>
        </p:spPr>
        <p:txBody>
          <a:bodyPr/>
          <a:lstStyle/>
          <a:p>
            <a:pPr>
              <a:defRPr/>
            </a:pPr>
            <a:r>
              <a:rPr lang="en-US" b="1" i="1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MATLAB  SD Least Squares Diffraction Stack Migration</a:t>
            </a:r>
            <a:endParaRPr lang="en-US" b="1" i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066800" y="3352800"/>
            <a:ext cx="914400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>
              <a:defRPr/>
            </a:pPr>
            <a:r>
              <a:rPr lang="en-US" sz="2800" kern="0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8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p=p0</a:t>
            </a:r>
            <a:r>
              <a:rPr lang="en-US" sz="2800" kern="0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                 % Data without direct wave</a:t>
            </a:r>
          </a:p>
          <a:p>
            <a:pPr>
              <a:defRPr/>
            </a:pPr>
            <a:r>
              <a:rPr lang="en-US" sz="28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m=</a:t>
            </a:r>
            <a:r>
              <a:rPr lang="en-US" sz="2800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adjoint</a:t>
            </a:r>
            <a:r>
              <a:rPr lang="en-US" sz="28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(</a:t>
            </a:r>
            <a:r>
              <a:rPr lang="en-US" sz="2800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p,c</a:t>
            </a:r>
            <a:r>
              <a:rPr lang="en-US" sz="28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)  </a:t>
            </a:r>
            <a:r>
              <a:rPr lang="en-US" sz="2800" kern="0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% Initial reflectivity model</a:t>
            </a:r>
          </a:p>
          <a:p>
            <a:pPr>
              <a:defRPr/>
            </a:pPr>
            <a:r>
              <a:rPr lang="en-US" sz="2800" kern="0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8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c</a:t>
            </a:r>
            <a:r>
              <a:rPr lang="en-US" sz="2800" kern="0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                        %  Velocity model</a:t>
            </a:r>
          </a:p>
          <a:p>
            <a:pPr>
              <a:defRPr/>
            </a:pPr>
            <a:r>
              <a:rPr lang="en-US" sz="2800" kern="0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for </a:t>
            </a:r>
            <a:r>
              <a:rPr lang="en-US" sz="2800" kern="0" dirty="0" err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i</a:t>
            </a:r>
            <a:r>
              <a:rPr lang="en-US" sz="2800" kern="0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=1:niter</a:t>
            </a:r>
            <a:endParaRPr lang="en-US" sz="2800" kern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  <a:p>
            <a:pPr>
              <a:defRPr/>
            </a:pPr>
            <a:r>
              <a:rPr lang="en-US" sz="28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    p=forward(</a:t>
            </a:r>
            <a:r>
              <a:rPr lang="en-US" sz="2800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m,c</a:t>
            </a:r>
            <a:r>
              <a:rPr lang="en-US" sz="28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)              </a:t>
            </a:r>
            <a:r>
              <a:rPr lang="en-US" sz="280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% Kirchhoff predicted data</a:t>
            </a:r>
          </a:p>
          <a:p>
            <a:pPr>
              <a:defRPr/>
            </a:pPr>
            <a:r>
              <a:rPr lang="en-US" sz="28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</a:t>
            </a:r>
            <a:endParaRPr lang="en-US" sz="2800" kern="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  <a:p>
            <a:pPr>
              <a:defRPr/>
            </a:pPr>
            <a:r>
              <a:rPr lang="en-US" sz="28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    </a:t>
            </a:r>
            <a:r>
              <a:rPr lang="en-US" sz="2800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dP</a:t>
            </a:r>
            <a:r>
              <a:rPr lang="en-US" sz="28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=p-p0                         </a:t>
            </a:r>
            <a:r>
              <a:rPr lang="en-US" sz="280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 % data residual</a:t>
            </a:r>
          </a:p>
          <a:p>
            <a:pPr>
              <a:defRPr/>
            </a:pPr>
            <a:r>
              <a:rPr lang="en-US" sz="28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    </a:t>
            </a:r>
            <a:r>
              <a:rPr lang="en-US" sz="2800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dm</a:t>
            </a:r>
            <a:r>
              <a:rPr lang="en-US" sz="28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 =</a:t>
            </a:r>
            <a:r>
              <a:rPr lang="en-US" sz="2800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adjoint</a:t>
            </a:r>
            <a:r>
              <a:rPr lang="en-US" sz="28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(</a:t>
            </a:r>
            <a:r>
              <a:rPr lang="en-US" sz="2800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dP,c</a:t>
            </a:r>
            <a:r>
              <a:rPr lang="en-US" sz="28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)          </a:t>
            </a:r>
            <a:r>
              <a:rPr lang="en-US" sz="280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% migrate residual</a:t>
            </a:r>
          </a:p>
          <a:p>
            <a:pPr>
              <a:defRPr/>
            </a:pPr>
            <a:r>
              <a:rPr lang="en-US" sz="28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     </a:t>
            </a:r>
          </a:p>
          <a:p>
            <a:pPr>
              <a:defRPr/>
            </a:pPr>
            <a:r>
              <a:rPr lang="en-US" sz="28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     m = m –alpha*</a:t>
            </a:r>
            <a:r>
              <a:rPr lang="en-US" sz="2800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dm</a:t>
            </a:r>
            <a:r>
              <a:rPr lang="en-US" sz="28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         </a:t>
            </a:r>
            <a:r>
              <a:rPr lang="en-US" sz="280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% Update model</a:t>
            </a:r>
          </a:p>
          <a:p>
            <a:pPr>
              <a:defRPr/>
            </a:pPr>
            <a:r>
              <a:rPr lang="en-US" sz="2800" kern="0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end</a:t>
            </a:r>
          </a:p>
          <a:p>
            <a:pPr>
              <a:defRPr/>
            </a:pPr>
            <a:endParaRPr lang="en-US" sz="2800" kern="0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7442200" y="2212975"/>
            <a:ext cx="1373188" cy="390525"/>
          </a:xfrm>
          <a:custGeom>
            <a:avLst/>
            <a:gdLst>
              <a:gd name="connsiteX0" fmla="*/ 0 w 1648327"/>
              <a:gd name="connsiteY0" fmla="*/ 12031 h 469244"/>
              <a:gd name="connsiteX1" fmla="*/ 830179 w 1648327"/>
              <a:gd name="connsiteY1" fmla="*/ 469231 h 469244"/>
              <a:gd name="connsiteX2" fmla="*/ 1648327 w 1648327"/>
              <a:gd name="connsiteY2" fmla="*/ 0 h 469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48327" h="469244">
                <a:moveTo>
                  <a:pt x="0" y="12031"/>
                </a:moveTo>
                <a:cubicBezTo>
                  <a:pt x="277729" y="241633"/>
                  <a:pt x="555458" y="471236"/>
                  <a:pt x="830179" y="469231"/>
                </a:cubicBezTo>
                <a:cubicBezTo>
                  <a:pt x="1104900" y="467226"/>
                  <a:pt x="1376613" y="233613"/>
                  <a:pt x="1648327" y="0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7442200" y="533400"/>
            <a:ext cx="1625600" cy="2070100"/>
            <a:chOff x="7442200" y="533400"/>
            <a:chExt cx="1625600" cy="2069432"/>
          </a:xfrm>
        </p:grpSpPr>
        <p:sp>
          <p:nvSpPr>
            <p:cNvPr id="3" name="5-Point Star 2"/>
            <p:cNvSpPr/>
            <p:nvPr/>
          </p:nvSpPr>
          <p:spPr bwMode="auto">
            <a:xfrm>
              <a:off x="7442200" y="1157087"/>
              <a:ext cx="190500" cy="442769"/>
            </a:xfrm>
            <a:prstGeom prst="star5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7203" name="Group 12"/>
            <p:cNvGrpSpPr>
              <a:grpSpLocks/>
            </p:cNvGrpSpPr>
            <p:nvPr/>
          </p:nvGrpSpPr>
          <p:grpSpPr bwMode="auto">
            <a:xfrm>
              <a:off x="8807068" y="533400"/>
              <a:ext cx="260732" cy="952500"/>
              <a:chOff x="8807068" y="533400"/>
              <a:chExt cx="260732" cy="952500"/>
            </a:xfrm>
          </p:grpSpPr>
          <p:sp>
            <p:nvSpPr>
              <p:cNvPr id="8" name="Trapezoid 7"/>
              <p:cNvSpPr/>
              <p:nvPr/>
            </p:nvSpPr>
            <p:spPr bwMode="auto">
              <a:xfrm flipV="1">
                <a:off x="8813800" y="1265002"/>
                <a:ext cx="254000" cy="220591"/>
              </a:xfrm>
              <a:prstGeom prst="trapezoid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cxnSp>
            <p:nvCxnSpPr>
              <p:cNvPr id="7207" name="Straight Connector 9"/>
              <p:cNvCxnSpPr>
                <a:cxnSpLocks noChangeShapeType="1"/>
              </p:cNvCxnSpPr>
              <p:nvPr/>
            </p:nvCxnSpPr>
            <p:spPr bwMode="auto">
              <a:xfrm flipV="1">
                <a:off x="8940800" y="533400"/>
                <a:ext cx="0" cy="73126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sp>
            <p:nvSpPr>
              <p:cNvPr id="12" name="Freeform 11"/>
              <p:cNvSpPr/>
              <p:nvPr/>
            </p:nvSpPr>
            <p:spPr bwMode="auto">
              <a:xfrm>
                <a:off x="8807450" y="793666"/>
                <a:ext cx="131763" cy="241222"/>
              </a:xfrm>
              <a:custGeom>
                <a:avLst/>
                <a:gdLst>
                  <a:gd name="connsiteX0" fmla="*/ 132394 w 132394"/>
                  <a:gd name="connsiteY0" fmla="*/ 240632 h 240632"/>
                  <a:gd name="connsiteX1" fmla="*/ 47 w 132394"/>
                  <a:gd name="connsiteY1" fmla="*/ 120316 h 240632"/>
                  <a:gd name="connsiteX2" fmla="*/ 120363 w 132394"/>
                  <a:gd name="connsiteY2" fmla="*/ 0 h 240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2394" h="240632">
                    <a:moveTo>
                      <a:pt x="132394" y="240632"/>
                    </a:moveTo>
                    <a:cubicBezTo>
                      <a:pt x="67223" y="200526"/>
                      <a:pt x="2052" y="160421"/>
                      <a:pt x="47" y="120316"/>
                    </a:cubicBezTo>
                    <a:cubicBezTo>
                      <a:pt x="-1958" y="80211"/>
                      <a:pt x="59202" y="40105"/>
                      <a:pt x="120363" y="0"/>
                    </a:cubicBezTo>
                  </a:path>
                </a:pathLst>
              </a:custGeom>
              <a:solidFill>
                <a:srgbClr val="FFFF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cxnSp>
          <p:nvCxnSpPr>
            <p:cNvPr id="7204" name="Straight Arrow Connector 5"/>
            <p:cNvCxnSpPr>
              <a:cxnSpLocks noChangeShapeType="1"/>
              <a:endCxn id="7" idx="1"/>
            </p:cNvCxnSpPr>
            <p:nvPr/>
          </p:nvCxnSpPr>
          <p:spPr bwMode="auto">
            <a:xfrm>
              <a:off x="7537450" y="1485900"/>
              <a:ext cx="596567" cy="1116932"/>
            </a:xfrm>
            <a:prstGeom prst="straightConnector1">
              <a:avLst/>
            </a:prstGeom>
            <a:noFill/>
            <a:ln w="9525" algn="ctr">
              <a:solidFill>
                <a:srgbClr val="FFFF00"/>
              </a:solidFill>
              <a:round/>
              <a:headEnd/>
              <a:tailEnd type="arrow" w="med" len="med"/>
            </a:ln>
          </p:spPr>
        </p:cxnSp>
        <p:cxnSp>
          <p:nvCxnSpPr>
            <p:cNvPr id="7205" name="Straight Arrow Connector 14"/>
            <p:cNvCxnSpPr>
              <a:cxnSpLocks noChangeShapeType="1"/>
              <a:stCxn id="7" idx="1"/>
            </p:cNvCxnSpPr>
            <p:nvPr/>
          </p:nvCxnSpPr>
          <p:spPr bwMode="auto">
            <a:xfrm flipV="1">
              <a:off x="8134017" y="1485900"/>
              <a:ext cx="805445" cy="1116932"/>
            </a:xfrm>
            <a:prstGeom prst="straightConnector1">
              <a:avLst/>
            </a:prstGeom>
            <a:noFill/>
            <a:ln w="9525" algn="ctr">
              <a:solidFill>
                <a:srgbClr val="FFFF00"/>
              </a:solidFill>
              <a:round/>
              <a:headEnd/>
              <a:tailEnd type="arrow" w="med" len="med"/>
            </a:ln>
          </p:spPr>
        </p:cxnSp>
      </p:grpSp>
      <p:grpSp>
        <p:nvGrpSpPr>
          <p:cNvPr id="27" name="Group 26"/>
          <p:cNvGrpSpPr>
            <a:grpSpLocks/>
          </p:cNvGrpSpPr>
          <p:nvPr/>
        </p:nvGrpSpPr>
        <p:grpSpPr bwMode="auto">
          <a:xfrm>
            <a:off x="103188" y="3714750"/>
            <a:ext cx="4011612" cy="857250"/>
            <a:chOff x="103244" y="3810000"/>
            <a:chExt cx="4011556" cy="857216"/>
          </a:xfrm>
        </p:grpSpPr>
        <p:grpSp>
          <p:nvGrpSpPr>
            <p:cNvPr id="7193" name="Group 18"/>
            <p:cNvGrpSpPr>
              <a:grpSpLocks/>
            </p:cNvGrpSpPr>
            <p:nvPr/>
          </p:nvGrpSpPr>
          <p:grpSpPr bwMode="auto">
            <a:xfrm>
              <a:off x="103244" y="3810000"/>
              <a:ext cx="963556" cy="857216"/>
              <a:chOff x="7442200" y="533400"/>
              <a:chExt cx="1625600" cy="2069432"/>
            </a:xfrm>
          </p:grpSpPr>
          <p:sp>
            <p:nvSpPr>
              <p:cNvPr id="20" name="5-Point Star 19"/>
              <p:cNvSpPr/>
              <p:nvPr/>
            </p:nvSpPr>
            <p:spPr bwMode="auto">
              <a:xfrm>
                <a:off x="7442200" y="1158063"/>
                <a:ext cx="190152" cy="440711"/>
              </a:xfrm>
              <a:prstGeom prst="star5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grpSp>
            <p:nvGrpSpPr>
              <p:cNvPr id="7196" name="Group 20"/>
              <p:cNvGrpSpPr>
                <a:grpSpLocks/>
              </p:cNvGrpSpPr>
              <p:nvPr/>
            </p:nvGrpSpPr>
            <p:grpSpPr bwMode="auto">
              <a:xfrm>
                <a:off x="8807068" y="533400"/>
                <a:ext cx="260732" cy="952500"/>
                <a:chOff x="8807068" y="533400"/>
                <a:chExt cx="260732" cy="952500"/>
              </a:xfrm>
            </p:grpSpPr>
            <p:sp>
              <p:nvSpPr>
                <p:cNvPr id="24" name="Trapezoid 23"/>
                <p:cNvSpPr/>
                <p:nvPr/>
              </p:nvSpPr>
              <p:spPr bwMode="auto">
                <a:xfrm flipV="1">
                  <a:off x="8816121" y="1265366"/>
                  <a:ext cx="251752" cy="222272"/>
                </a:xfrm>
                <a:prstGeom prst="trapezoid">
                  <a:avLst/>
                </a:prstGeom>
                <a:solidFill>
                  <a:srgbClr val="FF0000"/>
                </a:solidFill>
                <a:ln w="9525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cxnSp>
              <p:nvCxnSpPr>
                <p:cNvPr id="7200" name="Straight Connector 24"/>
                <p:cNvCxnSpPr>
                  <a:cxnSpLocks noChangeShapeType="1"/>
                </p:cNvCxnSpPr>
                <p:nvPr/>
              </p:nvCxnSpPr>
              <p:spPr bwMode="auto">
                <a:xfrm flipV="1">
                  <a:off x="8940800" y="533400"/>
                  <a:ext cx="0" cy="731260"/>
                </a:xfrm>
                <a:prstGeom prst="line">
                  <a:avLst/>
                </a:prstGeom>
                <a:noFill/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sp>
              <p:nvSpPr>
                <p:cNvPr id="26" name="Freeform 25"/>
                <p:cNvSpPr/>
                <p:nvPr/>
              </p:nvSpPr>
              <p:spPr bwMode="auto">
                <a:xfrm>
                  <a:off x="8808087" y="793995"/>
                  <a:ext cx="131231" cy="241435"/>
                </a:xfrm>
                <a:custGeom>
                  <a:avLst/>
                  <a:gdLst>
                    <a:gd name="connsiteX0" fmla="*/ 132394 w 132394"/>
                    <a:gd name="connsiteY0" fmla="*/ 240632 h 240632"/>
                    <a:gd name="connsiteX1" fmla="*/ 47 w 132394"/>
                    <a:gd name="connsiteY1" fmla="*/ 120316 h 240632"/>
                    <a:gd name="connsiteX2" fmla="*/ 120363 w 132394"/>
                    <a:gd name="connsiteY2" fmla="*/ 0 h 2406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2394" h="240632">
                      <a:moveTo>
                        <a:pt x="132394" y="240632"/>
                      </a:moveTo>
                      <a:cubicBezTo>
                        <a:pt x="67223" y="200526"/>
                        <a:pt x="2052" y="160421"/>
                        <a:pt x="47" y="120316"/>
                      </a:cubicBezTo>
                      <a:cubicBezTo>
                        <a:pt x="-1958" y="80211"/>
                        <a:pt x="59202" y="40105"/>
                        <a:pt x="120363" y="0"/>
                      </a:cubicBezTo>
                    </a:path>
                  </a:pathLst>
                </a:custGeom>
                <a:solidFill>
                  <a:srgbClr val="FFFF0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cxnSp>
            <p:nvCxnSpPr>
              <p:cNvPr id="7197" name="Straight Arrow Connector 21"/>
              <p:cNvCxnSpPr>
                <a:cxnSpLocks noChangeShapeType="1"/>
              </p:cNvCxnSpPr>
              <p:nvPr/>
            </p:nvCxnSpPr>
            <p:spPr bwMode="auto">
              <a:xfrm>
                <a:off x="7537450" y="1485900"/>
                <a:ext cx="596567" cy="1116932"/>
              </a:xfrm>
              <a:prstGeom prst="straightConnector1">
                <a:avLst/>
              </a:prstGeom>
              <a:noFill/>
              <a:ln w="9525" algn="ctr">
                <a:solidFill>
                  <a:srgbClr val="FFFF00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7198" name="Straight Arrow Connector 22"/>
              <p:cNvCxnSpPr>
                <a:cxnSpLocks noChangeShapeType="1"/>
              </p:cNvCxnSpPr>
              <p:nvPr/>
            </p:nvCxnSpPr>
            <p:spPr bwMode="auto">
              <a:xfrm flipV="1">
                <a:off x="8134017" y="1485900"/>
                <a:ext cx="805445" cy="1116932"/>
              </a:xfrm>
              <a:prstGeom prst="straightConnector1">
                <a:avLst/>
              </a:prstGeom>
              <a:noFill/>
              <a:ln w="9525" algn="ctr">
                <a:solidFill>
                  <a:srgbClr val="FFFF00"/>
                </a:solidFill>
                <a:round/>
                <a:headEnd/>
                <a:tailEnd type="arrow" w="med" len="med"/>
              </a:ln>
            </p:spPr>
          </p:cxnSp>
        </p:grpSp>
        <p:sp>
          <p:nvSpPr>
            <p:cNvPr id="18" name="Rectangle 17"/>
            <p:cNvSpPr/>
            <p:nvPr/>
          </p:nvSpPr>
          <p:spPr bwMode="auto">
            <a:xfrm>
              <a:off x="1447837" y="3833172"/>
              <a:ext cx="2666963" cy="325424"/>
            </a:xfrm>
            <a:prstGeom prst="rect">
              <a:avLst/>
            </a:prstGeom>
            <a:solidFill>
              <a:srgbClr val="FFFF00">
                <a:alpha val="25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8" name="Group 37"/>
          <p:cNvGrpSpPr>
            <a:grpSpLocks/>
          </p:cNvGrpSpPr>
          <p:nvPr/>
        </p:nvGrpSpPr>
        <p:grpSpPr bwMode="auto">
          <a:xfrm>
            <a:off x="599953" y="4311221"/>
            <a:ext cx="2438400" cy="701675"/>
            <a:chOff x="609600" y="4495800"/>
            <a:chExt cx="2438400" cy="701580"/>
          </a:xfrm>
        </p:grpSpPr>
        <p:grpSp>
          <p:nvGrpSpPr>
            <p:cNvPr id="7184" name="Group 36"/>
            <p:cNvGrpSpPr>
              <a:grpSpLocks/>
            </p:cNvGrpSpPr>
            <p:nvPr/>
          </p:nvGrpSpPr>
          <p:grpSpPr bwMode="auto">
            <a:xfrm>
              <a:off x="609600" y="4495800"/>
              <a:ext cx="685800" cy="692033"/>
              <a:chOff x="8229600" y="3535940"/>
              <a:chExt cx="999358" cy="747673"/>
            </a:xfrm>
          </p:grpSpPr>
          <p:grpSp>
            <p:nvGrpSpPr>
              <p:cNvPr id="7186" name="Group 27"/>
              <p:cNvGrpSpPr>
                <a:grpSpLocks/>
              </p:cNvGrpSpPr>
              <p:nvPr/>
            </p:nvGrpSpPr>
            <p:grpSpPr bwMode="auto">
              <a:xfrm>
                <a:off x="8229600" y="3535940"/>
                <a:ext cx="533400" cy="731260"/>
                <a:chOff x="8229600" y="3535940"/>
                <a:chExt cx="533400" cy="731260"/>
              </a:xfrm>
            </p:grpSpPr>
            <p:cxnSp>
              <p:nvCxnSpPr>
                <p:cNvPr id="7190" name="Straight Connector 29"/>
                <p:cNvCxnSpPr>
                  <a:cxnSpLocks noChangeShapeType="1"/>
                </p:cNvCxnSpPr>
                <p:nvPr/>
              </p:nvCxnSpPr>
              <p:spPr bwMode="auto">
                <a:xfrm flipV="1">
                  <a:off x="8363332" y="3535940"/>
                  <a:ext cx="0" cy="731260"/>
                </a:xfrm>
                <a:prstGeom prst="line">
                  <a:avLst/>
                </a:prstGeom>
                <a:noFill/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sp>
              <p:nvSpPr>
                <p:cNvPr id="31" name="Freeform 30"/>
                <p:cNvSpPr/>
                <p:nvPr/>
              </p:nvSpPr>
              <p:spPr bwMode="auto">
                <a:xfrm>
                  <a:off x="8229600" y="3796605"/>
                  <a:ext cx="131860" cy="240087"/>
                </a:xfrm>
                <a:custGeom>
                  <a:avLst/>
                  <a:gdLst>
                    <a:gd name="connsiteX0" fmla="*/ 132394 w 132394"/>
                    <a:gd name="connsiteY0" fmla="*/ 240632 h 240632"/>
                    <a:gd name="connsiteX1" fmla="*/ 47 w 132394"/>
                    <a:gd name="connsiteY1" fmla="*/ 120316 h 240632"/>
                    <a:gd name="connsiteX2" fmla="*/ 120363 w 132394"/>
                    <a:gd name="connsiteY2" fmla="*/ 0 h 2406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2394" h="240632">
                      <a:moveTo>
                        <a:pt x="132394" y="240632"/>
                      </a:moveTo>
                      <a:cubicBezTo>
                        <a:pt x="67223" y="200526"/>
                        <a:pt x="2052" y="160421"/>
                        <a:pt x="47" y="120316"/>
                      </a:cubicBezTo>
                      <a:cubicBezTo>
                        <a:pt x="-1958" y="80211"/>
                        <a:pt x="59202" y="40105"/>
                        <a:pt x="120363" y="0"/>
                      </a:cubicBezTo>
                    </a:path>
                  </a:pathLst>
                </a:custGeom>
                <a:solidFill>
                  <a:srgbClr val="FFFF0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6" name="Freeform 35"/>
                <p:cNvSpPr/>
                <p:nvPr/>
              </p:nvSpPr>
              <p:spPr bwMode="auto">
                <a:xfrm>
                  <a:off x="8632119" y="3949232"/>
                  <a:ext cx="131860" cy="128617"/>
                </a:xfrm>
                <a:custGeom>
                  <a:avLst/>
                  <a:gdLst>
                    <a:gd name="connsiteX0" fmla="*/ 132394 w 132394"/>
                    <a:gd name="connsiteY0" fmla="*/ 240632 h 240632"/>
                    <a:gd name="connsiteX1" fmla="*/ 47 w 132394"/>
                    <a:gd name="connsiteY1" fmla="*/ 120316 h 240632"/>
                    <a:gd name="connsiteX2" fmla="*/ 120363 w 132394"/>
                    <a:gd name="connsiteY2" fmla="*/ 0 h 2406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2394" h="240632">
                      <a:moveTo>
                        <a:pt x="132394" y="240632"/>
                      </a:moveTo>
                      <a:cubicBezTo>
                        <a:pt x="67223" y="200526"/>
                        <a:pt x="2052" y="160421"/>
                        <a:pt x="47" y="120316"/>
                      </a:cubicBezTo>
                      <a:cubicBezTo>
                        <a:pt x="-1958" y="80211"/>
                        <a:pt x="59202" y="40105"/>
                        <a:pt x="120363" y="0"/>
                      </a:cubicBezTo>
                    </a:path>
                  </a:pathLst>
                </a:custGeom>
                <a:solidFill>
                  <a:srgbClr val="FF000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cxnSp>
            <p:nvCxnSpPr>
              <p:cNvPr id="7187" name="Straight Connector 33"/>
              <p:cNvCxnSpPr>
                <a:cxnSpLocks noChangeShapeType="1"/>
              </p:cNvCxnSpPr>
              <p:nvPr/>
            </p:nvCxnSpPr>
            <p:spPr bwMode="auto">
              <a:xfrm flipV="1">
                <a:off x="8763000" y="3552353"/>
                <a:ext cx="0" cy="73126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sp>
            <p:nvSpPr>
              <p:cNvPr id="7188" name="TextBox 31"/>
              <p:cNvSpPr txBox="1">
                <a:spLocks noChangeArrowheads="1"/>
              </p:cNvSpPr>
              <p:nvPr/>
            </p:nvSpPr>
            <p:spPr bwMode="auto">
              <a:xfrm>
                <a:off x="8381908" y="3591580"/>
                <a:ext cx="304892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800">
                    <a:solidFill>
                      <a:srgbClr val="FFFF00"/>
                    </a:solidFill>
                  </a:rPr>
                  <a:t>-</a:t>
                </a:r>
              </a:p>
            </p:txBody>
          </p:sp>
          <p:sp>
            <p:nvSpPr>
              <p:cNvPr id="7189" name="TextBox 38"/>
              <p:cNvSpPr txBox="1">
                <a:spLocks noChangeArrowheads="1"/>
              </p:cNvSpPr>
              <p:nvPr/>
            </p:nvSpPr>
            <p:spPr bwMode="auto">
              <a:xfrm>
                <a:off x="8839108" y="3743980"/>
                <a:ext cx="389850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800">
                    <a:solidFill>
                      <a:srgbClr val="FFFF00"/>
                    </a:solidFill>
                  </a:rPr>
                  <a:t>=</a:t>
                </a:r>
              </a:p>
            </p:txBody>
          </p:sp>
        </p:grpSp>
        <p:sp>
          <p:nvSpPr>
            <p:cNvPr id="40" name="Rectangle 39"/>
            <p:cNvSpPr/>
            <p:nvPr/>
          </p:nvSpPr>
          <p:spPr bwMode="auto">
            <a:xfrm>
              <a:off x="1447800" y="4724369"/>
              <a:ext cx="1600200" cy="473011"/>
            </a:xfrm>
            <a:prstGeom prst="rect">
              <a:avLst/>
            </a:prstGeom>
            <a:solidFill>
              <a:srgbClr val="FFFF00">
                <a:alpha val="25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41" name="Group 40"/>
          <p:cNvGrpSpPr>
            <a:grpSpLocks/>
          </p:cNvGrpSpPr>
          <p:nvPr/>
        </p:nvGrpSpPr>
        <p:grpSpPr bwMode="auto">
          <a:xfrm>
            <a:off x="-153988" y="4267200"/>
            <a:ext cx="4268788" cy="1037369"/>
            <a:chOff x="-154406" y="4267200"/>
            <a:chExt cx="4269206" cy="1037298"/>
          </a:xfrm>
        </p:grpSpPr>
        <p:sp>
          <p:nvSpPr>
            <p:cNvPr id="29" name="Rectangle 28"/>
            <p:cNvSpPr/>
            <p:nvPr/>
          </p:nvSpPr>
          <p:spPr bwMode="auto">
            <a:xfrm>
              <a:off x="1447539" y="5023871"/>
              <a:ext cx="2667261" cy="280627"/>
            </a:xfrm>
            <a:prstGeom prst="rect">
              <a:avLst/>
            </a:prstGeom>
            <a:solidFill>
              <a:srgbClr val="FFFF00">
                <a:alpha val="25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5" name="Freeform 44"/>
            <p:cNvSpPr/>
            <p:nvPr/>
          </p:nvSpPr>
          <p:spPr bwMode="auto">
            <a:xfrm>
              <a:off x="-154406" y="4267200"/>
              <a:ext cx="1373322" cy="388911"/>
            </a:xfrm>
            <a:custGeom>
              <a:avLst/>
              <a:gdLst>
                <a:gd name="connsiteX0" fmla="*/ 0 w 1648327"/>
                <a:gd name="connsiteY0" fmla="*/ 12031 h 469244"/>
                <a:gd name="connsiteX1" fmla="*/ 830179 w 1648327"/>
                <a:gd name="connsiteY1" fmla="*/ 469231 h 469244"/>
                <a:gd name="connsiteX2" fmla="*/ 1648327 w 1648327"/>
                <a:gd name="connsiteY2" fmla="*/ 0 h 46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48327" h="469244">
                  <a:moveTo>
                    <a:pt x="0" y="12031"/>
                  </a:moveTo>
                  <a:cubicBezTo>
                    <a:pt x="277729" y="241633"/>
                    <a:pt x="555458" y="471236"/>
                    <a:pt x="830179" y="469231"/>
                  </a:cubicBezTo>
                  <a:cubicBezTo>
                    <a:pt x="1104900" y="467226"/>
                    <a:pt x="1376613" y="233613"/>
                    <a:pt x="1648327" y="0"/>
                  </a:cubicBez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52" name="Group 51"/>
          <p:cNvGrpSpPr>
            <a:grpSpLocks/>
          </p:cNvGrpSpPr>
          <p:nvPr/>
        </p:nvGrpSpPr>
        <p:grpSpPr bwMode="auto">
          <a:xfrm>
            <a:off x="5105400" y="1265238"/>
            <a:ext cx="3659188" cy="1390650"/>
            <a:chOff x="5105400" y="1264660"/>
            <a:chExt cx="3659223" cy="1390650"/>
          </a:xfrm>
        </p:grpSpPr>
        <p:grpSp>
          <p:nvGrpSpPr>
            <p:cNvPr id="7178" name="Group 45"/>
            <p:cNvGrpSpPr>
              <a:grpSpLocks/>
            </p:cNvGrpSpPr>
            <p:nvPr/>
          </p:nvGrpSpPr>
          <p:grpSpPr bwMode="auto">
            <a:xfrm>
              <a:off x="7621623" y="1264660"/>
              <a:ext cx="1143000" cy="1390650"/>
              <a:chOff x="7670800" y="3028950"/>
              <a:chExt cx="1143000" cy="1390650"/>
            </a:xfrm>
          </p:grpSpPr>
          <p:sp>
            <p:nvSpPr>
              <p:cNvPr id="49" name="Oval 48"/>
              <p:cNvSpPr/>
              <p:nvPr/>
            </p:nvSpPr>
            <p:spPr bwMode="auto">
              <a:xfrm>
                <a:off x="8432800" y="3028950"/>
                <a:ext cx="381000" cy="1390650"/>
              </a:xfrm>
              <a:prstGeom prst="ellipse">
                <a:avLst/>
              </a:prstGeom>
              <a:solidFill>
                <a:srgbClr val="FF0000">
                  <a:alpha val="32000"/>
                </a:srgb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>
                  <a:rot lat="0" lon="0" rev="19799999"/>
                </a:camera>
                <a:lightRig rig="threePt" dir="t"/>
              </a:scene3d>
            </p:spPr>
            <p:txBody>
              <a:bodyPr wrap="none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50" name="Oval 49"/>
              <p:cNvSpPr/>
              <p:nvPr/>
            </p:nvSpPr>
            <p:spPr bwMode="auto">
              <a:xfrm>
                <a:off x="7670800" y="3028950"/>
                <a:ext cx="381000" cy="1390650"/>
              </a:xfrm>
              <a:prstGeom prst="ellipse">
                <a:avLst/>
              </a:prstGeom>
              <a:solidFill>
                <a:srgbClr val="FF0000">
                  <a:alpha val="32000"/>
                </a:srgb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>
                  <a:rot lat="0" lon="0" rev="1800000"/>
                </a:camera>
                <a:lightRig rig="threePt" dir="t"/>
              </a:scene3d>
            </p:spPr>
            <p:txBody>
              <a:bodyPr wrap="none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7179" name="TextBox 50"/>
            <p:cNvSpPr txBox="1">
              <a:spLocks noChangeArrowheads="1"/>
            </p:cNvSpPr>
            <p:nvPr/>
          </p:nvSpPr>
          <p:spPr bwMode="auto">
            <a:xfrm>
              <a:off x="5105400" y="1515721"/>
              <a:ext cx="2172390" cy="52322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>
                  <a:solidFill>
                    <a:srgbClr val="FFFFFF"/>
                  </a:solidFill>
                </a:rPr>
                <a:t>Unlike RTM, Kirchhoff </a:t>
              </a:r>
            </a:p>
            <a:p>
              <a:r>
                <a:rPr lang="en-US" sz="1400">
                  <a:solidFill>
                    <a:srgbClr val="FFFFFF"/>
                  </a:solidFill>
                </a:rPr>
                <a:t>not bothered by rabbit ears</a:t>
              </a:r>
            </a:p>
          </p:txBody>
        </p:sp>
      </p:grpSp>
      <p:sp>
        <p:nvSpPr>
          <p:cNvPr id="42" name="Rectangle 2"/>
          <p:cNvSpPr txBox="1">
            <a:spLocks noChangeArrowheads="1"/>
          </p:cNvSpPr>
          <p:nvPr/>
        </p:nvSpPr>
        <p:spPr bwMode="auto">
          <a:xfrm>
            <a:off x="1423737" y="5642059"/>
            <a:ext cx="9144000" cy="2309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>
              <a:defRPr/>
            </a:pPr>
            <a:r>
              <a:rPr lang="en-US" sz="28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alpha=step(p,p0,c,m)      </a:t>
            </a:r>
            <a:r>
              <a:rPr lang="en-US" sz="280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% step length</a:t>
            </a:r>
            <a:endParaRPr lang="en-US" sz="2800" kern="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  <a:p>
            <a:pPr>
              <a:defRPr/>
            </a:pPr>
            <a:endParaRPr lang="en-US" sz="2800" kern="0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-772191" y="-82229"/>
            <a:ext cx="1785682" cy="52322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800" i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n-US" sz="2800" i="0" baseline="30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mig</a:t>
            </a:r>
            <a:r>
              <a:rPr lang="en-US" sz="280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=L</a:t>
            </a:r>
            <a:r>
              <a:rPr lang="en-US" sz="2800" i="0" baseline="30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 </a:t>
            </a:r>
            <a:r>
              <a:rPr lang="en-US" sz="280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</p:txBody>
      </p:sp>
      <p:sp>
        <p:nvSpPr>
          <p:cNvPr id="22" name="Text Box 8"/>
          <p:cNvSpPr txBox="1">
            <a:spLocks noChangeArrowheads="1"/>
          </p:cNvSpPr>
          <p:nvPr/>
        </p:nvSpPr>
        <p:spPr bwMode="auto">
          <a:xfrm>
            <a:off x="214313" y="1476375"/>
            <a:ext cx="2590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Overdetermined</a:t>
            </a:r>
            <a:endParaRPr lang="en-US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7" name="Text Box 1029"/>
          <p:cNvSpPr txBox="1">
            <a:spLocks noChangeArrowheads="1"/>
          </p:cNvSpPr>
          <p:nvPr/>
        </p:nvSpPr>
        <p:spPr bwMode="auto">
          <a:xfrm>
            <a:off x="120650" y="130175"/>
            <a:ext cx="89471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342900" indent="-342900" algn="ctr">
              <a:defRPr/>
            </a:pPr>
            <a:r>
              <a:rPr lang="en-US" sz="4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Iterative Least Squares Migration</a:t>
            </a:r>
            <a:endParaRPr lang="en-US" sz="4000" dirty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410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0" y="1219200"/>
            <a:ext cx="332422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200" y="2743200"/>
            <a:ext cx="454342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5" name="Group 24"/>
          <p:cNvGrpSpPr>
            <a:grpSpLocks/>
          </p:cNvGrpSpPr>
          <p:nvPr/>
        </p:nvGrpSpPr>
        <p:grpSpPr bwMode="auto">
          <a:xfrm>
            <a:off x="-15875" y="3962400"/>
            <a:ext cx="9921875" cy="2919413"/>
            <a:chOff x="-16042" y="3962400"/>
            <a:chExt cx="9922045" cy="2919174"/>
          </a:xfrm>
        </p:grpSpPr>
        <p:sp>
          <p:nvSpPr>
            <p:cNvPr id="24" name="Text Box 8"/>
            <p:cNvSpPr txBox="1">
              <a:spLocks noChangeArrowheads="1"/>
            </p:cNvSpPr>
            <p:nvPr/>
          </p:nvSpPr>
          <p:spPr bwMode="auto">
            <a:xfrm>
              <a:off x="380840" y="6019632"/>
              <a:ext cx="9372760" cy="8619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Wrong v(</a:t>
              </a:r>
              <a:r>
                <a:rPr lang="en-US" sz="200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x,z</a:t>
              </a:r>
              <a:r>
                <a:rPr lang="en-US" sz="2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) will </a:t>
              </a:r>
              <a:r>
                <a:rPr lang="en-US" sz="200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misposition</a:t>
              </a:r>
              <a:r>
                <a:rPr lang="en-US" sz="2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reflector for </a:t>
              </a:r>
              <a:r>
                <a:rPr lang="en-US" sz="200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src</a:t>
              </a:r>
              <a:r>
                <a:rPr lang="en-US" sz="2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on left </a:t>
              </a:r>
              <a:r>
                <a:rPr lang="en-US" sz="200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vs</a:t>
              </a:r>
              <a:r>
                <a:rPr lang="en-US" sz="2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src</a:t>
              </a:r>
              <a:r>
                <a:rPr lang="en-US" sz="2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on right. Inconsistent</a:t>
              </a:r>
            </a:p>
            <a:p>
              <a:pPr>
                <a:spcBef>
                  <a:spcPct val="50000"/>
                </a:spcBef>
                <a:defRPr/>
              </a:pPr>
              <a:r>
                <a:rPr lang="en-US" sz="2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s</a:t>
              </a:r>
              <a:r>
                <a:rPr lang="en-US" sz="20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et </a:t>
              </a:r>
              <a:r>
                <a:rPr lang="en-US" sz="2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of equations so reflector will be </a:t>
              </a:r>
              <a:r>
                <a:rPr lang="en-US" sz="20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blurred in trying to explain </a:t>
              </a:r>
              <a:r>
                <a:rPr lang="en-US" sz="2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all CSGs</a:t>
              </a:r>
            </a:p>
          </p:txBody>
        </p:sp>
        <p:sp>
          <p:nvSpPr>
            <p:cNvPr id="19" name="Text Box 8"/>
            <p:cNvSpPr txBox="1">
              <a:spLocks noChangeArrowheads="1"/>
            </p:cNvSpPr>
            <p:nvPr/>
          </p:nvSpPr>
          <p:spPr bwMode="auto">
            <a:xfrm>
              <a:off x="-16042" y="3962400"/>
              <a:ext cx="9922045" cy="46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4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Liability: </a:t>
              </a:r>
              <a:r>
                <a:rPr lang="en-US" sz="24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wrong velocity </a:t>
              </a:r>
              <a:r>
                <a:rPr lang="en-US" sz="24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model inconsistently smears </a:t>
              </a:r>
              <a:r>
                <a:rPr lang="en-US" sz="24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reflectivity</a:t>
              </a: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2209671" y="4648144"/>
              <a:ext cx="1897095" cy="1295294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" name="Freeform 8"/>
            <p:cNvSpPr/>
            <p:nvPr/>
          </p:nvSpPr>
          <p:spPr bwMode="auto">
            <a:xfrm>
              <a:off x="2514476" y="5105306"/>
              <a:ext cx="1071581" cy="679394"/>
            </a:xfrm>
            <a:custGeom>
              <a:avLst/>
              <a:gdLst>
                <a:gd name="connsiteX0" fmla="*/ 0 w 1070810"/>
                <a:gd name="connsiteY0" fmla="*/ 0 h 679115"/>
                <a:gd name="connsiteX1" fmla="*/ 397042 w 1070810"/>
                <a:gd name="connsiteY1" fmla="*/ 252663 h 679115"/>
                <a:gd name="connsiteX2" fmla="*/ 685800 w 1070810"/>
                <a:gd name="connsiteY2" fmla="*/ 649705 h 679115"/>
                <a:gd name="connsiteX3" fmla="*/ 1070810 w 1070810"/>
                <a:gd name="connsiteY3" fmla="*/ 649705 h 679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70810" h="679115">
                  <a:moveTo>
                    <a:pt x="0" y="0"/>
                  </a:moveTo>
                  <a:cubicBezTo>
                    <a:pt x="141371" y="72189"/>
                    <a:pt x="282742" y="144379"/>
                    <a:pt x="397042" y="252663"/>
                  </a:cubicBezTo>
                  <a:cubicBezTo>
                    <a:pt x="511342" y="360947"/>
                    <a:pt x="573505" y="583531"/>
                    <a:pt x="685800" y="649705"/>
                  </a:cubicBezTo>
                  <a:cubicBezTo>
                    <a:pt x="798095" y="715879"/>
                    <a:pt x="1070810" y="649705"/>
                    <a:pt x="1070810" y="649705"/>
                  </a:cubicBezTo>
                </a:path>
              </a:pathLst>
            </a:custGeom>
            <a:noFill/>
            <a:ln w="38100" cap="flat" cmpd="sng" algn="ctr">
              <a:solidFill>
                <a:srgbClr val="FFFF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" name="Explosion 2 9"/>
            <p:cNvSpPr/>
            <p:nvPr/>
          </p:nvSpPr>
          <p:spPr bwMode="auto">
            <a:xfrm>
              <a:off x="2362074" y="4486232"/>
              <a:ext cx="152403" cy="314299"/>
            </a:xfrm>
            <a:prstGeom prst="irregularSeal2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4108" name="Straight Arrow Connector 11"/>
            <p:cNvCxnSpPr>
              <a:cxnSpLocks noChangeShapeType="1"/>
              <a:stCxn id="10" idx="1"/>
            </p:cNvCxnSpPr>
            <p:nvPr/>
          </p:nvCxnSpPr>
          <p:spPr bwMode="auto">
            <a:xfrm>
              <a:off x="2362200" y="4673398"/>
              <a:ext cx="304800" cy="508202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4109" name="Straight Arrow Connector 13"/>
            <p:cNvCxnSpPr>
              <a:cxnSpLocks noChangeShapeType="1"/>
            </p:cNvCxnSpPr>
            <p:nvPr/>
          </p:nvCxnSpPr>
          <p:spPr bwMode="auto">
            <a:xfrm flipV="1">
              <a:off x="2667000" y="4673398"/>
              <a:ext cx="647700" cy="508202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sp>
          <p:nvSpPr>
            <p:cNvPr id="31" name="Rectangle 30"/>
            <p:cNvSpPr/>
            <p:nvPr/>
          </p:nvSpPr>
          <p:spPr bwMode="auto">
            <a:xfrm>
              <a:off x="4960856" y="4648144"/>
              <a:ext cx="1897094" cy="1295294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4" name="Freeform 33"/>
            <p:cNvSpPr/>
            <p:nvPr/>
          </p:nvSpPr>
          <p:spPr bwMode="auto">
            <a:xfrm>
              <a:off x="4952918" y="5257694"/>
              <a:ext cx="1069993" cy="679394"/>
            </a:xfrm>
            <a:custGeom>
              <a:avLst/>
              <a:gdLst>
                <a:gd name="connsiteX0" fmla="*/ 0 w 1070810"/>
                <a:gd name="connsiteY0" fmla="*/ 0 h 679115"/>
                <a:gd name="connsiteX1" fmla="*/ 397042 w 1070810"/>
                <a:gd name="connsiteY1" fmla="*/ 252663 h 679115"/>
                <a:gd name="connsiteX2" fmla="*/ 685800 w 1070810"/>
                <a:gd name="connsiteY2" fmla="*/ 649705 h 679115"/>
                <a:gd name="connsiteX3" fmla="*/ 1070810 w 1070810"/>
                <a:gd name="connsiteY3" fmla="*/ 649705 h 679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70810" h="679115">
                  <a:moveTo>
                    <a:pt x="0" y="0"/>
                  </a:moveTo>
                  <a:cubicBezTo>
                    <a:pt x="141371" y="72189"/>
                    <a:pt x="282742" y="144379"/>
                    <a:pt x="397042" y="252663"/>
                  </a:cubicBezTo>
                  <a:cubicBezTo>
                    <a:pt x="511342" y="360947"/>
                    <a:pt x="573505" y="583531"/>
                    <a:pt x="685800" y="649705"/>
                  </a:cubicBezTo>
                  <a:cubicBezTo>
                    <a:pt x="798095" y="715879"/>
                    <a:pt x="1070810" y="649705"/>
                    <a:pt x="1070810" y="649705"/>
                  </a:cubicBezTo>
                </a:path>
              </a:pathLst>
            </a:cu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5" name="Explosion 2 34"/>
            <p:cNvSpPr/>
            <p:nvPr/>
          </p:nvSpPr>
          <p:spPr bwMode="auto">
            <a:xfrm>
              <a:off x="6705548" y="4464009"/>
              <a:ext cx="152403" cy="315887"/>
            </a:xfrm>
            <a:prstGeom prst="irregularSeal2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4113" name="Straight Arrow Connector 35"/>
            <p:cNvCxnSpPr>
              <a:cxnSpLocks noChangeShapeType="1"/>
              <a:stCxn id="35" idx="1"/>
            </p:cNvCxnSpPr>
            <p:nvPr/>
          </p:nvCxnSpPr>
          <p:spPr bwMode="auto">
            <a:xfrm flipH="1">
              <a:off x="5257800" y="4652266"/>
              <a:ext cx="1447800" cy="792691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4114" name="Straight Arrow Connector 36"/>
            <p:cNvCxnSpPr>
              <a:cxnSpLocks noChangeShapeType="1"/>
            </p:cNvCxnSpPr>
            <p:nvPr/>
          </p:nvCxnSpPr>
          <p:spPr bwMode="auto">
            <a:xfrm flipV="1">
              <a:off x="5257800" y="4673398"/>
              <a:ext cx="808121" cy="771559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sp>
        <p:nvSpPr>
          <p:cNvPr id="20" name="Rectangle 19"/>
          <p:cNvSpPr/>
          <p:nvPr/>
        </p:nvSpPr>
        <p:spPr>
          <a:xfrm>
            <a:off x="3276600" y="5181600"/>
            <a:ext cx="75854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CSG #1</a:t>
            </a:r>
            <a:endParaRPr lang="en-US" sz="1400"/>
          </a:p>
        </p:txBody>
      </p:sp>
      <p:sp>
        <p:nvSpPr>
          <p:cNvPr id="21" name="Rectangle 20"/>
          <p:cNvSpPr/>
          <p:nvPr/>
        </p:nvSpPr>
        <p:spPr>
          <a:xfrm>
            <a:off x="6019800" y="5178623"/>
            <a:ext cx="8483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CSG #10</a:t>
            </a:r>
            <a:endParaRPr lang="en-US" sz="1400"/>
          </a:p>
        </p:txBody>
      </p:sp>
      <p:sp>
        <p:nvSpPr>
          <p:cNvPr id="23" name="Rectangle 22"/>
          <p:cNvSpPr/>
          <p:nvPr/>
        </p:nvSpPr>
        <p:spPr>
          <a:xfrm>
            <a:off x="2177257" y="5712023"/>
            <a:ext cx="18613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wrong velocity model </a:t>
            </a:r>
            <a:endParaRPr lang="en-US" sz="1400" i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920457" y="5712023"/>
            <a:ext cx="18613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wrong velocity model </a:t>
            </a:r>
            <a:endParaRPr lang="en-US" sz="1400" i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Freeform 26"/>
          <p:cNvSpPr/>
          <p:nvPr/>
        </p:nvSpPr>
        <p:spPr bwMode="auto">
          <a:xfrm>
            <a:off x="2286000" y="4815840"/>
            <a:ext cx="975360" cy="375920"/>
          </a:xfrm>
          <a:custGeom>
            <a:avLst/>
            <a:gdLst>
              <a:gd name="connsiteX0" fmla="*/ 0 w 975360"/>
              <a:gd name="connsiteY0" fmla="*/ 0 h 375920"/>
              <a:gd name="connsiteX1" fmla="*/ 381000 w 975360"/>
              <a:gd name="connsiteY1" fmla="*/ 335280 h 375920"/>
              <a:gd name="connsiteX2" fmla="*/ 975360 w 975360"/>
              <a:gd name="connsiteY2" fmla="*/ 243840 h 375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5360" h="375920">
                <a:moveTo>
                  <a:pt x="0" y="0"/>
                </a:moveTo>
                <a:cubicBezTo>
                  <a:pt x="109220" y="147320"/>
                  <a:pt x="218440" y="294640"/>
                  <a:pt x="381000" y="335280"/>
                </a:cubicBezTo>
                <a:cubicBezTo>
                  <a:pt x="543560" y="375920"/>
                  <a:pt x="759460" y="309880"/>
                  <a:pt x="975360" y="243840"/>
                </a:cubicBezTo>
              </a:path>
            </a:pathLst>
          </a:cu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28" name="Freeform 27"/>
          <p:cNvSpPr/>
          <p:nvPr/>
        </p:nvSpPr>
        <p:spPr bwMode="auto">
          <a:xfrm>
            <a:off x="4892040" y="4800600"/>
            <a:ext cx="975360" cy="685800"/>
          </a:xfrm>
          <a:custGeom>
            <a:avLst/>
            <a:gdLst>
              <a:gd name="connsiteX0" fmla="*/ 0 w 975360"/>
              <a:gd name="connsiteY0" fmla="*/ 0 h 375920"/>
              <a:gd name="connsiteX1" fmla="*/ 381000 w 975360"/>
              <a:gd name="connsiteY1" fmla="*/ 335280 h 375920"/>
              <a:gd name="connsiteX2" fmla="*/ 975360 w 975360"/>
              <a:gd name="connsiteY2" fmla="*/ 243840 h 375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5360" h="375920">
                <a:moveTo>
                  <a:pt x="0" y="0"/>
                </a:moveTo>
                <a:cubicBezTo>
                  <a:pt x="109220" y="147320"/>
                  <a:pt x="218440" y="294640"/>
                  <a:pt x="381000" y="335280"/>
                </a:cubicBezTo>
                <a:cubicBezTo>
                  <a:pt x="543560" y="375920"/>
                  <a:pt x="759460" y="309880"/>
                  <a:pt x="975360" y="243840"/>
                </a:cubicBezTo>
              </a:path>
            </a:pathLst>
          </a:cu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514600" y="4343400"/>
            <a:ext cx="3642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#1</a:t>
            </a:r>
            <a:endParaRPr lang="en-US" sz="1400"/>
          </a:p>
        </p:txBody>
      </p:sp>
      <p:sp>
        <p:nvSpPr>
          <p:cNvPr id="30" name="Rectangle 29"/>
          <p:cNvSpPr/>
          <p:nvPr/>
        </p:nvSpPr>
        <p:spPr>
          <a:xfrm>
            <a:off x="6874798" y="4416623"/>
            <a:ext cx="4539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#10</a:t>
            </a:r>
            <a:endParaRPr lang="en-US" sz="1400"/>
          </a:p>
        </p:txBody>
      </p:sp>
      <p:sp>
        <p:nvSpPr>
          <p:cNvPr id="32" name="Rectangle 31"/>
          <p:cNvSpPr/>
          <p:nvPr/>
        </p:nvSpPr>
        <p:spPr bwMode="auto">
          <a:xfrm>
            <a:off x="-282575" y="4032250"/>
            <a:ext cx="9753600" cy="3810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887155" y="873003"/>
            <a:ext cx="2124235" cy="997193"/>
            <a:chOff x="6939526" y="838200"/>
            <a:chExt cx="2124235" cy="997193"/>
          </a:xfrm>
        </p:grpSpPr>
        <p:sp>
          <p:nvSpPr>
            <p:cNvPr id="2" name="TextBox 1"/>
            <p:cNvSpPr txBox="1"/>
            <p:nvPr/>
          </p:nvSpPr>
          <p:spPr>
            <a:xfrm>
              <a:off x="6939526" y="838200"/>
              <a:ext cx="2124235" cy="52322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C0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i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One reflectivity model </a:t>
              </a:r>
              <a:r>
                <a:rPr lang="en-US" sz="1400" i="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</a:t>
              </a:r>
              <a:r>
                <a:rPr lang="en-US" sz="1400" i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</a:p>
            <a:p>
              <a:pPr algn="ctr"/>
              <a:r>
                <a:rPr lang="en-US" sz="1400" i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explains all shot gathers!</a:t>
              </a:r>
            </a:p>
          </p:txBody>
        </p:sp>
        <p:sp>
          <p:nvSpPr>
            <p:cNvPr id="3" name="Freeform 2"/>
            <p:cNvSpPr/>
            <p:nvPr/>
          </p:nvSpPr>
          <p:spPr bwMode="auto">
            <a:xfrm>
              <a:off x="7216346" y="1377536"/>
              <a:ext cx="1040303" cy="457857"/>
            </a:xfrm>
            <a:custGeom>
              <a:avLst/>
              <a:gdLst>
                <a:gd name="connsiteX0" fmla="*/ 1037968 w 1040303"/>
                <a:gd name="connsiteY0" fmla="*/ 6420 h 457857"/>
                <a:gd name="connsiteX1" fmla="*/ 1025611 w 1040303"/>
                <a:gd name="connsiteY1" fmla="*/ 55847 h 457857"/>
                <a:gd name="connsiteX2" fmla="*/ 926757 w 1040303"/>
                <a:gd name="connsiteY2" fmla="*/ 414193 h 457857"/>
                <a:gd name="connsiteX3" fmla="*/ 0 w 1040303"/>
                <a:gd name="connsiteY3" fmla="*/ 438907 h 457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0303" h="457857">
                  <a:moveTo>
                    <a:pt x="1037968" y="6420"/>
                  </a:moveTo>
                  <a:cubicBezTo>
                    <a:pt x="1041057" y="-2848"/>
                    <a:pt x="1044146" y="-12115"/>
                    <a:pt x="1025611" y="55847"/>
                  </a:cubicBezTo>
                  <a:cubicBezTo>
                    <a:pt x="1007076" y="123809"/>
                    <a:pt x="1097692" y="350350"/>
                    <a:pt x="926757" y="414193"/>
                  </a:cubicBezTo>
                  <a:cubicBezTo>
                    <a:pt x="755822" y="478036"/>
                    <a:pt x="377911" y="458471"/>
                    <a:pt x="0" y="438907"/>
                  </a:cubicBezTo>
                </a:path>
              </a:pathLst>
            </a:custGeom>
            <a:noFill/>
            <a:ln w="285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1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-15875" y="0"/>
            <a:ext cx="1128835" cy="52322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80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d=Lm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3261360" y="2667000"/>
            <a:ext cx="5120640" cy="1447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37" name="Freeform 36"/>
          <p:cNvSpPr/>
          <p:nvPr/>
        </p:nvSpPr>
        <p:spPr bwMode="auto">
          <a:xfrm>
            <a:off x="2519655" y="5112167"/>
            <a:ext cx="1071563" cy="679450"/>
          </a:xfrm>
          <a:custGeom>
            <a:avLst/>
            <a:gdLst>
              <a:gd name="connsiteX0" fmla="*/ 0 w 1070810"/>
              <a:gd name="connsiteY0" fmla="*/ 0 h 679115"/>
              <a:gd name="connsiteX1" fmla="*/ 397042 w 1070810"/>
              <a:gd name="connsiteY1" fmla="*/ 252663 h 679115"/>
              <a:gd name="connsiteX2" fmla="*/ 685800 w 1070810"/>
              <a:gd name="connsiteY2" fmla="*/ 649705 h 679115"/>
              <a:gd name="connsiteX3" fmla="*/ 1070810 w 1070810"/>
              <a:gd name="connsiteY3" fmla="*/ 649705 h 679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0810" h="679115">
                <a:moveTo>
                  <a:pt x="0" y="0"/>
                </a:moveTo>
                <a:cubicBezTo>
                  <a:pt x="141371" y="72189"/>
                  <a:pt x="282742" y="144379"/>
                  <a:pt x="397042" y="252663"/>
                </a:cubicBezTo>
                <a:cubicBezTo>
                  <a:pt x="511342" y="360947"/>
                  <a:pt x="573505" y="583531"/>
                  <a:pt x="685800" y="649705"/>
                </a:cubicBezTo>
                <a:cubicBezTo>
                  <a:pt x="798095" y="715879"/>
                  <a:pt x="1070810" y="649705"/>
                  <a:pt x="1070810" y="649705"/>
                </a:cubicBezTo>
              </a:path>
            </a:pathLst>
          </a:custGeom>
          <a:noFill/>
          <a:ln w="38100" cap="flat" cmpd="sng" algn="ctr">
            <a:solidFill>
              <a:srgbClr val="FFFF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4800600" y="4424065"/>
            <a:ext cx="2714625" cy="159563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7 L 0.24982 0.4627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83" y="2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59259E-6 L 0.29948 0.0048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65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27" grpId="0" animBg="1"/>
      <p:bldP spid="28" grpId="0" animBg="1"/>
      <p:bldP spid="32" grpId="0" animBg="1"/>
      <p:bldP spid="5" grpId="0" animBg="1"/>
      <p:bldP spid="37" grpId="0" animBg="1"/>
      <p:bldP spid="37" grpId="1" animBg="1"/>
      <p:bldP spid="6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/>
          <p:cNvSpPr txBox="1"/>
          <p:nvPr/>
        </p:nvSpPr>
        <p:spPr>
          <a:xfrm>
            <a:off x="-441284" y="-38014"/>
            <a:ext cx="1311193" cy="52322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80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m=L</a:t>
            </a:r>
            <a:r>
              <a:rPr lang="en-US" sz="2800" i="0" baseline="30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 </a:t>
            </a:r>
            <a:r>
              <a:rPr lang="en-US" sz="280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</p:txBody>
      </p:sp>
      <p:sp>
        <p:nvSpPr>
          <p:cNvPr id="17" name="Text Box 1029"/>
          <p:cNvSpPr txBox="1">
            <a:spLocks noChangeArrowheads="1"/>
          </p:cNvSpPr>
          <p:nvPr/>
        </p:nvSpPr>
        <p:spPr bwMode="auto">
          <a:xfrm>
            <a:off x="120650" y="130175"/>
            <a:ext cx="89471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342900" indent="-342900" algn="ctr">
              <a:defRPr/>
            </a:pPr>
            <a:r>
              <a:rPr lang="en-US" sz="4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Iterative Least Squares Migration</a:t>
            </a:r>
            <a:endParaRPr lang="en-US" sz="4000" dirty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grpSp>
        <p:nvGrpSpPr>
          <p:cNvPr id="25" name="Group 24"/>
          <p:cNvGrpSpPr>
            <a:grpSpLocks/>
          </p:cNvGrpSpPr>
          <p:nvPr/>
        </p:nvGrpSpPr>
        <p:grpSpPr bwMode="auto">
          <a:xfrm>
            <a:off x="-15875" y="4962525"/>
            <a:ext cx="8245475" cy="1866900"/>
            <a:chOff x="-16042" y="4076789"/>
            <a:chExt cx="8245642" cy="1866811"/>
          </a:xfrm>
        </p:grpSpPr>
        <p:sp>
          <p:nvSpPr>
            <p:cNvPr id="19" name="Text Box 8"/>
            <p:cNvSpPr txBox="1">
              <a:spLocks noChangeArrowheads="1"/>
            </p:cNvSpPr>
            <p:nvPr/>
          </p:nvSpPr>
          <p:spPr bwMode="auto">
            <a:xfrm>
              <a:off x="-16042" y="4076789"/>
              <a:ext cx="8245642" cy="523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8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Advantage: correct migration images prior to stacking</a:t>
              </a: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2209678" y="4648262"/>
              <a:ext cx="1897101" cy="1295338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" name="Freeform 8"/>
            <p:cNvSpPr/>
            <p:nvPr/>
          </p:nvSpPr>
          <p:spPr bwMode="auto">
            <a:xfrm>
              <a:off x="2514484" y="5105440"/>
              <a:ext cx="1071585" cy="679418"/>
            </a:xfrm>
            <a:custGeom>
              <a:avLst/>
              <a:gdLst>
                <a:gd name="connsiteX0" fmla="*/ 0 w 1070810"/>
                <a:gd name="connsiteY0" fmla="*/ 0 h 679115"/>
                <a:gd name="connsiteX1" fmla="*/ 397042 w 1070810"/>
                <a:gd name="connsiteY1" fmla="*/ 252663 h 679115"/>
                <a:gd name="connsiteX2" fmla="*/ 685800 w 1070810"/>
                <a:gd name="connsiteY2" fmla="*/ 649705 h 679115"/>
                <a:gd name="connsiteX3" fmla="*/ 1070810 w 1070810"/>
                <a:gd name="connsiteY3" fmla="*/ 649705 h 679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70810" h="679115">
                  <a:moveTo>
                    <a:pt x="0" y="0"/>
                  </a:moveTo>
                  <a:cubicBezTo>
                    <a:pt x="141371" y="72189"/>
                    <a:pt x="282742" y="144379"/>
                    <a:pt x="397042" y="252663"/>
                  </a:cubicBezTo>
                  <a:cubicBezTo>
                    <a:pt x="511342" y="360947"/>
                    <a:pt x="573505" y="583531"/>
                    <a:pt x="685800" y="649705"/>
                  </a:cubicBezTo>
                  <a:cubicBezTo>
                    <a:pt x="798095" y="715879"/>
                    <a:pt x="1070810" y="649705"/>
                    <a:pt x="1070810" y="649705"/>
                  </a:cubicBezTo>
                </a:path>
              </a:pathLst>
            </a:cu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" name="Explosion 2 9"/>
            <p:cNvSpPr/>
            <p:nvPr/>
          </p:nvSpPr>
          <p:spPr bwMode="auto">
            <a:xfrm>
              <a:off x="2362081" y="4486344"/>
              <a:ext cx="152403" cy="314310"/>
            </a:xfrm>
            <a:prstGeom prst="irregularSeal2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5140" name="Straight Arrow Connector 11"/>
            <p:cNvCxnSpPr>
              <a:cxnSpLocks noChangeShapeType="1"/>
              <a:stCxn id="10" idx="1"/>
            </p:cNvCxnSpPr>
            <p:nvPr/>
          </p:nvCxnSpPr>
          <p:spPr bwMode="auto">
            <a:xfrm>
              <a:off x="2362200" y="4673398"/>
              <a:ext cx="304800" cy="508202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5141" name="Straight Arrow Connector 13"/>
            <p:cNvCxnSpPr>
              <a:cxnSpLocks noChangeShapeType="1"/>
            </p:cNvCxnSpPr>
            <p:nvPr/>
          </p:nvCxnSpPr>
          <p:spPr bwMode="auto">
            <a:xfrm flipV="1">
              <a:off x="2667000" y="4673398"/>
              <a:ext cx="647700" cy="508202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sp>
          <p:nvSpPr>
            <p:cNvPr id="31" name="Rectangle 30"/>
            <p:cNvSpPr/>
            <p:nvPr/>
          </p:nvSpPr>
          <p:spPr bwMode="auto">
            <a:xfrm>
              <a:off x="4960872" y="4648262"/>
              <a:ext cx="1897100" cy="1295338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4" name="Freeform 33"/>
            <p:cNvSpPr/>
            <p:nvPr/>
          </p:nvSpPr>
          <p:spPr bwMode="auto">
            <a:xfrm>
              <a:off x="5025960" y="5264182"/>
              <a:ext cx="1069997" cy="679418"/>
            </a:xfrm>
            <a:custGeom>
              <a:avLst/>
              <a:gdLst>
                <a:gd name="connsiteX0" fmla="*/ 0 w 1070810"/>
                <a:gd name="connsiteY0" fmla="*/ 0 h 679115"/>
                <a:gd name="connsiteX1" fmla="*/ 397042 w 1070810"/>
                <a:gd name="connsiteY1" fmla="*/ 252663 h 679115"/>
                <a:gd name="connsiteX2" fmla="*/ 685800 w 1070810"/>
                <a:gd name="connsiteY2" fmla="*/ 649705 h 679115"/>
                <a:gd name="connsiteX3" fmla="*/ 1070810 w 1070810"/>
                <a:gd name="connsiteY3" fmla="*/ 649705 h 679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70810" h="679115">
                  <a:moveTo>
                    <a:pt x="0" y="0"/>
                  </a:moveTo>
                  <a:cubicBezTo>
                    <a:pt x="141371" y="72189"/>
                    <a:pt x="282742" y="144379"/>
                    <a:pt x="397042" y="252663"/>
                  </a:cubicBezTo>
                  <a:cubicBezTo>
                    <a:pt x="511342" y="360947"/>
                    <a:pt x="573505" y="583531"/>
                    <a:pt x="685800" y="649705"/>
                  </a:cubicBezTo>
                  <a:cubicBezTo>
                    <a:pt x="798095" y="715879"/>
                    <a:pt x="1070810" y="649705"/>
                    <a:pt x="1070810" y="649705"/>
                  </a:cubicBezTo>
                </a:path>
              </a:pathLst>
            </a:cu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5" name="Explosion 2 34"/>
            <p:cNvSpPr/>
            <p:nvPr/>
          </p:nvSpPr>
          <p:spPr bwMode="auto">
            <a:xfrm>
              <a:off x="6705569" y="4464121"/>
              <a:ext cx="152403" cy="315898"/>
            </a:xfrm>
            <a:prstGeom prst="irregularSeal2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5145" name="Straight Arrow Connector 35"/>
            <p:cNvCxnSpPr>
              <a:cxnSpLocks noChangeShapeType="1"/>
              <a:stCxn id="35" idx="1"/>
            </p:cNvCxnSpPr>
            <p:nvPr/>
          </p:nvCxnSpPr>
          <p:spPr bwMode="auto">
            <a:xfrm flipH="1">
              <a:off x="5257800" y="4652266"/>
              <a:ext cx="1447800" cy="792691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5146" name="Straight Arrow Connector 36"/>
            <p:cNvCxnSpPr>
              <a:cxnSpLocks noChangeShapeType="1"/>
            </p:cNvCxnSpPr>
            <p:nvPr/>
          </p:nvCxnSpPr>
          <p:spPr bwMode="auto">
            <a:xfrm flipV="1">
              <a:off x="5257800" y="4673398"/>
              <a:ext cx="808121" cy="771559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7938" y="914400"/>
            <a:ext cx="1743075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54300" y="2357438"/>
            <a:ext cx="3990975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4288" y="2328863"/>
            <a:ext cx="4267200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96975" y="3865563"/>
            <a:ext cx="271462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4106863" y="3798888"/>
            <a:ext cx="4713287" cy="1238250"/>
            <a:chOff x="4106779" y="3956134"/>
            <a:chExt cx="4713371" cy="1238250"/>
          </a:xfrm>
        </p:grpSpPr>
        <p:pic>
          <p:nvPicPr>
            <p:cNvPr id="5134" name="Picture 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410200" y="3956134"/>
              <a:ext cx="3409950" cy="1238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5135" name="Straight Arrow Connector 2"/>
            <p:cNvCxnSpPr>
              <a:cxnSpLocks noChangeShapeType="1"/>
            </p:cNvCxnSpPr>
            <p:nvPr/>
          </p:nvCxnSpPr>
          <p:spPr bwMode="auto">
            <a:xfrm>
              <a:off x="4106779" y="4608596"/>
              <a:ext cx="1074821" cy="0"/>
            </a:xfrm>
            <a:prstGeom prst="straightConnector1">
              <a:avLst/>
            </a:prstGeom>
            <a:noFill/>
            <a:ln w="9525" algn="ctr">
              <a:solidFill>
                <a:srgbClr val="FFFF00"/>
              </a:solidFill>
              <a:round/>
              <a:headEnd/>
              <a:tailEnd type="arrow" w="med" len="med"/>
            </a:ln>
          </p:spPr>
        </p:cxnSp>
      </p:grpSp>
      <p:pic>
        <p:nvPicPr>
          <p:cNvPr id="107527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15038" y="5805488"/>
            <a:ext cx="2895600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Arrow Connector 5"/>
          <p:cNvCxnSpPr>
            <a:cxnSpLocks noChangeShapeType="1"/>
          </p:cNvCxnSpPr>
          <p:nvPr/>
        </p:nvCxnSpPr>
        <p:spPr bwMode="auto">
          <a:xfrm flipH="1">
            <a:off x="6553200" y="4876800"/>
            <a:ext cx="1295400" cy="119062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triangle" w="med" len="med"/>
            <a:tailEnd type="triangle" w="med" len="med"/>
          </a:ln>
        </p:spPr>
      </p:cxnSp>
      <p:sp>
        <p:nvSpPr>
          <p:cNvPr id="30" name="Text Box 8"/>
          <p:cNvSpPr txBox="1">
            <a:spLocks noChangeArrowheads="1"/>
          </p:cNvSpPr>
          <p:nvPr/>
        </p:nvSpPr>
        <p:spPr bwMode="auto">
          <a:xfrm>
            <a:off x="6457950" y="6519863"/>
            <a:ext cx="2609850" cy="261937"/>
          </a:xfrm>
          <a:prstGeom prst="rect">
            <a:avLst/>
          </a:prstGeom>
          <a:solidFill>
            <a:srgbClr val="FF00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Penalize CIG images  if they are different</a:t>
            </a:r>
          </a:p>
        </p:txBody>
      </p:sp>
      <p:sp>
        <p:nvSpPr>
          <p:cNvPr id="32" name="Text Box 8"/>
          <p:cNvSpPr txBox="1">
            <a:spLocks noChangeArrowheads="1"/>
          </p:cNvSpPr>
          <p:nvPr/>
        </p:nvSpPr>
        <p:spPr bwMode="auto">
          <a:xfrm>
            <a:off x="3886200" y="4089400"/>
            <a:ext cx="1374775" cy="254000"/>
          </a:xfrm>
          <a:prstGeom prst="rect">
            <a:avLst/>
          </a:prstGeom>
          <a:solidFill>
            <a:srgbClr val="FF00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5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Misfit+regularization</a:t>
            </a:r>
            <a:endParaRPr lang="en-US" sz="105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5410262" y="822924"/>
            <a:ext cx="2610044" cy="997193"/>
            <a:chOff x="6553906" y="838200"/>
            <a:chExt cx="2610044" cy="997193"/>
          </a:xfrm>
        </p:grpSpPr>
        <p:sp>
          <p:nvSpPr>
            <p:cNvPr id="28" name="TextBox 27"/>
            <p:cNvSpPr txBox="1"/>
            <p:nvPr/>
          </p:nvSpPr>
          <p:spPr>
            <a:xfrm>
              <a:off x="6839338" y="838200"/>
              <a:ext cx="2324612" cy="52322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C0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i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Many reflectivity models </a:t>
              </a:r>
              <a:r>
                <a:rPr lang="en-US" sz="1400" i="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</a:t>
              </a:r>
              <a:r>
                <a:rPr lang="en-US" sz="1400" i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</a:p>
            <a:p>
              <a:pPr algn="ctr"/>
              <a:r>
                <a:rPr lang="en-US" sz="1400" i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explains all shot gathers!</a:t>
              </a:r>
            </a:p>
          </p:txBody>
        </p:sp>
        <p:sp>
          <p:nvSpPr>
            <p:cNvPr id="29" name="Freeform 28"/>
            <p:cNvSpPr/>
            <p:nvPr/>
          </p:nvSpPr>
          <p:spPr bwMode="auto">
            <a:xfrm>
              <a:off x="6553906" y="1377536"/>
              <a:ext cx="1702744" cy="457857"/>
            </a:xfrm>
            <a:custGeom>
              <a:avLst/>
              <a:gdLst>
                <a:gd name="connsiteX0" fmla="*/ 1037968 w 1040303"/>
                <a:gd name="connsiteY0" fmla="*/ 6420 h 457857"/>
                <a:gd name="connsiteX1" fmla="*/ 1025611 w 1040303"/>
                <a:gd name="connsiteY1" fmla="*/ 55847 h 457857"/>
                <a:gd name="connsiteX2" fmla="*/ 926757 w 1040303"/>
                <a:gd name="connsiteY2" fmla="*/ 414193 h 457857"/>
                <a:gd name="connsiteX3" fmla="*/ 0 w 1040303"/>
                <a:gd name="connsiteY3" fmla="*/ 438907 h 457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0303" h="457857">
                  <a:moveTo>
                    <a:pt x="1037968" y="6420"/>
                  </a:moveTo>
                  <a:cubicBezTo>
                    <a:pt x="1041057" y="-2848"/>
                    <a:pt x="1044146" y="-12115"/>
                    <a:pt x="1025611" y="55847"/>
                  </a:cubicBezTo>
                  <a:cubicBezTo>
                    <a:pt x="1007076" y="123809"/>
                    <a:pt x="1097692" y="350350"/>
                    <a:pt x="926757" y="414193"/>
                  </a:cubicBezTo>
                  <a:cubicBezTo>
                    <a:pt x="755822" y="478036"/>
                    <a:pt x="377911" y="458471"/>
                    <a:pt x="0" y="438907"/>
                  </a:cubicBezTo>
                </a:path>
              </a:pathLst>
            </a:custGeom>
            <a:noFill/>
            <a:ln w="285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1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14313" y="1319213"/>
            <a:ext cx="3100387" cy="928687"/>
            <a:chOff x="214313" y="1319213"/>
            <a:chExt cx="3100387" cy="928687"/>
          </a:xfrm>
        </p:grpSpPr>
        <p:sp>
          <p:nvSpPr>
            <p:cNvPr id="22" name="Text Box 8"/>
            <p:cNvSpPr txBox="1">
              <a:spLocks noChangeArrowheads="1"/>
            </p:cNvSpPr>
            <p:nvPr/>
          </p:nvSpPr>
          <p:spPr bwMode="auto">
            <a:xfrm>
              <a:off x="214313" y="1319213"/>
              <a:ext cx="3100387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8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Underdetermined</a:t>
              </a:r>
            </a:p>
          </p:txBody>
        </p:sp>
        <p:cxnSp>
          <p:nvCxnSpPr>
            <p:cNvPr id="3" name="Straight Arrow Connector 2"/>
            <p:cNvCxnSpPr/>
            <p:nvPr/>
          </p:nvCxnSpPr>
          <p:spPr bwMode="auto">
            <a:xfrm>
              <a:off x="2654300" y="1820117"/>
              <a:ext cx="336656" cy="427783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36" name="TextBox 35"/>
          <p:cNvSpPr txBox="1"/>
          <p:nvPr/>
        </p:nvSpPr>
        <p:spPr>
          <a:xfrm>
            <a:off x="-15875" y="0"/>
            <a:ext cx="1128835" cy="52322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80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d=Lm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-15875" y="0"/>
            <a:ext cx="1128835" cy="52322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80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d=Lm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44444E-6 L 0.10486 0.3951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43" y="19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111E-6 L 0.14132 0.4148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66" y="20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0" grpId="0" animBg="1"/>
      <p:bldP spid="32" grpId="0" animBg="1"/>
      <p:bldP spid="38" grpId="0" animBg="1"/>
      <p:bldP spid="38" grpId="1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/>
          <p:cNvSpPr txBox="1"/>
          <p:nvPr/>
        </p:nvSpPr>
        <p:spPr>
          <a:xfrm>
            <a:off x="-441284" y="-38014"/>
            <a:ext cx="1311193" cy="52322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80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m=L</a:t>
            </a:r>
            <a:r>
              <a:rPr lang="en-US" sz="2800" i="0" baseline="30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 </a:t>
            </a:r>
            <a:r>
              <a:rPr lang="en-US" sz="280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</p:txBody>
      </p:sp>
      <p:sp>
        <p:nvSpPr>
          <p:cNvPr id="17" name="Text Box 1029"/>
          <p:cNvSpPr txBox="1">
            <a:spLocks noChangeArrowheads="1"/>
          </p:cNvSpPr>
          <p:nvPr/>
        </p:nvSpPr>
        <p:spPr bwMode="auto">
          <a:xfrm>
            <a:off x="120650" y="130175"/>
            <a:ext cx="89471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342900" indent="-342900" algn="ctr">
              <a:defRPr/>
            </a:pPr>
            <a:r>
              <a:rPr lang="en-US" sz="4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Iterative Least Squares Migration</a:t>
            </a:r>
            <a:endParaRPr lang="en-US" sz="4000" dirty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grpSp>
        <p:nvGrpSpPr>
          <p:cNvPr id="25" name="Group 24"/>
          <p:cNvGrpSpPr>
            <a:grpSpLocks/>
          </p:cNvGrpSpPr>
          <p:nvPr/>
        </p:nvGrpSpPr>
        <p:grpSpPr bwMode="auto">
          <a:xfrm>
            <a:off x="-15875" y="4962525"/>
            <a:ext cx="8245475" cy="1866900"/>
            <a:chOff x="-16042" y="4076789"/>
            <a:chExt cx="8245642" cy="1866811"/>
          </a:xfrm>
        </p:grpSpPr>
        <p:sp>
          <p:nvSpPr>
            <p:cNvPr id="19" name="Text Box 8"/>
            <p:cNvSpPr txBox="1">
              <a:spLocks noChangeArrowheads="1"/>
            </p:cNvSpPr>
            <p:nvPr/>
          </p:nvSpPr>
          <p:spPr bwMode="auto">
            <a:xfrm>
              <a:off x="-16042" y="4076789"/>
              <a:ext cx="8245642" cy="523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8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Advantage: correct migration images prior to stacking</a:t>
              </a: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2209678" y="4648262"/>
              <a:ext cx="1897101" cy="1295338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" name="Freeform 8"/>
            <p:cNvSpPr/>
            <p:nvPr/>
          </p:nvSpPr>
          <p:spPr bwMode="auto">
            <a:xfrm>
              <a:off x="2514484" y="5105440"/>
              <a:ext cx="1071585" cy="679418"/>
            </a:xfrm>
            <a:custGeom>
              <a:avLst/>
              <a:gdLst>
                <a:gd name="connsiteX0" fmla="*/ 0 w 1070810"/>
                <a:gd name="connsiteY0" fmla="*/ 0 h 679115"/>
                <a:gd name="connsiteX1" fmla="*/ 397042 w 1070810"/>
                <a:gd name="connsiteY1" fmla="*/ 252663 h 679115"/>
                <a:gd name="connsiteX2" fmla="*/ 685800 w 1070810"/>
                <a:gd name="connsiteY2" fmla="*/ 649705 h 679115"/>
                <a:gd name="connsiteX3" fmla="*/ 1070810 w 1070810"/>
                <a:gd name="connsiteY3" fmla="*/ 649705 h 679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70810" h="679115">
                  <a:moveTo>
                    <a:pt x="0" y="0"/>
                  </a:moveTo>
                  <a:cubicBezTo>
                    <a:pt x="141371" y="72189"/>
                    <a:pt x="282742" y="144379"/>
                    <a:pt x="397042" y="252663"/>
                  </a:cubicBezTo>
                  <a:cubicBezTo>
                    <a:pt x="511342" y="360947"/>
                    <a:pt x="573505" y="583531"/>
                    <a:pt x="685800" y="649705"/>
                  </a:cubicBezTo>
                  <a:cubicBezTo>
                    <a:pt x="798095" y="715879"/>
                    <a:pt x="1070810" y="649705"/>
                    <a:pt x="1070810" y="649705"/>
                  </a:cubicBezTo>
                </a:path>
              </a:pathLst>
            </a:cu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" name="Explosion 2 9"/>
            <p:cNvSpPr/>
            <p:nvPr/>
          </p:nvSpPr>
          <p:spPr bwMode="auto">
            <a:xfrm>
              <a:off x="2362081" y="4486344"/>
              <a:ext cx="152403" cy="314310"/>
            </a:xfrm>
            <a:prstGeom prst="irregularSeal2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5140" name="Straight Arrow Connector 11"/>
            <p:cNvCxnSpPr>
              <a:cxnSpLocks noChangeShapeType="1"/>
              <a:stCxn id="10" idx="1"/>
            </p:cNvCxnSpPr>
            <p:nvPr/>
          </p:nvCxnSpPr>
          <p:spPr bwMode="auto">
            <a:xfrm>
              <a:off x="2362200" y="4673398"/>
              <a:ext cx="304800" cy="508202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5141" name="Straight Arrow Connector 13"/>
            <p:cNvCxnSpPr>
              <a:cxnSpLocks noChangeShapeType="1"/>
            </p:cNvCxnSpPr>
            <p:nvPr/>
          </p:nvCxnSpPr>
          <p:spPr bwMode="auto">
            <a:xfrm flipV="1">
              <a:off x="2667000" y="4673398"/>
              <a:ext cx="647700" cy="508202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sp>
          <p:nvSpPr>
            <p:cNvPr id="31" name="Rectangle 30"/>
            <p:cNvSpPr/>
            <p:nvPr/>
          </p:nvSpPr>
          <p:spPr bwMode="auto">
            <a:xfrm>
              <a:off x="4960872" y="4648262"/>
              <a:ext cx="1897100" cy="1295338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4" name="Freeform 33"/>
            <p:cNvSpPr/>
            <p:nvPr/>
          </p:nvSpPr>
          <p:spPr bwMode="auto">
            <a:xfrm>
              <a:off x="5025960" y="5264182"/>
              <a:ext cx="1069997" cy="679418"/>
            </a:xfrm>
            <a:custGeom>
              <a:avLst/>
              <a:gdLst>
                <a:gd name="connsiteX0" fmla="*/ 0 w 1070810"/>
                <a:gd name="connsiteY0" fmla="*/ 0 h 679115"/>
                <a:gd name="connsiteX1" fmla="*/ 397042 w 1070810"/>
                <a:gd name="connsiteY1" fmla="*/ 252663 h 679115"/>
                <a:gd name="connsiteX2" fmla="*/ 685800 w 1070810"/>
                <a:gd name="connsiteY2" fmla="*/ 649705 h 679115"/>
                <a:gd name="connsiteX3" fmla="*/ 1070810 w 1070810"/>
                <a:gd name="connsiteY3" fmla="*/ 649705 h 679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70810" h="679115">
                  <a:moveTo>
                    <a:pt x="0" y="0"/>
                  </a:moveTo>
                  <a:cubicBezTo>
                    <a:pt x="141371" y="72189"/>
                    <a:pt x="282742" y="144379"/>
                    <a:pt x="397042" y="252663"/>
                  </a:cubicBezTo>
                  <a:cubicBezTo>
                    <a:pt x="511342" y="360947"/>
                    <a:pt x="573505" y="583531"/>
                    <a:pt x="685800" y="649705"/>
                  </a:cubicBezTo>
                  <a:cubicBezTo>
                    <a:pt x="798095" y="715879"/>
                    <a:pt x="1070810" y="649705"/>
                    <a:pt x="1070810" y="649705"/>
                  </a:cubicBezTo>
                </a:path>
              </a:pathLst>
            </a:cu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5" name="Explosion 2 34"/>
            <p:cNvSpPr/>
            <p:nvPr/>
          </p:nvSpPr>
          <p:spPr bwMode="auto">
            <a:xfrm>
              <a:off x="6705569" y="4464121"/>
              <a:ext cx="152403" cy="315898"/>
            </a:xfrm>
            <a:prstGeom prst="irregularSeal2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5145" name="Straight Arrow Connector 35"/>
            <p:cNvCxnSpPr>
              <a:cxnSpLocks noChangeShapeType="1"/>
              <a:stCxn id="35" idx="1"/>
            </p:cNvCxnSpPr>
            <p:nvPr/>
          </p:nvCxnSpPr>
          <p:spPr bwMode="auto">
            <a:xfrm flipH="1">
              <a:off x="5257800" y="4652266"/>
              <a:ext cx="1447800" cy="792691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5146" name="Straight Arrow Connector 36"/>
            <p:cNvCxnSpPr>
              <a:cxnSpLocks noChangeShapeType="1"/>
            </p:cNvCxnSpPr>
            <p:nvPr/>
          </p:nvCxnSpPr>
          <p:spPr bwMode="auto">
            <a:xfrm flipV="1">
              <a:off x="5257800" y="4673398"/>
              <a:ext cx="808121" cy="771559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sp>
        <p:nvSpPr>
          <p:cNvPr id="36" name="TextBox 35"/>
          <p:cNvSpPr txBox="1"/>
          <p:nvPr/>
        </p:nvSpPr>
        <p:spPr>
          <a:xfrm>
            <a:off x="-15875" y="0"/>
            <a:ext cx="1128835" cy="52322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80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d=Lm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-15875" y="0"/>
            <a:ext cx="1128835" cy="52322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80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d=Lm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34824" y="2972619"/>
            <a:ext cx="4243484" cy="3872785"/>
            <a:chOff x="234824" y="2972619"/>
            <a:chExt cx="4243484" cy="387278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4824" y="3372729"/>
              <a:ext cx="4243484" cy="3472675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89421" y="2972619"/>
              <a:ext cx="365035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Mig</a:t>
              </a:r>
              <a:r>
                <a:rPr lang="en-US" sz="20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 Image with No CIG  Statics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594225" y="2971800"/>
            <a:ext cx="4295744" cy="3871912"/>
            <a:chOff x="4594225" y="2971800"/>
            <a:chExt cx="4295744" cy="387191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94225" y="3342462"/>
              <a:ext cx="4295744" cy="3501250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5036442" y="2971800"/>
              <a:ext cx="327205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Mig</a:t>
              </a:r>
              <a:r>
                <a:rPr lang="en-US" sz="20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 Image with CIG  Statics</a:t>
              </a:r>
            </a:p>
          </p:txBody>
        </p:sp>
      </p:grpSp>
      <p:pic>
        <p:nvPicPr>
          <p:cNvPr id="41" name="Picture 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792" y="3382504"/>
            <a:ext cx="4295744" cy="350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24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22222E-6 L 0.04011 -0.5708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7" y="-28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4419600"/>
            <a:ext cx="3825624" cy="2606138"/>
            <a:chOff x="0" y="4419600"/>
            <a:chExt cx="3825624" cy="2606138"/>
          </a:xfrm>
        </p:grpSpPr>
        <p:cxnSp>
          <p:nvCxnSpPr>
            <p:cNvPr id="69" name="Straight Connector 68"/>
            <p:cNvCxnSpPr/>
            <p:nvPr/>
          </p:nvCxnSpPr>
          <p:spPr bwMode="auto">
            <a:xfrm>
              <a:off x="1752600" y="5638800"/>
              <a:ext cx="0" cy="29690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7" name="Group 6"/>
            <p:cNvGrpSpPr/>
            <p:nvPr/>
          </p:nvGrpSpPr>
          <p:grpSpPr>
            <a:xfrm>
              <a:off x="0" y="4419600"/>
              <a:ext cx="3825624" cy="2606138"/>
              <a:chOff x="0" y="4397059"/>
              <a:chExt cx="3825624" cy="2606138"/>
            </a:xfrm>
          </p:grpSpPr>
          <p:sp>
            <p:nvSpPr>
              <p:cNvPr id="18" name="Rectangle 2"/>
              <p:cNvSpPr>
                <a:spLocks noChangeArrowheads="1"/>
              </p:cNvSpPr>
              <p:nvPr/>
            </p:nvSpPr>
            <p:spPr bwMode="auto">
              <a:xfrm>
                <a:off x="0" y="4727779"/>
                <a:ext cx="1841291" cy="60960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90488" tIns="44450" rIns="90488" bIns="44450" anchor="ctr"/>
              <a:lstStyle/>
              <a:p>
                <a:pPr algn="ctr">
                  <a:defRPr/>
                </a:pPr>
                <a:r>
                  <a:rPr lang="en-US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ymbol" panose="05050102010706020507" pitchFamily="18" charset="2"/>
                  </a:rPr>
                  <a:t>e</a:t>
                </a:r>
                <a:endParaRPr lang="en-US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endParaRPr>
              </a:p>
            </p:txBody>
          </p:sp>
          <p:grpSp>
            <p:nvGrpSpPr>
              <p:cNvPr id="55" name="Group 54"/>
              <p:cNvGrpSpPr/>
              <p:nvPr/>
            </p:nvGrpSpPr>
            <p:grpSpPr>
              <a:xfrm>
                <a:off x="1172795" y="5897701"/>
                <a:ext cx="2219279" cy="1105496"/>
                <a:chOff x="2581321" y="4259308"/>
                <a:chExt cx="2219279" cy="1105496"/>
              </a:xfrm>
            </p:grpSpPr>
            <p:cxnSp>
              <p:nvCxnSpPr>
                <p:cNvPr id="56" name="Straight Connector 55"/>
                <p:cNvCxnSpPr/>
                <p:nvPr/>
              </p:nvCxnSpPr>
              <p:spPr bwMode="auto">
                <a:xfrm>
                  <a:off x="2667000" y="4419600"/>
                  <a:ext cx="2133600" cy="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57" name="TextBox 56"/>
                <p:cNvSpPr txBox="1"/>
                <p:nvPr/>
              </p:nvSpPr>
              <p:spPr>
                <a:xfrm>
                  <a:off x="2581321" y="4533807"/>
                  <a:ext cx="1877437" cy="8309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>
                      <a:solidFill>
                        <a:srgbClr val="FFFFFF"/>
                      </a:solidFill>
                    </a:rPr>
                    <a:t>0       1         2</a:t>
                  </a:r>
                </a:p>
                <a:p>
                  <a:r>
                    <a:rPr lang="en-US" sz="2400" dirty="0">
                      <a:solidFill>
                        <a:srgbClr val="FFFFFF"/>
                      </a:solidFill>
                    </a:rPr>
                    <a:t>       </a:t>
                  </a:r>
                  <a:endParaRPr lang="en-US" sz="2400" dirty="0">
                    <a:solidFill>
                      <a:srgbClr val="FFFF00"/>
                    </a:solidFill>
                  </a:endParaRPr>
                </a:p>
              </p:txBody>
            </p:sp>
            <p:cxnSp>
              <p:nvCxnSpPr>
                <p:cNvPr id="58" name="Straight Connector 57"/>
                <p:cNvCxnSpPr/>
                <p:nvPr/>
              </p:nvCxnSpPr>
              <p:spPr bwMode="auto">
                <a:xfrm>
                  <a:off x="2667000" y="4275092"/>
                  <a:ext cx="0" cy="296908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9" name="Straight Connector 58"/>
                <p:cNvCxnSpPr/>
                <p:nvPr/>
              </p:nvCxnSpPr>
              <p:spPr bwMode="auto">
                <a:xfrm>
                  <a:off x="3505200" y="4267200"/>
                  <a:ext cx="0" cy="296908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63" name="Straight Connector 62"/>
                <p:cNvCxnSpPr/>
                <p:nvPr/>
              </p:nvCxnSpPr>
              <p:spPr bwMode="auto">
                <a:xfrm>
                  <a:off x="4343400" y="4259308"/>
                  <a:ext cx="0" cy="296908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sp>
            <p:nvSpPr>
              <p:cNvPr id="64" name="Rectangle 63"/>
              <p:cNvSpPr/>
              <p:nvPr/>
            </p:nvSpPr>
            <p:spPr>
              <a:xfrm>
                <a:off x="3241810" y="6112987"/>
                <a:ext cx="583814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solidFill>
                      <a:srgbClr val="FFFF00"/>
                    </a:solidFill>
                  </a:rPr>
                  <a:t>m</a:t>
                </a:r>
                <a:r>
                  <a:rPr lang="en-US" sz="2800" baseline="-25000" dirty="0">
                    <a:solidFill>
                      <a:srgbClr val="FFFF00"/>
                    </a:solidFill>
                  </a:rPr>
                  <a:t>1</a:t>
                </a:r>
                <a:endParaRPr lang="en-US" sz="2800" dirty="0">
                  <a:solidFill>
                    <a:srgbClr val="FFFF00"/>
                  </a:solidFill>
                </a:endParaRPr>
              </a:p>
            </p:txBody>
          </p:sp>
          <p:cxnSp>
            <p:nvCxnSpPr>
              <p:cNvPr id="5" name="Straight Connector 4"/>
              <p:cNvCxnSpPr/>
              <p:nvPr/>
            </p:nvCxnSpPr>
            <p:spPr bwMode="auto">
              <a:xfrm flipV="1">
                <a:off x="1039069" y="5479780"/>
                <a:ext cx="1408526" cy="675472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67" name="Rectangle 66"/>
              <p:cNvSpPr/>
              <p:nvPr/>
            </p:nvSpPr>
            <p:spPr>
              <a:xfrm>
                <a:off x="2260840" y="5166793"/>
                <a:ext cx="583814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solidFill>
                      <a:srgbClr val="FFFF00"/>
                    </a:solidFill>
                  </a:rPr>
                  <a:t>m</a:t>
                </a:r>
                <a:r>
                  <a:rPr lang="en-US" sz="2800" baseline="-25000" dirty="0">
                    <a:solidFill>
                      <a:srgbClr val="FFFF00"/>
                    </a:solidFill>
                  </a:rPr>
                  <a:t>2</a:t>
                </a:r>
                <a:endParaRPr lang="en-US" sz="2800" dirty="0">
                  <a:solidFill>
                    <a:srgbClr val="FFFF00"/>
                  </a:solidFill>
                </a:endParaRPr>
              </a:p>
            </p:txBody>
          </p:sp>
          <p:cxnSp>
            <p:nvCxnSpPr>
              <p:cNvPr id="72" name="Straight Connector 71"/>
              <p:cNvCxnSpPr/>
              <p:nvPr/>
            </p:nvCxnSpPr>
            <p:spPr bwMode="auto">
              <a:xfrm flipH="1" flipV="1">
                <a:off x="1239798" y="4397059"/>
                <a:ext cx="18675" cy="1751436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1" name="Rectangle 10"/>
            <p:cNvSpPr/>
            <p:nvPr/>
          </p:nvSpPr>
          <p:spPr>
            <a:xfrm>
              <a:off x="1376318" y="5574268"/>
              <a:ext cx="30008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800" dirty="0">
                  <a:solidFill>
                    <a:srgbClr val="FFFFFF"/>
                  </a:solidFill>
                </a:rPr>
                <a:t>1</a:t>
              </a:r>
              <a:endParaRPr lang="en-US" sz="1800" dirty="0"/>
            </a:p>
          </p:txBody>
        </p:sp>
      </p:grpSp>
      <p:sp>
        <p:nvSpPr>
          <p:cNvPr id="746498" name="Rectangle 2"/>
          <p:cNvSpPr>
            <a:spLocks noChangeArrowheads="1"/>
          </p:cNvSpPr>
          <p:nvPr/>
        </p:nvSpPr>
        <p:spPr bwMode="auto">
          <a:xfrm>
            <a:off x="0" y="-685800"/>
            <a:ext cx="914400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sz="6000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Least Squares Solution</a:t>
            </a:r>
            <a:endParaRPr lang="en-US" sz="6000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545565" y="4332054"/>
            <a:ext cx="17011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Lm = d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931273" y="5447837"/>
            <a:ext cx="6172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Overdetermined system </a:t>
            </a:r>
          </a:p>
          <a:p>
            <a:pPr algn="ctr"/>
            <a:r>
              <a:rPr lang="en-US" sz="3200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eqns.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6365809" y="4953000"/>
            <a:ext cx="1988884" cy="355748"/>
            <a:chOff x="6133978" y="1748076"/>
            <a:chExt cx="1988884" cy="355748"/>
          </a:xfrm>
        </p:grpSpPr>
        <p:sp>
          <p:nvSpPr>
            <p:cNvPr id="45" name="TextBox 44"/>
            <p:cNvSpPr txBox="1"/>
            <p:nvPr/>
          </p:nvSpPr>
          <p:spPr>
            <a:xfrm>
              <a:off x="6133978" y="1761521"/>
              <a:ext cx="61747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solidFill>
                    <a:srgbClr val="FFFF00"/>
                  </a:solidFill>
                </a:rPr>
                <a:t>MxN</a:t>
              </a:r>
              <a:endParaRPr lang="en-US" sz="1600" dirty="0">
                <a:solidFill>
                  <a:srgbClr val="FFFF00"/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703365" y="1748076"/>
              <a:ext cx="58862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FF00"/>
                  </a:solidFill>
                </a:rPr>
                <a:t> Nx1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7550269" y="1765270"/>
              <a:ext cx="5725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FF00"/>
                  </a:solidFill>
                </a:rPr>
                <a:t>Mx1</a:t>
              </a: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5617587" y="1441568"/>
            <a:ext cx="3211136" cy="3116713"/>
            <a:chOff x="5617587" y="1441568"/>
            <a:chExt cx="3211136" cy="3116713"/>
          </a:xfrm>
        </p:grpSpPr>
        <p:grpSp>
          <p:nvGrpSpPr>
            <p:cNvPr id="38" name="Group 37"/>
            <p:cNvGrpSpPr/>
            <p:nvPr/>
          </p:nvGrpSpPr>
          <p:grpSpPr>
            <a:xfrm>
              <a:off x="6962165" y="2768452"/>
              <a:ext cx="867906" cy="1789829"/>
              <a:chOff x="6962165" y="2768452"/>
              <a:chExt cx="867906" cy="1789829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6962165" y="2768452"/>
                <a:ext cx="867906" cy="1086717"/>
                <a:chOff x="6361601" y="2951883"/>
                <a:chExt cx="867906" cy="1086717"/>
              </a:xfrm>
            </p:grpSpPr>
            <p:sp>
              <p:nvSpPr>
                <p:cNvPr id="49" name="Rectangle 48"/>
                <p:cNvSpPr/>
                <p:nvPr/>
              </p:nvSpPr>
              <p:spPr>
                <a:xfrm>
                  <a:off x="6531880" y="2951883"/>
                  <a:ext cx="526106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400" dirty="0">
                      <a:solidFill>
                        <a:srgbClr val="FFFF00"/>
                      </a:solidFill>
                    </a:rPr>
                    <a:t>m</a:t>
                  </a:r>
                  <a:r>
                    <a:rPr lang="en-US" sz="2400" baseline="-25000" dirty="0">
                      <a:solidFill>
                        <a:srgbClr val="FFFF00"/>
                      </a:solidFill>
                    </a:rPr>
                    <a:t>1</a:t>
                  </a:r>
                  <a:endParaRPr lang="en-US" sz="2400" dirty="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50" name="Rectangle 49"/>
                <p:cNvSpPr/>
                <p:nvPr/>
              </p:nvSpPr>
              <p:spPr>
                <a:xfrm>
                  <a:off x="6541373" y="3468469"/>
                  <a:ext cx="526106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400" dirty="0">
                      <a:solidFill>
                        <a:srgbClr val="FFFF00"/>
                      </a:solidFill>
                    </a:rPr>
                    <a:t>m</a:t>
                  </a:r>
                  <a:r>
                    <a:rPr lang="en-US" sz="2400" baseline="-25000" dirty="0">
                      <a:solidFill>
                        <a:srgbClr val="FFFF00"/>
                      </a:solidFill>
                    </a:rPr>
                    <a:t>2</a:t>
                  </a:r>
                  <a:endParaRPr lang="en-US" sz="2400" dirty="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20" name="Double Brace 19"/>
                <p:cNvSpPr/>
                <p:nvPr/>
              </p:nvSpPr>
              <p:spPr bwMode="auto">
                <a:xfrm>
                  <a:off x="6361601" y="3036654"/>
                  <a:ext cx="867906" cy="1001946"/>
                </a:xfrm>
                <a:prstGeom prst="bracePair">
                  <a:avLst/>
                </a:prstGeom>
                <a:noFill/>
                <a:ln w="9525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600" b="1" i="1" u="none" strike="noStrike" cap="none" normalizeH="0" baseline="0">
                    <a:ln>
                      <a:noFill/>
                    </a:ln>
                    <a:solidFill>
                      <a:schemeClr val="hlin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charset="0"/>
                  </a:endParaRPr>
                </a:p>
              </p:txBody>
            </p:sp>
          </p:grpSp>
          <p:cxnSp>
            <p:nvCxnSpPr>
              <p:cNvPr id="29" name="Straight Arrow Connector 28"/>
              <p:cNvCxnSpPr/>
              <p:nvPr/>
            </p:nvCxnSpPr>
            <p:spPr bwMode="auto">
              <a:xfrm flipH="1">
                <a:off x="7229507" y="3895292"/>
                <a:ext cx="166611" cy="662989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sp>
          <p:nvSpPr>
            <p:cNvPr id="42" name="TextBox 41"/>
            <p:cNvSpPr txBox="1"/>
            <p:nvPr/>
          </p:nvSpPr>
          <p:spPr>
            <a:xfrm>
              <a:off x="5617587" y="1441568"/>
              <a:ext cx="3095720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FF00"/>
                  </a:solidFill>
                </a:rPr>
                <a:t>2 unknowns &amp; </a:t>
              </a:r>
            </a:p>
            <a:p>
              <a:pPr algn="ctr"/>
              <a:r>
                <a:rPr lang="en-US" dirty="0">
                  <a:solidFill>
                    <a:srgbClr val="FFFF00"/>
                  </a:solidFill>
                </a:rPr>
                <a:t>3 equations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5934922" y="2806905"/>
              <a:ext cx="2787943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FF00"/>
                  </a:solidFill>
                </a:rPr>
                <a:t>1    0                   1</a:t>
              </a:r>
            </a:p>
            <a:p>
              <a:pPr marL="514350" indent="-514350">
                <a:buAutoNum type="arabicPlain" startAt="2"/>
              </a:pPr>
              <a:r>
                <a:rPr lang="en-US" sz="2800" dirty="0">
                  <a:solidFill>
                    <a:srgbClr val="FFFF00"/>
                  </a:solidFill>
                </a:rPr>
                <a:t>0                   3</a:t>
              </a:r>
            </a:p>
            <a:p>
              <a:r>
                <a:rPr lang="en-US" sz="28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0    1                   </a:t>
              </a:r>
              <a:r>
                <a:rPr lang="en-US" sz="2800" dirty="0">
                  <a:solidFill>
                    <a:srgbClr val="FFFFFF"/>
                  </a:solidFill>
                </a:rPr>
                <a:t>1</a:t>
              </a: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7764408" y="3027104"/>
              <a:ext cx="67839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 = </a:t>
              </a:r>
              <a:endParaRPr lang="en-US" dirty="0"/>
            </a:p>
          </p:txBody>
        </p:sp>
        <p:sp>
          <p:nvSpPr>
            <p:cNvPr id="61" name="Double Bracket 60"/>
            <p:cNvSpPr/>
            <p:nvPr/>
          </p:nvSpPr>
          <p:spPr bwMode="auto">
            <a:xfrm>
              <a:off x="5805860" y="2743200"/>
              <a:ext cx="1129336" cy="1462816"/>
            </a:xfrm>
            <a:prstGeom prst="bracketPair">
              <a:avLst/>
            </a:prstGeom>
            <a:noFill/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1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  <p:sp>
          <p:nvSpPr>
            <p:cNvPr id="62" name="Double Brace 61"/>
            <p:cNvSpPr/>
            <p:nvPr/>
          </p:nvSpPr>
          <p:spPr bwMode="auto">
            <a:xfrm>
              <a:off x="8194251" y="2865008"/>
              <a:ext cx="634472" cy="1325386"/>
            </a:xfrm>
            <a:prstGeom prst="bracePair">
              <a:avLst/>
            </a:prstGeom>
            <a:noFill/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1" i="1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600200" y="2476290"/>
            <a:ext cx="3648891" cy="3300298"/>
            <a:chOff x="1600200" y="2476290"/>
            <a:chExt cx="3648891" cy="3300298"/>
          </a:xfrm>
        </p:grpSpPr>
        <p:grpSp>
          <p:nvGrpSpPr>
            <p:cNvPr id="25" name="Group 24"/>
            <p:cNvGrpSpPr/>
            <p:nvPr/>
          </p:nvGrpSpPr>
          <p:grpSpPr>
            <a:xfrm>
              <a:off x="1600200" y="2476290"/>
              <a:ext cx="3648891" cy="3300298"/>
              <a:chOff x="1600200" y="2476290"/>
              <a:chExt cx="3648891" cy="3300298"/>
            </a:xfrm>
          </p:grpSpPr>
          <p:grpSp>
            <p:nvGrpSpPr>
              <p:cNvPr id="24" name="Group 23"/>
              <p:cNvGrpSpPr/>
              <p:nvPr/>
            </p:nvGrpSpPr>
            <p:grpSpPr>
              <a:xfrm>
                <a:off x="1600200" y="2564475"/>
                <a:ext cx="3648891" cy="3212113"/>
                <a:chOff x="1600200" y="2564475"/>
                <a:chExt cx="3648891" cy="3212113"/>
              </a:xfrm>
            </p:grpSpPr>
            <p:grpSp>
              <p:nvGrpSpPr>
                <p:cNvPr id="22" name="Group 21"/>
                <p:cNvGrpSpPr/>
                <p:nvPr/>
              </p:nvGrpSpPr>
              <p:grpSpPr>
                <a:xfrm>
                  <a:off x="1600200" y="2564475"/>
                  <a:ext cx="3648891" cy="3212113"/>
                  <a:chOff x="1600200" y="2564475"/>
                  <a:chExt cx="3648891" cy="3212113"/>
                </a:xfrm>
              </p:grpSpPr>
              <p:grpSp>
                <p:nvGrpSpPr>
                  <p:cNvPr id="68" name="Group 67"/>
                  <p:cNvGrpSpPr/>
                  <p:nvPr/>
                </p:nvGrpSpPr>
                <p:grpSpPr>
                  <a:xfrm>
                    <a:off x="3505200" y="2564475"/>
                    <a:ext cx="457200" cy="2083725"/>
                    <a:chOff x="3505200" y="2590800"/>
                    <a:chExt cx="457200" cy="2083725"/>
                  </a:xfrm>
                </p:grpSpPr>
                <p:cxnSp>
                  <p:nvCxnSpPr>
                    <p:cNvPr id="19" name="Straight Connector 18"/>
                    <p:cNvCxnSpPr/>
                    <p:nvPr/>
                  </p:nvCxnSpPr>
                  <p:spPr bwMode="auto">
                    <a:xfrm>
                      <a:off x="3505200" y="2590800"/>
                      <a:ext cx="0" cy="205740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38100" cap="flat" cmpd="sng" algn="ctr">
                      <a:solidFill>
                        <a:srgbClr val="FFF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48" name="Straight Connector 47"/>
                    <p:cNvCxnSpPr/>
                    <p:nvPr/>
                  </p:nvCxnSpPr>
                  <p:spPr bwMode="auto">
                    <a:xfrm>
                      <a:off x="3962400" y="2617125"/>
                      <a:ext cx="0" cy="205740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38100" cap="flat" cmpd="sng" algn="ctr">
                      <a:solidFill>
                        <a:srgbClr val="FFF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</p:grpSp>
              <p:grpSp>
                <p:nvGrpSpPr>
                  <p:cNvPr id="31" name="Group 30"/>
                  <p:cNvGrpSpPr/>
                  <p:nvPr/>
                </p:nvGrpSpPr>
                <p:grpSpPr>
                  <a:xfrm>
                    <a:off x="2431829" y="4259308"/>
                    <a:ext cx="2368771" cy="1439852"/>
                    <a:chOff x="2431829" y="4259308"/>
                    <a:chExt cx="2368771" cy="1439852"/>
                  </a:xfrm>
                </p:grpSpPr>
                <p:cxnSp>
                  <p:nvCxnSpPr>
                    <p:cNvPr id="27" name="Straight Connector 26"/>
                    <p:cNvCxnSpPr/>
                    <p:nvPr/>
                  </p:nvCxnSpPr>
                  <p:spPr bwMode="auto">
                    <a:xfrm>
                      <a:off x="2667000" y="4419600"/>
                      <a:ext cx="2133600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sp>
                  <p:nvSpPr>
                    <p:cNvPr id="28" name="TextBox 27"/>
                    <p:cNvSpPr txBox="1"/>
                    <p:nvPr/>
                  </p:nvSpPr>
                  <p:spPr>
                    <a:xfrm>
                      <a:off x="2431829" y="4621942"/>
                      <a:ext cx="2133918" cy="1077218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3200" dirty="0">
                          <a:solidFill>
                            <a:srgbClr val="FFFFFF"/>
                          </a:solidFill>
                        </a:rPr>
                        <a:t>0       1      2</a:t>
                      </a:r>
                    </a:p>
                    <a:p>
                      <a:r>
                        <a:rPr lang="en-US" sz="3200" dirty="0">
                          <a:solidFill>
                            <a:srgbClr val="FFFFFF"/>
                          </a:solidFill>
                        </a:rPr>
                        <a:t>        </a:t>
                      </a:r>
                      <a:r>
                        <a:rPr lang="en-US" sz="3200" dirty="0">
                          <a:solidFill>
                            <a:srgbClr val="FFFF00"/>
                          </a:solidFill>
                        </a:rPr>
                        <a:t>m</a:t>
                      </a:r>
                    </a:p>
                  </p:txBody>
                </p:sp>
                <p:cxnSp>
                  <p:nvCxnSpPr>
                    <p:cNvPr id="30" name="Straight Connector 29"/>
                    <p:cNvCxnSpPr/>
                    <p:nvPr/>
                  </p:nvCxnSpPr>
                  <p:spPr bwMode="auto">
                    <a:xfrm>
                      <a:off x="2667000" y="4275092"/>
                      <a:ext cx="0" cy="296908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32" name="Straight Connector 31"/>
                    <p:cNvCxnSpPr/>
                    <p:nvPr/>
                  </p:nvCxnSpPr>
                  <p:spPr bwMode="auto">
                    <a:xfrm>
                      <a:off x="3505200" y="4267200"/>
                      <a:ext cx="0" cy="296908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33" name="Straight Connector 32"/>
                    <p:cNvCxnSpPr/>
                    <p:nvPr/>
                  </p:nvCxnSpPr>
                  <p:spPr bwMode="auto">
                    <a:xfrm>
                      <a:off x="4343400" y="4259308"/>
                      <a:ext cx="0" cy="296908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</p:grpSp>
              <p:grpSp>
                <p:nvGrpSpPr>
                  <p:cNvPr id="16" name="Group 15"/>
                  <p:cNvGrpSpPr/>
                  <p:nvPr/>
                </p:nvGrpSpPr>
                <p:grpSpPr>
                  <a:xfrm>
                    <a:off x="1600200" y="2895600"/>
                    <a:ext cx="2293144" cy="2880988"/>
                    <a:chOff x="1600200" y="2895600"/>
                    <a:chExt cx="2293144" cy="2880988"/>
                  </a:xfrm>
                </p:grpSpPr>
                <p:cxnSp>
                  <p:nvCxnSpPr>
                    <p:cNvPr id="4" name="Straight Connector 3"/>
                    <p:cNvCxnSpPr/>
                    <p:nvPr/>
                  </p:nvCxnSpPr>
                  <p:spPr bwMode="auto">
                    <a:xfrm>
                      <a:off x="2667000" y="2895600"/>
                      <a:ext cx="0" cy="1726342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sp>
                  <p:nvSpPr>
                    <p:cNvPr id="15" name="Rectangle 14"/>
                    <p:cNvSpPr/>
                    <p:nvPr/>
                  </p:nvSpPr>
                  <p:spPr>
                    <a:xfrm>
                      <a:off x="3195717" y="5130257"/>
                      <a:ext cx="697627" cy="646331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dirty="0">
                          <a:solidFill>
                            <a:srgbClr val="FFFF00"/>
                          </a:solidFill>
                        </a:rPr>
                        <a:t>m</a:t>
                      </a:r>
                      <a:r>
                        <a:rPr lang="en-US" baseline="-25000" dirty="0">
                          <a:solidFill>
                            <a:srgbClr val="FFFF00"/>
                          </a:solidFill>
                        </a:rPr>
                        <a:t>1</a:t>
                      </a:r>
                      <a:endParaRPr lang="en-US" dirty="0">
                        <a:solidFill>
                          <a:srgbClr val="FFFF00"/>
                        </a:solidFill>
                      </a:endParaRPr>
                    </a:p>
                  </p:txBody>
                </p:sp>
                <p:sp>
                  <p:nvSpPr>
                    <p:cNvPr id="40" name="Rectangle 39"/>
                    <p:cNvSpPr/>
                    <p:nvPr/>
                  </p:nvSpPr>
                  <p:spPr>
                    <a:xfrm>
                      <a:off x="1600200" y="3132793"/>
                      <a:ext cx="697627" cy="646331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dirty="0">
                          <a:solidFill>
                            <a:srgbClr val="FFFF00"/>
                          </a:solidFill>
                        </a:rPr>
                        <a:t>m</a:t>
                      </a:r>
                      <a:r>
                        <a:rPr lang="en-US" baseline="-25000" dirty="0">
                          <a:solidFill>
                            <a:srgbClr val="FFFF00"/>
                          </a:solidFill>
                        </a:rPr>
                        <a:t>2</a:t>
                      </a:r>
                      <a:endParaRPr lang="en-US" dirty="0">
                        <a:solidFill>
                          <a:srgbClr val="FFFF00"/>
                        </a:solidFill>
                      </a:endParaRPr>
                    </a:p>
                  </p:txBody>
                </p:sp>
              </p:grpSp>
              <p:cxnSp>
                <p:nvCxnSpPr>
                  <p:cNvPr id="66" name="Straight Connector 65"/>
                  <p:cNvCxnSpPr/>
                  <p:nvPr/>
                </p:nvCxnSpPr>
                <p:spPr bwMode="auto">
                  <a:xfrm flipV="1">
                    <a:off x="2603135" y="3785143"/>
                    <a:ext cx="2084497" cy="14314"/>
                  </a:xfrm>
                  <a:prstGeom prst="line">
                    <a:avLst/>
                  </a:prstGeom>
                  <a:solidFill>
                    <a:schemeClr val="accent1"/>
                  </a:solidFill>
                  <a:ln w="38100" cap="flat" cmpd="sng" algn="ctr">
                    <a:solidFill>
                      <a:srgbClr val="FFFFFF"/>
                    </a:solidFill>
                    <a:prstDash val="dash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grpSp>
                <p:nvGrpSpPr>
                  <p:cNvPr id="74" name="Group 73"/>
                  <p:cNvGrpSpPr/>
                  <p:nvPr/>
                </p:nvGrpSpPr>
                <p:grpSpPr>
                  <a:xfrm>
                    <a:off x="3785229" y="2582962"/>
                    <a:ext cx="1463862" cy="1355547"/>
                    <a:chOff x="3785229" y="2582962"/>
                    <a:chExt cx="1463862" cy="1355547"/>
                  </a:xfrm>
                </p:grpSpPr>
                <p:sp>
                  <p:nvSpPr>
                    <p:cNvPr id="71" name="TextBox 70"/>
                    <p:cNvSpPr txBox="1"/>
                    <p:nvPr/>
                  </p:nvSpPr>
                  <p:spPr>
                    <a:xfrm>
                      <a:off x="3785229" y="2582962"/>
                      <a:ext cx="1463862" cy="707886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FFFF"/>
                          </a:solidFill>
                        </a:rPr>
                        <a:t>Best </a:t>
                      </a:r>
                    </a:p>
                    <a:p>
                      <a:pPr algn="ctr"/>
                      <a:r>
                        <a:rPr lang="en-US" sz="2000" dirty="0">
                          <a:solidFill>
                            <a:srgbClr val="FFFF00"/>
                          </a:solidFill>
                        </a:rPr>
                        <a:t>compromise</a:t>
                      </a:r>
                    </a:p>
                  </p:txBody>
                </p:sp>
                <p:cxnSp>
                  <p:nvCxnSpPr>
                    <p:cNvPr id="73" name="Straight Arrow Connector 72"/>
                    <p:cNvCxnSpPr>
                      <a:stCxn id="71" idx="2"/>
                      <a:endCxn id="70" idx="7"/>
                    </p:cNvCxnSpPr>
                    <p:nvPr/>
                  </p:nvCxnSpPr>
                  <p:spPr bwMode="auto">
                    <a:xfrm flipH="1">
                      <a:off x="3800724" y="3290848"/>
                      <a:ext cx="716436" cy="647661"/>
                    </a:xfrm>
                    <a:prstGeom prst="straightConnector1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triangle"/>
                    </a:ln>
                    <a:effectLst/>
                  </p:spPr>
                </p:cxnSp>
              </p:grpSp>
            </p:grpSp>
            <p:sp>
              <p:nvSpPr>
                <p:cNvPr id="34" name="Oval 33"/>
                <p:cNvSpPr/>
                <p:nvPr/>
              </p:nvSpPr>
              <p:spPr bwMode="auto">
                <a:xfrm>
                  <a:off x="3392074" y="4310150"/>
                  <a:ext cx="222576" cy="234364"/>
                </a:xfrm>
                <a:prstGeom prst="ellipse">
                  <a:avLst/>
                </a:prstGeom>
                <a:solidFill>
                  <a:srgbClr val="FFFF0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600" b="1" i="1" u="none" strike="noStrike" cap="none" normalizeH="0" baseline="0">
                    <a:ln>
                      <a:noFill/>
                    </a:ln>
                    <a:solidFill>
                      <a:schemeClr val="hlin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charset="0"/>
                  </a:endParaRPr>
                </a:p>
              </p:txBody>
            </p:sp>
            <p:sp>
              <p:nvSpPr>
                <p:cNvPr id="36" name="Oval 35"/>
                <p:cNvSpPr/>
                <p:nvPr/>
              </p:nvSpPr>
              <p:spPr bwMode="auto">
                <a:xfrm>
                  <a:off x="3832649" y="4305245"/>
                  <a:ext cx="222576" cy="234364"/>
                </a:xfrm>
                <a:prstGeom prst="ellipse">
                  <a:avLst/>
                </a:prstGeom>
                <a:solidFill>
                  <a:srgbClr val="FFFF0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600" b="1" i="1" u="none" strike="noStrike" cap="none" normalizeH="0" baseline="0">
                    <a:ln>
                      <a:noFill/>
                    </a:ln>
                    <a:solidFill>
                      <a:schemeClr val="hlin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charset="0"/>
                  </a:endParaRPr>
                </a:p>
              </p:txBody>
            </p:sp>
          </p:grpSp>
          <p:sp>
            <p:nvSpPr>
              <p:cNvPr id="65" name="TextBox 64"/>
              <p:cNvSpPr txBox="1"/>
              <p:nvPr/>
            </p:nvSpPr>
            <p:spPr>
              <a:xfrm>
                <a:off x="2314709" y="2476290"/>
                <a:ext cx="902811" cy="15696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FFFFFF"/>
                    </a:solidFill>
                  </a:rPr>
                  <a:t>2     </a:t>
                </a:r>
              </a:p>
              <a:p>
                <a:endParaRPr lang="en-US" sz="3200" dirty="0">
                  <a:solidFill>
                    <a:srgbClr val="FFFFFF"/>
                  </a:solidFill>
                </a:endParaRPr>
              </a:p>
              <a:p>
                <a:r>
                  <a:rPr lang="en-US" sz="3200" dirty="0">
                    <a:solidFill>
                      <a:srgbClr val="FFFFFF"/>
                    </a:solidFill>
                  </a:rPr>
                  <a:t>1</a:t>
                </a:r>
              </a:p>
            </p:txBody>
          </p:sp>
        </p:grpSp>
        <p:sp>
          <p:nvSpPr>
            <p:cNvPr id="70" name="Flowchart: Summing Junction 69"/>
            <p:cNvSpPr/>
            <p:nvPr/>
          </p:nvSpPr>
          <p:spPr bwMode="auto">
            <a:xfrm>
              <a:off x="3614650" y="3895898"/>
              <a:ext cx="217999" cy="295102"/>
            </a:xfrm>
            <a:prstGeom prst="flowChartSummingJunction">
              <a:avLst/>
            </a:prstGeom>
            <a:solidFill>
              <a:schemeClr val="bg1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1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</p:grpSp>
      <p:sp>
        <p:nvSpPr>
          <p:cNvPr id="54" name="Rectangle 2"/>
          <p:cNvSpPr>
            <a:spLocks noChangeArrowheads="1"/>
          </p:cNvSpPr>
          <p:nvPr/>
        </p:nvSpPr>
        <p:spPr bwMode="auto">
          <a:xfrm>
            <a:off x="186366" y="1928705"/>
            <a:ext cx="5457466" cy="14097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>
              <a:defRPr/>
            </a:pP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that minimizes sum squared</a:t>
            </a:r>
          </a:p>
          <a:p>
            <a:pPr>
              <a:defRPr/>
            </a:pP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Errors: 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anose="05050102010706020507" pitchFamily="18" charset="2"/>
              </a:rPr>
              <a:t>e 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= ½ 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(Lm-d)</a:t>
            </a:r>
            <a:r>
              <a:rPr lang="en-US" sz="3200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(Lm-d)</a:t>
            </a:r>
            <a:endParaRPr lang="en-US" sz="3200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52" name="Rectangle 2"/>
          <p:cNvSpPr>
            <a:spLocks noChangeArrowheads="1"/>
          </p:cNvSpPr>
          <p:nvPr/>
        </p:nvSpPr>
        <p:spPr bwMode="auto">
          <a:xfrm>
            <a:off x="235748" y="1113063"/>
            <a:ext cx="9601200" cy="1409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>
              <a:defRPr/>
            </a:pP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Least Squares Solution</a:t>
            </a:r>
            <a:endParaRPr lang="en-US" sz="3200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cxnSp>
        <p:nvCxnSpPr>
          <p:cNvPr id="75" name="Straight Connector 74"/>
          <p:cNvCxnSpPr/>
          <p:nvPr/>
        </p:nvCxnSpPr>
        <p:spPr bwMode="auto">
          <a:xfrm flipH="1">
            <a:off x="2512312" y="5763491"/>
            <a:ext cx="679271" cy="34551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76" name="Straight Connector 75"/>
          <p:cNvCxnSpPr/>
          <p:nvPr/>
        </p:nvCxnSpPr>
        <p:spPr bwMode="auto">
          <a:xfrm flipH="1">
            <a:off x="2048639" y="5783140"/>
            <a:ext cx="679271" cy="34551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77" name="Straight Connector 76"/>
          <p:cNvCxnSpPr/>
          <p:nvPr/>
        </p:nvCxnSpPr>
        <p:spPr bwMode="auto">
          <a:xfrm flipV="1">
            <a:off x="1773155" y="5832320"/>
            <a:ext cx="2084497" cy="1431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FFFF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78" name="Flowchart: Summing Junction 77"/>
          <p:cNvSpPr/>
          <p:nvPr/>
        </p:nvSpPr>
        <p:spPr bwMode="auto">
          <a:xfrm flipH="1">
            <a:off x="3653308" y="3990119"/>
            <a:ext cx="277965" cy="96668"/>
          </a:xfrm>
          <a:prstGeom prst="flowChartSummingJunction">
            <a:avLst/>
          </a:prstGeom>
          <a:solidFill>
            <a:schemeClr val="bg1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578187" y="4303061"/>
            <a:ext cx="2278868" cy="1017049"/>
            <a:chOff x="1628114" y="4884987"/>
            <a:chExt cx="2278868" cy="1017049"/>
          </a:xfrm>
        </p:grpSpPr>
        <p:sp>
          <p:nvSpPr>
            <p:cNvPr id="14" name="Freeform 13"/>
            <p:cNvSpPr/>
            <p:nvPr/>
          </p:nvSpPr>
          <p:spPr bwMode="auto">
            <a:xfrm>
              <a:off x="1645920" y="5020887"/>
              <a:ext cx="2261062" cy="881149"/>
            </a:xfrm>
            <a:custGeom>
              <a:avLst/>
              <a:gdLst>
                <a:gd name="connsiteX0" fmla="*/ 0 w 2261062"/>
                <a:gd name="connsiteY0" fmla="*/ 16626 h 881149"/>
                <a:gd name="connsiteX1" fmla="*/ 598516 w 2261062"/>
                <a:gd name="connsiteY1" fmla="*/ 748146 h 881149"/>
                <a:gd name="connsiteX2" fmla="*/ 1064029 w 2261062"/>
                <a:gd name="connsiteY2" fmla="*/ 881149 h 881149"/>
                <a:gd name="connsiteX3" fmla="*/ 1346662 w 2261062"/>
                <a:gd name="connsiteY3" fmla="*/ 847898 h 881149"/>
                <a:gd name="connsiteX4" fmla="*/ 2261062 w 2261062"/>
                <a:gd name="connsiteY4" fmla="*/ 0 h 881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61062" h="881149">
                  <a:moveTo>
                    <a:pt x="0" y="16626"/>
                  </a:moveTo>
                  <a:lnTo>
                    <a:pt x="598516" y="748146"/>
                  </a:lnTo>
                  <a:lnTo>
                    <a:pt x="1064029" y="881149"/>
                  </a:lnTo>
                  <a:lnTo>
                    <a:pt x="1346662" y="847898"/>
                  </a:lnTo>
                  <a:lnTo>
                    <a:pt x="2261062" y="0"/>
                  </a:lnTo>
                </a:path>
              </a:pathLst>
            </a:custGeom>
            <a:solidFill>
              <a:srgbClr val="FFFF00">
                <a:alpha val="34000"/>
              </a:srgbClr>
            </a:solidFill>
            <a:ln w="9525" cap="flat" cmpd="sng" algn="ctr">
              <a:solidFill>
                <a:schemeClr val="tx1">
                  <a:alpha val="93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1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  <p:sp>
          <p:nvSpPr>
            <p:cNvPr id="13" name="Oval 12"/>
            <p:cNvSpPr/>
            <p:nvPr/>
          </p:nvSpPr>
          <p:spPr bwMode="auto">
            <a:xfrm>
              <a:off x="1628114" y="4884987"/>
              <a:ext cx="2238332" cy="289620"/>
            </a:xfrm>
            <a:prstGeom prst="ellipse">
              <a:avLst/>
            </a:prstGeom>
            <a:solidFill>
              <a:srgbClr val="FF0000">
                <a:alpha val="64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1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2697353" y="4585783"/>
            <a:ext cx="3600772" cy="1349925"/>
            <a:chOff x="2697353" y="4585783"/>
            <a:chExt cx="3600772" cy="1349925"/>
          </a:xfrm>
        </p:grpSpPr>
        <p:sp>
          <p:nvSpPr>
            <p:cNvPr id="37" name="TextBox 36"/>
            <p:cNvSpPr txBox="1"/>
            <p:nvPr/>
          </p:nvSpPr>
          <p:spPr>
            <a:xfrm>
              <a:off x="3978259" y="4585783"/>
              <a:ext cx="2319866" cy="64633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dirty="0" err="1">
                  <a:solidFill>
                    <a:srgbClr val="FFFF00"/>
                  </a:solidFill>
                </a:rPr>
                <a:t>Soln</a:t>
              </a:r>
              <a:r>
                <a:rPr lang="en-US" sz="1800" dirty="0">
                  <a:solidFill>
                    <a:srgbClr val="FFFF00"/>
                  </a:solidFill>
                </a:rPr>
                <a:t> minimizes</a:t>
              </a:r>
            </a:p>
            <a:p>
              <a:pPr algn="ctr"/>
              <a:r>
                <a:rPr lang="en-US" sz="1800" dirty="0">
                  <a:solidFill>
                    <a:srgbClr val="FFFF00"/>
                  </a:solidFill>
                </a:rPr>
                <a:t>Sum of squared errors</a:t>
              </a:r>
            </a:p>
          </p:txBody>
        </p:sp>
        <p:cxnSp>
          <p:nvCxnSpPr>
            <p:cNvPr id="41" name="Straight Arrow Connector 40"/>
            <p:cNvCxnSpPr/>
            <p:nvPr/>
          </p:nvCxnSpPr>
          <p:spPr bwMode="auto">
            <a:xfrm flipH="1">
              <a:off x="2697353" y="5273095"/>
              <a:ext cx="1272828" cy="662613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cxnSp>
        <p:nvCxnSpPr>
          <p:cNvPr id="81" name="Straight Arrow Connector 80"/>
          <p:cNvCxnSpPr/>
          <p:nvPr/>
        </p:nvCxnSpPr>
        <p:spPr bwMode="auto">
          <a:xfrm flipH="1" flipV="1">
            <a:off x="2182961" y="3107009"/>
            <a:ext cx="2054581" cy="144615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82" name="Rectangle 2"/>
          <p:cNvSpPr>
            <a:spLocks noChangeArrowheads="1"/>
          </p:cNvSpPr>
          <p:nvPr/>
        </p:nvSpPr>
        <p:spPr bwMode="auto">
          <a:xfrm>
            <a:off x="228600" y="457200"/>
            <a:ext cx="9601200" cy="1409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>
              <a:defRPr/>
            </a:pP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Overdetermined 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System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of Equations: </a:t>
            </a: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 </a:t>
            </a:r>
            <a:r>
              <a:rPr lang="en-US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eqns</a:t>
            </a: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2 </a:t>
            </a:r>
            <a:r>
              <a:rPr lang="en-US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unk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  <a:endParaRPr lang="en-US" sz="3200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406522" y="2831285"/>
            <a:ext cx="328658" cy="899731"/>
            <a:chOff x="4406522" y="2831285"/>
            <a:chExt cx="328658" cy="899731"/>
          </a:xfrm>
        </p:grpSpPr>
        <p:sp>
          <p:nvSpPr>
            <p:cNvPr id="2" name="TextBox 1"/>
            <p:cNvSpPr txBox="1"/>
            <p:nvPr/>
          </p:nvSpPr>
          <p:spPr>
            <a:xfrm>
              <a:off x="4411052" y="3207796"/>
              <a:ext cx="324128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FFFF"/>
                  </a:solidFill>
                </a:rPr>
                <a:t>r</a:t>
              </a:r>
            </a:p>
          </p:txBody>
        </p:sp>
        <p:sp>
          <p:nvSpPr>
            <p:cNvPr id="3" name="Right Brace 2"/>
            <p:cNvSpPr/>
            <p:nvPr/>
          </p:nvSpPr>
          <p:spPr bwMode="auto">
            <a:xfrm>
              <a:off x="4406522" y="2831285"/>
              <a:ext cx="318499" cy="779048"/>
            </a:xfrm>
            <a:prstGeom prst="rightBrace">
              <a:avLst/>
            </a:prstGeom>
            <a:noFill/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16200000"/>
              </a:camera>
              <a:lightRig rig="threePt" dir="t"/>
            </a:scene3d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1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3095960" y="2824909"/>
            <a:ext cx="453692" cy="899731"/>
            <a:chOff x="4406522" y="2831285"/>
            <a:chExt cx="453692" cy="899731"/>
          </a:xfrm>
        </p:grpSpPr>
        <p:sp>
          <p:nvSpPr>
            <p:cNvPr id="83" name="TextBox 82"/>
            <p:cNvSpPr txBox="1"/>
            <p:nvPr/>
          </p:nvSpPr>
          <p:spPr>
            <a:xfrm>
              <a:off x="4411052" y="3207796"/>
              <a:ext cx="449162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800" dirty="0" err="1">
                  <a:solidFill>
                    <a:srgbClr val="FFFFFF"/>
                  </a:solidFill>
                </a:rPr>
                <a:t>r</a:t>
              </a:r>
              <a:r>
                <a:rPr lang="en-US" sz="2400" baseline="30000" dirty="0" err="1">
                  <a:solidFill>
                    <a:srgbClr val="FFFFFF"/>
                  </a:solidFill>
                </a:rPr>
                <a:t>T</a:t>
              </a:r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84" name="Right Brace 83"/>
            <p:cNvSpPr/>
            <p:nvPr/>
          </p:nvSpPr>
          <p:spPr bwMode="auto">
            <a:xfrm>
              <a:off x="4406522" y="2831285"/>
              <a:ext cx="318499" cy="779048"/>
            </a:xfrm>
            <a:prstGeom prst="rightBrace">
              <a:avLst/>
            </a:prstGeom>
            <a:noFill/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16200000"/>
              </a:camera>
              <a:lightRig rig="threePt" dir="t"/>
            </a:scene3d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1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189880" y="3592296"/>
            <a:ext cx="1249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rgbClr val="FFFFFF"/>
                </a:solidFill>
              </a:rPr>
              <a:t>Length</a:t>
            </a:r>
            <a:r>
              <a:rPr lang="en-US" sz="1800" baseline="30000" dirty="0">
                <a:solidFill>
                  <a:srgbClr val="FFFFFF"/>
                </a:solidFill>
              </a:rPr>
              <a:t>2</a:t>
            </a:r>
            <a:r>
              <a:rPr lang="en-US" sz="1800" dirty="0">
                <a:solidFill>
                  <a:srgbClr val="FFFFFF"/>
                </a:solidFill>
              </a:rPr>
              <a:t> of </a:t>
            </a:r>
          </a:p>
          <a:p>
            <a:pPr algn="ctr"/>
            <a:r>
              <a:rPr lang="en-US" sz="1800" dirty="0">
                <a:solidFill>
                  <a:srgbClr val="FFFFFF"/>
                </a:solidFill>
              </a:rPr>
              <a:t>residual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3174533" y="4599507"/>
            <a:ext cx="326397" cy="1443454"/>
            <a:chOff x="3126245" y="4759346"/>
            <a:chExt cx="237807" cy="1206615"/>
          </a:xfrm>
        </p:grpSpPr>
        <p:sp>
          <p:nvSpPr>
            <p:cNvPr id="9" name="Oval 8"/>
            <p:cNvSpPr/>
            <p:nvPr/>
          </p:nvSpPr>
          <p:spPr bwMode="auto">
            <a:xfrm>
              <a:off x="3126245" y="5920242"/>
              <a:ext cx="237807" cy="45719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1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 bwMode="auto">
            <a:xfrm flipV="1">
              <a:off x="3251661" y="4759346"/>
              <a:ext cx="42139" cy="119992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FF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7" name="Oval 86"/>
            <p:cNvSpPr/>
            <p:nvPr/>
          </p:nvSpPr>
          <p:spPr bwMode="auto">
            <a:xfrm>
              <a:off x="3251660" y="4769678"/>
              <a:ext cx="77433" cy="128035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1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1589120" y="2664914"/>
            <a:ext cx="1834601" cy="3312130"/>
            <a:chOff x="1573023" y="2699938"/>
            <a:chExt cx="1834601" cy="3312130"/>
          </a:xfrm>
        </p:grpSpPr>
        <p:sp>
          <p:nvSpPr>
            <p:cNvPr id="85" name="Rectangle 84"/>
            <p:cNvSpPr/>
            <p:nvPr/>
          </p:nvSpPr>
          <p:spPr bwMode="auto">
            <a:xfrm>
              <a:off x="3301345" y="4734140"/>
              <a:ext cx="106279" cy="1277928"/>
            </a:xfrm>
            <a:prstGeom prst="rect">
              <a:avLst/>
            </a:prstGeom>
            <a:solidFill>
              <a:srgbClr val="FF0000">
                <a:alpha val="16000"/>
              </a:srgbClr>
            </a:solidFill>
            <a:ln w="9525" cap="flat" cmpd="sng" algn="ctr">
              <a:solidFill>
                <a:schemeClr val="tx1">
                  <a:alpha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1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  <p:sp>
          <p:nvSpPr>
            <p:cNvPr id="89" name="Rectangle 88"/>
            <p:cNvSpPr/>
            <p:nvPr/>
          </p:nvSpPr>
          <p:spPr bwMode="auto">
            <a:xfrm>
              <a:off x="1573023" y="2699938"/>
              <a:ext cx="295979" cy="465473"/>
            </a:xfrm>
            <a:prstGeom prst="rect">
              <a:avLst/>
            </a:prstGeom>
            <a:solidFill>
              <a:srgbClr val="FF0000">
                <a:alpha val="16000"/>
              </a:srgbClr>
            </a:solidFill>
            <a:ln w="9525" cap="flat" cmpd="sng" algn="ctr">
              <a:solidFill>
                <a:schemeClr val="tx1">
                  <a:alpha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1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</p:grpSp>
      <p:sp>
        <p:nvSpPr>
          <p:cNvPr id="91" name="TextBox 90"/>
          <p:cNvSpPr txBox="1"/>
          <p:nvPr/>
        </p:nvSpPr>
        <p:spPr>
          <a:xfrm>
            <a:off x="1610701" y="2550498"/>
            <a:ext cx="433965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571500" indent="-571500">
              <a:buFont typeface="Symbol" panose="05050102010706020507" pitchFamily="18" charset="2"/>
              <a:buChar char="e"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½ 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S</a:t>
            </a:r>
            <a:r>
              <a:rPr lang="en-US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S</a:t>
            </a:r>
            <a:r>
              <a:rPr lang="en-US" baseline="-25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</a:t>
            </a:r>
            <a:r>
              <a:rPr lang="en-US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en-US" baseline="-25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ij</a:t>
            </a:r>
            <a:r>
              <a:rPr lang="en-US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n-US" baseline="-25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-d</a:t>
            </a:r>
            <a:r>
              <a:rPr lang="en-US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)</a:t>
            </a:r>
            <a:r>
              <a:rPr lang="en-US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92" name="Group 91"/>
          <p:cNvGrpSpPr/>
          <p:nvPr/>
        </p:nvGrpSpPr>
        <p:grpSpPr>
          <a:xfrm>
            <a:off x="4067549" y="2675483"/>
            <a:ext cx="2881131" cy="1418827"/>
            <a:chOff x="3918142" y="2697504"/>
            <a:chExt cx="2881131" cy="1418827"/>
          </a:xfrm>
        </p:grpSpPr>
        <p:sp>
          <p:nvSpPr>
            <p:cNvPr id="90" name="Rectangle 89"/>
            <p:cNvSpPr/>
            <p:nvPr/>
          </p:nvSpPr>
          <p:spPr bwMode="auto">
            <a:xfrm>
              <a:off x="3918142" y="2697504"/>
              <a:ext cx="363566" cy="481121"/>
            </a:xfrm>
            <a:prstGeom prst="rect">
              <a:avLst/>
            </a:prstGeom>
            <a:solidFill>
              <a:srgbClr val="FF0000">
                <a:alpha val="29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1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  <p:sp>
          <p:nvSpPr>
            <p:cNvPr id="93" name="Rectangle 92"/>
            <p:cNvSpPr/>
            <p:nvPr/>
          </p:nvSpPr>
          <p:spPr bwMode="auto">
            <a:xfrm>
              <a:off x="5900240" y="2880354"/>
              <a:ext cx="899033" cy="1235977"/>
            </a:xfrm>
            <a:prstGeom prst="rect">
              <a:avLst/>
            </a:prstGeom>
            <a:solidFill>
              <a:srgbClr val="FF0000">
                <a:alpha val="29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1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5009024" y="2683401"/>
            <a:ext cx="3748523" cy="1432929"/>
            <a:chOff x="4061230" y="2700898"/>
            <a:chExt cx="3748523" cy="1432929"/>
          </a:xfrm>
        </p:grpSpPr>
        <p:sp>
          <p:nvSpPr>
            <p:cNvPr id="96" name="Rectangle 95"/>
            <p:cNvSpPr/>
            <p:nvPr/>
          </p:nvSpPr>
          <p:spPr bwMode="auto">
            <a:xfrm>
              <a:off x="4061230" y="2700898"/>
              <a:ext cx="363566" cy="481121"/>
            </a:xfrm>
            <a:prstGeom prst="rect">
              <a:avLst/>
            </a:prstGeom>
            <a:solidFill>
              <a:schemeClr val="accent2">
                <a:lumMod val="40000"/>
                <a:lumOff val="60000"/>
                <a:alpha val="29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1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  <p:sp>
          <p:nvSpPr>
            <p:cNvPr id="97" name="Rectangle 96"/>
            <p:cNvSpPr/>
            <p:nvPr/>
          </p:nvSpPr>
          <p:spPr bwMode="auto">
            <a:xfrm>
              <a:off x="7354322" y="2897850"/>
              <a:ext cx="455431" cy="1235977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29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1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3535619" y="4447871"/>
            <a:ext cx="326397" cy="1443454"/>
            <a:chOff x="3126245" y="4759346"/>
            <a:chExt cx="237807" cy="1206615"/>
          </a:xfrm>
        </p:grpSpPr>
        <p:sp>
          <p:nvSpPr>
            <p:cNvPr id="99" name="Oval 98"/>
            <p:cNvSpPr/>
            <p:nvPr/>
          </p:nvSpPr>
          <p:spPr bwMode="auto">
            <a:xfrm>
              <a:off x="3126245" y="5920242"/>
              <a:ext cx="237807" cy="45719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1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  <p:cxnSp>
          <p:nvCxnSpPr>
            <p:cNvPr id="100" name="Straight Connector 99"/>
            <p:cNvCxnSpPr/>
            <p:nvPr/>
          </p:nvCxnSpPr>
          <p:spPr bwMode="auto">
            <a:xfrm flipV="1">
              <a:off x="3251661" y="4759346"/>
              <a:ext cx="42139" cy="119992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FF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01" name="Oval 100"/>
            <p:cNvSpPr/>
            <p:nvPr/>
          </p:nvSpPr>
          <p:spPr bwMode="auto">
            <a:xfrm>
              <a:off x="3251660" y="4769678"/>
              <a:ext cx="77433" cy="128035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1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B50C6833-5620-9D32-236F-EF67A5255663}"/>
              </a:ext>
            </a:extLst>
          </p:cNvPr>
          <p:cNvGrpSpPr/>
          <p:nvPr/>
        </p:nvGrpSpPr>
        <p:grpSpPr>
          <a:xfrm>
            <a:off x="7533198" y="2418442"/>
            <a:ext cx="1574470" cy="636407"/>
            <a:chOff x="7533198" y="2418442"/>
            <a:chExt cx="1574470" cy="63640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CC86F18-278C-6D0B-A3A8-7F94E43ED477}"/>
                </a:ext>
              </a:extLst>
            </p:cNvPr>
            <p:cNvSpPr txBox="1"/>
            <p:nvPr/>
          </p:nvSpPr>
          <p:spPr>
            <a:xfrm>
              <a:off x="7533198" y="2418442"/>
              <a:ext cx="157447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FFFFFF"/>
                  </a:solidFill>
                </a:rPr>
                <a:t>dot product of 1</a:t>
              </a:r>
              <a:r>
                <a:rPr lang="en-US" sz="1200" baseline="30000" dirty="0">
                  <a:solidFill>
                    <a:srgbClr val="FFFFFF"/>
                  </a:solidFill>
                </a:rPr>
                <a:t>st</a:t>
              </a:r>
              <a:r>
                <a:rPr lang="en-US" sz="1200" dirty="0">
                  <a:solidFill>
                    <a:srgbClr val="FFFFFF"/>
                  </a:solidFill>
                </a:rPr>
                <a:t> row </a:t>
              </a:r>
            </a:p>
            <a:p>
              <a:pPr algn="ctr"/>
              <a:r>
                <a:rPr lang="en-US" sz="1200" dirty="0">
                  <a:solidFill>
                    <a:srgbClr val="FFFFFF"/>
                  </a:solidFill>
                </a:rPr>
                <a:t>with column vector</a:t>
              </a:r>
            </a:p>
          </p:txBody>
        </p: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A5C38CAB-BC39-A9A6-2E75-CF3A5114B93A}"/>
                </a:ext>
              </a:extLst>
            </p:cNvPr>
            <p:cNvCxnSpPr/>
            <p:nvPr/>
          </p:nvCxnSpPr>
          <p:spPr bwMode="auto">
            <a:xfrm>
              <a:off x="7915306" y="2831285"/>
              <a:ext cx="527493" cy="223564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4319911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59259E-6 L -0.13316 0.27801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67" y="1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2" grpId="0"/>
      <p:bldP spid="78" grpId="0" animBg="1"/>
      <p:bldP spid="78" grpId="1" animBg="1"/>
      <p:bldP spid="8" grpId="0"/>
      <p:bldP spid="8" grpId="1"/>
      <p:bldP spid="91" grpId="0" animBg="1"/>
      <p:bldP spid="91" grpId="1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498" name="Rectangle 2"/>
          <p:cNvSpPr>
            <a:spLocks noChangeArrowheads="1"/>
          </p:cNvSpPr>
          <p:nvPr/>
        </p:nvSpPr>
        <p:spPr bwMode="auto">
          <a:xfrm>
            <a:off x="0" y="-533400"/>
            <a:ext cx="914400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sz="8000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LSM</a:t>
            </a:r>
            <a:endParaRPr lang="en-US" sz="8000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-990600" y="457200"/>
            <a:ext cx="1104900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Theory: </a:t>
            </a:r>
            <a:r>
              <a:rPr lang="en-US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Overdetermined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vs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Underdetermined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-1828800" y="1271588"/>
            <a:ext cx="1104900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Workflow: 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Diffraction Stack </a:t>
            </a:r>
            <a:r>
              <a:rPr lang="en-US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vs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RTM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-1752600" y="2085975"/>
            <a:ext cx="1104900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Sensitivity: 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LSM sensitivity to </a:t>
            </a:r>
            <a:r>
              <a:rPr lang="en-US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D</a:t>
            </a:r>
            <a:r>
              <a:rPr lang="en-US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</a:t>
            </a:r>
            <a:r>
              <a:rPr lang="en-US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x,z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-1752600" y="2895600"/>
            <a:ext cx="1104900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-1981200" y="2971800"/>
            <a:ext cx="1104900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Dot Product Test: 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</a:t>
            </a:r>
            <a:r>
              <a:rPr lang="en-US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Lm,d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)=(</a:t>
            </a:r>
            <a:r>
              <a:rPr lang="en-US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m,L</a:t>
            </a:r>
            <a:r>
              <a:rPr lang="en-US" baseline="30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</a:t>
            </a:r>
            <a:r>
              <a:rPr lang="en-US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d)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0" name="Rectangle 2"/>
          <p:cNvSpPr>
            <a:spLocks noChangeArrowheads="1"/>
          </p:cNvSpPr>
          <p:nvPr/>
        </p:nvSpPr>
        <p:spPr bwMode="auto">
          <a:xfrm>
            <a:off x="-4267200" y="3657600"/>
            <a:ext cx="1104900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Examples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-4267200" y="4419600"/>
            <a:ext cx="1104900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Summary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0" y="1423988"/>
            <a:ext cx="8915400" cy="5434012"/>
            <a:chOff x="0" y="1271337"/>
            <a:chExt cx="8915400" cy="5434263"/>
          </a:xfrm>
        </p:grpSpPr>
        <p:sp>
          <p:nvSpPr>
            <p:cNvPr id="2" name="Rectangle 1"/>
            <p:cNvSpPr/>
            <p:nvPr/>
          </p:nvSpPr>
          <p:spPr bwMode="auto">
            <a:xfrm>
              <a:off x="0" y="2743017"/>
              <a:ext cx="7924800" cy="3962583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152400" y="1271337"/>
              <a:ext cx="8763000" cy="660431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1029"/>
          <p:cNvSpPr txBox="1">
            <a:spLocks noChangeArrowheads="1"/>
          </p:cNvSpPr>
          <p:nvPr/>
        </p:nvSpPr>
        <p:spPr bwMode="auto">
          <a:xfrm>
            <a:off x="120650" y="130175"/>
            <a:ext cx="89471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342900" indent="-342900" algn="ctr">
              <a:defRPr/>
            </a:pPr>
            <a:r>
              <a:rPr lang="en-US" sz="4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Iterative Least Squares Migration</a:t>
            </a:r>
            <a:endParaRPr lang="en-US" sz="4000" dirty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838200"/>
            <a:ext cx="8001000" cy="455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188" y="5391150"/>
            <a:ext cx="3857625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62150" y="6126163"/>
            <a:ext cx="52197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1981200" y="2286000"/>
            <a:ext cx="4419600" cy="3733800"/>
            <a:chOff x="1981200" y="2286000"/>
            <a:chExt cx="4419600" cy="3733800"/>
          </a:xfrm>
        </p:grpSpPr>
        <p:sp>
          <p:nvSpPr>
            <p:cNvPr id="2" name="Rectangle 1"/>
            <p:cNvSpPr/>
            <p:nvPr/>
          </p:nvSpPr>
          <p:spPr bwMode="auto">
            <a:xfrm>
              <a:off x="2819400" y="5391150"/>
              <a:ext cx="3581400" cy="628650"/>
            </a:xfrm>
            <a:prstGeom prst="rect">
              <a:avLst/>
            </a:prstGeom>
            <a:solidFill>
              <a:srgbClr val="FF0000">
                <a:alpha val="41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9" name="Rectangle 28"/>
            <p:cNvSpPr/>
            <p:nvPr/>
          </p:nvSpPr>
          <p:spPr bwMode="auto">
            <a:xfrm>
              <a:off x="1981200" y="2286000"/>
              <a:ext cx="1143000" cy="323850"/>
            </a:xfrm>
            <a:prstGeom prst="rect">
              <a:avLst/>
            </a:prstGeom>
            <a:solidFill>
              <a:srgbClr val="FF0000">
                <a:alpha val="41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0" name="Rectangle 29"/>
            <p:cNvSpPr/>
            <p:nvPr/>
          </p:nvSpPr>
          <p:spPr bwMode="auto">
            <a:xfrm>
              <a:off x="3657600" y="3200400"/>
              <a:ext cx="571500" cy="323850"/>
            </a:xfrm>
            <a:prstGeom prst="rect">
              <a:avLst/>
            </a:prstGeom>
            <a:solidFill>
              <a:srgbClr val="FF0000">
                <a:alpha val="41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0" name="Rectangle 39"/>
            <p:cNvSpPr/>
            <p:nvPr/>
          </p:nvSpPr>
          <p:spPr bwMode="auto">
            <a:xfrm>
              <a:off x="2895600" y="4135438"/>
              <a:ext cx="571500" cy="323850"/>
            </a:xfrm>
            <a:prstGeom prst="rect">
              <a:avLst/>
            </a:prstGeom>
            <a:solidFill>
              <a:srgbClr val="FF0000">
                <a:alpha val="41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2" name="Group 31"/>
          <p:cNvGrpSpPr>
            <a:grpSpLocks/>
          </p:cNvGrpSpPr>
          <p:nvPr/>
        </p:nvGrpSpPr>
        <p:grpSpPr bwMode="auto">
          <a:xfrm>
            <a:off x="2105025" y="3206750"/>
            <a:ext cx="4829175" cy="3709988"/>
            <a:chOff x="1981199" y="2310064"/>
            <a:chExt cx="4828925" cy="3709736"/>
          </a:xfrm>
        </p:grpSpPr>
        <p:sp>
          <p:nvSpPr>
            <p:cNvPr id="33" name="Rectangle 32"/>
            <p:cNvSpPr/>
            <p:nvPr/>
          </p:nvSpPr>
          <p:spPr bwMode="auto">
            <a:xfrm>
              <a:off x="1981199" y="5391193"/>
              <a:ext cx="4828925" cy="628607"/>
            </a:xfrm>
            <a:prstGeom prst="rect">
              <a:avLst/>
            </a:prstGeom>
            <a:solidFill>
              <a:srgbClr val="FFFF00">
                <a:alpha val="41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8" name="Rectangle 37"/>
            <p:cNvSpPr/>
            <p:nvPr/>
          </p:nvSpPr>
          <p:spPr bwMode="auto">
            <a:xfrm>
              <a:off x="1981199" y="2310064"/>
              <a:ext cx="1552495" cy="323828"/>
            </a:xfrm>
            <a:prstGeom prst="rect">
              <a:avLst/>
            </a:prstGeom>
            <a:solidFill>
              <a:srgbClr val="FFFF00">
                <a:alpha val="41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498" name="Rectangle 2"/>
          <p:cNvSpPr>
            <a:spLocks noChangeArrowheads="1"/>
          </p:cNvSpPr>
          <p:nvPr/>
        </p:nvSpPr>
        <p:spPr bwMode="auto">
          <a:xfrm>
            <a:off x="0" y="-533400"/>
            <a:ext cx="914400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sz="8000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LSM</a:t>
            </a:r>
            <a:endParaRPr lang="en-US" sz="8000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-990600" y="457200"/>
            <a:ext cx="1104900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Theory: </a:t>
            </a:r>
            <a:r>
              <a:rPr lang="en-US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Overdetermined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vs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Underdetermined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-1828800" y="1271588"/>
            <a:ext cx="1104900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Workflow: 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Diffraction Stack </a:t>
            </a:r>
            <a:r>
              <a:rPr lang="en-US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vs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RTM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-1752600" y="2085975"/>
            <a:ext cx="1104900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Sensitivity: 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LSM sensitivity to </a:t>
            </a:r>
            <a:r>
              <a:rPr lang="en-US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D</a:t>
            </a:r>
            <a:r>
              <a:rPr lang="en-US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</a:t>
            </a:r>
            <a:r>
              <a:rPr lang="en-US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x,z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-1752600" y="2895600"/>
            <a:ext cx="1104900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-1981200" y="2971800"/>
            <a:ext cx="1104900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Dot Product Test: 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</a:t>
            </a:r>
            <a:r>
              <a:rPr lang="en-US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Lm,d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)=(</a:t>
            </a:r>
            <a:r>
              <a:rPr lang="en-US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m,L</a:t>
            </a:r>
            <a:r>
              <a:rPr lang="en-US" baseline="30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</a:t>
            </a:r>
            <a:r>
              <a:rPr lang="en-US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d)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0" name="Rectangle 2"/>
          <p:cNvSpPr>
            <a:spLocks noChangeArrowheads="1"/>
          </p:cNvSpPr>
          <p:nvPr/>
        </p:nvSpPr>
        <p:spPr bwMode="auto">
          <a:xfrm>
            <a:off x="-4267200" y="3657600"/>
            <a:ext cx="1104900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Examples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-4267200" y="4419600"/>
            <a:ext cx="1104900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Summary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0" y="1423988"/>
            <a:ext cx="8915400" cy="5434012"/>
            <a:chOff x="0" y="1271337"/>
            <a:chExt cx="8915400" cy="5434263"/>
          </a:xfrm>
        </p:grpSpPr>
        <p:sp>
          <p:nvSpPr>
            <p:cNvPr id="2" name="Rectangle 1"/>
            <p:cNvSpPr/>
            <p:nvPr/>
          </p:nvSpPr>
          <p:spPr bwMode="auto">
            <a:xfrm>
              <a:off x="0" y="3505052"/>
              <a:ext cx="7924800" cy="3200548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152400" y="1271337"/>
              <a:ext cx="8763000" cy="1319273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0" y="-381000"/>
            <a:ext cx="914400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 algn="ctr"/>
            <a:r>
              <a:rPr lang="en-US" sz="6000" i="0">
                <a:solidFill>
                  <a:srgbClr val="FFFF00"/>
                </a:solidFill>
              </a:rPr>
              <a:t>Sensitivity to V(x,z) Error</a:t>
            </a:r>
          </a:p>
        </p:txBody>
      </p:sp>
      <p:cxnSp>
        <p:nvCxnSpPr>
          <p:cNvPr id="10243" name="Straight Connector 25"/>
          <p:cNvCxnSpPr>
            <a:cxnSpLocks noChangeShapeType="1"/>
          </p:cNvCxnSpPr>
          <p:nvPr/>
        </p:nvCxnSpPr>
        <p:spPr bwMode="auto">
          <a:xfrm rot="5400000">
            <a:off x="9372600" y="1905000"/>
            <a:ext cx="762000" cy="0"/>
          </a:xfrm>
          <a:prstGeom prst="line">
            <a:avLst/>
          </a:prstGeom>
          <a:noFill/>
          <a:ln w="9525" algn="ctr">
            <a:solidFill>
              <a:srgbClr val="FFFFFF"/>
            </a:solidFill>
            <a:round/>
            <a:headEnd/>
            <a:tailEnd/>
          </a:ln>
        </p:spPr>
      </p:cxnSp>
      <p:sp>
        <p:nvSpPr>
          <p:cNvPr id="70" name="Rectangle 69"/>
          <p:cNvSpPr/>
          <p:nvPr/>
        </p:nvSpPr>
        <p:spPr bwMode="auto">
          <a:xfrm>
            <a:off x="5181600" y="3276600"/>
            <a:ext cx="3962400" cy="304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45" name="Picture 6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22475" y="1295400"/>
            <a:ext cx="5099050" cy="529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 bwMode="auto">
          <a:xfrm>
            <a:off x="1958975" y="3042151"/>
            <a:ext cx="2743200" cy="164465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615172" y="4567238"/>
            <a:ext cx="2949575" cy="207853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4532229" y="1152024"/>
            <a:ext cx="2949575" cy="191135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4572000" y="2987675"/>
            <a:ext cx="2949575" cy="191135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4554257" y="4677110"/>
            <a:ext cx="2949575" cy="202030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8182" y="4917361"/>
            <a:ext cx="1923944" cy="134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5735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2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0" y="-381000"/>
            <a:ext cx="914400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 algn="ctr"/>
            <a:r>
              <a:rPr lang="en-US" sz="6000" i="0">
                <a:solidFill>
                  <a:srgbClr val="FFFF00"/>
                </a:solidFill>
              </a:rPr>
              <a:t>Sensitivity to V(x,z) Error</a:t>
            </a:r>
          </a:p>
        </p:txBody>
      </p:sp>
      <p:cxnSp>
        <p:nvCxnSpPr>
          <p:cNvPr id="10243" name="Straight Connector 25"/>
          <p:cNvCxnSpPr>
            <a:cxnSpLocks noChangeShapeType="1"/>
          </p:cNvCxnSpPr>
          <p:nvPr/>
        </p:nvCxnSpPr>
        <p:spPr bwMode="auto">
          <a:xfrm rot="5400000">
            <a:off x="9372600" y="1905000"/>
            <a:ext cx="762000" cy="0"/>
          </a:xfrm>
          <a:prstGeom prst="line">
            <a:avLst/>
          </a:prstGeom>
          <a:noFill/>
          <a:ln w="9525" algn="ctr">
            <a:solidFill>
              <a:srgbClr val="FFFFFF"/>
            </a:solidFill>
            <a:round/>
            <a:headEnd/>
            <a:tailEnd/>
          </a:ln>
        </p:spPr>
      </p:cxnSp>
      <p:sp>
        <p:nvSpPr>
          <p:cNvPr id="70" name="Rectangle 69"/>
          <p:cNvSpPr/>
          <p:nvPr/>
        </p:nvSpPr>
        <p:spPr bwMode="auto">
          <a:xfrm>
            <a:off x="5181600" y="3276600"/>
            <a:ext cx="3962400" cy="304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5908" name="Picture 6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41065" y="1320800"/>
            <a:ext cx="5162550" cy="527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 bwMode="auto">
          <a:xfrm>
            <a:off x="1958975" y="3042151"/>
            <a:ext cx="2743200" cy="164465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672765" y="4676525"/>
            <a:ext cx="2949575" cy="191135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4532229" y="1152024"/>
            <a:ext cx="2949575" cy="191135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4584032" y="2987675"/>
            <a:ext cx="2949575" cy="191135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4601297" y="4441197"/>
            <a:ext cx="2949575" cy="22320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5493" y="4931081"/>
            <a:ext cx="1894734" cy="135721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057732" y="5819521"/>
            <a:ext cx="3569996" cy="505079"/>
            <a:chOff x="3057732" y="5819521"/>
            <a:chExt cx="3569996" cy="505079"/>
          </a:xfrm>
        </p:grpSpPr>
        <p:sp>
          <p:nvSpPr>
            <p:cNvPr id="3" name="Oval 2"/>
            <p:cNvSpPr/>
            <p:nvPr/>
          </p:nvSpPr>
          <p:spPr bwMode="auto">
            <a:xfrm>
              <a:off x="3057732" y="5867400"/>
              <a:ext cx="1241425" cy="457200"/>
            </a:xfrm>
            <a:prstGeom prst="ellipse">
              <a:avLst/>
            </a:prstGeom>
            <a:noFill/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1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  <p:sp>
          <p:nvSpPr>
            <p:cNvPr id="12" name="Oval 11"/>
            <p:cNvSpPr/>
            <p:nvPr/>
          </p:nvSpPr>
          <p:spPr bwMode="auto">
            <a:xfrm>
              <a:off x="5386303" y="5819521"/>
              <a:ext cx="1241425" cy="457200"/>
            </a:xfrm>
            <a:prstGeom prst="ellipse">
              <a:avLst/>
            </a:prstGeom>
            <a:noFill/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1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2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498" name="Rectangle 2"/>
          <p:cNvSpPr>
            <a:spLocks noChangeArrowheads="1"/>
          </p:cNvSpPr>
          <p:nvPr/>
        </p:nvSpPr>
        <p:spPr bwMode="auto">
          <a:xfrm>
            <a:off x="0" y="-533400"/>
            <a:ext cx="914400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sz="8000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LSM</a:t>
            </a:r>
            <a:endParaRPr lang="en-US" sz="8000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-990600" y="457200"/>
            <a:ext cx="1104900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Theory: </a:t>
            </a:r>
            <a:r>
              <a:rPr lang="en-US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Overdetermined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vs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Underdetermined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-1828800" y="1271588"/>
            <a:ext cx="1104900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Workflow: 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Diffraction Stack </a:t>
            </a:r>
            <a:r>
              <a:rPr lang="en-US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vs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RTM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-1752600" y="2085975"/>
            <a:ext cx="1104900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Sensitivity: 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LSM sensitivity to </a:t>
            </a:r>
            <a:r>
              <a:rPr lang="en-US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D</a:t>
            </a:r>
            <a:r>
              <a:rPr lang="en-US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</a:t>
            </a:r>
            <a:r>
              <a:rPr lang="en-US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x,z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-1752600" y="2895600"/>
            <a:ext cx="1104900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-1981200" y="2971800"/>
            <a:ext cx="1104900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Dot Product Test: 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</a:t>
            </a:r>
            <a:r>
              <a:rPr lang="en-US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Lm,d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)=(</a:t>
            </a:r>
            <a:r>
              <a:rPr lang="en-US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m,L</a:t>
            </a:r>
            <a:r>
              <a:rPr lang="en-US" baseline="30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</a:t>
            </a:r>
            <a:r>
              <a:rPr lang="en-US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d)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0" name="Rectangle 2"/>
          <p:cNvSpPr>
            <a:spLocks noChangeArrowheads="1"/>
          </p:cNvSpPr>
          <p:nvPr/>
        </p:nvSpPr>
        <p:spPr bwMode="auto">
          <a:xfrm>
            <a:off x="-4267200" y="3657600"/>
            <a:ext cx="1104900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Examples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-4267200" y="4419600"/>
            <a:ext cx="1104900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Summary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0" y="1423988"/>
            <a:ext cx="8915400" cy="5434012"/>
            <a:chOff x="0" y="1271337"/>
            <a:chExt cx="8915400" cy="5434263"/>
          </a:xfrm>
        </p:grpSpPr>
        <p:sp>
          <p:nvSpPr>
            <p:cNvPr id="2" name="Rectangle 1"/>
            <p:cNvSpPr/>
            <p:nvPr/>
          </p:nvSpPr>
          <p:spPr bwMode="auto">
            <a:xfrm>
              <a:off x="0" y="4419494"/>
              <a:ext cx="7924800" cy="2286106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152400" y="1271337"/>
              <a:ext cx="8763000" cy="2233715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2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838200"/>
            <a:ext cx="9144000" cy="2286000"/>
          </a:xfrm>
        </p:spPr>
        <p:txBody>
          <a:bodyPr/>
          <a:lstStyle/>
          <a:p>
            <a:pPr>
              <a:defRPr/>
            </a:pPr>
            <a:r>
              <a:rPr lang="en-US" b="1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Dot Products and Adjoint Operators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785813" y="914400"/>
            <a:ext cx="4700587" cy="1143000"/>
            <a:chOff x="336" y="1104"/>
            <a:chExt cx="2961" cy="720"/>
          </a:xfrm>
        </p:grpSpPr>
        <p:sp>
          <p:nvSpPr>
            <p:cNvPr id="822276" name="Rectangle 4"/>
            <p:cNvSpPr>
              <a:spLocks noChangeArrowheads="1"/>
            </p:cNvSpPr>
            <p:nvPr/>
          </p:nvSpPr>
          <p:spPr bwMode="auto">
            <a:xfrm>
              <a:off x="336" y="1152"/>
              <a:ext cx="2896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Recall: (u,u) =       u* u</a:t>
              </a:r>
            </a:p>
          </p:txBody>
        </p:sp>
        <p:grpSp>
          <p:nvGrpSpPr>
            <p:cNvPr id="12338" name="Group 5"/>
            <p:cNvGrpSpPr>
              <a:grpSpLocks/>
            </p:cNvGrpSpPr>
            <p:nvPr/>
          </p:nvGrpSpPr>
          <p:grpSpPr bwMode="auto">
            <a:xfrm>
              <a:off x="2198" y="1104"/>
              <a:ext cx="634" cy="720"/>
              <a:chOff x="2534" y="768"/>
              <a:chExt cx="634" cy="720"/>
            </a:xfrm>
          </p:grpSpPr>
          <p:sp>
            <p:nvSpPr>
              <p:cNvPr id="822278" name="Text Box 6"/>
              <p:cNvSpPr txBox="1">
                <a:spLocks noChangeArrowheads="1"/>
              </p:cNvSpPr>
              <p:nvPr/>
            </p:nvSpPr>
            <p:spPr bwMode="auto">
              <a:xfrm>
                <a:off x="2582" y="768"/>
                <a:ext cx="586" cy="4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marL="342900" indent="-342900">
                  <a:defRPr/>
                </a:pPr>
                <a:r>
                  <a:rPr lang="en-US" sz="44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sym typeface="Symbol" pitchFamily="18" charset="2"/>
                  </a:rPr>
                  <a:t></a:t>
                </a:r>
                <a:endParaRPr lang="en-US" sz="44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822279" name="Text Box 7"/>
              <p:cNvSpPr txBox="1">
                <a:spLocks noChangeArrowheads="1"/>
              </p:cNvSpPr>
              <p:nvPr/>
            </p:nvSpPr>
            <p:spPr bwMode="auto">
              <a:xfrm>
                <a:off x="2534" y="1123"/>
                <a:ext cx="224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marL="342900" indent="-342900">
                  <a:defRPr/>
                </a:pPr>
                <a:r>
                  <a:rPr lang="en-US" sz="3200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 </a:t>
                </a:r>
                <a:r>
                  <a:rPr lang="en-US" sz="2000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i</a:t>
                </a:r>
              </a:p>
            </p:txBody>
          </p:sp>
        </p:grpSp>
        <p:sp>
          <p:nvSpPr>
            <p:cNvPr id="822280" name="Rectangle 8"/>
            <p:cNvSpPr>
              <a:spLocks noChangeArrowheads="1"/>
            </p:cNvSpPr>
            <p:nvPr/>
          </p:nvSpPr>
          <p:spPr bwMode="auto">
            <a:xfrm>
              <a:off x="2741" y="1344"/>
              <a:ext cx="16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i</a:t>
              </a:r>
            </a:p>
          </p:txBody>
        </p:sp>
        <p:sp>
          <p:nvSpPr>
            <p:cNvPr id="822281" name="Rectangle 9"/>
            <p:cNvSpPr>
              <a:spLocks noChangeArrowheads="1"/>
            </p:cNvSpPr>
            <p:nvPr/>
          </p:nvSpPr>
          <p:spPr bwMode="auto">
            <a:xfrm>
              <a:off x="3137" y="1344"/>
              <a:ext cx="16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i</a:t>
              </a:r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533400" y="2057400"/>
            <a:ext cx="6616700" cy="1143000"/>
            <a:chOff x="336" y="1680"/>
            <a:chExt cx="4168" cy="720"/>
          </a:xfrm>
        </p:grpSpPr>
        <p:sp>
          <p:nvSpPr>
            <p:cNvPr id="822283" name="Rectangle 11"/>
            <p:cNvSpPr>
              <a:spLocks noChangeArrowheads="1"/>
            </p:cNvSpPr>
            <p:nvPr/>
          </p:nvSpPr>
          <p:spPr bwMode="auto">
            <a:xfrm>
              <a:off x="336" y="1728"/>
              <a:ext cx="4168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Recall: (</a:t>
              </a:r>
              <a:r>
                <a:rPr lang="en-US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v</a:t>
              </a:r>
              <a:r>
                <a:rPr lang="en-US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,Lu</a:t>
              </a:r>
              <a:r>
                <a: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) =       </a:t>
              </a:r>
              <a:r>
                <a:rPr lang="en-US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v* </a:t>
              </a:r>
              <a:r>
                <a: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(        L  u )</a:t>
              </a:r>
            </a:p>
          </p:txBody>
        </p:sp>
        <p:grpSp>
          <p:nvGrpSpPr>
            <p:cNvPr id="12328" name="Group 12"/>
            <p:cNvGrpSpPr>
              <a:grpSpLocks/>
            </p:cNvGrpSpPr>
            <p:nvPr/>
          </p:nvGrpSpPr>
          <p:grpSpPr bwMode="auto">
            <a:xfrm>
              <a:off x="3302" y="1680"/>
              <a:ext cx="634" cy="720"/>
              <a:chOff x="2534" y="768"/>
              <a:chExt cx="634" cy="720"/>
            </a:xfrm>
          </p:grpSpPr>
          <p:sp>
            <p:nvSpPr>
              <p:cNvPr id="822285" name="Text Box 13"/>
              <p:cNvSpPr txBox="1">
                <a:spLocks noChangeArrowheads="1"/>
              </p:cNvSpPr>
              <p:nvPr/>
            </p:nvSpPr>
            <p:spPr bwMode="auto">
              <a:xfrm>
                <a:off x="2582" y="768"/>
                <a:ext cx="586" cy="4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marL="342900" indent="-342900">
                  <a:defRPr/>
                </a:pPr>
                <a:r>
                  <a:rPr lang="en-US" sz="44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sym typeface="Symbol" pitchFamily="18" charset="2"/>
                  </a:rPr>
                  <a:t></a:t>
                </a:r>
                <a:endParaRPr lang="en-US" sz="44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822286" name="Text Box 14"/>
              <p:cNvSpPr txBox="1">
                <a:spLocks noChangeArrowheads="1"/>
              </p:cNvSpPr>
              <p:nvPr/>
            </p:nvSpPr>
            <p:spPr bwMode="auto">
              <a:xfrm>
                <a:off x="2534" y="1123"/>
                <a:ext cx="224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marL="342900" indent="-342900">
                  <a:defRPr/>
                </a:pPr>
                <a:r>
                  <a:rPr lang="en-US" sz="3200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 </a:t>
                </a:r>
                <a:r>
                  <a:rPr lang="en-US" sz="2000">
                    <a:solidFill>
                      <a:srgbClr val="E6F10D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j</a:t>
                </a:r>
              </a:p>
            </p:txBody>
          </p:sp>
        </p:grpSp>
        <p:sp>
          <p:nvSpPr>
            <p:cNvPr id="822287" name="Rectangle 15"/>
            <p:cNvSpPr>
              <a:spLocks noChangeArrowheads="1"/>
            </p:cNvSpPr>
            <p:nvPr/>
          </p:nvSpPr>
          <p:spPr bwMode="auto">
            <a:xfrm>
              <a:off x="2912" y="1920"/>
              <a:ext cx="16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i</a:t>
              </a:r>
            </a:p>
          </p:txBody>
        </p:sp>
        <p:sp>
          <p:nvSpPr>
            <p:cNvPr id="822288" name="Rectangle 16"/>
            <p:cNvSpPr>
              <a:spLocks noChangeArrowheads="1"/>
            </p:cNvSpPr>
            <p:nvPr/>
          </p:nvSpPr>
          <p:spPr bwMode="auto">
            <a:xfrm>
              <a:off x="3888" y="1920"/>
              <a:ext cx="204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i</a:t>
              </a:r>
              <a:r>
                <a:rPr lang="en-US" sz="2000">
                  <a:solidFill>
                    <a:srgbClr val="E6F10D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j</a:t>
              </a:r>
            </a:p>
          </p:txBody>
        </p:sp>
        <p:grpSp>
          <p:nvGrpSpPr>
            <p:cNvPr id="12331" name="Group 17"/>
            <p:cNvGrpSpPr>
              <a:grpSpLocks/>
            </p:cNvGrpSpPr>
            <p:nvPr/>
          </p:nvGrpSpPr>
          <p:grpSpPr bwMode="auto">
            <a:xfrm>
              <a:off x="2351" y="1694"/>
              <a:ext cx="586" cy="706"/>
              <a:chOff x="2533" y="782"/>
              <a:chExt cx="586" cy="706"/>
            </a:xfrm>
          </p:grpSpPr>
          <p:sp>
            <p:nvSpPr>
              <p:cNvPr id="822290" name="Text Box 18"/>
              <p:cNvSpPr txBox="1">
                <a:spLocks noChangeArrowheads="1"/>
              </p:cNvSpPr>
              <p:nvPr/>
            </p:nvSpPr>
            <p:spPr bwMode="auto">
              <a:xfrm>
                <a:off x="2533" y="782"/>
                <a:ext cx="586" cy="4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marL="342900" indent="-342900">
                  <a:defRPr/>
                </a:pPr>
                <a:r>
                  <a:rPr lang="en-US" sz="44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sym typeface="Symbol" pitchFamily="18" charset="2"/>
                  </a:rPr>
                  <a:t></a:t>
                </a:r>
                <a:endParaRPr lang="en-US" sz="44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822291" name="Text Box 19"/>
              <p:cNvSpPr txBox="1">
                <a:spLocks noChangeArrowheads="1"/>
              </p:cNvSpPr>
              <p:nvPr/>
            </p:nvSpPr>
            <p:spPr bwMode="auto">
              <a:xfrm>
                <a:off x="2534" y="1123"/>
                <a:ext cx="224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marL="342900" indent="-342900">
                  <a:defRPr/>
                </a:pPr>
                <a:r>
                  <a:rPr lang="en-US" sz="3200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 </a:t>
                </a:r>
                <a:r>
                  <a:rPr lang="en-US" sz="2000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i</a:t>
                </a:r>
              </a:p>
            </p:txBody>
          </p:sp>
        </p:grpSp>
        <p:sp>
          <p:nvSpPr>
            <p:cNvPr id="822292" name="Rectangle 20"/>
            <p:cNvSpPr>
              <a:spLocks noChangeArrowheads="1"/>
            </p:cNvSpPr>
            <p:nvPr/>
          </p:nvSpPr>
          <p:spPr bwMode="auto">
            <a:xfrm>
              <a:off x="4224" y="1920"/>
              <a:ext cx="16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>
                  <a:solidFill>
                    <a:srgbClr val="E6F10D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j</a:t>
              </a:r>
            </a:p>
          </p:txBody>
        </p:sp>
      </p:grpSp>
      <p:grpSp>
        <p:nvGrpSpPr>
          <p:cNvPr id="7" name="Group 21"/>
          <p:cNvGrpSpPr>
            <a:grpSpLocks/>
          </p:cNvGrpSpPr>
          <p:nvPr/>
        </p:nvGrpSpPr>
        <p:grpSpPr bwMode="auto">
          <a:xfrm>
            <a:off x="3276600" y="3276600"/>
            <a:ext cx="3733800" cy="1143000"/>
            <a:chOff x="2064" y="2064"/>
            <a:chExt cx="2352" cy="720"/>
          </a:xfrm>
        </p:grpSpPr>
        <p:sp>
          <p:nvSpPr>
            <p:cNvPr id="822294" name="Rectangle 22"/>
            <p:cNvSpPr>
              <a:spLocks noChangeArrowheads="1"/>
            </p:cNvSpPr>
            <p:nvPr/>
          </p:nvSpPr>
          <p:spPr bwMode="auto">
            <a:xfrm>
              <a:off x="2780" y="2112"/>
              <a:ext cx="1636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[     L  </a:t>
              </a:r>
              <a:r>
                <a:rPr lang="en-US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v</a:t>
              </a:r>
              <a:r>
                <a: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*  ]u </a:t>
              </a:r>
            </a:p>
          </p:txBody>
        </p:sp>
        <p:grpSp>
          <p:nvGrpSpPr>
            <p:cNvPr id="12317" name="Group 23"/>
            <p:cNvGrpSpPr>
              <a:grpSpLocks/>
            </p:cNvGrpSpPr>
            <p:nvPr/>
          </p:nvGrpSpPr>
          <p:grpSpPr bwMode="auto">
            <a:xfrm>
              <a:off x="2338" y="2064"/>
              <a:ext cx="634" cy="720"/>
              <a:chOff x="2534" y="768"/>
              <a:chExt cx="634" cy="720"/>
            </a:xfrm>
          </p:grpSpPr>
          <p:sp>
            <p:nvSpPr>
              <p:cNvPr id="822296" name="Text Box 24"/>
              <p:cNvSpPr txBox="1">
                <a:spLocks noChangeArrowheads="1"/>
              </p:cNvSpPr>
              <p:nvPr/>
            </p:nvSpPr>
            <p:spPr bwMode="auto">
              <a:xfrm>
                <a:off x="2582" y="768"/>
                <a:ext cx="586" cy="4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marL="342900" indent="-342900">
                  <a:defRPr/>
                </a:pPr>
                <a:r>
                  <a:rPr lang="en-US" sz="44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sym typeface="Symbol" pitchFamily="18" charset="2"/>
                  </a:rPr>
                  <a:t></a:t>
                </a:r>
                <a:endParaRPr lang="en-US" sz="44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822297" name="Text Box 25"/>
              <p:cNvSpPr txBox="1">
                <a:spLocks noChangeArrowheads="1"/>
              </p:cNvSpPr>
              <p:nvPr/>
            </p:nvSpPr>
            <p:spPr bwMode="auto">
              <a:xfrm>
                <a:off x="2534" y="1123"/>
                <a:ext cx="224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marL="342900" indent="-342900">
                  <a:defRPr/>
                </a:pPr>
                <a:r>
                  <a:rPr lang="en-US" sz="3200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 </a:t>
                </a:r>
                <a:r>
                  <a:rPr lang="en-US" sz="2000">
                    <a:solidFill>
                      <a:srgbClr val="E6F10D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j</a:t>
                </a:r>
              </a:p>
            </p:txBody>
          </p:sp>
        </p:grpSp>
        <p:grpSp>
          <p:nvGrpSpPr>
            <p:cNvPr id="12318" name="Group 26"/>
            <p:cNvGrpSpPr>
              <a:grpSpLocks/>
            </p:cNvGrpSpPr>
            <p:nvPr/>
          </p:nvGrpSpPr>
          <p:grpSpPr bwMode="auto">
            <a:xfrm>
              <a:off x="2876" y="2064"/>
              <a:ext cx="634" cy="720"/>
              <a:chOff x="2534" y="768"/>
              <a:chExt cx="634" cy="720"/>
            </a:xfrm>
          </p:grpSpPr>
          <p:sp>
            <p:nvSpPr>
              <p:cNvPr id="822299" name="Text Box 27"/>
              <p:cNvSpPr txBox="1">
                <a:spLocks noChangeArrowheads="1"/>
              </p:cNvSpPr>
              <p:nvPr/>
            </p:nvSpPr>
            <p:spPr bwMode="auto">
              <a:xfrm>
                <a:off x="2582" y="768"/>
                <a:ext cx="586" cy="4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marL="342900" indent="-342900">
                  <a:defRPr/>
                </a:pPr>
                <a:r>
                  <a:rPr lang="en-US" sz="44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sym typeface="Symbol" pitchFamily="18" charset="2"/>
                  </a:rPr>
                  <a:t></a:t>
                </a:r>
                <a:endParaRPr lang="en-US" sz="44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822300" name="Text Box 28"/>
              <p:cNvSpPr txBox="1">
                <a:spLocks noChangeArrowheads="1"/>
              </p:cNvSpPr>
              <p:nvPr/>
            </p:nvSpPr>
            <p:spPr bwMode="auto">
              <a:xfrm>
                <a:off x="2534" y="1123"/>
                <a:ext cx="224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marL="342900" indent="-342900">
                  <a:defRPr/>
                </a:pPr>
                <a:r>
                  <a:rPr lang="en-US" sz="3200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 </a:t>
                </a:r>
                <a:r>
                  <a:rPr lang="en-US" sz="2000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i</a:t>
                </a:r>
              </a:p>
            </p:txBody>
          </p:sp>
        </p:grpSp>
        <p:sp>
          <p:nvSpPr>
            <p:cNvPr id="822301" name="Rectangle 29"/>
            <p:cNvSpPr>
              <a:spLocks noChangeArrowheads="1"/>
            </p:cNvSpPr>
            <p:nvPr/>
          </p:nvSpPr>
          <p:spPr bwMode="auto">
            <a:xfrm>
              <a:off x="4252" y="2304"/>
              <a:ext cx="16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>
                  <a:solidFill>
                    <a:srgbClr val="E6F10D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j</a:t>
              </a:r>
            </a:p>
          </p:txBody>
        </p:sp>
        <p:sp>
          <p:nvSpPr>
            <p:cNvPr id="822302" name="Rectangle 30"/>
            <p:cNvSpPr>
              <a:spLocks noChangeArrowheads="1"/>
            </p:cNvSpPr>
            <p:nvPr/>
          </p:nvSpPr>
          <p:spPr bwMode="auto">
            <a:xfrm>
              <a:off x="3404" y="2342"/>
              <a:ext cx="204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i</a:t>
              </a:r>
              <a:r>
                <a:rPr lang="en-US" sz="2000">
                  <a:solidFill>
                    <a:srgbClr val="E6F10D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j</a:t>
              </a:r>
            </a:p>
          </p:txBody>
        </p:sp>
        <p:sp>
          <p:nvSpPr>
            <p:cNvPr id="822303" name="Rectangle 31"/>
            <p:cNvSpPr>
              <a:spLocks noChangeArrowheads="1"/>
            </p:cNvSpPr>
            <p:nvPr/>
          </p:nvSpPr>
          <p:spPr bwMode="auto">
            <a:xfrm>
              <a:off x="3644" y="2342"/>
              <a:ext cx="16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i</a:t>
              </a:r>
            </a:p>
          </p:txBody>
        </p:sp>
        <p:sp>
          <p:nvSpPr>
            <p:cNvPr id="822304" name="Rectangle 32"/>
            <p:cNvSpPr>
              <a:spLocks noChangeArrowheads="1"/>
            </p:cNvSpPr>
            <p:nvPr/>
          </p:nvSpPr>
          <p:spPr bwMode="auto">
            <a:xfrm>
              <a:off x="2064" y="2140"/>
              <a:ext cx="280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=</a:t>
              </a:r>
            </a:p>
          </p:txBody>
        </p:sp>
      </p:grpSp>
      <p:grpSp>
        <p:nvGrpSpPr>
          <p:cNvPr id="10" name="Group 33"/>
          <p:cNvGrpSpPr>
            <a:grpSpLocks/>
          </p:cNvGrpSpPr>
          <p:nvPr/>
        </p:nvGrpSpPr>
        <p:grpSpPr bwMode="auto">
          <a:xfrm>
            <a:off x="3276600" y="4495800"/>
            <a:ext cx="3968750" cy="1143000"/>
            <a:chOff x="2064" y="2832"/>
            <a:chExt cx="2500" cy="720"/>
          </a:xfrm>
        </p:grpSpPr>
        <p:sp>
          <p:nvSpPr>
            <p:cNvPr id="822306" name="Rectangle 34"/>
            <p:cNvSpPr>
              <a:spLocks noChangeArrowheads="1"/>
            </p:cNvSpPr>
            <p:nvPr/>
          </p:nvSpPr>
          <p:spPr bwMode="auto">
            <a:xfrm>
              <a:off x="2784" y="2908"/>
              <a:ext cx="1780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[     L* </a:t>
              </a:r>
              <a:r>
                <a:rPr lang="en-US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v </a:t>
              </a:r>
              <a:r>
                <a: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]* u </a:t>
              </a:r>
            </a:p>
          </p:txBody>
        </p:sp>
        <p:grpSp>
          <p:nvGrpSpPr>
            <p:cNvPr id="12306" name="Group 35"/>
            <p:cNvGrpSpPr>
              <a:grpSpLocks/>
            </p:cNvGrpSpPr>
            <p:nvPr/>
          </p:nvGrpSpPr>
          <p:grpSpPr bwMode="auto">
            <a:xfrm>
              <a:off x="2338" y="2832"/>
              <a:ext cx="634" cy="720"/>
              <a:chOff x="2534" y="768"/>
              <a:chExt cx="634" cy="720"/>
            </a:xfrm>
          </p:grpSpPr>
          <p:sp>
            <p:nvSpPr>
              <p:cNvPr id="822308" name="Text Box 36"/>
              <p:cNvSpPr txBox="1">
                <a:spLocks noChangeArrowheads="1"/>
              </p:cNvSpPr>
              <p:nvPr/>
            </p:nvSpPr>
            <p:spPr bwMode="auto">
              <a:xfrm>
                <a:off x="2582" y="768"/>
                <a:ext cx="586" cy="4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marL="342900" indent="-342900">
                  <a:defRPr/>
                </a:pPr>
                <a:r>
                  <a:rPr lang="en-US" sz="44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sym typeface="Symbol" pitchFamily="18" charset="2"/>
                  </a:rPr>
                  <a:t></a:t>
                </a:r>
                <a:endParaRPr lang="en-US" sz="44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822309" name="Text Box 37"/>
              <p:cNvSpPr txBox="1">
                <a:spLocks noChangeArrowheads="1"/>
              </p:cNvSpPr>
              <p:nvPr/>
            </p:nvSpPr>
            <p:spPr bwMode="auto">
              <a:xfrm>
                <a:off x="2534" y="1123"/>
                <a:ext cx="224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marL="342900" indent="-342900">
                  <a:defRPr/>
                </a:pPr>
                <a:r>
                  <a:rPr lang="en-US" sz="3200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 </a:t>
                </a:r>
                <a:r>
                  <a:rPr lang="en-US" sz="2000">
                    <a:solidFill>
                      <a:srgbClr val="E6F10D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j</a:t>
                </a:r>
              </a:p>
            </p:txBody>
          </p:sp>
        </p:grpSp>
        <p:grpSp>
          <p:nvGrpSpPr>
            <p:cNvPr id="12307" name="Group 38"/>
            <p:cNvGrpSpPr>
              <a:grpSpLocks/>
            </p:cNvGrpSpPr>
            <p:nvPr/>
          </p:nvGrpSpPr>
          <p:grpSpPr bwMode="auto">
            <a:xfrm>
              <a:off x="2876" y="2832"/>
              <a:ext cx="634" cy="720"/>
              <a:chOff x="2534" y="768"/>
              <a:chExt cx="634" cy="720"/>
            </a:xfrm>
          </p:grpSpPr>
          <p:sp>
            <p:nvSpPr>
              <p:cNvPr id="822311" name="Text Box 39"/>
              <p:cNvSpPr txBox="1">
                <a:spLocks noChangeArrowheads="1"/>
              </p:cNvSpPr>
              <p:nvPr/>
            </p:nvSpPr>
            <p:spPr bwMode="auto">
              <a:xfrm>
                <a:off x="2582" y="768"/>
                <a:ext cx="586" cy="4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marL="342900" indent="-342900">
                  <a:defRPr/>
                </a:pPr>
                <a:r>
                  <a:rPr lang="en-US" sz="44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sym typeface="Symbol" pitchFamily="18" charset="2"/>
                  </a:rPr>
                  <a:t></a:t>
                </a:r>
                <a:endParaRPr lang="en-US" sz="44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822312" name="Text Box 40"/>
              <p:cNvSpPr txBox="1">
                <a:spLocks noChangeArrowheads="1"/>
              </p:cNvSpPr>
              <p:nvPr/>
            </p:nvSpPr>
            <p:spPr bwMode="auto">
              <a:xfrm>
                <a:off x="2534" y="1123"/>
                <a:ext cx="224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marL="342900" indent="-342900">
                  <a:defRPr/>
                </a:pPr>
                <a:r>
                  <a:rPr lang="en-US" sz="3200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 </a:t>
                </a:r>
                <a:r>
                  <a:rPr lang="en-US" sz="2000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i</a:t>
                </a:r>
              </a:p>
            </p:txBody>
          </p:sp>
        </p:grpSp>
        <p:sp>
          <p:nvSpPr>
            <p:cNvPr id="822313" name="Rectangle 41"/>
            <p:cNvSpPr>
              <a:spLocks noChangeArrowheads="1"/>
            </p:cNvSpPr>
            <p:nvPr/>
          </p:nvSpPr>
          <p:spPr bwMode="auto">
            <a:xfrm>
              <a:off x="4400" y="3120"/>
              <a:ext cx="16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>
                  <a:solidFill>
                    <a:srgbClr val="E6F10D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j</a:t>
              </a:r>
            </a:p>
          </p:txBody>
        </p:sp>
        <p:sp>
          <p:nvSpPr>
            <p:cNvPr id="822314" name="Rectangle 42"/>
            <p:cNvSpPr>
              <a:spLocks noChangeArrowheads="1"/>
            </p:cNvSpPr>
            <p:nvPr/>
          </p:nvSpPr>
          <p:spPr bwMode="auto">
            <a:xfrm>
              <a:off x="3404" y="3110"/>
              <a:ext cx="204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i</a:t>
              </a:r>
              <a:r>
                <a:rPr lang="en-US" sz="2000">
                  <a:solidFill>
                    <a:srgbClr val="E6F10D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j</a:t>
              </a:r>
            </a:p>
          </p:txBody>
        </p:sp>
        <p:sp>
          <p:nvSpPr>
            <p:cNvPr id="822315" name="Rectangle 43"/>
            <p:cNvSpPr>
              <a:spLocks noChangeArrowheads="1"/>
            </p:cNvSpPr>
            <p:nvPr/>
          </p:nvSpPr>
          <p:spPr bwMode="auto">
            <a:xfrm>
              <a:off x="3824" y="3110"/>
              <a:ext cx="16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i</a:t>
              </a:r>
            </a:p>
          </p:txBody>
        </p:sp>
        <p:sp>
          <p:nvSpPr>
            <p:cNvPr id="822316" name="Rectangle 44"/>
            <p:cNvSpPr>
              <a:spLocks noChangeArrowheads="1"/>
            </p:cNvSpPr>
            <p:nvPr/>
          </p:nvSpPr>
          <p:spPr bwMode="auto">
            <a:xfrm>
              <a:off x="2064" y="2908"/>
              <a:ext cx="280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=</a:t>
              </a:r>
            </a:p>
          </p:txBody>
        </p:sp>
      </p:grpSp>
      <p:grpSp>
        <p:nvGrpSpPr>
          <p:cNvPr id="13" name="Group 45"/>
          <p:cNvGrpSpPr>
            <a:grpSpLocks/>
          </p:cNvGrpSpPr>
          <p:nvPr/>
        </p:nvGrpSpPr>
        <p:grpSpPr bwMode="auto">
          <a:xfrm>
            <a:off x="855663" y="5791200"/>
            <a:ext cx="5989637" cy="1143000"/>
            <a:chOff x="539" y="3648"/>
            <a:chExt cx="3773" cy="720"/>
          </a:xfrm>
        </p:grpSpPr>
        <p:sp>
          <p:nvSpPr>
            <p:cNvPr id="822318" name="Text Box 46"/>
            <p:cNvSpPr txBox="1">
              <a:spLocks noChangeArrowheads="1"/>
            </p:cNvSpPr>
            <p:nvPr/>
          </p:nvSpPr>
          <p:spPr bwMode="auto">
            <a:xfrm>
              <a:off x="539" y="3696"/>
              <a:ext cx="2917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So adjoint of L is L</a:t>
              </a:r>
              <a:r>
                <a:rPr lang="en-US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 </a:t>
              </a:r>
              <a:r>
                <a:rPr lang="en-US">
                  <a:effectLst>
                    <a:outerShdw blurRad="38100" dist="38100" dir="2700000" algn="tl">
                      <a:srgbClr val="000000"/>
                    </a:outerShdw>
                  </a:effectLst>
                  <a:sym typeface="Wingdings" pitchFamily="2" charset="2"/>
                </a:rPr>
                <a:t> </a:t>
              </a: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grpSp>
          <p:nvGrpSpPr>
            <p:cNvPr id="12297" name="Group 47"/>
            <p:cNvGrpSpPr>
              <a:grpSpLocks/>
            </p:cNvGrpSpPr>
            <p:nvPr/>
          </p:nvGrpSpPr>
          <p:grpSpPr bwMode="auto">
            <a:xfrm>
              <a:off x="3540" y="3648"/>
              <a:ext cx="634" cy="720"/>
              <a:chOff x="2534" y="768"/>
              <a:chExt cx="634" cy="720"/>
            </a:xfrm>
          </p:grpSpPr>
          <p:sp>
            <p:nvSpPr>
              <p:cNvPr id="822320" name="Text Box 48"/>
              <p:cNvSpPr txBox="1">
                <a:spLocks noChangeArrowheads="1"/>
              </p:cNvSpPr>
              <p:nvPr/>
            </p:nvSpPr>
            <p:spPr bwMode="auto">
              <a:xfrm>
                <a:off x="2582" y="768"/>
                <a:ext cx="586" cy="4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marL="342900" indent="-342900">
                  <a:defRPr/>
                </a:pPr>
                <a:r>
                  <a:rPr lang="en-US" sz="44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sym typeface="Symbol" pitchFamily="18" charset="2"/>
                  </a:rPr>
                  <a:t></a:t>
                </a:r>
                <a:endParaRPr lang="en-US" sz="44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822321" name="Text Box 49"/>
              <p:cNvSpPr txBox="1">
                <a:spLocks noChangeArrowheads="1"/>
              </p:cNvSpPr>
              <p:nvPr/>
            </p:nvSpPr>
            <p:spPr bwMode="auto">
              <a:xfrm>
                <a:off x="2534" y="1123"/>
                <a:ext cx="224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marL="342900" indent="-342900">
                  <a:defRPr/>
                </a:pPr>
                <a:r>
                  <a:rPr lang="en-US" sz="3200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 </a:t>
                </a:r>
                <a:r>
                  <a:rPr lang="en-US" sz="2000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i</a:t>
                </a:r>
              </a:p>
            </p:txBody>
          </p:sp>
        </p:grpSp>
        <p:sp>
          <p:nvSpPr>
            <p:cNvPr id="822322" name="Rectangle 50"/>
            <p:cNvSpPr>
              <a:spLocks noChangeArrowheads="1"/>
            </p:cNvSpPr>
            <p:nvPr/>
          </p:nvSpPr>
          <p:spPr bwMode="auto">
            <a:xfrm>
              <a:off x="4068" y="3926"/>
              <a:ext cx="204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i</a:t>
              </a:r>
              <a:r>
                <a:rPr lang="en-US" sz="2000">
                  <a:solidFill>
                    <a:srgbClr val="E6F10D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j</a:t>
              </a:r>
            </a:p>
          </p:txBody>
        </p:sp>
        <p:sp>
          <p:nvSpPr>
            <p:cNvPr id="822323" name="Rectangle 51"/>
            <p:cNvSpPr>
              <a:spLocks noChangeArrowheads="1"/>
            </p:cNvSpPr>
            <p:nvPr/>
          </p:nvSpPr>
          <p:spPr bwMode="auto">
            <a:xfrm>
              <a:off x="3876" y="3724"/>
              <a:ext cx="436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L*</a:t>
              </a:r>
            </a:p>
          </p:txBody>
        </p:sp>
        <p:grpSp>
          <p:nvGrpSpPr>
            <p:cNvPr id="12300" name="Group 52"/>
            <p:cNvGrpSpPr>
              <a:grpSpLocks/>
            </p:cNvGrpSpPr>
            <p:nvPr/>
          </p:nvGrpSpPr>
          <p:grpSpPr bwMode="auto">
            <a:xfrm>
              <a:off x="2835" y="3696"/>
              <a:ext cx="96" cy="192"/>
              <a:chOff x="288" y="3168"/>
              <a:chExt cx="96" cy="336"/>
            </a:xfrm>
          </p:grpSpPr>
          <p:sp>
            <p:nvSpPr>
              <p:cNvPr id="822325" name="Line 53"/>
              <p:cNvSpPr>
                <a:spLocks noChangeShapeType="1"/>
              </p:cNvSpPr>
              <p:nvPr/>
            </p:nvSpPr>
            <p:spPr bwMode="auto">
              <a:xfrm>
                <a:off x="336" y="3168"/>
                <a:ext cx="0" cy="336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22326" name="Line 54"/>
              <p:cNvSpPr>
                <a:spLocks noChangeShapeType="1"/>
              </p:cNvSpPr>
              <p:nvPr/>
            </p:nvSpPr>
            <p:spPr bwMode="auto">
              <a:xfrm>
                <a:off x="288" y="3264"/>
                <a:ext cx="96" cy="0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7321550" y="4611469"/>
            <a:ext cx="1811137" cy="646331"/>
            <a:chOff x="-670444" y="3707970"/>
            <a:chExt cx="1811137" cy="646331"/>
          </a:xfrm>
        </p:grpSpPr>
        <p:sp>
          <p:nvSpPr>
            <p:cNvPr id="55" name="Rectangle 11"/>
            <p:cNvSpPr>
              <a:spLocks noChangeArrowheads="1"/>
            </p:cNvSpPr>
            <p:nvPr/>
          </p:nvSpPr>
          <p:spPr bwMode="auto">
            <a:xfrm>
              <a:off x="-670444" y="3707970"/>
              <a:ext cx="1811137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= (L </a:t>
              </a:r>
              <a:r>
                <a:rPr lang="en-US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v</a:t>
              </a:r>
              <a:r>
                <a:rPr lang="en-US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,u</a:t>
              </a:r>
              <a:r>
                <a: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)</a:t>
              </a:r>
            </a:p>
          </p:txBody>
        </p:sp>
        <p:sp>
          <p:nvSpPr>
            <p:cNvPr id="56" name="Line 53"/>
            <p:cNvSpPr>
              <a:spLocks noChangeShapeType="1"/>
            </p:cNvSpPr>
            <p:nvPr/>
          </p:nvSpPr>
          <p:spPr bwMode="auto">
            <a:xfrm>
              <a:off x="235124" y="3749675"/>
              <a:ext cx="0" cy="30480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7" name="Line 54"/>
            <p:cNvSpPr>
              <a:spLocks noChangeShapeType="1"/>
            </p:cNvSpPr>
            <p:nvPr/>
          </p:nvSpPr>
          <p:spPr bwMode="auto">
            <a:xfrm>
              <a:off x="158924" y="3836761"/>
              <a:ext cx="152400" cy="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641850" y="4572000"/>
            <a:ext cx="3895572" cy="777875"/>
            <a:chOff x="4641850" y="4572000"/>
            <a:chExt cx="3895572" cy="777875"/>
          </a:xfrm>
        </p:grpSpPr>
        <p:sp>
          <p:nvSpPr>
            <p:cNvPr id="5" name="Rectangle 4"/>
            <p:cNvSpPr/>
            <p:nvPr/>
          </p:nvSpPr>
          <p:spPr bwMode="auto">
            <a:xfrm>
              <a:off x="4641850" y="4572000"/>
              <a:ext cx="1606550" cy="777875"/>
            </a:xfrm>
            <a:prstGeom prst="rect">
              <a:avLst/>
            </a:prstGeom>
            <a:solidFill>
              <a:srgbClr val="FF0000">
                <a:alpha val="28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1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  <p:sp>
          <p:nvSpPr>
            <p:cNvPr id="60" name="Rectangle 59"/>
            <p:cNvSpPr/>
            <p:nvPr/>
          </p:nvSpPr>
          <p:spPr bwMode="auto">
            <a:xfrm>
              <a:off x="7931150" y="4653175"/>
              <a:ext cx="606272" cy="604626"/>
            </a:xfrm>
            <a:prstGeom prst="rect">
              <a:avLst/>
            </a:prstGeom>
            <a:solidFill>
              <a:srgbClr val="FF0000">
                <a:alpha val="28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1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216400" y="5807075"/>
            <a:ext cx="2743200" cy="1050925"/>
            <a:chOff x="4216400" y="5807075"/>
            <a:chExt cx="2743200" cy="1050925"/>
          </a:xfrm>
        </p:grpSpPr>
        <p:sp>
          <p:nvSpPr>
            <p:cNvPr id="62" name="Rectangle 61"/>
            <p:cNvSpPr/>
            <p:nvPr/>
          </p:nvSpPr>
          <p:spPr bwMode="auto">
            <a:xfrm>
              <a:off x="4216400" y="5807075"/>
              <a:ext cx="660400" cy="777875"/>
            </a:xfrm>
            <a:prstGeom prst="rect">
              <a:avLst/>
            </a:prstGeom>
            <a:solidFill>
              <a:srgbClr val="FF0000">
                <a:alpha val="28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1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  <p:sp>
          <p:nvSpPr>
            <p:cNvPr id="63" name="Rectangle 62"/>
            <p:cNvSpPr/>
            <p:nvPr/>
          </p:nvSpPr>
          <p:spPr bwMode="auto">
            <a:xfrm>
              <a:off x="5593126" y="5860323"/>
              <a:ext cx="1366474" cy="997677"/>
            </a:xfrm>
            <a:prstGeom prst="rect">
              <a:avLst/>
            </a:prstGeom>
            <a:solidFill>
              <a:srgbClr val="FF0000">
                <a:alpha val="28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1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2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112713"/>
            <a:ext cx="9144000" cy="2286001"/>
          </a:xfrm>
        </p:spPr>
        <p:txBody>
          <a:bodyPr/>
          <a:lstStyle/>
          <a:p>
            <a:pPr>
              <a:defRPr/>
            </a:pPr>
            <a:r>
              <a:rPr lang="en-US" sz="5400" b="1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Dot Product </a:t>
            </a:r>
            <a:r>
              <a:rPr lang="en-US" sz="54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Test </a:t>
            </a:r>
            <a:r>
              <a:rPr lang="en-US" sz="5400" b="1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with CG code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447800" y="2097088"/>
            <a:ext cx="6213475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 Lm =(d,Lm) = (Lm,d) = m L d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6705600" y="2063750"/>
            <a:ext cx="293688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7038975" y="2065338"/>
            <a:ext cx="293688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720850" y="2065338"/>
            <a:ext cx="293688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</p:txBody>
      </p:sp>
      <p:sp>
        <p:nvSpPr>
          <p:cNvPr id="60" name="Rectangle 2"/>
          <p:cNvSpPr txBox="1">
            <a:spLocks noChangeArrowheads="1"/>
          </p:cNvSpPr>
          <p:nvPr/>
        </p:nvSpPr>
        <p:spPr bwMode="auto">
          <a:xfrm>
            <a:off x="838200" y="2667000"/>
            <a:ext cx="3048000" cy="1219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>
              <a:defRPr/>
            </a:pPr>
            <a:r>
              <a:rPr lang="en-US" sz="2800" ker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d</a:t>
            </a:r>
            <a:r>
              <a:rPr lang="en-US" sz="28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=forward(m,c)        </a:t>
            </a:r>
            <a:endParaRPr lang="en-US" sz="2800" ker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  <a:p>
            <a:pPr>
              <a:defRPr/>
            </a:pPr>
            <a:r>
              <a:rPr lang="en-US" sz="28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</a:t>
            </a:r>
            <a:endParaRPr lang="en-US" sz="2800" kern="0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61" name="Rectangle 2"/>
          <p:cNvSpPr txBox="1">
            <a:spLocks noChangeArrowheads="1"/>
          </p:cNvSpPr>
          <p:nvPr/>
        </p:nvSpPr>
        <p:spPr bwMode="auto">
          <a:xfrm>
            <a:off x="6172200" y="2743200"/>
            <a:ext cx="2971800" cy="990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>
              <a:defRPr/>
            </a:pPr>
            <a:r>
              <a:rPr lang="en-US" sz="2800" ker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m</a:t>
            </a:r>
            <a:r>
              <a:rPr lang="en-US" sz="28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=adjoint(d,c) </a:t>
            </a:r>
            <a:endParaRPr lang="en-US" sz="2800" kern="0">
              <a:solidFill>
                <a:srgbClr val="FAFD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  <a:p>
            <a:pPr>
              <a:defRPr/>
            </a:pPr>
            <a:r>
              <a:rPr lang="en-US" sz="28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</a:t>
            </a:r>
            <a:endParaRPr lang="en-US" sz="2800" kern="0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62" name="Rectangle 2"/>
          <p:cNvSpPr txBox="1">
            <a:spLocks noChangeArrowheads="1"/>
          </p:cNvSpPr>
          <p:nvPr/>
        </p:nvSpPr>
        <p:spPr bwMode="auto">
          <a:xfrm>
            <a:off x="6172200" y="3581400"/>
            <a:ext cx="2971800" cy="990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>
              <a:defRPr/>
            </a:pPr>
            <a:r>
              <a:rPr lang="en-US" sz="2800" ker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m</a:t>
            </a:r>
            <a:endParaRPr lang="en-US" sz="2800" kern="0">
              <a:solidFill>
                <a:srgbClr val="FAFD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  <a:p>
            <a:pPr>
              <a:defRPr/>
            </a:pPr>
            <a:r>
              <a:rPr lang="en-US" sz="28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</a:t>
            </a:r>
            <a:endParaRPr lang="en-US" sz="2800" kern="0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083300" y="3581400"/>
            <a:ext cx="293688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</p:txBody>
      </p:sp>
      <p:sp>
        <p:nvSpPr>
          <p:cNvPr id="64" name="Rectangle 2"/>
          <p:cNvSpPr txBox="1">
            <a:spLocks noChangeArrowheads="1"/>
          </p:cNvSpPr>
          <p:nvPr/>
        </p:nvSpPr>
        <p:spPr bwMode="auto">
          <a:xfrm>
            <a:off x="5791200" y="3581400"/>
            <a:ext cx="2971800" cy="990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>
              <a:defRPr/>
            </a:pPr>
            <a:r>
              <a:rPr lang="en-US" sz="28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m</a:t>
            </a:r>
          </a:p>
          <a:p>
            <a:pPr>
              <a:defRPr/>
            </a:pPr>
            <a:r>
              <a:rPr lang="en-US" sz="28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</a:t>
            </a:r>
            <a:endParaRPr lang="en-US" sz="2800" kern="0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65" name="Rectangle 2"/>
          <p:cNvSpPr txBox="1">
            <a:spLocks noChangeArrowheads="1"/>
          </p:cNvSpPr>
          <p:nvPr/>
        </p:nvSpPr>
        <p:spPr bwMode="auto">
          <a:xfrm>
            <a:off x="1752600" y="3511550"/>
            <a:ext cx="4419600" cy="1219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>
              <a:defRPr/>
            </a:pPr>
            <a:r>
              <a:rPr lang="en-US" sz="28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d </a:t>
            </a:r>
            <a:r>
              <a:rPr lang="en-US" sz="2800" ker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d</a:t>
            </a:r>
            <a:r>
              <a:rPr lang="en-US" sz="28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                       =                                 </a:t>
            </a:r>
            <a:endParaRPr lang="en-US" sz="2800" ker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  <a:p>
            <a:pPr>
              <a:defRPr/>
            </a:pPr>
            <a:r>
              <a:rPr lang="en-US" sz="28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</a:t>
            </a:r>
            <a:endParaRPr lang="en-US" sz="2800" kern="0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957388" y="3578225"/>
            <a:ext cx="293687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</p:txBody>
      </p:sp>
      <p:grpSp>
        <p:nvGrpSpPr>
          <p:cNvPr id="2" name="Group 68"/>
          <p:cNvGrpSpPr>
            <a:grpSpLocks/>
          </p:cNvGrpSpPr>
          <p:nvPr/>
        </p:nvGrpSpPr>
        <p:grpSpPr bwMode="auto">
          <a:xfrm>
            <a:off x="6781800" y="2057400"/>
            <a:ext cx="1828800" cy="1371600"/>
            <a:chOff x="6781800" y="2057400"/>
            <a:chExt cx="1828800" cy="1371600"/>
          </a:xfrm>
        </p:grpSpPr>
        <p:sp>
          <p:nvSpPr>
            <p:cNvPr id="67" name="Rectangle 66"/>
            <p:cNvSpPr/>
            <p:nvPr/>
          </p:nvSpPr>
          <p:spPr bwMode="auto">
            <a:xfrm>
              <a:off x="6858000" y="2057400"/>
              <a:ext cx="762000" cy="685800"/>
            </a:xfrm>
            <a:prstGeom prst="rect">
              <a:avLst/>
            </a:prstGeom>
            <a:solidFill>
              <a:srgbClr val="FF0000">
                <a:alpha val="13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8" name="Rectangle 67"/>
            <p:cNvSpPr/>
            <p:nvPr/>
          </p:nvSpPr>
          <p:spPr bwMode="auto">
            <a:xfrm>
              <a:off x="6781800" y="2743200"/>
              <a:ext cx="1828800" cy="685800"/>
            </a:xfrm>
            <a:prstGeom prst="rect">
              <a:avLst/>
            </a:prstGeom>
            <a:solidFill>
              <a:srgbClr val="FF0000">
                <a:alpha val="13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70" name="Rectangle 2"/>
          <p:cNvSpPr txBox="1">
            <a:spLocks noChangeArrowheads="1"/>
          </p:cNvSpPr>
          <p:nvPr/>
        </p:nvSpPr>
        <p:spPr bwMode="auto">
          <a:xfrm>
            <a:off x="76200" y="4038600"/>
            <a:ext cx="914400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sz="3200" ker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All migration codes should pass the dot product test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0" y="2743200"/>
            <a:ext cx="9144000" cy="1752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" name="Group 68"/>
          <p:cNvGrpSpPr>
            <a:grpSpLocks/>
          </p:cNvGrpSpPr>
          <p:nvPr/>
        </p:nvGrpSpPr>
        <p:grpSpPr bwMode="auto">
          <a:xfrm>
            <a:off x="1828800" y="2057400"/>
            <a:ext cx="1600200" cy="1295400"/>
            <a:chOff x="6781800" y="2057400"/>
            <a:chExt cx="1828800" cy="1371600"/>
          </a:xfrm>
        </p:grpSpPr>
        <p:sp>
          <p:nvSpPr>
            <p:cNvPr id="20" name="Rectangle 19"/>
            <p:cNvSpPr/>
            <p:nvPr/>
          </p:nvSpPr>
          <p:spPr bwMode="auto">
            <a:xfrm>
              <a:off x="6858000" y="2057400"/>
              <a:ext cx="762000" cy="685800"/>
            </a:xfrm>
            <a:prstGeom prst="rect">
              <a:avLst/>
            </a:prstGeom>
            <a:solidFill>
              <a:srgbClr val="FF0000">
                <a:alpha val="13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6781800" y="2743200"/>
              <a:ext cx="1828800" cy="685800"/>
            </a:xfrm>
            <a:prstGeom prst="rect">
              <a:avLst/>
            </a:prstGeom>
            <a:solidFill>
              <a:srgbClr val="FF0000">
                <a:alpha val="13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3330" name="TextBox 21"/>
          <p:cNvSpPr txBox="1">
            <a:spLocks noChangeArrowheads="1"/>
          </p:cNvSpPr>
          <p:nvPr/>
        </p:nvSpPr>
        <p:spPr bwMode="auto">
          <a:xfrm>
            <a:off x="2971800" y="1828800"/>
            <a:ext cx="568325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>
                <a:solidFill>
                  <a:srgbClr val="FFFFFF"/>
                </a:solidFill>
              </a:rPr>
              <a:t>Actual</a:t>
            </a:r>
          </a:p>
          <a:p>
            <a:r>
              <a:rPr lang="en-US" sz="1100">
                <a:solidFill>
                  <a:srgbClr val="FFFFFF"/>
                </a:solidFill>
              </a:rPr>
              <a:t>data</a:t>
            </a:r>
          </a:p>
        </p:txBody>
      </p:sp>
      <p:sp>
        <p:nvSpPr>
          <p:cNvPr id="13331" name="TextBox 22"/>
          <p:cNvSpPr txBox="1">
            <a:spLocks noChangeArrowheads="1"/>
          </p:cNvSpPr>
          <p:nvPr/>
        </p:nvSpPr>
        <p:spPr bwMode="auto">
          <a:xfrm>
            <a:off x="3514725" y="1820863"/>
            <a:ext cx="731838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>
                <a:solidFill>
                  <a:srgbClr val="FFFFFF"/>
                </a:solidFill>
              </a:rPr>
              <a:t>Predicted</a:t>
            </a:r>
          </a:p>
          <a:p>
            <a:r>
              <a:rPr lang="en-US" sz="1100">
                <a:solidFill>
                  <a:srgbClr val="FFFFFF"/>
                </a:solidFill>
              </a:rPr>
              <a:t> data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6964363" y="1676400"/>
            <a:ext cx="731837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>
                <a:solidFill>
                  <a:srgbClr val="FFFFFF"/>
                </a:solidFill>
              </a:rPr>
              <a:t>Predicted</a:t>
            </a:r>
          </a:p>
          <a:p>
            <a:r>
              <a:rPr lang="en-US" sz="1100">
                <a:solidFill>
                  <a:srgbClr val="FFFFFF"/>
                </a:solidFill>
              </a:rPr>
              <a:t> model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6278563" y="1676400"/>
            <a:ext cx="5715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>
                <a:solidFill>
                  <a:srgbClr val="FFFFFF"/>
                </a:solidFill>
              </a:rPr>
              <a:t>Actual</a:t>
            </a:r>
          </a:p>
          <a:p>
            <a:r>
              <a:rPr lang="en-US" sz="1100">
                <a:solidFill>
                  <a:srgbClr val="FFFFFF"/>
                </a:solidFill>
              </a:rPr>
              <a:t> model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18" grpId="0" animBg="1"/>
      <p:bldP spid="24" grpId="0"/>
      <p:bldP spid="25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498" name="Rectangle 2"/>
          <p:cNvSpPr>
            <a:spLocks noChangeArrowheads="1"/>
          </p:cNvSpPr>
          <p:nvPr/>
        </p:nvSpPr>
        <p:spPr bwMode="auto">
          <a:xfrm>
            <a:off x="0" y="-533400"/>
            <a:ext cx="914400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sz="8000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LSM</a:t>
            </a:r>
            <a:endParaRPr lang="en-US" sz="8000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-990600" y="457200"/>
            <a:ext cx="1104900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Theory: </a:t>
            </a:r>
            <a:r>
              <a:rPr lang="en-US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Overdetermined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vs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Underdetermined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-1828800" y="1271588"/>
            <a:ext cx="1104900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Workflow: 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Diffraction Stack </a:t>
            </a:r>
            <a:r>
              <a:rPr lang="en-US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vs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RTM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-1752600" y="2085975"/>
            <a:ext cx="1104900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Sensitivity: 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LSM sensitivity to </a:t>
            </a:r>
            <a:r>
              <a:rPr lang="en-US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D</a:t>
            </a:r>
            <a:r>
              <a:rPr lang="en-US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</a:t>
            </a:r>
            <a:r>
              <a:rPr lang="en-US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x,z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-1752600" y="2895600"/>
            <a:ext cx="1104900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-1981200" y="2971800"/>
            <a:ext cx="1104900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Dot Product Test: 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</a:t>
            </a:r>
            <a:r>
              <a:rPr lang="en-US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Lm,d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)=(</a:t>
            </a:r>
            <a:r>
              <a:rPr lang="en-US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m,L</a:t>
            </a:r>
            <a:r>
              <a:rPr lang="en-US" baseline="30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</a:t>
            </a:r>
            <a:r>
              <a:rPr lang="en-US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d)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0" name="Rectangle 2"/>
          <p:cNvSpPr>
            <a:spLocks noChangeArrowheads="1"/>
          </p:cNvSpPr>
          <p:nvPr/>
        </p:nvSpPr>
        <p:spPr bwMode="auto">
          <a:xfrm>
            <a:off x="-4267200" y="3657600"/>
            <a:ext cx="1104900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Examples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-4267200" y="4419600"/>
            <a:ext cx="1104900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Summary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0" y="1423988"/>
            <a:ext cx="8915400" cy="5434012"/>
            <a:chOff x="0" y="1271337"/>
            <a:chExt cx="8915400" cy="5434263"/>
          </a:xfrm>
        </p:grpSpPr>
        <p:sp>
          <p:nvSpPr>
            <p:cNvPr id="2" name="Rectangle 1"/>
            <p:cNvSpPr/>
            <p:nvPr/>
          </p:nvSpPr>
          <p:spPr bwMode="auto">
            <a:xfrm>
              <a:off x="0" y="5181530"/>
              <a:ext cx="7924800" cy="1524070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152400" y="1271337"/>
              <a:ext cx="8763000" cy="2995750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 idx="4294967295"/>
          </p:nvPr>
        </p:nvSpPr>
        <p:spPr>
          <a:xfrm>
            <a:off x="685800" y="250825"/>
            <a:ext cx="7772400" cy="511175"/>
          </a:xfrm>
        </p:spPr>
        <p:txBody>
          <a:bodyPr lIns="91440" tIns="45720" rIns="91440" bIns="45720">
            <a:noAutofit/>
          </a:bodyPr>
          <a:lstStyle/>
          <a:p>
            <a:pPr eaLnBrk="1" hangingPunct="1">
              <a:defRPr/>
            </a:pPr>
            <a:r>
              <a:rPr lang="en-US" altLang="ja-JP" sz="3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2D </a:t>
            </a:r>
            <a:r>
              <a:rPr lang="en-US" altLang="ja-JP" sz="36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Poststack</a:t>
            </a:r>
            <a:r>
              <a:rPr lang="en-US" altLang="ja-JP" sz="3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 Data from Japan Sea</a:t>
            </a:r>
            <a:endParaRPr lang="ja-JP" altLang="en-US" sz="3600" b="1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pitchFamily="34" charset="-128"/>
            </a:endParaRPr>
          </a:p>
        </p:txBody>
      </p:sp>
      <p:sp>
        <p:nvSpPr>
          <p:cNvPr id="4099" name="コンテンツ プレースホルダ 3"/>
          <p:cNvSpPr>
            <a:spLocks noGrp="1"/>
          </p:cNvSpPr>
          <p:nvPr>
            <p:ph idx="4294967295"/>
          </p:nvPr>
        </p:nvSpPr>
        <p:spPr>
          <a:xfrm>
            <a:off x="457200" y="1196975"/>
            <a:ext cx="8229600" cy="4525963"/>
          </a:xfrm>
        </p:spPr>
        <p:txBody>
          <a:bodyPr lIns="91440" tIns="45720" rIns="91440" bIns="45720"/>
          <a:lstStyle/>
          <a:p>
            <a:pPr marL="457200" indent="-457200" eaLnBrk="1" hangingPunct="1">
              <a:buFontTx/>
              <a:buNone/>
              <a:defRPr/>
            </a:pPr>
            <a:r>
              <a:rPr lang="en-US" altLang="ja-JP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JAPEX 2D SSP marine data description:</a:t>
            </a:r>
          </a:p>
          <a:p>
            <a:pPr marL="457200" indent="-457200" eaLnBrk="1" hangingPunct="1">
              <a:buFontTx/>
              <a:buNone/>
              <a:defRPr/>
            </a:pPr>
            <a:r>
              <a:rPr lang="en-US" altLang="ja-JP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Acquired in 1974, </a:t>
            </a:r>
          </a:p>
          <a:p>
            <a:pPr marL="457200" indent="-457200" eaLnBrk="1" hangingPunct="1">
              <a:buFontTx/>
              <a:buNone/>
              <a:defRPr/>
            </a:pPr>
            <a:r>
              <a:rPr lang="en-US" altLang="ja-JP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Dominant frequency of 15 Hz.</a:t>
            </a:r>
          </a:p>
        </p:txBody>
      </p:sp>
      <p:pic>
        <p:nvPicPr>
          <p:cNvPr id="4100" name="Picture 4" descr="fig91"/>
          <p:cNvPicPr>
            <a:picLocks noChangeAspect="1" noChangeArrowheads="1"/>
          </p:cNvPicPr>
          <p:nvPr/>
        </p:nvPicPr>
        <p:blipFill>
          <a:blip r:embed="rId3" cstate="print"/>
          <a:srcRect l="7376" t="10617" r="7603" b="3149"/>
          <a:stretch>
            <a:fillRect/>
          </a:stretch>
        </p:blipFill>
        <p:spPr bwMode="auto">
          <a:xfrm>
            <a:off x="1782763" y="2778125"/>
            <a:ext cx="5578475" cy="3403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5" name="正方形/長方形 4"/>
          <p:cNvSpPr/>
          <p:nvPr/>
        </p:nvSpPr>
        <p:spPr bwMode="auto">
          <a:xfrm>
            <a:off x="5500688" y="3063875"/>
            <a:ext cx="1143000" cy="1071563"/>
          </a:xfrm>
          <a:prstGeom prst="rect">
            <a:avLst/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ja-JP" altLang="en-US" sz="2800" i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pitchFamily="34" charset="-128"/>
            </a:endParaRPr>
          </a:p>
        </p:txBody>
      </p:sp>
      <p:grpSp>
        <p:nvGrpSpPr>
          <p:cNvPr id="2" name="グループ化 41"/>
          <p:cNvGrpSpPr>
            <a:grpSpLocks/>
          </p:cNvGrpSpPr>
          <p:nvPr/>
        </p:nvGrpSpPr>
        <p:grpSpPr bwMode="auto">
          <a:xfrm>
            <a:off x="971550" y="2540000"/>
            <a:ext cx="6711950" cy="4337050"/>
            <a:chOff x="425723" y="2500306"/>
            <a:chExt cx="3715272" cy="3766409"/>
          </a:xfrm>
        </p:grpSpPr>
        <p:sp>
          <p:nvSpPr>
            <p:cNvPr id="825351" name="テキスト ボックス 10"/>
            <p:cNvSpPr txBox="1">
              <a:spLocks noChangeArrowheads="1"/>
            </p:cNvSpPr>
            <p:nvPr/>
          </p:nvSpPr>
          <p:spPr bwMode="auto">
            <a:xfrm>
              <a:off x="614650" y="2500306"/>
              <a:ext cx="211774" cy="4508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kumimoji="1" lang="en-US" altLang="ja-JP" sz="2800" i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34" charset="-128"/>
                </a:rPr>
                <a:t>0</a:t>
              </a:r>
              <a:endParaRPr kumimoji="1" lang="ja-JP" altLang="en-US" sz="2800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825352" name="テキスト ボックス 11"/>
            <p:cNvSpPr txBox="1">
              <a:spLocks noChangeArrowheads="1"/>
            </p:cNvSpPr>
            <p:nvPr/>
          </p:nvSpPr>
          <p:spPr bwMode="auto">
            <a:xfrm>
              <a:off x="553139" y="5354064"/>
              <a:ext cx="320736" cy="4508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kumimoji="1" lang="en-US" altLang="ja-JP" sz="2800" i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34" charset="-128"/>
                </a:rPr>
                <a:t>  5</a:t>
              </a:r>
              <a:endParaRPr kumimoji="1" lang="ja-JP" altLang="en-US" sz="2800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825353" name="テキスト ボックス 12"/>
            <p:cNvSpPr txBox="1">
              <a:spLocks noChangeArrowheads="1"/>
            </p:cNvSpPr>
            <p:nvPr/>
          </p:nvSpPr>
          <p:spPr bwMode="auto">
            <a:xfrm rot="-5400000">
              <a:off x="-77181" y="4055102"/>
              <a:ext cx="1293152" cy="287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kumimoji="1" lang="en-US" altLang="ja-JP" sz="2800" i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34" charset="-128"/>
                </a:rPr>
                <a:t>TWT (s)</a:t>
              </a:r>
              <a:endParaRPr kumimoji="1" lang="ja-JP" altLang="en-US" sz="2800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825354" name="テキスト ボックス 13"/>
            <p:cNvSpPr txBox="1">
              <a:spLocks noChangeArrowheads="1"/>
            </p:cNvSpPr>
            <p:nvPr/>
          </p:nvSpPr>
          <p:spPr bwMode="auto">
            <a:xfrm>
              <a:off x="829939" y="5643576"/>
              <a:ext cx="250438" cy="4508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kumimoji="1" lang="en-US" altLang="ja-JP" sz="2800" i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34" charset="-128"/>
                </a:rPr>
                <a:t>0</a:t>
              </a:r>
              <a:endParaRPr kumimoji="1" lang="ja-JP" altLang="en-US" sz="2800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825355" name="テキスト ボックス 14"/>
            <p:cNvSpPr txBox="1">
              <a:spLocks noChangeArrowheads="1"/>
            </p:cNvSpPr>
            <p:nvPr/>
          </p:nvSpPr>
          <p:spPr bwMode="auto">
            <a:xfrm>
              <a:off x="3819380" y="5643576"/>
              <a:ext cx="321615" cy="4508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kumimoji="1" lang="en-US" altLang="ja-JP" sz="2800" i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34" charset="-128"/>
                </a:rPr>
                <a:t>20</a:t>
              </a:r>
              <a:endParaRPr kumimoji="1" lang="ja-JP" altLang="en-US" sz="2800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825356" name="テキスト ボックス 15"/>
            <p:cNvSpPr txBox="1">
              <a:spLocks noChangeArrowheads="1"/>
            </p:cNvSpPr>
            <p:nvPr/>
          </p:nvSpPr>
          <p:spPr bwMode="auto">
            <a:xfrm>
              <a:off x="2178790" y="5815904"/>
              <a:ext cx="703863" cy="4508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kumimoji="1" lang="en-US" altLang="ja-JP" sz="2800" i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34" charset="-128"/>
                </a:rPr>
                <a:t>X (km)</a:t>
              </a:r>
              <a:endParaRPr kumimoji="1" lang="ja-JP" altLang="en-US" sz="2800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34" charset="-128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498" name="Rectangle 2"/>
          <p:cNvSpPr>
            <a:spLocks noChangeArrowheads="1"/>
          </p:cNvSpPr>
          <p:nvPr/>
        </p:nvSpPr>
        <p:spPr bwMode="auto">
          <a:xfrm>
            <a:off x="-76200" y="-228600"/>
            <a:ext cx="914400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sz="8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Outline</a:t>
            </a:r>
            <a:endParaRPr lang="en-US" sz="8000" dirty="0">
              <a:solidFill>
                <a:srgbClr val="FFFFFF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-1752600" y="2895600"/>
            <a:ext cx="1104900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5791200" y="5515510"/>
            <a:ext cx="1524000" cy="914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76200" y="1192632"/>
            <a:ext cx="914400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685800" indent="-685800" algn="ctr">
              <a:buFont typeface="Arial" panose="020B0604020202020204" pitchFamily="34" charset="0"/>
              <a:buChar char="•"/>
              <a:defRPr/>
            </a:pPr>
            <a:r>
              <a:rPr lang="en-US" sz="4000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Overdetermined System of Equations</a:t>
            </a:r>
          </a:p>
          <a:p>
            <a:pPr marL="685800" indent="-685800" algn="ctr">
              <a:buFont typeface="Arial" panose="020B0604020202020204" pitchFamily="34" charset="0"/>
              <a:buChar char="•"/>
              <a:defRPr/>
            </a:pPr>
            <a:r>
              <a:rPr lang="en-US" sz="4000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&amp; Least Squares Solution</a:t>
            </a:r>
            <a:endParaRPr lang="en-US" sz="4000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-281940" y="2391310"/>
            <a:ext cx="914400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685800" indent="-685800" algn="ctr">
              <a:buFont typeface="Arial" panose="020B0604020202020204" pitchFamily="34" charset="0"/>
              <a:buChar char="•"/>
              <a:defRPr/>
            </a:pPr>
            <a:r>
              <a:rPr lang="en-US" sz="4000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Iterative Steepest Descent Solution</a:t>
            </a:r>
            <a:endParaRPr lang="en-US" sz="4000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-281940" y="4310180"/>
            <a:ext cx="383286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685800" indent="-685800" algn="ctr">
              <a:buFont typeface="Arial" panose="020B0604020202020204" pitchFamily="34" charset="0"/>
              <a:buChar char="•"/>
              <a:defRPr/>
            </a:pPr>
            <a:r>
              <a:rPr lang="en-US" sz="4000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Summary</a:t>
            </a:r>
            <a:endParaRPr lang="en-US" sz="4000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99060" y="3337560"/>
            <a:ext cx="808609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685800" indent="-685800" algn="ctr">
              <a:buFont typeface="Arial" panose="020B0604020202020204" pitchFamily="34" charset="0"/>
              <a:buChar char="•"/>
              <a:defRPr/>
            </a:pPr>
            <a:r>
              <a:rPr lang="en-US" sz="4000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Details: Geometric Interpretation</a:t>
            </a:r>
            <a:endParaRPr lang="en-US" sz="4000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144780" y="3154830"/>
            <a:ext cx="8827770" cy="293706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298BDDA-2C54-16FB-2597-92CBE8A8B452}"/>
              </a:ext>
            </a:extLst>
          </p:cNvPr>
          <p:cNvSpPr txBox="1"/>
          <p:nvPr/>
        </p:nvSpPr>
        <p:spPr>
          <a:xfrm>
            <a:off x="1735262" y="2832301"/>
            <a:ext cx="56734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Vector Calculus Background</a:t>
            </a:r>
          </a:p>
        </p:txBody>
      </p:sp>
    </p:spTree>
    <p:extLst>
      <p:ext uri="{BB962C8B-B14F-4D97-AF65-F5344CB8AC3E}">
        <p14:creationId xmlns:p14="http://schemas.microsoft.com/office/powerpoint/2010/main" val="37276874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タイトル 3"/>
          <p:cNvSpPr>
            <a:spLocks noGrp="1"/>
          </p:cNvSpPr>
          <p:nvPr>
            <p:ph type="title" idx="4294967295"/>
          </p:nvPr>
        </p:nvSpPr>
        <p:spPr>
          <a:xfrm>
            <a:off x="609600" y="304800"/>
            <a:ext cx="7772400" cy="725488"/>
          </a:xfrm>
        </p:spPr>
        <p:txBody>
          <a:bodyPr lIns="91440" tIns="45720" rIns="91440" bIns="45720"/>
          <a:lstStyle/>
          <a:p>
            <a:pPr>
              <a:defRPr/>
            </a:pPr>
            <a:r>
              <a:rPr lang="en-US" altLang="ja-JP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Multi-scale LSM Applied to JAPEX Data</a:t>
            </a:r>
            <a:endParaRPr lang="ja-JP" altLang="en-US" sz="3200" b="1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pitchFamily="34" charset="-128"/>
            </a:endParaRPr>
          </a:p>
        </p:txBody>
      </p:sp>
      <p:sp>
        <p:nvSpPr>
          <p:cNvPr id="39939" name="テキスト プレースホルダ 4"/>
          <p:cNvSpPr>
            <a:spLocks noGrp="1"/>
          </p:cNvSpPr>
          <p:nvPr>
            <p:ph type="body" idx="4294967295"/>
          </p:nvPr>
        </p:nvSpPr>
        <p:spPr>
          <a:xfrm>
            <a:off x="-1143000" y="1219200"/>
            <a:ext cx="7669213" cy="639763"/>
          </a:xfrm>
        </p:spPr>
        <p:txBody>
          <a:bodyPr lIns="91440" tIns="45720" rIns="91440" bIns="45720" anchor="b"/>
          <a:lstStyle/>
          <a:p>
            <a:pPr marL="0" indent="0" algn="ctr">
              <a:buFontTx/>
              <a:buNone/>
              <a:defRPr/>
            </a:pPr>
            <a:r>
              <a:rPr lang="en-US" altLang="ja-JP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Multi-scale (MS) LSM vs. Standard LSM</a:t>
            </a:r>
            <a:endParaRPr lang="ja-JP" alt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pitchFamily="34" charset="-128"/>
            </a:endParaRPr>
          </a:p>
        </p:txBody>
      </p:sp>
      <p:pic>
        <p:nvPicPr>
          <p:cNvPr id="39940" name="コンテンツ プレースホルダ 8" descr="CompSkeleton_deep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rcRect l="12860" t="7378" r="53442" b="10747"/>
          <a:stretch>
            <a:fillRect/>
          </a:stretch>
        </p:blipFill>
        <p:spPr>
          <a:xfrm>
            <a:off x="990600" y="2571750"/>
            <a:ext cx="1873250" cy="3063875"/>
          </a:xfrm>
          <a:ln w="38100">
            <a:solidFill>
              <a:srgbClr val="FF0000"/>
            </a:solidFill>
          </a:ln>
        </p:spPr>
      </p:pic>
      <p:sp>
        <p:nvSpPr>
          <p:cNvPr id="39941" name="テキスト プレースホルダ 6"/>
          <p:cNvSpPr>
            <a:spLocks noGrp="1"/>
          </p:cNvSpPr>
          <p:nvPr>
            <p:ph type="body" sz="quarter" idx="4294967295"/>
          </p:nvPr>
        </p:nvSpPr>
        <p:spPr>
          <a:xfrm>
            <a:off x="6143625" y="1357313"/>
            <a:ext cx="2971800" cy="639762"/>
          </a:xfrm>
        </p:spPr>
        <p:txBody>
          <a:bodyPr lIns="91440" tIns="45720" rIns="91440" bIns="45720" anchor="b"/>
          <a:lstStyle/>
          <a:p>
            <a:pPr marL="0" indent="0" algn="ctr">
              <a:buFontTx/>
              <a:buNone/>
              <a:defRPr/>
            </a:pPr>
            <a:r>
              <a:rPr lang="en-US" altLang="ja-JP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Convergence Curves</a:t>
            </a:r>
            <a:endParaRPr lang="ja-JP" altLang="en-US" sz="20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pitchFamily="34" charset="-128"/>
            </a:endParaRPr>
          </a:p>
        </p:txBody>
      </p:sp>
      <p:pic>
        <p:nvPicPr>
          <p:cNvPr id="39942" name="コンテンツ プレースホルダ 13" descr="calcResidual_TO_mute.jpg"/>
          <p:cNvPicPr>
            <a:picLocks noGrp="1" noChangeAspect="1"/>
          </p:cNvPicPr>
          <p:nvPr>
            <p:ph sz="quarter" idx="4294967295"/>
          </p:nvPr>
        </p:nvPicPr>
        <p:blipFill>
          <a:blip r:embed="rId4" cstate="print"/>
          <a:srcRect l="12244" t="7018" r="9335" b="10716"/>
          <a:stretch>
            <a:fillRect/>
          </a:stretch>
        </p:blipFill>
        <p:spPr>
          <a:xfrm>
            <a:off x="6327775" y="2576513"/>
            <a:ext cx="2554288" cy="3062287"/>
          </a:xfrm>
          <a:ln w="38100">
            <a:solidFill>
              <a:srgbClr val="FF0000"/>
            </a:solidFill>
          </a:ln>
        </p:spPr>
      </p:pic>
      <p:sp>
        <p:nvSpPr>
          <p:cNvPr id="16" name="線吹き出し 2 15"/>
          <p:cNvSpPr/>
          <p:nvPr/>
        </p:nvSpPr>
        <p:spPr bwMode="auto">
          <a:xfrm>
            <a:off x="6357938" y="4322763"/>
            <a:ext cx="357187" cy="214312"/>
          </a:xfrm>
          <a:prstGeom prst="callout2">
            <a:avLst>
              <a:gd name="adj1" fmla="val 21275"/>
              <a:gd name="adj2" fmla="val 50559"/>
              <a:gd name="adj3" fmla="val -73804"/>
              <a:gd name="adj4" fmla="val 49322"/>
              <a:gd name="adj5" fmla="val -116891"/>
              <a:gd name="adj6" fmla="val 49654"/>
            </a:avLst>
          </a:prstGeom>
          <a:noFill/>
          <a:ln w="127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r>
              <a:rPr lang="en-US" altLang="ja-JP" sz="1200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34" charset="-128"/>
              </a:rPr>
              <a:t>25</a:t>
            </a:r>
            <a:endParaRPr lang="ja-JP" altLang="en-US" sz="2800" i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pitchFamily="34" charset="-128"/>
            </a:endParaRPr>
          </a:p>
        </p:txBody>
      </p:sp>
      <p:sp>
        <p:nvSpPr>
          <p:cNvPr id="17" name="線吹き出し 2 16"/>
          <p:cNvSpPr/>
          <p:nvPr/>
        </p:nvSpPr>
        <p:spPr bwMode="auto">
          <a:xfrm>
            <a:off x="6572250" y="4537075"/>
            <a:ext cx="357188" cy="214313"/>
          </a:xfrm>
          <a:prstGeom prst="callout2">
            <a:avLst>
              <a:gd name="adj1" fmla="val 32793"/>
              <a:gd name="adj2" fmla="val 43356"/>
              <a:gd name="adj3" fmla="val -57698"/>
              <a:gd name="adj4" fmla="val 43858"/>
              <a:gd name="adj5" fmla="val -165430"/>
              <a:gd name="adj6" fmla="val 43576"/>
            </a:avLst>
          </a:prstGeom>
          <a:noFill/>
          <a:ln w="127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r>
              <a:rPr lang="en-US" altLang="ja-JP" sz="1200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34" charset="-128"/>
              </a:rPr>
              <a:t>30</a:t>
            </a:r>
          </a:p>
        </p:txBody>
      </p:sp>
      <p:sp>
        <p:nvSpPr>
          <p:cNvPr id="18" name="線吹き出し 2 17"/>
          <p:cNvSpPr/>
          <p:nvPr/>
        </p:nvSpPr>
        <p:spPr bwMode="auto">
          <a:xfrm>
            <a:off x="6715125" y="4679950"/>
            <a:ext cx="357188" cy="214313"/>
          </a:xfrm>
          <a:prstGeom prst="callout2">
            <a:avLst>
              <a:gd name="adj1" fmla="val 23362"/>
              <a:gd name="adj2" fmla="val 53949"/>
              <a:gd name="adj3" fmla="val -69672"/>
              <a:gd name="adj4" fmla="val 54013"/>
              <a:gd name="adj5" fmla="val -126781"/>
              <a:gd name="adj6" fmla="val 53678"/>
            </a:avLst>
          </a:prstGeom>
          <a:noFill/>
          <a:ln w="127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r>
              <a:rPr lang="en-US" altLang="ja-JP" sz="1200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34" charset="-128"/>
              </a:rPr>
              <a:t>32</a:t>
            </a:r>
            <a:endParaRPr lang="ja-JP" altLang="en-US" sz="2800" i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pitchFamily="34" charset="-128"/>
            </a:endParaRPr>
          </a:p>
        </p:txBody>
      </p:sp>
      <p:sp>
        <p:nvSpPr>
          <p:cNvPr id="19" name="線吹き出し 2 18"/>
          <p:cNvSpPr/>
          <p:nvPr/>
        </p:nvSpPr>
        <p:spPr bwMode="auto">
          <a:xfrm>
            <a:off x="6929438" y="4965700"/>
            <a:ext cx="357187" cy="214313"/>
          </a:xfrm>
          <a:prstGeom prst="callout2">
            <a:avLst>
              <a:gd name="adj1" fmla="val 26803"/>
              <a:gd name="adj2" fmla="val 50608"/>
              <a:gd name="adj3" fmla="val -86867"/>
              <a:gd name="adj4" fmla="val 49411"/>
              <a:gd name="adj5" fmla="val -143423"/>
              <a:gd name="adj6" fmla="val 49442"/>
            </a:avLst>
          </a:prstGeom>
          <a:noFill/>
          <a:ln w="127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r>
              <a:rPr lang="en-US" altLang="ja-JP" sz="1200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34" charset="-128"/>
              </a:rPr>
              <a:t>34</a:t>
            </a:r>
            <a:endParaRPr lang="ja-JP" altLang="en-US" sz="2800" i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pitchFamily="34" charset="-128"/>
            </a:endParaRPr>
          </a:p>
        </p:txBody>
      </p:sp>
      <p:sp>
        <p:nvSpPr>
          <p:cNvPr id="20" name="線吹き出し 2 19"/>
          <p:cNvSpPr/>
          <p:nvPr/>
        </p:nvSpPr>
        <p:spPr bwMode="auto">
          <a:xfrm>
            <a:off x="7143750" y="5037138"/>
            <a:ext cx="357188" cy="214312"/>
          </a:xfrm>
          <a:prstGeom prst="callout2">
            <a:avLst>
              <a:gd name="adj1" fmla="val 24445"/>
              <a:gd name="adj2" fmla="val 45356"/>
              <a:gd name="adj3" fmla="val -13127"/>
              <a:gd name="adj4" fmla="val 44012"/>
              <a:gd name="adj5" fmla="val -60696"/>
              <a:gd name="adj6" fmla="val 43677"/>
            </a:avLst>
          </a:prstGeom>
          <a:noFill/>
          <a:ln w="127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r>
              <a:rPr lang="en-US" altLang="ja-JP" sz="1200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34" charset="-128"/>
              </a:rPr>
              <a:t>36</a:t>
            </a:r>
            <a:endParaRPr lang="ja-JP" altLang="en-US" sz="2800" i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pitchFamily="34" charset="-128"/>
            </a:endParaRPr>
          </a:p>
        </p:txBody>
      </p:sp>
      <p:sp>
        <p:nvSpPr>
          <p:cNvPr id="21" name="線吹き出し 2 20"/>
          <p:cNvSpPr/>
          <p:nvPr/>
        </p:nvSpPr>
        <p:spPr bwMode="auto">
          <a:xfrm>
            <a:off x="7358063" y="5108575"/>
            <a:ext cx="357187" cy="214313"/>
          </a:xfrm>
          <a:prstGeom prst="callout2">
            <a:avLst>
              <a:gd name="adj1" fmla="val 29784"/>
              <a:gd name="adj2" fmla="val 48315"/>
              <a:gd name="adj3" fmla="val -2527"/>
              <a:gd name="adj4" fmla="val 47638"/>
              <a:gd name="adj5" fmla="val -2265"/>
              <a:gd name="adj6" fmla="val 47598"/>
            </a:avLst>
          </a:prstGeom>
          <a:noFill/>
          <a:ln w="127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r>
              <a:rPr lang="en-US" altLang="ja-JP" sz="1200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34" charset="-128"/>
              </a:rPr>
              <a:t>38</a:t>
            </a:r>
            <a:endParaRPr lang="ja-JP" altLang="en-US" sz="2800" i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pitchFamily="34" charset="-128"/>
            </a:endParaRPr>
          </a:p>
        </p:txBody>
      </p:sp>
      <p:sp>
        <p:nvSpPr>
          <p:cNvPr id="22" name="線吹き出し 2 21"/>
          <p:cNvSpPr/>
          <p:nvPr/>
        </p:nvSpPr>
        <p:spPr bwMode="auto">
          <a:xfrm>
            <a:off x="7500938" y="5251450"/>
            <a:ext cx="357187" cy="214313"/>
          </a:xfrm>
          <a:prstGeom prst="callout2">
            <a:avLst>
              <a:gd name="adj1" fmla="val 27307"/>
              <a:gd name="adj2" fmla="val 46234"/>
              <a:gd name="adj3" fmla="val 1020"/>
              <a:gd name="adj4" fmla="val 45931"/>
              <a:gd name="adj5" fmla="val -7087"/>
              <a:gd name="adj6" fmla="val 45369"/>
            </a:avLst>
          </a:prstGeom>
          <a:noFill/>
          <a:ln w="127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r>
              <a:rPr lang="en-US" altLang="ja-JP" sz="1200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34" charset="-128"/>
              </a:rPr>
              <a:t>40</a:t>
            </a:r>
            <a:endParaRPr lang="ja-JP" altLang="en-US" sz="2800" i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pitchFamily="34" charset="-128"/>
            </a:endParaRPr>
          </a:p>
        </p:txBody>
      </p:sp>
      <p:pic>
        <p:nvPicPr>
          <p:cNvPr id="24" name="コンテンツ プレースホルダ 8" descr="CompSkeleton_deep.jpg"/>
          <p:cNvPicPr>
            <a:picLocks noChangeAspect="1"/>
          </p:cNvPicPr>
          <p:nvPr/>
        </p:nvPicPr>
        <p:blipFill>
          <a:blip r:embed="rId3" cstate="print"/>
          <a:srcRect l="56883" t="7164" r="9239" b="10704"/>
          <a:stretch>
            <a:fillRect/>
          </a:stretch>
        </p:blipFill>
        <p:spPr bwMode="auto">
          <a:xfrm>
            <a:off x="3438525" y="2571750"/>
            <a:ext cx="1781175" cy="30575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grpSp>
        <p:nvGrpSpPr>
          <p:cNvPr id="2" name="グループ化 24"/>
          <p:cNvGrpSpPr>
            <a:grpSpLocks/>
          </p:cNvGrpSpPr>
          <p:nvPr/>
        </p:nvGrpSpPr>
        <p:grpSpPr bwMode="auto">
          <a:xfrm>
            <a:off x="17463" y="2100263"/>
            <a:ext cx="2840037" cy="4181475"/>
            <a:chOff x="160016" y="1422607"/>
            <a:chExt cx="4190610" cy="5643347"/>
          </a:xfrm>
        </p:grpSpPr>
        <p:sp>
          <p:nvSpPr>
            <p:cNvPr id="827408" name="テキスト ボックス 7"/>
            <p:cNvSpPr txBox="1">
              <a:spLocks noChangeArrowheads="1"/>
            </p:cNvSpPr>
            <p:nvPr/>
          </p:nvSpPr>
          <p:spPr bwMode="auto">
            <a:xfrm>
              <a:off x="1429614" y="1422607"/>
              <a:ext cx="2921012" cy="4949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kumimoji="1" lang="en-US" altLang="ja-JP" sz="1800" i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34" charset="-128"/>
                </a:rPr>
                <a:t>MS LSM Image</a:t>
              </a:r>
              <a:endParaRPr kumimoji="1" lang="ja-JP" altLang="en-US" sz="1800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34" charset="-128"/>
              </a:endParaRPr>
            </a:p>
          </p:txBody>
        </p:sp>
        <p:grpSp>
          <p:nvGrpSpPr>
            <p:cNvPr id="15403" name="グループ化 18"/>
            <p:cNvGrpSpPr>
              <a:grpSpLocks/>
            </p:cNvGrpSpPr>
            <p:nvPr/>
          </p:nvGrpSpPr>
          <p:grpSpPr bwMode="auto">
            <a:xfrm>
              <a:off x="160016" y="1866175"/>
              <a:ext cx="4183582" cy="5199779"/>
              <a:chOff x="415343" y="2869275"/>
              <a:chExt cx="3909286" cy="3770141"/>
            </a:xfrm>
          </p:grpSpPr>
          <p:sp>
            <p:nvSpPr>
              <p:cNvPr id="827410" name="テキスト ボックス 27"/>
              <p:cNvSpPr txBox="1">
                <a:spLocks noChangeArrowheads="1"/>
              </p:cNvSpPr>
              <p:nvPr/>
            </p:nvSpPr>
            <p:spPr bwMode="auto">
              <a:xfrm>
                <a:off x="826847" y="2869223"/>
                <a:ext cx="838329" cy="4473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kumimoji="1" lang="en-US" altLang="ja-JP" sz="2400" i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ea typeface="ＭＳ Ｐゴシック" pitchFamily="34" charset="-128"/>
                  </a:rPr>
                  <a:t>0.7</a:t>
                </a:r>
                <a:endParaRPr kumimoji="1" lang="ja-JP" altLang="en-US" sz="2400" i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827411" name="テキスト ボックス 28"/>
              <p:cNvSpPr txBox="1">
                <a:spLocks noChangeArrowheads="1"/>
              </p:cNvSpPr>
              <p:nvPr/>
            </p:nvSpPr>
            <p:spPr bwMode="auto">
              <a:xfrm>
                <a:off x="415343" y="5668517"/>
                <a:ext cx="1186357" cy="4473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kumimoji="1" lang="en-US" altLang="ja-JP" sz="2400" i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ea typeface="ＭＳ Ｐゴシック" pitchFamily="34" charset="-128"/>
                  </a:rPr>
                  <a:t>   1.9</a:t>
                </a:r>
                <a:endParaRPr kumimoji="1" lang="ja-JP" altLang="en-US" sz="2400" i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827412" name="テキスト ボックス 29"/>
              <p:cNvSpPr txBox="1">
                <a:spLocks noChangeArrowheads="1"/>
              </p:cNvSpPr>
              <p:nvPr/>
            </p:nvSpPr>
            <p:spPr bwMode="auto">
              <a:xfrm rot="-5400000">
                <a:off x="-9469" y="4055426"/>
                <a:ext cx="1738296" cy="6303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kumimoji="1" lang="en-US" altLang="ja-JP" sz="2400" i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ea typeface="ＭＳ Ｐゴシック" pitchFamily="34" charset="-128"/>
                  </a:rPr>
                  <a:t>Depth (km)</a:t>
                </a:r>
                <a:endParaRPr kumimoji="1" lang="ja-JP" altLang="en-US" sz="2400" i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827413" name="テキスト ボックス 30"/>
              <p:cNvSpPr txBox="1">
                <a:spLocks noChangeArrowheads="1"/>
              </p:cNvSpPr>
              <p:nvPr/>
            </p:nvSpPr>
            <p:spPr bwMode="auto">
              <a:xfrm>
                <a:off x="1220840" y="5965224"/>
                <a:ext cx="838329" cy="4473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kumimoji="1" lang="en-US" altLang="ja-JP" sz="2400" i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ea typeface="ＭＳ Ｐゴシック" pitchFamily="34" charset="-128"/>
                  </a:rPr>
                  <a:t>2.4</a:t>
                </a:r>
              </a:p>
            </p:txBody>
          </p:sp>
          <p:sp>
            <p:nvSpPr>
              <p:cNvPr id="827414" name="テキスト ボックス 31"/>
              <p:cNvSpPr txBox="1">
                <a:spLocks noChangeArrowheads="1"/>
              </p:cNvSpPr>
              <p:nvPr/>
            </p:nvSpPr>
            <p:spPr bwMode="auto">
              <a:xfrm>
                <a:off x="3486300" y="5982312"/>
                <a:ext cx="838331" cy="4473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kumimoji="1" lang="en-US" altLang="ja-JP" sz="2400" i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ea typeface="ＭＳ Ｐゴシック" pitchFamily="34" charset="-128"/>
                  </a:rPr>
                  <a:t>4.9</a:t>
                </a:r>
                <a:endParaRPr kumimoji="1" lang="ja-JP" altLang="en-US" sz="2400" i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827415" name="テキスト ボックス 32"/>
              <p:cNvSpPr txBox="1">
                <a:spLocks noChangeArrowheads="1"/>
              </p:cNvSpPr>
              <p:nvPr/>
            </p:nvSpPr>
            <p:spPr bwMode="auto">
              <a:xfrm>
                <a:off x="2065736" y="6192026"/>
                <a:ext cx="1538761" cy="4473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kumimoji="1" lang="en-US" altLang="ja-JP" sz="2400" i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ea typeface="ＭＳ Ｐゴシック" pitchFamily="34" charset="-128"/>
                  </a:rPr>
                  <a:t>X (km)</a:t>
                </a:r>
                <a:endParaRPr kumimoji="1" lang="ja-JP" altLang="en-US" sz="2400" i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34" charset="-128"/>
                </a:endParaRPr>
              </a:p>
            </p:txBody>
          </p:sp>
        </p:grpSp>
      </p:grpSp>
      <p:grpSp>
        <p:nvGrpSpPr>
          <p:cNvPr id="4" name="グループ化 34"/>
          <p:cNvGrpSpPr>
            <a:grpSpLocks/>
          </p:cNvGrpSpPr>
          <p:nvPr/>
        </p:nvGrpSpPr>
        <p:grpSpPr bwMode="auto">
          <a:xfrm>
            <a:off x="2571750" y="2130425"/>
            <a:ext cx="3286125" cy="4113213"/>
            <a:chOff x="-181238" y="1599042"/>
            <a:chExt cx="4848040" cy="5549849"/>
          </a:xfrm>
        </p:grpSpPr>
        <p:sp>
          <p:nvSpPr>
            <p:cNvPr id="827417" name="テキスト ボックス 7"/>
            <p:cNvSpPr txBox="1">
              <a:spLocks noChangeArrowheads="1"/>
            </p:cNvSpPr>
            <p:nvPr/>
          </p:nvSpPr>
          <p:spPr bwMode="auto">
            <a:xfrm>
              <a:off x="661899" y="1599042"/>
              <a:ext cx="4004903" cy="4947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kumimoji="1" lang="en-US" altLang="ja-JP" sz="1800" i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34" charset="-128"/>
                </a:rPr>
                <a:t>Standard LSM Image</a:t>
              </a:r>
              <a:endParaRPr kumimoji="1" lang="ja-JP" altLang="en-US" sz="1800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34" charset="-128"/>
              </a:endParaRPr>
            </a:p>
          </p:txBody>
        </p:sp>
        <p:grpSp>
          <p:nvGrpSpPr>
            <p:cNvPr id="15396" name="グループ化 18"/>
            <p:cNvGrpSpPr>
              <a:grpSpLocks/>
            </p:cNvGrpSpPr>
            <p:nvPr/>
          </p:nvGrpSpPr>
          <p:grpSpPr bwMode="auto">
            <a:xfrm>
              <a:off x="-181238" y="1956487"/>
              <a:ext cx="4322328" cy="5192404"/>
              <a:chOff x="96463" y="2934757"/>
              <a:chExt cx="4038936" cy="3764793"/>
            </a:xfrm>
          </p:grpSpPr>
          <p:sp>
            <p:nvSpPr>
              <p:cNvPr id="827419" name="テキスト ボックス 37"/>
              <p:cNvSpPr txBox="1">
                <a:spLocks noChangeArrowheads="1"/>
              </p:cNvSpPr>
              <p:nvPr/>
            </p:nvSpPr>
            <p:spPr bwMode="auto">
              <a:xfrm>
                <a:off x="391910" y="2934949"/>
                <a:ext cx="838192" cy="4472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kumimoji="1" lang="en-US" altLang="ja-JP" sz="2400" i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ea typeface="ＭＳ Ｐゴシック" pitchFamily="34" charset="-128"/>
                  </a:rPr>
                  <a:t>0.7</a:t>
                </a:r>
                <a:endParaRPr kumimoji="1" lang="ja-JP" altLang="en-US" sz="2400" i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827420" name="テキスト ボックス 38"/>
              <p:cNvSpPr txBox="1">
                <a:spLocks noChangeArrowheads="1"/>
              </p:cNvSpPr>
              <p:nvPr/>
            </p:nvSpPr>
            <p:spPr bwMode="auto">
              <a:xfrm>
                <a:off x="96463" y="5730445"/>
                <a:ext cx="1186163" cy="4472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kumimoji="1" lang="en-US" altLang="ja-JP" sz="2400" i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ea typeface="ＭＳ Ｐゴシック" pitchFamily="34" charset="-128"/>
                  </a:rPr>
                  <a:t>   1.9</a:t>
                </a:r>
                <a:endParaRPr kumimoji="1" lang="ja-JP" altLang="en-US" sz="2400" i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827421" name="テキスト ボックス 40"/>
              <p:cNvSpPr txBox="1">
                <a:spLocks noChangeArrowheads="1"/>
              </p:cNvSpPr>
              <p:nvPr/>
            </p:nvSpPr>
            <p:spPr bwMode="auto">
              <a:xfrm>
                <a:off x="1044081" y="6079881"/>
                <a:ext cx="838192" cy="4472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kumimoji="1" lang="en-US" altLang="ja-JP" sz="2400" i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ea typeface="ＭＳ Ｐゴシック" pitchFamily="34" charset="-128"/>
                  </a:rPr>
                  <a:t>2.4</a:t>
                </a:r>
              </a:p>
            </p:txBody>
          </p:sp>
          <p:sp>
            <p:nvSpPr>
              <p:cNvPr id="827422" name="テキスト ボックス 41"/>
              <p:cNvSpPr txBox="1">
                <a:spLocks noChangeArrowheads="1"/>
              </p:cNvSpPr>
              <p:nvPr/>
            </p:nvSpPr>
            <p:spPr bwMode="auto">
              <a:xfrm>
                <a:off x="3298229" y="6079881"/>
                <a:ext cx="838192" cy="4472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kumimoji="1" lang="en-US" altLang="ja-JP" sz="2400" i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ea typeface="ＭＳ Ｐゴシック" pitchFamily="34" charset="-128"/>
                  </a:rPr>
                  <a:t>4.9</a:t>
                </a:r>
                <a:endParaRPr kumimoji="1" lang="ja-JP" altLang="en-US" sz="2400" i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827423" name="テキスト ボックス 42"/>
              <p:cNvSpPr txBox="1">
                <a:spLocks noChangeArrowheads="1"/>
              </p:cNvSpPr>
              <p:nvPr/>
            </p:nvSpPr>
            <p:spPr bwMode="auto">
              <a:xfrm>
                <a:off x="1956682" y="6252271"/>
                <a:ext cx="1538511" cy="4472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kumimoji="1" lang="en-US" altLang="ja-JP" sz="2400" i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ea typeface="ＭＳ Ｐゴシック" pitchFamily="34" charset="-128"/>
                  </a:rPr>
                  <a:t>X (km)</a:t>
                </a:r>
                <a:endParaRPr kumimoji="1" lang="ja-JP" altLang="en-US" sz="2400" i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34" charset="-128"/>
                </a:endParaRPr>
              </a:p>
            </p:txBody>
          </p:sp>
        </p:grpSp>
      </p:grpSp>
      <p:grpSp>
        <p:nvGrpSpPr>
          <p:cNvPr id="6" name="グループ化 43"/>
          <p:cNvGrpSpPr>
            <a:grpSpLocks/>
          </p:cNvGrpSpPr>
          <p:nvPr/>
        </p:nvGrpSpPr>
        <p:grpSpPr bwMode="auto">
          <a:xfrm>
            <a:off x="5432425" y="2252663"/>
            <a:ext cx="3636963" cy="4062412"/>
            <a:chOff x="160016" y="1422607"/>
            <a:chExt cx="5365492" cy="5482245"/>
          </a:xfrm>
        </p:grpSpPr>
        <p:sp>
          <p:nvSpPr>
            <p:cNvPr id="827425" name="テキスト ボックス 7"/>
            <p:cNvSpPr txBox="1">
              <a:spLocks noChangeArrowheads="1"/>
            </p:cNvSpPr>
            <p:nvPr/>
          </p:nvSpPr>
          <p:spPr bwMode="auto">
            <a:xfrm>
              <a:off x="1429373" y="1422607"/>
              <a:ext cx="2920458" cy="4948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kumimoji="1" lang="en-US" altLang="ja-JP" sz="1800" i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34" charset="-128"/>
                </a:rPr>
                <a:t>X10 </a:t>
              </a:r>
              <a:r>
                <a:rPr kumimoji="1" lang="en-US" altLang="ja-JP" sz="1800" i="0" baseline="300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34" charset="-128"/>
                </a:rPr>
                <a:t>5</a:t>
              </a:r>
              <a:endParaRPr kumimoji="1" lang="ja-JP" altLang="en-US" sz="1800" i="0" baseline="30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34" charset="-128"/>
              </a:endParaRPr>
            </a:p>
          </p:txBody>
        </p:sp>
        <p:grpSp>
          <p:nvGrpSpPr>
            <p:cNvPr id="15388" name="グループ化 18"/>
            <p:cNvGrpSpPr>
              <a:grpSpLocks/>
            </p:cNvGrpSpPr>
            <p:nvPr/>
          </p:nvGrpSpPr>
          <p:grpSpPr bwMode="auto">
            <a:xfrm>
              <a:off x="160016" y="1635801"/>
              <a:ext cx="5365492" cy="5269051"/>
              <a:chOff x="415343" y="2702240"/>
              <a:chExt cx="5013704" cy="3820366"/>
            </a:xfrm>
          </p:grpSpPr>
          <p:sp>
            <p:nvSpPr>
              <p:cNvPr id="827427" name="テキスト ボックス 46"/>
              <p:cNvSpPr txBox="1">
                <a:spLocks noChangeArrowheads="1"/>
              </p:cNvSpPr>
              <p:nvPr/>
            </p:nvSpPr>
            <p:spPr bwMode="auto">
              <a:xfrm>
                <a:off x="708593" y="2702994"/>
                <a:ext cx="838171" cy="4473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kumimoji="1" lang="en-US" altLang="ja-JP" sz="2400" i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ea typeface="ＭＳ Ｐゴシック" pitchFamily="34" charset="-128"/>
                  </a:rPr>
                  <a:t>3.0</a:t>
                </a:r>
                <a:endParaRPr kumimoji="1" lang="ja-JP" altLang="en-US" sz="2400" i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827428" name="テキスト ボックス 47"/>
              <p:cNvSpPr txBox="1">
                <a:spLocks noChangeArrowheads="1"/>
              </p:cNvSpPr>
              <p:nvPr/>
            </p:nvSpPr>
            <p:spPr bwMode="auto">
              <a:xfrm>
                <a:off x="415343" y="5668280"/>
                <a:ext cx="1186131" cy="4473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kumimoji="1" lang="en-US" altLang="ja-JP" sz="2400" i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ea typeface="ＭＳ Ｐゴシック" pitchFamily="34" charset="-128"/>
                  </a:rPr>
                  <a:t>   0.5</a:t>
                </a:r>
                <a:endParaRPr kumimoji="1" lang="ja-JP" altLang="en-US" sz="2400" i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827429" name="テキスト ボックス 48"/>
              <p:cNvSpPr txBox="1">
                <a:spLocks noChangeArrowheads="1"/>
              </p:cNvSpPr>
              <p:nvPr/>
            </p:nvSpPr>
            <p:spPr bwMode="auto">
              <a:xfrm rot="-5400000">
                <a:off x="303554" y="4054571"/>
                <a:ext cx="1422840" cy="6302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kumimoji="1" lang="en-US" altLang="ja-JP" sz="2400" i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ea typeface="ＭＳ Ｐゴシック" pitchFamily="34" charset="-128"/>
                  </a:rPr>
                  <a:t>Residual</a:t>
                </a:r>
                <a:endParaRPr kumimoji="1" lang="ja-JP" altLang="en-US" sz="2400" i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827430" name="テキスト ボックス 49"/>
              <p:cNvSpPr txBox="1">
                <a:spLocks noChangeArrowheads="1"/>
              </p:cNvSpPr>
              <p:nvPr/>
            </p:nvSpPr>
            <p:spPr bwMode="auto">
              <a:xfrm>
                <a:off x="1535821" y="5913705"/>
                <a:ext cx="488022" cy="4473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kumimoji="1" lang="en-US" altLang="ja-JP" sz="2400" i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ea typeface="ＭＳ Ｐゴシック" pitchFamily="34" charset="-128"/>
                  </a:rPr>
                  <a:t>0</a:t>
                </a:r>
              </a:p>
            </p:txBody>
          </p:sp>
          <p:sp>
            <p:nvSpPr>
              <p:cNvPr id="827431" name="テキスト ボックス 50"/>
              <p:cNvSpPr txBox="1">
                <a:spLocks noChangeArrowheads="1"/>
              </p:cNvSpPr>
              <p:nvPr/>
            </p:nvSpPr>
            <p:spPr bwMode="auto">
              <a:xfrm>
                <a:off x="4706864" y="5954091"/>
                <a:ext cx="722183" cy="4473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kumimoji="1" lang="en-US" altLang="ja-JP" sz="2400" i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ea typeface="ＭＳ Ｐゴシック" pitchFamily="34" charset="-128"/>
                  </a:rPr>
                  <a:t>40</a:t>
                </a:r>
                <a:endParaRPr kumimoji="1" lang="ja-JP" altLang="en-US" sz="2400" i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827432" name="テキスト ボックス 51"/>
              <p:cNvSpPr txBox="1">
                <a:spLocks noChangeArrowheads="1"/>
              </p:cNvSpPr>
              <p:nvPr/>
            </p:nvSpPr>
            <p:spPr bwMode="auto">
              <a:xfrm>
                <a:off x="2579705" y="6075250"/>
                <a:ext cx="1910503" cy="4473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kumimoji="1" lang="en-US" altLang="ja-JP" sz="2400" i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ea typeface="ＭＳ Ｐゴシック" pitchFamily="34" charset="-128"/>
                  </a:rPr>
                  <a:t>Iteration</a:t>
                </a:r>
                <a:endParaRPr kumimoji="1" lang="ja-JP" altLang="en-US" sz="2400" i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34" charset="-128"/>
                </a:endParaRPr>
              </a:p>
            </p:txBody>
          </p:sp>
        </p:grpSp>
      </p:grpSp>
      <p:pic>
        <p:nvPicPr>
          <p:cNvPr id="43" name="コンテンツ プレースホルダ 13" descr="calcResidual_TO_mute.jpg"/>
          <p:cNvPicPr>
            <a:picLocks noChangeAspect="1"/>
          </p:cNvPicPr>
          <p:nvPr/>
        </p:nvPicPr>
        <p:blipFill>
          <a:blip r:embed="rId4" cstate="print"/>
          <a:srcRect l="71213" t="8351" r="10001" b="83649"/>
          <a:stretch>
            <a:fillRect/>
          </a:stretch>
        </p:blipFill>
        <p:spPr bwMode="auto">
          <a:xfrm>
            <a:off x="7323138" y="2603500"/>
            <a:ext cx="1549400" cy="103981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44" name="テキスト ボックス 43"/>
          <p:cNvSpPr txBox="1"/>
          <p:nvPr/>
        </p:nvSpPr>
        <p:spPr bwMode="auto">
          <a:xfrm>
            <a:off x="7923213" y="2682875"/>
            <a:ext cx="904875" cy="639763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kumimoji="1" lang="en-US" altLang="ja-JP" sz="1200" i="0">
                <a:solidFill>
                  <a:srgbClr val="FFFFFF"/>
                </a:solidFill>
                <a:effectLst>
                  <a:outerShdw blurRad="38100" dist="38100" dir="2700000" algn="tl">
                    <a:srgbClr val="919191"/>
                  </a:outerShdw>
                </a:effectLst>
                <a:latin typeface="Arial" charset="0"/>
                <a:ea typeface="ＭＳ Ｐゴシック" pitchFamily="34" charset="-128"/>
              </a:rPr>
              <a:t>Multi-scale LSM</a:t>
            </a:r>
            <a:endParaRPr kumimoji="1" lang="ja-JP" altLang="en-US" sz="1200" i="0">
              <a:solidFill>
                <a:srgbClr val="FFFFFF"/>
              </a:solidFill>
              <a:effectLst>
                <a:outerShdw blurRad="38100" dist="38100" dir="2700000" algn="tl">
                  <a:srgbClr val="919191"/>
                </a:outerShdw>
              </a:effectLst>
              <a:latin typeface="Arial" charset="0"/>
              <a:ea typeface="ＭＳ Ｐゴシック" pitchFamily="34" charset="-128"/>
            </a:endParaRPr>
          </a:p>
        </p:txBody>
      </p:sp>
      <p:sp>
        <p:nvSpPr>
          <p:cNvPr id="45" name="テキスト ボックス 44"/>
          <p:cNvSpPr txBox="1"/>
          <p:nvPr/>
        </p:nvSpPr>
        <p:spPr bwMode="auto">
          <a:xfrm>
            <a:off x="7929563" y="3109913"/>
            <a:ext cx="884237" cy="457200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kumimoji="1" lang="en-US" altLang="ja-JP" sz="1200" i="0">
                <a:solidFill>
                  <a:srgbClr val="FFFFFF"/>
                </a:solidFill>
                <a:effectLst>
                  <a:outerShdw blurRad="38100" dist="38100" dir="2700000" algn="tl">
                    <a:srgbClr val="919191"/>
                  </a:outerShdw>
                </a:effectLst>
                <a:latin typeface="Arial" charset="0"/>
                <a:ea typeface="ＭＳ Ｐゴシック" pitchFamily="34" charset="-128"/>
              </a:rPr>
              <a:t>Standard LSM</a:t>
            </a:r>
            <a:endParaRPr kumimoji="1" lang="ja-JP" altLang="en-US" sz="1200" i="0">
              <a:solidFill>
                <a:srgbClr val="FFFFFF"/>
              </a:solidFill>
              <a:effectLst>
                <a:outerShdw blurRad="38100" dist="38100" dir="2700000" algn="tl">
                  <a:srgbClr val="919191"/>
                </a:outerShdw>
              </a:effectLst>
              <a:latin typeface="Arial" charset="0"/>
              <a:ea typeface="ＭＳ Ｐゴシック" pitchFamily="34" charset="-128"/>
            </a:endParaRPr>
          </a:p>
        </p:txBody>
      </p:sp>
      <p:cxnSp>
        <p:nvCxnSpPr>
          <p:cNvPr id="15381" name="直線コネクタ 51"/>
          <p:cNvCxnSpPr>
            <a:cxnSpLocks noChangeShapeType="1"/>
          </p:cNvCxnSpPr>
          <p:nvPr/>
        </p:nvCxnSpPr>
        <p:spPr bwMode="auto">
          <a:xfrm>
            <a:off x="5857875" y="5214938"/>
            <a:ext cx="914400" cy="914400"/>
          </a:xfrm>
          <a:prstGeom prst="line">
            <a:avLst/>
          </a:prstGeom>
          <a:noFill/>
          <a:ln w="9525" algn="ctr">
            <a:noFill/>
            <a:round/>
            <a:headEnd/>
            <a:tailEnd/>
          </a:ln>
        </p:spPr>
      </p:cxnSp>
      <p:grpSp>
        <p:nvGrpSpPr>
          <p:cNvPr id="8" name="グループ化 57"/>
          <p:cNvGrpSpPr>
            <a:grpSpLocks/>
          </p:cNvGrpSpPr>
          <p:nvPr/>
        </p:nvGrpSpPr>
        <p:grpSpPr bwMode="auto">
          <a:xfrm>
            <a:off x="6419850" y="2833688"/>
            <a:ext cx="2438400" cy="2524125"/>
            <a:chOff x="6420118" y="2833352"/>
            <a:chExt cx="2438162" cy="2524474"/>
          </a:xfrm>
        </p:grpSpPr>
        <p:sp>
          <p:nvSpPr>
            <p:cNvPr id="48" name="フリーフォーム 47"/>
            <p:cNvSpPr/>
            <p:nvPr/>
          </p:nvSpPr>
          <p:spPr bwMode="auto">
            <a:xfrm>
              <a:off x="6420118" y="2833352"/>
              <a:ext cx="2106407" cy="2372053"/>
            </a:xfrm>
            <a:custGeom>
              <a:avLst/>
              <a:gdLst>
                <a:gd name="connsiteX0" fmla="*/ 0 w 2105696"/>
                <a:gd name="connsiteY0" fmla="*/ 0 h 2371966"/>
                <a:gd name="connsiteX1" fmla="*/ 135228 w 2105696"/>
                <a:gd name="connsiteY1" fmla="*/ 759854 h 2371966"/>
                <a:gd name="connsiteX2" fmla="*/ 193183 w 2105696"/>
                <a:gd name="connsiteY2" fmla="*/ 933718 h 2371966"/>
                <a:gd name="connsiteX3" fmla="*/ 244699 w 2105696"/>
                <a:gd name="connsiteY3" fmla="*/ 953037 h 2371966"/>
                <a:gd name="connsiteX4" fmla="*/ 328412 w 2105696"/>
                <a:gd name="connsiteY4" fmla="*/ 1107583 h 2371966"/>
                <a:gd name="connsiteX5" fmla="*/ 373488 w 2105696"/>
                <a:gd name="connsiteY5" fmla="*/ 1139780 h 2371966"/>
                <a:gd name="connsiteX6" fmla="*/ 444321 w 2105696"/>
                <a:gd name="connsiteY6" fmla="*/ 1339403 h 2371966"/>
                <a:gd name="connsiteX7" fmla="*/ 553792 w 2105696"/>
                <a:gd name="connsiteY7" fmla="*/ 1416676 h 2371966"/>
                <a:gd name="connsiteX8" fmla="*/ 631065 w 2105696"/>
                <a:gd name="connsiteY8" fmla="*/ 1448873 h 2371966"/>
                <a:gd name="connsiteX9" fmla="*/ 701899 w 2105696"/>
                <a:gd name="connsiteY9" fmla="*/ 1603420 h 2371966"/>
                <a:gd name="connsiteX10" fmla="*/ 772733 w 2105696"/>
                <a:gd name="connsiteY10" fmla="*/ 1629178 h 2371966"/>
                <a:gd name="connsiteX11" fmla="*/ 779172 w 2105696"/>
                <a:gd name="connsiteY11" fmla="*/ 1635617 h 2371966"/>
                <a:gd name="connsiteX12" fmla="*/ 824248 w 2105696"/>
                <a:gd name="connsiteY12" fmla="*/ 1706451 h 2371966"/>
                <a:gd name="connsiteX13" fmla="*/ 843567 w 2105696"/>
                <a:gd name="connsiteY13" fmla="*/ 1725769 h 2371966"/>
                <a:gd name="connsiteX14" fmla="*/ 1010992 w 2105696"/>
                <a:gd name="connsiteY14" fmla="*/ 1815921 h 2371966"/>
                <a:gd name="connsiteX15" fmla="*/ 1094705 w 2105696"/>
                <a:gd name="connsiteY15" fmla="*/ 2009104 h 2371966"/>
                <a:gd name="connsiteX16" fmla="*/ 1107583 w 2105696"/>
                <a:gd name="connsiteY16" fmla="*/ 2028423 h 2371966"/>
                <a:gd name="connsiteX17" fmla="*/ 1332964 w 2105696"/>
                <a:gd name="connsiteY17" fmla="*/ 2170090 h 2371966"/>
                <a:gd name="connsiteX18" fmla="*/ 1481071 w 2105696"/>
                <a:gd name="connsiteY18" fmla="*/ 2273121 h 2371966"/>
                <a:gd name="connsiteX19" fmla="*/ 1738648 w 2105696"/>
                <a:gd name="connsiteY19" fmla="*/ 2279561 h 2371966"/>
                <a:gd name="connsiteX20" fmla="*/ 2015544 w 2105696"/>
                <a:gd name="connsiteY20" fmla="*/ 2305318 h 2371966"/>
                <a:gd name="connsiteX21" fmla="*/ 2105696 w 2105696"/>
                <a:gd name="connsiteY21" fmla="*/ 2369713 h 2371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105696" h="2371966">
                  <a:moveTo>
                    <a:pt x="0" y="0"/>
                  </a:moveTo>
                  <a:lnTo>
                    <a:pt x="135228" y="759854"/>
                  </a:lnTo>
                  <a:lnTo>
                    <a:pt x="193183" y="933718"/>
                  </a:lnTo>
                  <a:lnTo>
                    <a:pt x="244699" y="953037"/>
                  </a:lnTo>
                  <a:cubicBezTo>
                    <a:pt x="322932" y="1109503"/>
                    <a:pt x="264376" y="1107583"/>
                    <a:pt x="328412" y="1107583"/>
                  </a:cubicBezTo>
                  <a:lnTo>
                    <a:pt x="373488" y="1139780"/>
                  </a:lnTo>
                  <a:cubicBezTo>
                    <a:pt x="448503" y="1317090"/>
                    <a:pt x="444321" y="1246608"/>
                    <a:pt x="444321" y="1339403"/>
                  </a:cubicBezTo>
                  <a:lnTo>
                    <a:pt x="553792" y="1416676"/>
                  </a:lnTo>
                  <a:lnTo>
                    <a:pt x="631065" y="1448873"/>
                  </a:lnTo>
                  <a:lnTo>
                    <a:pt x="701899" y="1603420"/>
                  </a:lnTo>
                  <a:cubicBezTo>
                    <a:pt x="762451" y="1610989"/>
                    <a:pt x="741177" y="1597622"/>
                    <a:pt x="772733" y="1629178"/>
                  </a:cubicBezTo>
                  <a:lnTo>
                    <a:pt x="779172" y="1635617"/>
                  </a:lnTo>
                  <a:cubicBezTo>
                    <a:pt x="794197" y="1659228"/>
                    <a:pt x="807981" y="1683677"/>
                    <a:pt x="824248" y="1706451"/>
                  </a:cubicBezTo>
                  <a:cubicBezTo>
                    <a:pt x="829541" y="1713862"/>
                    <a:pt x="843567" y="1725769"/>
                    <a:pt x="843567" y="1725769"/>
                  </a:cubicBezTo>
                  <a:cubicBezTo>
                    <a:pt x="1012912" y="1810442"/>
                    <a:pt x="1010992" y="1747086"/>
                    <a:pt x="1010992" y="1815921"/>
                  </a:cubicBezTo>
                  <a:cubicBezTo>
                    <a:pt x="1038896" y="1880315"/>
                    <a:pt x="1065664" y="1945214"/>
                    <a:pt x="1094705" y="2009104"/>
                  </a:cubicBezTo>
                  <a:cubicBezTo>
                    <a:pt x="1097908" y="2016150"/>
                    <a:pt x="1107583" y="2028423"/>
                    <a:pt x="1107583" y="2028423"/>
                  </a:cubicBezTo>
                  <a:cubicBezTo>
                    <a:pt x="1328326" y="2171256"/>
                    <a:pt x="1239598" y="2170090"/>
                    <a:pt x="1332964" y="2170090"/>
                  </a:cubicBezTo>
                  <a:cubicBezTo>
                    <a:pt x="1482869" y="2267854"/>
                    <a:pt x="1481071" y="2207742"/>
                    <a:pt x="1481071" y="2273121"/>
                  </a:cubicBezTo>
                  <a:cubicBezTo>
                    <a:pt x="1740792" y="2286107"/>
                    <a:pt x="1738648" y="2371966"/>
                    <a:pt x="1738648" y="2279561"/>
                  </a:cubicBezTo>
                  <a:lnTo>
                    <a:pt x="2015544" y="2305318"/>
                  </a:lnTo>
                  <a:lnTo>
                    <a:pt x="2105696" y="2369713"/>
                  </a:lnTo>
                </a:path>
              </a:pathLst>
            </a:custGeom>
            <a:noFill/>
            <a:ln w="1016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ja-JP" altLang="en-US" sz="2800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49" name="フリーフォーム 48"/>
            <p:cNvSpPr/>
            <p:nvPr/>
          </p:nvSpPr>
          <p:spPr bwMode="auto">
            <a:xfrm>
              <a:off x="8621766" y="5229220"/>
              <a:ext cx="236514" cy="128606"/>
            </a:xfrm>
            <a:custGeom>
              <a:avLst/>
              <a:gdLst>
                <a:gd name="connsiteX0" fmla="*/ 0 w 218940"/>
                <a:gd name="connsiteY0" fmla="*/ 0 h 115909"/>
                <a:gd name="connsiteX1" fmla="*/ 96591 w 218940"/>
                <a:gd name="connsiteY1" fmla="*/ 32197 h 115909"/>
                <a:gd name="connsiteX2" fmla="*/ 218940 w 218940"/>
                <a:gd name="connsiteY2" fmla="*/ 115909 h 115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8940" h="115909">
                  <a:moveTo>
                    <a:pt x="0" y="0"/>
                  </a:moveTo>
                  <a:lnTo>
                    <a:pt x="96591" y="32197"/>
                  </a:lnTo>
                  <a:lnTo>
                    <a:pt x="218940" y="115909"/>
                  </a:lnTo>
                </a:path>
              </a:pathLst>
            </a:custGeom>
            <a:noFill/>
            <a:ln w="635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ja-JP" altLang="en-US" sz="2800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53" name="正方形/長方形 52"/>
            <p:cNvSpPr/>
            <p:nvPr/>
          </p:nvSpPr>
          <p:spPr bwMode="auto">
            <a:xfrm>
              <a:off x="8423347" y="5067273"/>
              <a:ext cx="142861" cy="142895"/>
            </a:xfrm>
            <a:prstGeom prst="rect">
              <a:avLst/>
            </a:prstGeom>
            <a:solidFill>
              <a:schemeClr val="tx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ja-JP" altLang="en-US" sz="2800" i="0">
                <a:solidFill>
                  <a:srgbClr val="FFFFFF"/>
                </a:solidFill>
                <a:effectLst>
                  <a:outerShdw blurRad="38100" dist="38100" dir="2700000" algn="tl">
                    <a:srgbClr val="919191"/>
                  </a:outerShdw>
                </a:effectLst>
                <a:latin typeface="Arial" charset="0"/>
                <a:ea typeface="ＭＳ Ｐゴシック" pitchFamily="34" charset="-128"/>
              </a:endParaRPr>
            </a:p>
          </p:txBody>
        </p:sp>
      </p:grpSp>
      <p:sp>
        <p:nvSpPr>
          <p:cNvPr id="15" name="線吹き出し 2 14"/>
          <p:cNvSpPr/>
          <p:nvPr/>
        </p:nvSpPr>
        <p:spPr bwMode="auto">
          <a:xfrm>
            <a:off x="6715125" y="3322638"/>
            <a:ext cx="642938" cy="214312"/>
          </a:xfrm>
          <a:prstGeom prst="callout2">
            <a:avLst>
              <a:gd name="adj1" fmla="val 50751"/>
              <a:gd name="adj2" fmla="val -1434"/>
              <a:gd name="adj3" fmla="val 53914"/>
              <a:gd name="adj4" fmla="val -35421"/>
              <a:gd name="adj5" fmla="val 155050"/>
              <a:gd name="adj6" fmla="val -46289"/>
            </a:avLst>
          </a:prstGeom>
          <a:noFill/>
          <a:ln w="127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r>
              <a:rPr lang="en-US" altLang="ja-JP" sz="1200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34" charset="-128"/>
              </a:rPr>
              <a:t>20</a:t>
            </a:r>
            <a:r>
              <a:rPr lang="ja-JP" altLang="en-US" sz="1200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34" charset="-128"/>
              </a:rPr>
              <a:t>　</a:t>
            </a:r>
            <a:r>
              <a:rPr lang="en-US" altLang="ja-JP" sz="1200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34" charset="-128"/>
              </a:rPr>
              <a:t>Hz</a:t>
            </a:r>
            <a:endParaRPr lang="ja-JP" altLang="en-US" sz="2800" i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9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9" grpId="0" build="p"/>
      <p:bldP spid="39941" grpId="0" build="p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44" grpId="0" animBg="1"/>
      <p:bldP spid="45" grpId="0" animBg="1"/>
      <p:bldP spid="15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タイトル 3"/>
          <p:cNvSpPr>
            <a:spLocks noGrp="1"/>
          </p:cNvSpPr>
          <p:nvPr>
            <p:ph type="title" idx="4294967295"/>
          </p:nvPr>
        </p:nvSpPr>
        <p:spPr>
          <a:xfrm>
            <a:off x="304800" y="304800"/>
            <a:ext cx="8686800" cy="725488"/>
          </a:xfrm>
        </p:spPr>
        <p:txBody>
          <a:bodyPr lIns="91440" tIns="45720" rIns="91440" bIns="45720"/>
          <a:lstStyle/>
          <a:p>
            <a:pPr>
              <a:defRPr/>
            </a:pPr>
            <a:r>
              <a:rPr lang="en-US" altLang="ja-JP" sz="36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Poststack</a:t>
            </a:r>
            <a:r>
              <a:rPr lang="en-US" altLang="ja-JP" sz="3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 LSM vs. Kirchhoff Migration</a:t>
            </a:r>
            <a:endParaRPr lang="ja-JP" altLang="en-US" sz="3600" b="1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pitchFamily="34" charset="-128"/>
            </a:endParaRPr>
          </a:p>
        </p:txBody>
      </p:sp>
      <p:pic>
        <p:nvPicPr>
          <p:cNvPr id="40965" name="コンテンツ プレースホルダ 9" descr="LSM_result_deep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rcRect l="12810" t="7381" r="53676" b="10951"/>
          <a:stretch>
            <a:fillRect/>
          </a:stretch>
        </p:blipFill>
        <p:spPr>
          <a:xfrm>
            <a:off x="1327150" y="2097088"/>
            <a:ext cx="2381250" cy="3954462"/>
          </a:xfrm>
          <a:ln w="38100">
            <a:solidFill>
              <a:srgbClr val="FF0000"/>
            </a:solidFill>
          </a:ln>
        </p:spPr>
      </p:pic>
      <p:sp>
        <p:nvSpPr>
          <p:cNvPr id="7" name="正方形/長方形 6"/>
          <p:cNvSpPr>
            <a:spLocks noChangeArrowheads="1"/>
          </p:cNvSpPr>
          <p:nvPr/>
        </p:nvSpPr>
        <p:spPr bwMode="auto">
          <a:xfrm>
            <a:off x="1371600" y="2200275"/>
            <a:ext cx="642938" cy="1000125"/>
          </a:xfrm>
          <a:prstGeom prst="rect">
            <a:avLst/>
          </a:prstGeom>
          <a:noFill/>
          <a:ln w="25400" algn="ctr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ja-JP" altLang="en-US" sz="2800" i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pitchFamily="34" charset="-128"/>
            </a:endParaRPr>
          </a:p>
        </p:txBody>
      </p:sp>
      <p:pic>
        <p:nvPicPr>
          <p:cNvPr id="6" name="コンテンツ プレースホルダ 9" descr="LSM_result_deep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rcRect l="56947" t="7455" r="9364" b="10730"/>
          <a:stretch>
            <a:fillRect/>
          </a:stretch>
        </p:blipFill>
        <p:spPr>
          <a:xfrm>
            <a:off x="5348288" y="2084388"/>
            <a:ext cx="2395537" cy="3962400"/>
          </a:xfrm>
          <a:ln w="38100">
            <a:solidFill>
              <a:srgbClr val="FF0000"/>
            </a:solidFill>
          </a:ln>
        </p:spPr>
      </p:pic>
      <p:grpSp>
        <p:nvGrpSpPr>
          <p:cNvPr id="2" name="グループ化 35"/>
          <p:cNvGrpSpPr>
            <a:grpSpLocks/>
          </p:cNvGrpSpPr>
          <p:nvPr/>
        </p:nvGrpSpPr>
        <p:grpSpPr bwMode="auto">
          <a:xfrm>
            <a:off x="214313" y="1190625"/>
            <a:ext cx="3976688" cy="5578476"/>
            <a:chOff x="213996" y="1191268"/>
            <a:chExt cx="3977021" cy="5577843"/>
          </a:xfrm>
        </p:grpSpPr>
        <p:sp>
          <p:nvSpPr>
            <p:cNvPr id="829448" name="テキスト ボックス 7"/>
            <p:cNvSpPr txBox="1">
              <a:spLocks noChangeArrowheads="1"/>
            </p:cNvSpPr>
            <p:nvPr/>
          </p:nvSpPr>
          <p:spPr bwMode="auto">
            <a:xfrm>
              <a:off x="1428535" y="1191268"/>
              <a:ext cx="2143305" cy="5190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kumimoji="1" lang="en-US" altLang="ja-JP" sz="2800" i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34" charset="-128"/>
                </a:rPr>
                <a:t>LSM Image</a:t>
              </a:r>
              <a:endParaRPr kumimoji="1" lang="ja-JP" altLang="en-US" sz="2800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34" charset="-128"/>
              </a:endParaRPr>
            </a:p>
          </p:txBody>
        </p:sp>
        <p:grpSp>
          <p:nvGrpSpPr>
            <p:cNvPr id="16407" name="グループ化 18"/>
            <p:cNvGrpSpPr>
              <a:grpSpLocks/>
            </p:cNvGrpSpPr>
            <p:nvPr/>
          </p:nvGrpSpPr>
          <p:grpSpPr bwMode="auto">
            <a:xfrm>
              <a:off x="213996" y="1919847"/>
              <a:ext cx="3977021" cy="4849264"/>
              <a:chOff x="465783" y="2908188"/>
              <a:chExt cx="3716260" cy="3515994"/>
            </a:xfrm>
          </p:grpSpPr>
          <p:sp>
            <p:nvSpPr>
              <p:cNvPr id="829450" name="テキスト ボックス 14"/>
              <p:cNvSpPr txBox="1">
                <a:spLocks noChangeArrowheads="1"/>
              </p:cNvSpPr>
              <p:nvPr/>
            </p:nvSpPr>
            <p:spPr bwMode="auto">
              <a:xfrm>
                <a:off x="709083" y="2908188"/>
                <a:ext cx="634954" cy="3763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kumimoji="1" lang="en-US" altLang="ja-JP" sz="2800" i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ea typeface="ＭＳ Ｐゴシック" pitchFamily="34" charset="-128"/>
                  </a:rPr>
                  <a:t>0.7</a:t>
                </a:r>
                <a:endParaRPr kumimoji="1" lang="ja-JP" altLang="en-US" sz="2800" i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829451" name="テキスト ボックス 15"/>
              <p:cNvSpPr txBox="1">
                <a:spLocks noChangeArrowheads="1"/>
              </p:cNvSpPr>
              <p:nvPr/>
            </p:nvSpPr>
            <p:spPr bwMode="auto">
              <a:xfrm>
                <a:off x="565180" y="5668041"/>
                <a:ext cx="910892" cy="3763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kumimoji="1" lang="en-US" altLang="ja-JP" sz="2800" i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ea typeface="ＭＳ Ｐゴシック" pitchFamily="34" charset="-128"/>
                  </a:rPr>
                  <a:t>   1.9</a:t>
                </a:r>
                <a:endParaRPr kumimoji="1" lang="ja-JP" altLang="en-US" sz="2800" i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829452" name="テキスト ボックス 16"/>
              <p:cNvSpPr txBox="1">
                <a:spLocks noChangeArrowheads="1"/>
              </p:cNvSpPr>
              <p:nvPr/>
            </p:nvSpPr>
            <p:spPr bwMode="auto">
              <a:xfrm rot="-5400000">
                <a:off x="-32837" y="4131874"/>
                <a:ext cx="1482356" cy="485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kumimoji="1" lang="en-US" altLang="ja-JP" sz="2800" i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ea typeface="ＭＳ Ｐゴシック" pitchFamily="34" charset="-128"/>
                  </a:rPr>
                  <a:t>Depth (km)</a:t>
                </a:r>
                <a:endParaRPr kumimoji="1" lang="ja-JP" altLang="en-US" sz="2800" i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829453" name="テキスト ボックス 17"/>
              <p:cNvSpPr txBox="1">
                <a:spLocks noChangeArrowheads="1"/>
              </p:cNvSpPr>
              <p:nvPr/>
            </p:nvSpPr>
            <p:spPr bwMode="auto">
              <a:xfrm>
                <a:off x="1292113" y="5892466"/>
                <a:ext cx="634954" cy="3763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kumimoji="1" lang="en-US" altLang="ja-JP" sz="2800" i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ea typeface="ＭＳ Ｐゴシック" pitchFamily="34" charset="-128"/>
                  </a:rPr>
                  <a:t>2.4</a:t>
                </a:r>
              </a:p>
            </p:txBody>
          </p:sp>
          <p:sp>
            <p:nvSpPr>
              <p:cNvPr id="829454" name="テキスト ボックス 18"/>
              <p:cNvSpPr txBox="1">
                <a:spLocks noChangeArrowheads="1"/>
              </p:cNvSpPr>
              <p:nvPr/>
            </p:nvSpPr>
            <p:spPr bwMode="auto">
              <a:xfrm>
                <a:off x="3547089" y="5880957"/>
                <a:ext cx="634954" cy="3763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kumimoji="1" lang="en-US" altLang="ja-JP" sz="2800" i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ea typeface="ＭＳ Ｐゴシック" pitchFamily="34" charset="-128"/>
                  </a:rPr>
                  <a:t>4.9</a:t>
                </a:r>
                <a:endParaRPr kumimoji="1" lang="ja-JP" altLang="en-US" sz="2800" i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829455" name="テキスト ボックス 19"/>
              <p:cNvSpPr txBox="1">
                <a:spLocks noChangeArrowheads="1"/>
              </p:cNvSpPr>
              <p:nvPr/>
            </p:nvSpPr>
            <p:spPr bwMode="auto">
              <a:xfrm>
                <a:off x="2177784" y="6047838"/>
                <a:ext cx="1188312" cy="3763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kumimoji="1" lang="en-US" altLang="ja-JP" sz="2800" i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ea typeface="ＭＳ Ｐゴシック" pitchFamily="34" charset="-128"/>
                  </a:rPr>
                  <a:t>X (km)</a:t>
                </a:r>
                <a:endParaRPr kumimoji="1" lang="ja-JP" altLang="en-US" sz="2800" i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34" charset="-128"/>
                </a:endParaRPr>
              </a:p>
            </p:txBody>
          </p:sp>
        </p:grpSp>
      </p:grpSp>
      <p:grpSp>
        <p:nvGrpSpPr>
          <p:cNvPr id="4" name="グループ化 36"/>
          <p:cNvGrpSpPr>
            <a:grpSpLocks/>
          </p:cNvGrpSpPr>
          <p:nvPr/>
        </p:nvGrpSpPr>
        <p:grpSpPr bwMode="auto">
          <a:xfrm>
            <a:off x="4262438" y="1190625"/>
            <a:ext cx="5643562" cy="5614984"/>
            <a:chOff x="4262745" y="1191268"/>
            <a:chExt cx="5643183" cy="5613585"/>
          </a:xfrm>
        </p:grpSpPr>
        <p:grpSp>
          <p:nvGrpSpPr>
            <p:cNvPr id="16398" name="グループ化 18"/>
            <p:cNvGrpSpPr>
              <a:grpSpLocks/>
            </p:cNvGrpSpPr>
            <p:nvPr/>
          </p:nvGrpSpPr>
          <p:grpSpPr bwMode="auto">
            <a:xfrm>
              <a:off x="4262745" y="1919748"/>
              <a:ext cx="3876414" cy="4885105"/>
              <a:chOff x="310580" y="2954660"/>
              <a:chExt cx="3622251" cy="3541982"/>
            </a:xfrm>
          </p:grpSpPr>
          <p:sp>
            <p:nvSpPr>
              <p:cNvPr id="829458" name="テキスト ボックス 28"/>
              <p:cNvSpPr txBox="1">
                <a:spLocks noChangeArrowheads="1"/>
              </p:cNvSpPr>
              <p:nvPr/>
            </p:nvSpPr>
            <p:spPr bwMode="auto">
              <a:xfrm>
                <a:off x="599826" y="2954660"/>
                <a:ext cx="634858" cy="3762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kumimoji="1" lang="en-US" altLang="ja-JP" sz="2800" i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ea typeface="ＭＳ Ｐゴシック" pitchFamily="34" charset="-128"/>
                  </a:rPr>
                  <a:t>0.7</a:t>
                </a:r>
                <a:endParaRPr kumimoji="1" lang="ja-JP" altLang="en-US" sz="2800" i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829459" name="テキスト ボックス 29"/>
              <p:cNvSpPr txBox="1">
                <a:spLocks noChangeArrowheads="1"/>
              </p:cNvSpPr>
              <p:nvPr/>
            </p:nvSpPr>
            <p:spPr bwMode="auto">
              <a:xfrm>
                <a:off x="389195" y="5706082"/>
                <a:ext cx="1002720" cy="3762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kumimoji="1" lang="en-US" altLang="ja-JP" sz="2800" i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ea typeface="ＭＳ Ｐゴシック" pitchFamily="34" charset="-128"/>
                  </a:rPr>
                  <a:t>    1.9</a:t>
                </a:r>
                <a:endParaRPr kumimoji="1" lang="ja-JP" altLang="en-US" sz="2800" i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829460" name="テキスト ボックス 30"/>
              <p:cNvSpPr txBox="1">
                <a:spLocks noChangeArrowheads="1"/>
              </p:cNvSpPr>
              <p:nvPr/>
            </p:nvSpPr>
            <p:spPr bwMode="auto">
              <a:xfrm rot="-5400000">
                <a:off x="-187976" y="4178183"/>
                <a:ext cx="1482155" cy="4850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kumimoji="1" lang="en-US" altLang="ja-JP" sz="2800" i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ea typeface="ＭＳ Ｐゴシック" pitchFamily="34" charset="-128"/>
                  </a:rPr>
                  <a:t>Depth (km)</a:t>
                </a:r>
                <a:endParaRPr kumimoji="1" lang="ja-JP" altLang="en-US" sz="2800" i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829461" name="テキスト ボックス 31"/>
              <p:cNvSpPr txBox="1">
                <a:spLocks noChangeArrowheads="1"/>
              </p:cNvSpPr>
              <p:nvPr/>
            </p:nvSpPr>
            <p:spPr bwMode="auto">
              <a:xfrm>
                <a:off x="1043337" y="5964999"/>
                <a:ext cx="634858" cy="3762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kumimoji="1" lang="en-US" altLang="ja-JP" sz="2800" i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ea typeface="ＭＳ Ｐゴシック" pitchFamily="34" charset="-128"/>
                  </a:rPr>
                  <a:t>2.4</a:t>
                </a:r>
              </a:p>
            </p:txBody>
          </p:sp>
          <p:sp>
            <p:nvSpPr>
              <p:cNvPr id="829462" name="テキスト ボックス 32"/>
              <p:cNvSpPr txBox="1">
                <a:spLocks noChangeArrowheads="1"/>
              </p:cNvSpPr>
              <p:nvPr/>
            </p:nvSpPr>
            <p:spPr bwMode="auto">
              <a:xfrm>
                <a:off x="3297973" y="5953492"/>
                <a:ext cx="634858" cy="3762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kumimoji="1" lang="en-US" altLang="ja-JP" sz="2800" i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ea typeface="ＭＳ Ｐゴシック" pitchFamily="34" charset="-128"/>
                  </a:rPr>
                  <a:t>4.9</a:t>
                </a:r>
                <a:endParaRPr kumimoji="1" lang="ja-JP" altLang="en-US" sz="2800" i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829463" name="テキスト ボックス 33"/>
              <p:cNvSpPr txBox="1">
                <a:spLocks noChangeArrowheads="1"/>
              </p:cNvSpPr>
              <p:nvPr/>
            </p:nvSpPr>
            <p:spPr bwMode="auto">
              <a:xfrm>
                <a:off x="1928875" y="6120349"/>
                <a:ext cx="1188135" cy="3762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kumimoji="1" lang="en-US" altLang="ja-JP" sz="2800" i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ea typeface="ＭＳ Ｐゴシック" pitchFamily="34" charset="-128"/>
                  </a:rPr>
                  <a:t>X (km)</a:t>
                </a:r>
                <a:endParaRPr kumimoji="1" lang="ja-JP" altLang="en-US" sz="2800" i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34" charset="-128"/>
                </a:endParaRPr>
              </a:p>
            </p:txBody>
          </p:sp>
        </p:grpSp>
        <p:sp>
          <p:nvSpPr>
            <p:cNvPr id="829464" name="テキスト ボックス 7"/>
            <p:cNvSpPr txBox="1">
              <a:spLocks noChangeArrowheads="1"/>
            </p:cNvSpPr>
            <p:nvPr/>
          </p:nvSpPr>
          <p:spPr bwMode="auto">
            <a:xfrm>
              <a:off x="4500854" y="1191268"/>
              <a:ext cx="5405074" cy="5237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kumimoji="1" lang="en-US" altLang="ja-JP" sz="2800" i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pitchFamily="34" charset="-128"/>
                </a:rPr>
                <a:t>Kirchhoff Migration Image</a:t>
              </a:r>
              <a:endParaRPr kumimoji="1" lang="ja-JP" altLang="en-US" sz="2800" i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34" charset="-128"/>
              </a:endParaRPr>
            </a:p>
          </p:txBody>
        </p:sp>
      </p:grpSp>
      <p:sp>
        <p:nvSpPr>
          <p:cNvPr id="22554" name="Rectangle 26"/>
          <p:cNvSpPr>
            <a:spLocks noChangeArrowheads="1"/>
          </p:cNvSpPr>
          <p:nvPr/>
        </p:nvSpPr>
        <p:spPr bwMode="auto">
          <a:xfrm>
            <a:off x="2339975" y="2184400"/>
            <a:ext cx="1152525" cy="1800225"/>
          </a:xfrm>
          <a:prstGeom prst="rect">
            <a:avLst/>
          </a:prstGeom>
          <a:noFill/>
          <a:ln w="3810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kumimoji="1" lang="ja-JP" altLang="en-US" sz="1600" i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pitchFamily="34" charset="-128"/>
            </a:endParaRPr>
          </a:p>
        </p:txBody>
      </p:sp>
      <p:sp>
        <p:nvSpPr>
          <p:cNvPr id="22556" name="Rectangle 28"/>
          <p:cNvSpPr>
            <a:spLocks noChangeArrowheads="1"/>
          </p:cNvSpPr>
          <p:nvPr/>
        </p:nvSpPr>
        <p:spPr bwMode="auto">
          <a:xfrm>
            <a:off x="1347788" y="3733800"/>
            <a:ext cx="1152525" cy="1800225"/>
          </a:xfrm>
          <a:prstGeom prst="rect">
            <a:avLst/>
          </a:prstGeom>
          <a:noFill/>
          <a:ln w="3810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kumimoji="1" lang="ja-JP" altLang="en-US" sz="1600" i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pitchFamily="34" charset="-128"/>
            </a:endParaRP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5399088" y="2197100"/>
            <a:ext cx="2144712" cy="3349625"/>
            <a:chOff x="5399087" y="2197768"/>
            <a:chExt cx="2144713" cy="3349625"/>
          </a:xfrm>
        </p:grpSpPr>
        <p:sp>
          <p:nvSpPr>
            <p:cNvPr id="33" name="正方形/長方形 6"/>
            <p:cNvSpPr>
              <a:spLocks noChangeArrowheads="1"/>
            </p:cNvSpPr>
            <p:nvPr/>
          </p:nvSpPr>
          <p:spPr bwMode="auto">
            <a:xfrm>
              <a:off x="5422899" y="2213643"/>
              <a:ext cx="642938" cy="1000125"/>
            </a:xfrm>
            <a:prstGeom prst="rect">
              <a:avLst/>
            </a:prstGeom>
            <a:noFill/>
            <a:ln w="25400" algn="ctr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ja-JP" altLang="en-US" sz="2800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34" name="Rectangle 26"/>
            <p:cNvSpPr>
              <a:spLocks noChangeArrowheads="1"/>
            </p:cNvSpPr>
            <p:nvPr/>
          </p:nvSpPr>
          <p:spPr bwMode="auto">
            <a:xfrm>
              <a:off x="6391274" y="2197768"/>
              <a:ext cx="1152526" cy="1800225"/>
            </a:xfrm>
            <a:prstGeom prst="rect">
              <a:avLst/>
            </a:prstGeom>
            <a:noFill/>
            <a:ln w="38100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defRPr/>
              </a:pPr>
              <a:endParaRPr kumimoji="1" lang="ja-JP" altLang="en-US" sz="1600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35" name="Rectangle 28"/>
            <p:cNvSpPr>
              <a:spLocks noChangeArrowheads="1"/>
            </p:cNvSpPr>
            <p:nvPr/>
          </p:nvSpPr>
          <p:spPr bwMode="auto">
            <a:xfrm>
              <a:off x="5399087" y="3747168"/>
              <a:ext cx="1152526" cy="1800225"/>
            </a:xfrm>
            <a:prstGeom prst="rect">
              <a:avLst/>
            </a:prstGeom>
            <a:noFill/>
            <a:ln w="38100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defRPr/>
              </a:pPr>
              <a:endParaRPr kumimoji="1" lang="ja-JP" altLang="en-US" sz="1600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34" charset="-128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2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225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2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225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2554" grpId="0" animBg="1"/>
      <p:bldP spid="22554" grpId="1" animBg="1"/>
      <p:bldP spid="22556" grpId="0" animBg="1"/>
      <p:bldP spid="22556" grpId="1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498" name="Rectangle 2"/>
          <p:cNvSpPr>
            <a:spLocks noChangeArrowheads="1"/>
          </p:cNvSpPr>
          <p:nvPr/>
        </p:nvSpPr>
        <p:spPr bwMode="auto">
          <a:xfrm>
            <a:off x="-533400" y="-685800"/>
            <a:ext cx="1013460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sz="5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GOM </a:t>
            </a:r>
            <a:r>
              <a:rPr lang="en-US" sz="5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Poststack</a:t>
            </a:r>
            <a:r>
              <a:rPr lang="en-US" sz="5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KM </a:t>
            </a:r>
            <a:r>
              <a:rPr lang="en-US" sz="5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vs</a:t>
            </a:r>
            <a:r>
              <a:rPr lang="en-US" sz="5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LSM</a:t>
            </a:r>
          </a:p>
        </p:txBody>
      </p:sp>
      <p:cxnSp>
        <p:nvCxnSpPr>
          <p:cNvPr id="17411" name="Straight Connector 25"/>
          <p:cNvCxnSpPr>
            <a:cxnSpLocks noChangeShapeType="1"/>
          </p:cNvCxnSpPr>
          <p:nvPr/>
        </p:nvCxnSpPr>
        <p:spPr bwMode="auto">
          <a:xfrm rot="5400000">
            <a:off x="9372600" y="1905000"/>
            <a:ext cx="762000" cy="0"/>
          </a:xfrm>
          <a:prstGeom prst="line">
            <a:avLst/>
          </a:prstGeom>
          <a:noFill/>
          <a:ln w="9525" algn="ctr">
            <a:solidFill>
              <a:srgbClr val="FFFFFF"/>
            </a:solidFill>
            <a:round/>
            <a:headEnd/>
            <a:tailEnd/>
          </a:ln>
        </p:spPr>
      </p:cxnSp>
      <p:sp>
        <p:nvSpPr>
          <p:cNvPr id="70" name="Rectangle 69"/>
          <p:cNvSpPr/>
          <p:nvPr/>
        </p:nvSpPr>
        <p:spPr bwMode="auto">
          <a:xfrm>
            <a:off x="5181600" y="3276600"/>
            <a:ext cx="3962400" cy="304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41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825" y="847725"/>
            <a:ext cx="8429625" cy="601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066800" y="6324600"/>
            <a:ext cx="7162800" cy="523875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 err="1"/>
              <a:t>Poststack</a:t>
            </a:r>
            <a:r>
              <a:rPr lang="en-US" sz="2800" dirty="0"/>
              <a:t> LSM somewhat insensitive to </a:t>
            </a:r>
            <a:r>
              <a:rPr lang="en-US" sz="2800" dirty="0" err="1">
                <a:latin typeface="Symbol" pitchFamily="18" charset="2"/>
              </a:rPr>
              <a:t>D</a:t>
            </a:r>
            <a:r>
              <a:rPr lang="en-US" sz="2800" dirty="0" err="1"/>
              <a:t>v</a:t>
            </a:r>
            <a:r>
              <a:rPr lang="en-US" sz="2800" dirty="0"/>
              <a:t>(</a:t>
            </a:r>
            <a:r>
              <a:rPr lang="en-US" sz="2800" dirty="0" err="1"/>
              <a:t>x,z</a:t>
            </a:r>
            <a:r>
              <a:rPr lang="en-US" sz="2800" dirty="0"/>
              <a:t>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2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0" y="-381000"/>
            <a:ext cx="914400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 algn="ctr"/>
            <a:r>
              <a:rPr lang="en-US" sz="6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Prestack</a:t>
            </a:r>
            <a:r>
              <a:rPr lang="en-US" sz="6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KM vs LSM</a:t>
            </a:r>
          </a:p>
        </p:txBody>
      </p:sp>
      <p:cxnSp>
        <p:nvCxnSpPr>
          <p:cNvPr id="18435" name="Straight Connector 25"/>
          <p:cNvCxnSpPr>
            <a:cxnSpLocks noChangeShapeType="1"/>
          </p:cNvCxnSpPr>
          <p:nvPr/>
        </p:nvCxnSpPr>
        <p:spPr bwMode="auto">
          <a:xfrm rot="5400000">
            <a:off x="9372600" y="1905000"/>
            <a:ext cx="762000" cy="0"/>
          </a:xfrm>
          <a:prstGeom prst="line">
            <a:avLst/>
          </a:prstGeom>
          <a:noFill/>
          <a:ln w="9525" algn="ctr">
            <a:solidFill>
              <a:srgbClr val="FFFFFF"/>
            </a:solidFill>
            <a:round/>
            <a:headEnd/>
            <a:tailEnd/>
          </a:ln>
        </p:spPr>
      </p:cxnSp>
      <p:sp>
        <p:nvSpPr>
          <p:cNvPr id="70" name="Rectangle 69"/>
          <p:cNvSpPr/>
          <p:nvPr/>
        </p:nvSpPr>
        <p:spPr bwMode="auto">
          <a:xfrm>
            <a:off x="5181600" y="3276600"/>
            <a:ext cx="3962400" cy="304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43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3" y="1295400"/>
            <a:ext cx="7800975" cy="543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286000" y="6257925"/>
            <a:ext cx="5116513" cy="523875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 err="1"/>
              <a:t>Prestack</a:t>
            </a:r>
            <a:r>
              <a:rPr lang="en-US" sz="2800" dirty="0"/>
              <a:t> LSM sensitive to </a:t>
            </a:r>
            <a:r>
              <a:rPr lang="en-US" sz="2800" dirty="0" err="1">
                <a:latin typeface="Symbol" pitchFamily="18" charset="2"/>
              </a:rPr>
              <a:t>D</a:t>
            </a:r>
            <a:r>
              <a:rPr lang="en-US" sz="2800" dirty="0" err="1"/>
              <a:t>v</a:t>
            </a:r>
            <a:r>
              <a:rPr lang="en-US" sz="2800" dirty="0"/>
              <a:t>(</a:t>
            </a:r>
            <a:r>
              <a:rPr lang="en-US" sz="2800" dirty="0" err="1"/>
              <a:t>x,z</a:t>
            </a:r>
            <a:r>
              <a:rPr lang="en-US" sz="2800" dirty="0"/>
              <a:t>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8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-685800"/>
            <a:ext cx="914400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 algn="ctr"/>
            <a:r>
              <a:rPr lang="en-US" sz="6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Attenuation RTM vs LSM</a:t>
            </a:r>
          </a:p>
        </p:txBody>
      </p:sp>
      <p:cxnSp>
        <p:nvCxnSpPr>
          <p:cNvPr id="19459" name="Straight Connector 25"/>
          <p:cNvCxnSpPr>
            <a:cxnSpLocks noChangeShapeType="1"/>
          </p:cNvCxnSpPr>
          <p:nvPr/>
        </p:nvCxnSpPr>
        <p:spPr bwMode="auto">
          <a:xfrm rot="5400000">
            <a:off x="9372600" y="1905000"/>
            <a:ext cx="762000" cy="0"/>
          </a:xfrm>
          <a:prstGeom prst="line">
            <a:avLst/>
          </a:prstGeom>
          <a:noFill/>
          <a:ln w="9525" algn="ctr">
            <a:solidFill>
              <a:srgbClr val="FFFFFF"/>
            </a:solidFill>
            <a:round/>
            <a:headEnd/>
            <a:tailEnd/>
          </a:ln>
        </p:spPr>
      </p:cxnSp>
      <p:sp>
        <p:nvSpPr>
          <p:cNvPr id="70" name="Rectangle 69"/>
          <p:cNvSpPr/>
          <p:nvPr/>
        </p:nvSpPr>
        <p:spPr bwMode="auto">
          <a:xfrm>
            <a:off x="5181600" y="3276600"/>
            <a:ext cx="3962400" cy="304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46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6288" y="1266825"/>
            <a:ext cx="7591425" cy="543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/>
          <p:cNvSpPr/>
          <p:nvPr/>
        </p:nvSpPr>
        <p:spPr bwMode="auto">
          <a:xfrm>
            <a:off x="5181600" y="3429000"/>
            <a:ext cx="3962400" cy="304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8663" y="1371600"/>
            <a:ext cx="7686675" cy="549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 bwMode="auto">
          <a:xfrm>
            <a:off x="1423988" y="1881188"/>
            <a:ext cx="2971800" cy="1143000"/>
          </a:xfrm>
          <a:prstGeom prst="rect">
            <a:avLst/>
          </a:prstGeom>
          <a:noFill/>
          <a:ln w="571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435100" y="3581400"/>
            <a:ext cx="2971800" cy="1143000"/>
          </a:xfrm>
          <a:prstGeom prst="rect">
            <a:avLst/>
          </a:prstGeom>
          <a:noFill/>
          <a:ln w="571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1447800" y="5281613"/>
            <a:ext cx="2971800" cy="1143000"/>
          </a:xfrm>
          <a:prstGeom prst="rect">
            <a:avLst/>
          </a:prstGeom>
          <a:noFill/>
          <a:ln w="571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5257800" y="5281613"/>
            <a:ext cx="2971800" cy="1143000"/>
          </a:xfrm>
          <a:prstGeom prst="rect">
            <a:avLst/>
          </a:prstGeom>
          <a:noFill/>
          <a:ln w="57150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5257800" y="3581400"/>
            <a:ext cx="2971800" cy="1143000"/>
          </a:xfrm>
          <a:prstGeom prst="rect">
            <a:avLst/>
          </a:prstGeom>
          <a:noFill/>
          <a:ln w="57150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5257800" y="1881188"/>
            <a:ext cx="2971800" cy="1143000"/>
          </a:xfrm>
          <a:prstGeom prst="rect">
            <a:avLst/>
          </a:prstGeom>
          <a:noFill/>
          <a:ln w="57150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49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0"/>
            <a:ext cx="2324100" cy="138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1" name="Rectangle 2"/>
          <p:cNvSpPr>
            <a:spLocks noChangeArrowheads="1"/>
          </p:cNvSpPr>
          <p:nvPr/>
        </p:nvSpPr>
        <p:spPr bwMode="auto">
          <a:xfrm>
            <a:off x="0" y="-685800"/>
            <a:ext cx="914400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 algn="ctr"/>
            <a:r>
              <a:rPr lang="en-US" sz="6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Attenuation RTM vs LSM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0" y="-685800"/>
            <a:ext cx="914400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 algn="ctr"/>
            <a:r>
              <a:rPr lang="en-US" sz="6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Nonlinear LSRTM </a:t>
            </a:r>
          </a:p>
        </p:txBody>
      </p:sp>
      <p:cxnSp>
        <p:nvCxnSpPr>
          <p:cNvPr id="22531" name="Straight Connector 25"/>
          <p:cNvCxnSpPr>
            <a:cxnSpLocks noChangeShapeType="1"/>
          </p:cNvCxnSpPr>
          <p:nvPr/>
        </p:nvCxnSpPr>
        <p:spPr bwMode="auto">
          <a:xfrm rot="5400000">
            <a:off x="9372600" y="1905000"/>
            <a:ext cx="762000" cy="0"/>
          </a:xfrm>
          <a:prstGeom prst="line">
            <a:avLst/>
          </a:prstGeom>
          <a:noFill/>
          <a:ln w="9525" algn="ctr">
            <a:solidFill>
              <a:srgbClr val="FFFFFF"/>
            </a:solidFill>
            <a:round/>
            <a:headEnd/>
            <a:tailEnd/>
          </a:ln>
        </p:spPr>
      </p:cxnSp>
      <p:sp>
        <p:nvSpPr>
          <p:cNvPr id="70" name="Rectangle 69"/>
          <p:cNvSpPr/>
          <p:nvPr/>
        </p:nvSpPr>
        <p:spPr bwMode="auto">
          <a:xfrm>
            <a:off x="5181600" y="3276600"/>
            <a:ext cx="3962400" cy="304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53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013" y="1595438"/>
            <a:ext cx="795337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0" y="-685800"/>
            <a:ext cx="914400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 algn="ctr"/>
            <a:r>
              <a:rPr lang="en-US" sz="6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Nonlinear LSRTM </a:t>
            </a:r>
          </a:p>
        </p:txBody>
      </p:sp>
      <p:cxnSp>
        <p:nvCxnSpPr>
          <p:cNvPr id="23555" name="Straight Connector 25"/>
          <p:cNvCxnSpPr>
            <a:cxnSpLocks noChangeShapeType="1"/>
          </p:cNvCxnSpPr>
          <p:nvPr/>
        </p:nvCxnSpPr>
        <p:spPr bwMode="auto">
          <a:xfrm rot="5400000">
            <a:off x="9372600" y="1905000"/>
            <a:ext cx="762000" cy="0"/>
          </a:xfrm>
          <a:prstGeom prst="line">
            <a:avLst/>
          </a:prstGeom>
          <a:noFill/>
          <a:ln w="9525" algn="ctr">
            <a:solidFill>
              <a:srgbClr val="FFFFFF"/>
            </a:solidFill>
            <a:round/>
            <a:headEnd/>
            <a:tailEnd/>
          </a:ln>
        </p:spPr>
      </p:cxnSp>
      <p:sp>
        <p:nvSpPr>
          <p:cNvPr id="70" name="Rectangle 69"/>
          <p:cNvSpPr/>
          <p:nvPr/>
        </p:nvSpPr>
        <p:spPr bwMode="auto">
          <a:xfrm>
            <a:off x="5181600" y="3276600"/>
            <a:ext cx="3962400" cy="304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355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675" y="1114425"/>
            <a:ext cx="7677150" cy="574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15250" y="28575"/>
            <a:ext cx="1428750" cy="125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498" name="Rectangle 2"/>
          <p:cNvSpPr>
            <a:spLocks noChangeArrowheads="1"/>
          </p:cNvSpPr>
          <p:nvPr/>
        </p:nvSpPr>
        <p:spPr bwMode="auto">
          <a:xfrm>
            <a:off x="0" y="-533400"/>
            <a:ext cx="914400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sz="8000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LSM Summary</a:t>
            </a:r>
            <a:endParaRPr lang="en-US" sz="8000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-381000" y="1514475"/>
            <a:ext cx="9296400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1. Prefer undetermined LSM if large </a:t>
            </a:r>
            <a:r>
              <a:rPr lang="en-US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D</a:t>
            </a:r>
            <a:r>
              <a:rPr lang="en-US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</a:t>
            </a:r>
            <a:r>
              <a:rPr lang="en-US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xz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)&gt;&gt;0</a:t>
            </a:r>
            <a:endParaRPr lang="en-US" sz="3200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-1752600" y="2895600"/>
            <a:ext cx="1104900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-762000" y="2286000"/>
            <a:ext cx="9296400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2. Biggest challenge: LSM sensitive </a:t>
            </a:r>
            <a:r>
              <a:rPr lang="en-US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D</a:t>
            </a:r>
            <a:r>
              <a:rPr lang="en-US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</a:t>
            </a:r>
            <a:r>
              <a:rPr lang="en-US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x,z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  <a:endParaRPr lang="en-US" sz="3200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-165100" y="3008313"/>
            <a:ext cx="9296400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3. Q-LSM much better than LSM or RTM if Q&lt;30</a:t>
            </a:r>
            <a:endParaRPr lang="en-US" sz="3200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2" name="Rectangle 2"/>
          <p:cNvSpPr>
            <a:spLocks noChangeArrowheads="1"/>
          </p:cNvSpPr>
          <p:nvPr/>
        </p:nvSpPr>
        <p:spPr bwMode="auto">
          <a:xfrm>
            <a:off x="-220663" y="3741738"/>
            <a:ext cx="7683501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4. LSRTM cost O(20x) more than RTM</a:t>
            </a:r>
            <a:endParaRPr lang="en-US" sz="3200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3" name="Rectangle 2"/>
          <p:cNvSpPr>
            <a:spLocks noChangeArrowheads="1"/>
          </p:cNvSpPr>
          <p:nvPr/>
        </p:nvSpPr>
        <p:spPr bwMode="auto">
          <a:xfrm>
            <a:off x="-23813" y="4495800"/>
            <a:ext cx="9267826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5. Multisource encoded O(LSRTM) cost = O(RTM)</a:t>
            </a:r>
            <a:endParaRPr lang="en-US" sz="3200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4" name="Rectangle 2"/>
          <p:cNvSpPr>
            <a:spLocks noChangeArrowheads="1"/>
          </p:cNvSpPr>
          <p:nvPr/>
        </p:nvSpPr>
        <p:spPr bwMode="auto">
          <a:xfrm>
            <a:off x="-950913" y="5257800"/>
            <a:ext cx="9104313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6. Iterative LSM+DSO+FWI  is future. </a:t>
            </a:r>
            <a:endParaRPr lang="en-US" sz="3200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3" grpId="0"/>
      <p:bldP spid="14" grpId="0"/>
      <p:bldP spid="22" grpId="0"/>
      <p:bldP spid="23" grpId="0"/>
      <p:bldP spid="24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Oval 45"/>
          <p:cNvSpPr/>
          <p:nvPr/>
        </p:nvSpPr>
        <p:spPr bwMode="auto">
          <a:xfrm>
            <a:off x="1021352" y="5627150"/>
            <a:ext cx="2924422" cy="508378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47" name="Oval 46"/>
          <p:cNvSpPr/>
          <p:nvPr/>
        </p:nvSpPr>
        <p:spPr bwMode="auto">
          <a:xfrm>
            <a:off x="487458" y="5467156"/>
            <a:ext cx="4160248" cy="785607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45" name="Oval 44"/>
          <p:cNvSpPr/>
          <p:nvPr/>
        </p:nvSpPr>
        <p:spPr bwMode="auto">
          <a:xfrm>
            <a:off x="1803546" y="5867400"/>
            <a:ext cx="1473054" cy="160281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-13505" y="4419600"/>
            <a:ext cx="3405579" cy="2606138"/>
            <a:chOff x="-13505" y="4397059"/>
            <a:chExt cx="3405579" cy="2606138"/>
          </a:xfrm>
        </p:grpSpPr>
        <p:sp>
          <p:nvSpPr>
            <p:cNvPr id="18" name="Rectangle 2"/>
            <p:cNvSpPr>
              <a:spLocks noChangeArrowheads="1"/>
            </p:cNvSpPr>
            <p:nvPr/>
          </p:nvSpPr>
          <p:spPr bwMode="auto">
            <a:xfrm>
              <a:off x="0" y="4727779"/>
              <a:ext cx="1841291" cy="6096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 anchor="ctr"/>
            <a:lstStyle/>
            <a:p>
              <a:pPr algn="ctr">
                <a:defRPr/>
              </a:pPr>
              <a:r>
                <a: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ymbol" panose="05050102010706020507" pitchFamily="18" charset="2"/>
                </a:rPr>
                <a:t>e</a:t>
              </a:r>
              <a:endPara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grpSp>
          <p:nvGrpSpPr>
            <p:cNvPr id="55" name="Group 54"/>
            <p:cNvGrpSpPr/>
            <p:nvPr/>
          </p:nvGrpSpPr>
          <p:grpSpPr>
            <a:xfrm>
              <a:off x="0" y="5897701"/>
              <a:ext cx="3392074" cy="1105496"/>
              <a:chOff x="1408526" y="4259308"/>
              <a:chExt cx="3392074" cy="1105496"/>
            </a:xfrm>
          </p:grpSpPr>
          <p:cxnSp>
            <p:nvCxnSpPr>
              <p:cNvPr id="56" name="Straight Connector 55"/>
              <p:cNvCxnSpPr/>
              <p:nvPr/>
            </p:nvCxnSpPr>
            <p:spPr bwMode="auto">
              <a:xfrm flipV="1">
                <a:off x="1408526" y="4419600"/>
                <a:ext cx="3392074" cy="5499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57" name="TextBox 56"/>
              <p:cNvSpPr txBox="1"/>
              <p:nvPr/>
            </p:nvSpPr>
            <p:spPr>
              <a:xfrm>
                <a:off x="2581321" y="4533807"/>
                <a:ext cx="1877437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rgbClr val="FFFFFF"/>
                    </a:solidFill>
                  </a:rPr>
                  <a:t>0       1         2</a:t>
                </a:r>
              </a:p>
              <a:p>
                <a:r>
                  <a:rPr lang="en-US" sz="2400" dirty="0">
                    <a:solidFill>
                      <a:srgbClr val="FFFFFF"/>
                    </a:solidFill>
                  </a:rPr>
                  <a:t>       </a:t>
                </a:r>
                <a:endParaRPr lang="en-US" sz="2400" dirty="0">
                  <a:solidFill>
                    <a:srgbClr val="FFFF00"/>
                  </a:solidFill>
                </a:endParaRPr>
              </a:p>
            </p:txBody>
          </p:sp>
          <p:cxnSp>
            <p:nvCxnSpPr>
              <p:cNvPr id="58" name="Straight Connector 57"/>
              <p:cNvCxnSpPr/>
              <p:nvPr/>
            </p:nvCxnSpPr>
            <p:spPr bwMode="auto">
              <a:xfrm>
                <a:off x="2667000" y="4275092"/>
                <a:ext cx="0" cy="29690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9" name="Straight Connector 58"/>
              <p:cNvCxnSpPr/>
              <p:nvPr/>
            </p:nvCxnSpPr>
            <p:spPr bwMode="auto">
              <a:xfrm>
                <a:off x="3505200" y="4267200"/>
                <a:ext cx="0" cy="29690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3" name="Straight Connector 62"/>
              <p:cNvCxnSpPr/>
              <p:nvPr/>
            </p:nvCxnSpPr>
            <p:spPr bwMode="auto">
              <a:xfrm>
                <a:off x="4343400" y="4259308"/>
                <a:ext cx="0" cy="29690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64" name="Rectangle 63"/>
            <p:cNvSpPr/>
            <p:nvPr/>
          </p:nvSpPr>
          <p:spPr>
            <a:xfrm>
              <a:off x="-13505" y="6043998"/>
              <a:ext cx="441146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sz="1800" dirty="0">
                  <a:solidFill>
                    <a:srgbClr val="FFFF00"/>
                  </a:solidFill>
                </a:rPr>
                <a:t>m</a:t>
              </a:r>
              <a:r>
                <a:rPr lang="en-US" sz="1800" baseline="-25000" dirty="0">
                  <a:solidFill>
                    <a:srgbClr val="FFFF00"/>
                  </a:solidFill>
                </a:rPr>
                <a:t>1</a:t>
              </a:r>
              <a:endParaRPr lang="en-US" sz="1800" dirty="0">
                <a:solidFill>
                  <a:srgbClr val="FFFF00"/>
                </a:solidFill>
              </a:endParaRPr>
            </a:p>
          </p:txBody>
        </p:sp>
        <p:cxnSp>
          <p:nvCxnSpPr>
            <p:cNvPr id="5" name="Straight Connector 4"/>
            <p:cNvCxnSpPr/>
            <p:nvPr/>
          </p:nvCxnSpPr>
          <p:spPr bwMode="auto">
            <a:xfrm flipV="1">
              <a:off x="207068" y="5479780"/>
              <a:ext cx="2240527" cy="115642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7" name="Rectangle 66"/>
            <p:cNvSpPr/>
            <p:nvPr/>
          </p:nvSpPr>
          <p:spPr>
            <a:xfrm>
              <a:off x="588981" y="6326088"/>
              <a:ext cx="441146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sz="1800" dirty="0">
                  <a:solidFill>
                    <a:srgbClr val="FFFF00"/>
                  </a:solidFill>
                </a:rPr>
                <a:t>m</a:t>
              </a:r>
              <a:r>
                <a:rPr lang="en-US" sz="1800" baseline="-25000" dirty="0">
                  <a:solidFill>
                    <a:srgbClr val="FFFF00"/>
                  </a:solidFill>
                </a:rPr>
                <a:t>2</a:t>
              </a:r>
              <a:endParaRPr lang="en-US" sz="1800" dirty="0">
                <a:solidFill>
                  <a:srgbClr val="FFFF00"/>
                </a:solidFill>
              </a:endParaRPr>
            </a:p>
          </p:txBody>
        </p:sp>
        <p:cxnSp>
          <p:nvCxnSpPr>
            <p:cNvPr id="72" name="Straight Connector 71"/>
            <p:cNvCxnSpPr/>
            <p:nvPr/>
          </p:nvCxnSpPr>
          <p:spPr bwMode="auto">
            <a:xfrm flipH="1" flipV="1">
              <a:off x="1239798" y="4397059"/>
              <a:ext cx="18675" cy="175143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54" name="Rectangle 2"/>
          <p:cNvSpPr>
            <a:spLocks noChangeArrowheads="1"/>
          </p:cNvSpPr>
          <p:nvPr/>
        </p:nvSpPr>
        <p:spPr bwMode="auto">
          <a:xfrm>
            <a:off x="186366" y="1928705"/>
            <a:ext cx="5457466" cy="14097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>
              <a:defRPr/>
            </a:pP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that minimizes sum squared</a:t>
            </a:r>
          </a:p>
          <a:p>
            <a:pPr>
              <a:defRPr/>
            </a:pP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Errors: 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anose="05050102010706020507" pitchFamily="18" charset="2"/>
              </a:rPr>
              <a:t>e 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= ½ 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(Lm-d)</a:t>
            </a:r>
            <a:r>
              <a:rPr lang="en-US" sz="3200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(Lm-d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  <a:endParaRPr lang="en-US" sz="3200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78" name="Flowchart: Summing Junction 77"/>
          <p:cNvSpPr/>
          <p:nvPr/>
        </p:nvSpPr>
        <p:spPr bwMode="auto">
          <a:xfrm flipH="1">
            <a:off x="2460673" y="5902749"/>
            <a:ext cx="254158" cy="113122"/>
          </a:xfrm>
          <a:prstGeom prst="flowChartSummingJunction">
            <a:avLst/>
          </a:prstGeom>
          <a:solidFill>
            <a:schemeClr val="bg1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578187" y="4303061"/>
            <a:ext cx="2278868" cy="1017049"/>
            <a:chOff x="1628114" y="4884987"/>
            <a:chExt cx="2278868" cy="1017049"/>
          </a:xfrm>
        </p:grpSpPr>
        <p:sp>
          <p:nvSpPr>
            <p:cNvPr id="14" name="Freeform 13"/>
            <p:cNvSpPr/>
            <p:nvPr/>
          </p:nvSpPr>
          <p:spPr bwMode="auto">
            <a:xfrm>
              <a:off x="1645920" y="5020887"/>
              <a:ext cx="2261062" cy="881149"/>
            </a:xfrm>
            <a:custGeom>
              <a:avLst/>
              <a:gdLst>
                <a:gd name="connsiteX0" fmla="*/ 0 w 2261062"/>
                <a:gd name="connsiteY0" fmla="*/ 16626 h 881149"/>
                <a:gd name="connsiteX1" fmla="*/ 598516 w 2261062"/>
                <a:gd name="connsiteY1" fmla="*/ 748146 h 881149"/>
                <a:gd name="connsiteX2" fmla="*/ 1064029 w 2261062"/>
                <a:gd name="connsiteY2" fmla="*/ 881149 h 881149"/>
                <a:gd name="connsiteX3" fmla="*/ 1346662 w 2261062"/>
                <a:gd name="connsiteY3" fmla="*/ 847898 h 881149"/>
                <a:gd name="connsiteX4" fmla="*/ 2261062 w 2261062"/>
                <a:gd name="connsiteY4" fmla="*/ 0 h 881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61062" h="881149">
                  <a:moveTo>
                    <a:pt x="0" y="16626"/>
                  </a:moveTo>
                  <a:lnTo>
                    <a:pt x="598516" y="748146"/>
                  </a:lnTo>
                  <a:lnTo>
                    <a:pt x="1064029" y="881149"/>
                  </a:lnTo>
                  <a:lnTo>
                    <a:pt x="1346662" y="847898"/>
                  </a:lnTo>
                  <a:lnTo>
                    <a:pt x="2261062" y="0"/>
                  </a:lnTo>
                </a:path>
              </a:pathLst>
            </a:custGeom>
            <a:solidFill>
              <a:srgbClr val="FFFF00">
                <a:alpha val="34000"/>
              </a:srgbClr>
            </a:solidFill>
            <a:ln w="9525" cap="flat" cmpd="sng" algn="ctr">
              <a:solidFill>
                <a:schemeClr val="tx1">
                  <a:alpha val="93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1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  <p:sp>
          <p:nvSpPr>
            <p:cNvPr id="13" name="Oval 12"/>
            <p:cNvSpPr/>
            <p:nvPr/>
          </p:nvSpPr>
          <p:spPr bwMode="auto">
            <a:xfrm>
              <a:off x="1628114" y="4884987"/>
              <a:ext cx="2238332" cy="289620"/>
            </a:xfrm>
            <a:prstGeom prst="ellipse">
              <a:avLst/>
            </a:prstGeom>
            <a:solidFill>
              <a:srgbClr val="FF0000">
                <a:alpha val="64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1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3392074" y="4489325"/>
            <a:ext cx="609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m</a:t>
            </a:r>
            <a:r>
              <a:rPr lang="en-US" baseline="30000" dirty="0">
                <a:solidFill>
                  <a:srgbClr val="FFFF00"/>
                </a:solidFill>
              </a:rPr>
              <a:t>(1)</a:t>
            </a:r>
            <a:r>
              <a:rPr lang="en-US" dirty="0">
                <a:solidFill>
                  <a:srgbClr val="FFFF00"/>
                </a:solidFill>
              </a:rPr>
              <a:t> -</a:t>
            </a:r>
            <a:r>
              <a:rPr lang="en-US" dirty="0">
                <a:solidFill>
                  <a:srgbClr val="FFFFFF"/>
                </a:solidFill>
              </a:rPr>
              <a:t>m</a:t>
            </a:r>
            <a:r>
              <a:rPr lang="en-US" baseline="30000" dirty="0">
                <a:solidFill>
                  <a:srgbClr val="FFFFFF"/>
                </a:solidFill>
              </a:rPr>
              <a:t>(0</a:t>
            </a:r>
            <a:r>
              <a:rPr lang="en-US" baseline="30000" dirty="0">
                <a:solidFill>
                  <a:srgbClr val="FFFF00"/>
                </a:solidFill>
              </a:rPr>
              <a:t>)</a:t>
            </a:r>
            <a:r>
              <a:rPr lang="en-US" dirty="0">
                <a:solidFill>
                  <a:srgbClr val="FFFF00"/>
                </a:solidFill>
              </a:rPr>
              <a:t>= [L</a:t>
            </a:r>
            <a:r>
              <a:rPr lang="en-US" baseline="30000" dirty="0">
                <a:solidFill>
                  <a:srgbClr val="FFFF00"/>
                </a:solidFill>
              </a:rPr>
              <a:t>T</a:t>
            </a:r>
            <a:r>
              <a:rPr lang="en-US" dirty="0">
                <a:solidFill>
                  <a:srgbClr val="FFFF00"/>
                </a:solidFill>
              </a:rPr>
              <a:t>L]</a:t>
            </a:r>
            <a:r>
              <a:rPr lang="en-US" baseline="30000" dirty="0">
                <a:solidFill>
                  <a:srgbClr val="FFFF00"/>
                </a:solidFill>
              </a:rPr>
              <a:t>-1</a:t>
            </a:r>
            <a:r>
              <a:rPr lang="en-US" dirty="0">
                <a:solidFill>
                  <a:srgbClr val="FFFF00"/>
                </a:solidFill>
              </a:rPr>
              <a:t>L</a:t>
            </a:r>
            <a:r>
              <a:rPr lang="en-US" baseline="30000" dirty="0">
                <a:solidFill>
                  <a:srgbClr val="FFFF00"/>
                </a:solidFill>
              </a:rPr>
              <a:t>T</a:t>
            </a:r>
            <a:r>
              <a:rPr lang="en-US" dirty="0">
                <a:solidFill>
                  <a:srgbClr val="FFFF00"/>
                </a:solidFill>
              </a:rPr>
              <a:t> (d</a:t>
            </a:r>
            <a:r>
              <a:rPr lang="en-US" baseline="30000" dirty="0">
                <a:solidFill>
                  <a:srgbClr val="FFFF00"/>
                </a:solidFill>
              </a:rPr>
              <a:t>(1)</a:t>
            </a:r>
            <a:r>
              <a:rPr lang="en-US" dirty="0">
                <a:solidFill>
                  <a:srgbClr val="FFFF00"/>
                </a:solidFill>
              </a:rPr>
              <a:t> -</a:t>
            </a:r>
            <a:r>
              <a:rPr lang="en-US" dirty="0">
                <a:solidFill>
                  <a:srgbClr val="FFFFFF"/>
                </a:solidFill>
              </a:rPr>
              <a:t>d</a:t>
            </a:r>
            <a:r>
              <a:rPr lang="en-US" baseline="30000" dirty="0">
                <a:solidFill>
                  <a:srgbClr val="FFFFFF"/>
                </a:solidFill>
              </a:rPr>
              <a:t>(0)</a:t>
            </a:r>
            <a:r>
              <a:rPr lang="en-US" dirty="0">
                <a:solidFill>
                  <a:srgbClr val="FFFF00"/>
                </a:solidFill>
              </a:rPr>
              <a:t>)</a:t>
            </a:r>
          </a:p>
        </p:txBody>
      </p:sp>
      <p:cxnSp>
        <p:nvCxnSpPr>
          <p:cNvPr id="15" name="Straight Arrow Connector 14"/>
          <p:cNvCxnSpPr>
            <a:endCxn id="78" idx="6"/>
          </p:cNvCxnSpPr>
          <p:nvPr/>
        </p:nvCxnSpPr>
        <p:spPr bwMode="auto">
          <a:xfrm flipV="1">
            <a:off x="1294333" y="5959310"/>
            <a:ext cx="1166340" cy="109386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49" name="TextBox 48"/>
          <p:cNvSpPr txBox="1"/>
          <p:nvPr/>
        </p:nvSpPr>
        <p:spPr>
          <a:xfrm>
            <a:off x="5361239" y="3124200"/>
            <a:ext cx="278153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m -&gt;m</a:t>
            </a:r>
            <a:r>
              <a:rPr lang="en-US" baseline="30000" dirty="0">
                <a:solidFill>
                  <a:srgbClr val="FFFF00"/>
                </a:solidFill>
              </a:rPr>
              <a:t>(1)</a:t>
            </a:r>
            <a:r>
              <a:rPr lang="en-US" dirty="0">
                <a:solidFill>
                  <a:srgbClr val="FFFF00"/>
                </a:solidFill>
              </a:rPr>
              <a:t> -</a:t>
            </a:r>
            <a:r>
              <a:rPr lang="en-US" dirty="0">
                <a:solidFill>
                  <a:srgbClr val="FFFFFF"/>
                </a:solidFill>
              </a:rPr>
              <a:t>m</a:t>
            </a:r>
            <a:r>
              <a:rPr lang="en-US" baseline="30000" dirty="0">
                <a:solidFill>
                  <a:srgbClr val="FFFFFF"/>
                </a:solidFill>
              </a:rPr>
              <a:t>(0)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384430" y="3816233"/>
            <a:ext cx="239681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d -&gt;d</a:t>
            </a:r>
            <a:r>
              <a:rPr lang="en-US" baseline="30000" dirty="0">
                <a:solidFill>
                  <a:srgbClr val="FFFF00"/>
                </a:solidFill>
              </a:rPr>
              <a:t>(1)</a:t>
            </a:r>
            <a:r>
              <a:rPr lang="en-US" dirty="0">
                <a:solidFill>
                  <a:srgbClr val="FFFF00"/>
                </a:solidFill>
              </a:rPr>
              <a:t> -</a:t>
            </a:r>
            <a:r>
              <a:rPr lang="en-US" dirty="0">
                <a:solidFill>
                  <a:srgbClr val="FFFFFF"/>
                </a:solidFill>
              </a:rPr>
              <a:t>d</a:t>
            </a:r>
            <a:r>
              <a:rPr lang="en-US" baseline="30000" dirty="0">
                <a:solidFill>
                  <a:srgbClr val="FFFFFF"/>
                </a:solidFill>
              </a:rPr>
              <a:t>(0)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3070110" y="5132371"/>
            <a:ext cx="709774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m</a:t>
            </a:r>
            <a:r>
              <a:rPr lang="en-US" baseline="30000" dirty="0">
                <a:solidFill>
                  <a:srgbClr val="FFFF00"/>
                </a:solidFill>
              </a:rPr>
              <a:t>(1)  </a:t>
            </a:r>
            <a:r>
              <a:rPr lang="en-US" dirty="0">
                <a:solidFill>
                  <a:srgbClr val="FFFF00"/>
                </a:solidFill>
              </a:rPr>
              <a:t> =</a:t>
            </a:r>
            <a:r>
              <a:rPr lang="en-US" dirty="0">
                <a:solidFill>
                  <a:srgbClr val="FFFFFF"/>
                </a:solidFill>
              </a:rPr>
              <a:t>m</a:t>
            </a:r>
            <a:r>
              <a:rPr lang="en-US" baseline="30000" dirty="0">
                <a:solidFill>
                  <a:srgbClr val="FFFFFF"/>
                </a:solidFill>
              </a:rPr>
              <a:t>(0)</a:t>
            </a:r>
            <a:r>
              <a:rPr lang="en-US" dirty="0">
                <a:solidFill>
                  <a:srgbClr val="FFFF00"/>
                </a:solidFill>
              </a:rPr>
              <a:t>- [L</a:t>
            </a:r>
            <a:r>
              <a:rPr lang="en-US" baseline="30000" dirty="0">
                <a:solidFill>
                  <a:srgbClr val="FFFF00"/>
                </a:solidFill>
              </a:rPr>
              <a:t>T</a:t>
            </a:r>
            <a:r>
              <a:rPr lang="en-US" dirty="0">
                <a:solidFill>
                  <a:srgbClr val="FFFF00"/>
                </a:solidFill>
              </a:rPr>
              <a:t>L]</a:t>
            </a:r>
            <a:r>
              <a:rPr lang="en-US" baseline="30000" dirty="0">
                <a:solidFill>
                  <a:srgbClr val="FFFF00"/>
                </a:solidFill>
              </a:rPr>
              <a:t>-1</a:t>
            </a:r>
            <a:r>
              <a:rPr lang="en-US" dirty="0">
                <a:solidFill>
                  <a:srgbClr val="FFFF00"/>
                </a:solidFill>
              </a:rPr>
              <a:t>L</a:t>
            </a:r>
            <a:r>
              <a:rPr lang="en-US" baseline="30000" dirty="0">
                <a:solidFill>
                  <a:srgbClr val="FFFF00"/>
                </a:solidFill>
              </a:rPr>
              <a:t>T</a:t>
            </a:r>
            <a:r>
              <a:rPr lang="en-US" dirty="0">
                <a:solidFill>
                  <a:srgbClr val="FFFF00"/>
                </a:solidFill>
              </a:rPr>
              <a:t>(</a:t>
            </a:r>
            <a:r>
              <a:rPr lang="en-US" dirty="0">
                <a:solidFill>
                  <a:srgbClr val="FFFFFF"/>
                </a:solidFill>
              </a:rPr>
              <a:t>d</a:t>
            </a:r>
            <a:r>
              <a:rPr lang="en-US" baseline="30000" dirty="0">
                <a:solidFill>
                  <a:srgbClr val="FFFFFF"/>
                </a:solidFill>
              </a:rPr>
              <a:t>(0)</a:t>
            </a:r>
            <a:r>
              <a:rPr lang="en-US" dirty="0">
                <a:solidFill>
                  <a:srgbClr val="FFFF00"/>
                </a:solidFill>
              </a:rPr>
              <a:t>-d</a:t>
            </a:r>
            <a:r>
              <a:rPr lang="en-US" baseline="30000" dirty="0">
                <a:solidFill>
                  <a:srgbClr val="FFFF00"/>
                </a:solidFill>
              </a:rPr>
              <a:t>(1)</a:t>
            </a:r>
            <a:r>
              <a:rPr lang="en-US" dirty="0">
                <a:solidFill>
                  <a:srgbClr val="FFFF00"/>
                </a:solidFill>
              </a:rPr>
              <a:t>)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3222256" y="5713668"/>
            <a:ext cx="709774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m</a:t>
            </a:r>
            <a:r>
              <a:rPr lang="en-US" baseline="30000" dirty="0">
                <a:solidFill>
                  <a:srgbClr val="FFFF00"/>
                </a:solidFill>
              </a:rPr>
              <a:t>(k+1)</a:t>
            </a:r>
            <a:r>
              <a:rPr lang="en-US" dirty="0">
                <a:solidFill>
                  <a:srgbClr val="FFFF00"/>
                </a:solidFill>
              </a:rPr>
              <a:t>   = </a:t>
            </a:r>
            <a:r>
              <a:rPr lang="en-US" dirty="0">
                <a:solidFill>
                  <a:srgbClr val="FFFFFF"/>
                </a:solidFill>
              </a:rPr>
              <a:t>m</a:t>
            </a:r>
            <a:r>
              <a:rPr lang="en-US" baseline="30000" dirty="0">
                <a:solidFill>
                  <a:srgbClr val="FFFFFF"/>
                </a:solidFill>
              </a:rPr>
              <a:t>(k)</a:t>
            </a:r>
            <a:r>
              <a:rPr lang="en-US" dirty="0">
                <a:solidFill>
                  <a:srgbClr val="FFFF00"/>
                </a:solidFill>
              </a:rPr>
              <a:t>- </a:t>
            </a:r>
            <a:r>
              <a:rPr lang="en-US" dirty="0" err="1">
                <a:solidFill>
                  <a:srgbClr val="FFFF00"/>
                </a:solidFill>
                <a:latin typeface="Symbol" panose="05050102010706020507" pitchFamily="18" charset="2"/>
              </a:rPr>
              <a:t>a</a:t>
            </a:r>
            <a:r>
              <a:rPr lang="en-US" dirty="0" err="1">
                <a:solidFill>
                  <a:srgbClr val="FFFF00"/>
                </a:solidFill>
              </a:rPr>
              <a:t>L</a:t>
            </a:r>
            <a:r>
              <a:rPr lang="en-US" baseline="30000" dirty="0" err="1">
                <a:solidFill>
                  <a:srgbClr val="FFFF00"/>
                </a:solidFill>
              </a:rPr>
              <a:t>T</a:t>
            </a:r>
            <a:r>
              <a:rPr lang="en-US" dirty="0">
                <a:solidFill>
                  <a:srgbClr val="FFFF00"/>
                </a:solidFill>
              </a:rPr>
              <a:t>(</a:t>
            </a:r>
            <a:r>
              <a:rPr lang="en-US" dirty="0">
                <a:solidFill>
                  <a:srgbClr val="FFFFFF"/>
                </a:solidFill>
              </a:rPr>
              <a:t>d</a:t>
            </a:r>
            <a:r>
              <a:rPr lang="en-US" baseline="30000" dirty="0">
                <a:solidFill>
                  <a:srgbClr val="FFFFFF"/>
                </a:solidFill>
              </a:rPr>
              <a:t>(k)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>
                <a:solidFill>
                  <a:srgbClr val="FFFF00"/>
                </a:solidFill>
              </a:rPr>
              <a:t>-d)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5089360" y="6104750"/>
            <a:ext cx="30373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m = [L</a:t>
            </a:r>
            <a:r>
              <a:rPr lang="en-US" baseline="30000" dirty="0">
                <a:solidFill>
                  <a:srgbClr val="FFFF00"/>
                </a:solidFill>
              </a:rPr>
              <a:t>T</a:t>
            </a:r>
            <a:r>
              <a:rPr lang="en-US" dirty="0">
                <a:solidFill>
                  <a:srgbClr val="FFFF00"/>
                </a:solidFill>
              </a:rPr>
              <a:t>L]</a:t>
            </a:r>
            <a:r>
              <a:rPr lang="en-US" baseline="30000" dirty="0">
                <a:solidFill>
                  <a:srgbClr val="FFFF00"/>
                </a:solidFill>
              </a:rPr>
              <a:t>-1</a:t>
            </a:r>
            <a:r>
              <a:rPr lang="en-US" dirty="0">
                <a:solidFill>
                  <a:srgbClr val="FFFF00"/>
                </a:solidFill>
              </a:rPr>
              <a:t>L</a:t>
            </a:r>
            <a:r>
              <a:rPr lang="en-US" baseline="30000" dirty="0">
                <a:solidFill>
                  <a:srgbClr val="FFFF00"/>
                </a:solidFill>
              </a:rPr>
              <a:t>T</a:t>
            </a:r>
            <a:r>
              <a:rPr lang="en-US" dirty="0">
                <a:solidFill>
                  <a:srgbClr val="FFFF00"/>
                </a:solidFill>
              </a:rPr>
              <a:t>d</a:t>
            </a:r>
          </a:p>
        </p:txBody>
      </p:sp>
      <p:sp>
        <p:nvSpPr>
          <p:cNvPr id="22" name="Oval 21"/>
          <p:cNvSpPr/>
          <p:nvPr/>
        </p:nvSpPr>
        <p:spPr bwMode="auto">
          <a:xfrm>
            <a:off x="1578186" y="5450944"/>
            <a:ext cx="302801" cy="101236"/>
          </a:xfrm>
          <a:prstGeom prst="ellipse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469636" y="5024735"/>
            <a:ext cx="6639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m</a:t>
            </a:r>
            <a:r>
              <a:rPr lang="en-US" sz="2400" baseline="30000" dirty="0">
                <a:solidFill>
                  <a:srgbClr val="FFFFFF"/>
                </a:solidFill>
              </a:rPr>
              <a:t>(0)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2438400" y="5481935"/>
            <a:ext cx="6639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m</a:t>
            </a:r>
            <a:r>
              <a:rPr lang="en-US" sz="2400" baseline="30000" dirty="0">
                <a:solidFill>
                  <a:srgbClr val="FFFF00"/>
                </a:solidFill>
              </a:rPr>
              <a:t>(1)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851688" y="6138410"/>
            <a:ext cx="49039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Steepest descent formula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35748" y="3607325"/>
            <a:ext cx="197041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FF00"/>
                </a:solidFill>
              </a:rPr>
              <a:t>Choose wrong </a:t>
            </a:r>
          </a:p>
          <a:p>
            <a:r>
              <a:rPr lang="en-US" sz="1800" dirty="0">
                <a:solidFill>
                  <a:srgbClr val="FFFFFF"/>
                </a:solidFill>
              </a:rPr>
              <a:t>m</a:t>
            </a:r>
            <a:r>
              <a:rPr lang="en-US" sz="1800" baseline="30000" dirty="0">
                <a:solidFill>
                  <a:srgbClr val="FFFFFF"/>
                </a:solidFill>
              </a:rPr>
              <a:t>(0)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00"/>
                </a:solidFill>
              </a:rPr>
              <a:t>s.t.</a:t>
            </a:r>
            <a:r>
              <a:rPr lang="en-US" sz="1800" dirty="0">
                <a:solidFill>
                  <a:srgbClr val="FFFF00"/>
                </a:solidFill>
              </a:rPr>
              <a:t> L</a:t>
            </a:r>
            <a:r>
              <a:rPr lang="en-US" sz="1800" dirty="0">
                <a:solidFill>
                  <a:srgbClr val="FFFFFF"/>
                </a:solidFill>
              </a:rPr>
              <a:t>m</a:t>
            </a:r>
            <a:r>
              <a:rPr lang="en-US" sz="1800" baseline="30000" dirty="0">
                <a:solidFill>
                  <a:srgbClr val="FFFFFF"/>
                </a:solidFill>
              </a:rPr>
              <a:t>(0)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>
                <a:solidFill>
                  <a:srgbClr val="FFFF00"/>
                </a:solidFill>
              </a:rPr>
              <a:t>= </a:t>
            </a:r>
            <a:r>
              <a:rPr lang="en-US" sz="1800" dirty="0">
                <a:solidFill>
                  <a:srgbClr val="FFFFFF"/>
                </a:solidFill>
              </a:rPr>
              <a:t>d</a:t>
            </a:r>
            <a:r>
              <a:rPr lang="en-US" sz="1800" baseline="30000" dirty="0">
                <a:solidFill>
                  <a:srgbClr val="FFFFFF"/>
                </a:solidFill>
              </a:rPr>
              <a:t>(0)</a:t>
            </a:r>
            <a:endParaRPr lang="en-US" sz="1800" dirty="0">
              <a:solidFill>
                <a:srgbClr val="FFFFFF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 bwMode="auto">
          <a:xfrm>
            <a:off x="605413" y="4198665"/>
            <a:ext cx="963579" cy="127995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7" name="TextBox 36"/>
          <p:cNvSpPr txBox="1"/>
          <p:nvPr/>
        </p:nvSpPr>
        <p:spPr>
          <a:xfrm>
            <a:off x="2133600" y="3868662"/>
            <a:ext cx="225542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FFFF"/>
                </a:solidFill>
                <a:sym typeface="Wingdings" panose="05000000000000000000" pitchFamily="2" charset="2"/>
              </a:rPr>
              <a:t></a:t>
            </a:r>
            <a:r>
              <a:rPr lang="en-US" sz="1800" dirty="0">
                <a:solidFill>
                  <a:srgbClr val="FFFFFF"/>
                </a:solidFill>
              </a:rPr>
              <a:t>m</a:t>
            </a:r>
            <a:r>
              <a:rPr lang="en-US" sz="1800" baseline="30000" dirty="0">
                <a:solidFill>
                  <a:srgbClr val="FFFFFF"/>
                </a:solidFill>
              </a:rPr>
              <a:t>(0)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>
                <a:solidFill>
                  <a:srgbClr val="FFFF00"/>
                </a:solidFill>
              </a:rPr>
              <a:t>= [L</a:t>
            </a:r>
            <a:r>
              <a:rPr lang="en-US" sz="1800" baseline="30000" dirty="0">
                <a:solidFill>
                  <a:srgbClr val="FFFF00"/>
                </a:solidFill>
              </a:rPr>
              <a:t>T</a:t>
            </a:r>
            <a:r>
              <a:rPr lang="en-US" sz="1800" dirty="0">
                <a:solidFill>
                  <a:srgbClr val="FFFF00"/>
                </a:solidFill>
              </a:rPr>
              <a:t>L]</a:t>
            </a:r>
            <a:r>
              <a:rPr lang="en-US" sz="1800" baseline="30000" dirty="0">
                <a:solidFill>
                  <a:srgbClr val="FFFF00"/>
                </a:solidFill>
              </a:rPr>
              <a:t>-1</a:t>
            </a:r>
            <a:r>
              <a:rPr lang="en-US" sz="1800" dirty="0">
                <a:solidFill>
                  <a:srgbClr val="FFFF00"/>
                </a:solidFill>
              </a:rPr>
              <a:t>L</a:t>
            </a:r>
            <a:r>
              <a:rPr lang="en-US" sz="1800" baseline="30000" dirty="0">
                <a:solidFill>
                  <a:srgbClr val="FFFF00"/>
                </a:solidFill>
              </a:rPr>
              <a:t>T</a:t>
            </a:r>
            <a:r>
              <a:rPr lang="en-US" sz="1800" dirty="0">
                <a:solidFill>
                  <a:srgbClr val="FFFF00"/>
                </a:solidFill>
              </a:rPr>
              <a:t> </a:t>
            </a:r>
            <a:r>
              <a:rPr lang="en-US" sz="1800" dirty="0">
                <a:solidFill>
                  <a:srgbClr val="FFFFFF"/>
                </a:solidFill>
              </a:rPr>
              <a:t>d</a:t>
            </a:r>
            <a:r>
              <a:rPr lang="en-US" sz="1800" baseline="30000" dirty="0">
                <a:solidFill>
                  <a:srgbClr val="FFFFFF"/>
                </a:solidFill>
              </a:rPr>
              <a:t>(0)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156919" y="5626422"/>
            <a:ext cx="28421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[L</a:t>
            </a:r>
            <a:r>
              <a:rPr lang="en-US" baseline="30000" dirty="0">
                <a:solidFill>
                  <a:srgbClr val="FFFF00"/>
                </a:solidFill>
              </a:rPr>
              <a:t>T</a:t>
            </a:r>
            <a:r>
              <a:rPr lang="en-US" dirty="0">
                <a:solidFill>
                  <a:srgbClr val="FFFF00"/>
                </a:solidFill>
              </a:rPr>
              <a:t>L]</a:t>
            </a:r>
            <a:r>
              <a:rPr lang="en-US" baseline="30000" dirty="0">
                <a:solidFill>
                  <a:srgbClr val="FFFF00"/>
                </a:solidFill>
              </a:rPr>
              <a:t>-1  </a:t>
            </a:r>
            <a:r>
              <a:rPr lang="en-US" dirty="0">
                <a:solidFill>
                  <a:srgbClr val="FFFF00"/>
                </a:solidFill>
              </a:rPr>
              <a:t> ~ </a:t>
            </a:r>
            <a:r>
              <a:rPr lang="en-US" dirty="0">
                <a:solidFill>
                  <a:srgbClr val="FFFF00"/>
                </a:solidFill>
                <a:latin typeface="Symbol" panose="05050102010706020507" pitchFamily="18" charset="2"/>
              </a:rPr>
              <a:t>a</a:t>
            </a:r>
            <a:r>
              <a:rPr lang="en-US" dirty="0">
                <a:solidFill>
                  <a:srgbClr val="FFFF00"/>
                </a:solidFill>
              </a:rPr>
              <a:t> I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5640" y="3149613"/>
            <a:ext cx="39533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Correct model m</a:t>
            </a:r>
            <a:r>
              <a:rPr lang="en-US" sz="2400" baseline="30000" dirty="0">
                <a:solidFill>
                  <a:srgbClr val="FFFF00"/>
                </a:solidFill>
              </a:rPr>
              <a:t>(1)</a:t>
            </a:r>
            <a:r>
              <a:rPr lang="en-US" sz="2400" dirty="0">
                <a:solidFill>
                  <a:srgbClr val="FFFF00"/>
                </a:solidFill>
              </a:rPr>
              <a:t> &amp; data d</a:t>
            </a:r>
            <a:r>
              <a:rPr lang="en-US" sz="2400" baseline="30000" dirty="0">
                <a:solidFill>
                  <a:srgbClr val="FFFF00"/>
                </a:solidFill>
              </a:rPr>
              <a:t>(1)</a:t>
            </a:r>
            <a:endParaRPr lang="en-US" sz="2400" dirty="0">
              <a:solidFill>
                <a:srgbClr val="FFFF00"/>
              </a:solidFill>
            </a:endParaRPr>
          </a:p>
        </p:txBody>
      </p:sp>
      <p:cxnSp>
        <p:nvCxnSpPr>
          <p:cNvPr id="8" name="Straight Arrow Connector 7"/>
          <p:cNvCxnSpPr>
            <a:endCxn id="68" idx="1"/>
          </p:cNvCxnSpPr>
          <p:nvPr/>
        </p:nvCxnSpPr>
        <p:spPr bwMode="auto">
          <a:xfrm>
            <a:off x="2286000" y="3546347"/>
            <a:ext cx="152400" cy="216642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1" name="TextBox 40"/>
          <p:cNvSpPr txBox="1"/>
          <p:nvPr/>
        </p:nvSpPr>
        <p:spPr>
          <a:xfrm>
            <a:off x="2124383" y="3489017"/>
            <a:ext cx="212718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FFFF"/>
                </a:solidFill>
                <a:sym typeface="Wingdings" panose="05000000000000000000" pitchFamily="2" charset="2"/>
              </a:rPr>
              <a:t></a:t>
            </a:r>
            <a:r>
              <a:rPr lang="en-US" sz="1800" dirty="0">
                <a:solidFill>
                  <a:srgbClr val="FFFF00"/>
                </a:solidFill>
              </a:rPr>
              <a:t>m</a:t>
            </a:r>
            <a:r>
              <a:rPr lang="en-US" sz="1800" baseline="30000" dirty="0">
                <a:solidFill>
                  <a:srgbClr val="FFFF00"/>
                </a:solidFill>
              </a:rPr>
              <a:t>(1)</a:t>
            </a:r>
            <a:r>
              <a:rPr lang="en-US" sz="1800" dirty="0">
                <a:solidFill>
                  <a:srgbClr val="FFFF00"/>
                </a:solidFill>
              </a:rPr>
              <a:t> = [L</a:t>
            </a:r>
            <a:r>
              <a:rPr lang="en-US" sz="1800" baseline="30000" dirty="0">
                <a:solidFill>
                  <a:srgbClr val="FFFF00"/>
                </a:solidFill>
              </a:rPr>
              <a:t>T</a:t>
            </a:r>
            <a:r>
              <a:rPr lang="en-US" sz="1800" dirty="0">
                <a:solidFill>
                  <a:srgbClr val="FFFF00"/>
                </a:solidFill>
              </a:rPr>
              <a:t>L]</a:t>
            </a:r>
            <a:r>
              <a:rPr lang="en-US" sz="1800" baseline="30000" dirty="0">
                <a:solidFill>
                  <a:srgbClr val="FFFF00"/>
                </a:solidFill>
              </a:rPr>
              <a:t>-1</a:t>
            </a:r>
            <a:r>
              <a:rPr lang="en-US" sz="1800" dirty="0">
                <a:solidFill>
                  <a:srgbClr val="FFFF00"/>
                </a:solidFill>
              </a:rPr>
              <a:t>L</a:t>
            </a:r>
            <a:r>
              <a:rPr lang="en-US" sz="1800" baseline="30000" dirty="0">
                <a:solidFill>
                  <a:srgbClr val="FFFF00"/>
                </a:solidFill>
              </a:rPr>
              <a:t>T</a:t>
            </a:r>
            <a:r>
              <a:rPr lang="en-US" sz="1800" dirty="0">
                <a:solidFill>
                  <a:srgbClr val="FFFF00"/>
                </a:solidFill>
              </a:rPr>
              <a:t> d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7162800" y="5159433"/>
            <a:ext cx="1592795" cy="619269"/>
          </a:xfrm>
          <a:prstGeom prst="rect">
            <a:avLst/>
          </a:prstGeom>
          <a:solidFill>
            <a:srgbClr val="FF0000">
              <a:alpha val="13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44" name="Rectangle 43"/>
          <p:cNvSpPr/>
          <p:nvPr/>
        </p:nvSpPr>
        <p:spPr bwMode="auto">
          <a:xfrm>
            <a:off x="7491691" y="4547788"/>
            <a:ext cx="1592795" cy="619269"/>
          </a:xfrm>
          <a:prstGeom prst="rect">
            <a:avLst/>
          </a:prstGeom>
          <a:solidFill>
            <a:srgbClr val="FF0000">
              <a:alpha val="13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48" name="Rectangle 47"/>
          <p:cNvSpPr/>
          <p:nvPr/>
        </p:nvSpPr>
        <p:spPr bwMode="auto">
          <a:xfrm>
            <a:off x="4996708" y="5401637"/>
            <a:ext cx="380999" cy="322213"/>
          </a:xfrm>
          <a:prstGeom prst="rect">
            <a:avLst/>
          </a:prstGeom>
          <a:solidFill>
            <a:srgbClr val="FF0000">
              <a:alpha val="13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50" name="Rectangle 49"/>
          <p:cNvSpPr/>
          <p:nvPr/>
        </p:nvSpPr>
        <p:spPr bwMode="auto">
          <a:xfrm>
            <a:off x="7636177" y="5798439"/>
            <a:ext cx="574566" cy="491144"/>
          </a:xfrm>
          <a:prstGeom prst="rect">
            <a:avLst/>
          </a:prstGeom>
          <a:solidFill>
            <a:srgbClr val="FF0000">
              <a:alpha val="13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53" name="Rectangle 52"/>
          <p:cNvSpPr/>
          <p:nvPr/>
        </p:nvSpPr>
        <p:spPr bwMode="auto">
          <a:xfrm>
            <a:off x="3757695" y="5781172"/>
            <a:ext cx="479425" cy="325158"/>
          </a:xfrm>
          <a:prstGeom prst="rect">
            <a:avLst/>
          </a:prstGeom>
          <a:solidFill>
            <a:srgbClr val="FF0000">
              <a:alpha val="13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60" name="Rectangle 59"/>
          <p:cNvSpPr/>
          <p:nvPr/>
        </p:nvSpPr>
        <p:spPr bwMode="auto">
          <a:xfrm>
            <a:off x="5405953" y="5871762"/>
            <a:ext cx="479425" cy="325158"/>
          </a:xfrm>
          <a:prstGeom prst="rect">
            <a:avLst/>
          </a:prstGeom>
          <a:solidFill>
            <a:srgbClr val="FF0000">
              <a:alpha val="13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1803546" y="3868662"/>
            <a:ext cx="330054" cy="369332"/>
          </a:xfrm>
          <a:prstGeom prst="rect">
            <a:avLst/>
          </a:prstGeom>
          <a:solidFill>
            <a:srgbClr val="FF0000">
              <a:alpha val="21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61" name="Rectangle 60"/>
          <p:cNvSpPr/>
          <p:nvPr/>
        </p:nvSpPr>
        <p:spPr bwMode="auto">
          <a:xfrm>
            <a:off x="3955385" y="3878975"/>
            <a:ext cx="330054" cy="369332"/>
          </a:xfrm>
          <a:prstGeom prst="rect">
            <a:avLst/>
          </a:prstGeom>
          <a:solidFill>
            <a:srgbClr val="FF0000">
              <a:alpha val="21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69" name="Rectangle 68"/>
          <p:cNvSpPr/>
          <p:nvPr/>
        </p:nvSpPr>
        <p:spPr bwMode="auto">
          <a:xfrm>
            <a:off x="7097201" y="5825677"/>
            <a:ext cx="479425" cy="325158"/>
          </a:xfrm>
          <a:prstGeom prst="rect">
            <a:avLst/>
          </a:prstGeom>
          <a:solidFill>
            <a:srgbClr val="FF0000">
              <a:alpha val="13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800247" y="957768"/>
            <a:ext cx="3444982" cy="1653690"/>
            <a:chOff x="4800247" y="957768"/>
            <a:chExt cx="3444982" cy="1653690"/>
          </a:xfrm>
        </p:grpSpPr>
        <p:sp>
          <p:nvSpPr>
            <p:cNvPr id="52" name="Rectangle 2"/>
            <p:cNvSpPr>
              <a:spLocks noChangeArrowheads="1"/>
            </p:cNvSpPr>
            <p:nvPr/>
          </p:nvSpPr>
          <p:spPr bwMode="auto">
            <a:xfrm>
              <a:off x="6019800" y="1201758"/>
              <a:ext cx="1556826" cy="14097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 anchor="ctr"/>
            <a:lstStyle/>
            <a:p>
              <a:pPr>
                <a:defRPr/>
              </a:pPr>
              <a:r>
                <a:rPr lang="en-US" sz="32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Lm=d</a:t>
              </a:r>
              <a:endPara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800247" y="957768"/>
              <a:ext cx="344498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FFFFFF"/>
                  </a:solidFill>
                </a:rPr>
                <a:t>Linear model: </a:t>
              </a:r>
              <a:r>
                <a:rPr lang="en-US" sz="2400" dirty="0">
                  <a:solidFill>
                    <a:srgbClr val="FFFF00"/>
                  </a:solidFill>
                </a:rPr>
                <a:t>L</a:t>
              </a:r>
              <a:r>
                <a:rPr lang="en-US" sz="2400" dirty="0">
                  <a:solidFill>
                    <a:srgbClr val="FFFFFF"/>
                  </a:solidFill>
                </a:rPr>
                <a:t> does not </a:t>
              </a:r>
            </a:p>
            <a:p>
              <a:pPr algn="ctr"/>
              <a:r>
                <a:rPr lang="en-US" sz="2400" dirty="0">
                  <a:solidFill>
                    <a:srgbClr val="FFFFFF"/>
                  </a:solidFill>
                </a:rPr>
                <a:t>depend on </a:t>
              </a:r>
              <a:r>
                <a:rPr lang="en-US" sz="2400" dirty="0">
                  <a:solidFill>
                    <a:srgbClr val="FFFF00"/>
                  </a:solidFill>
                </a:rPr>
                <a:t>m</a:t>
              </a:r>
            </a:p>
          </p:txBody>
        </p:sp>
      </p:grpSp>
      <p:sp>
        <p:nvSpPr>
          <p:cNvPr id="70" name="Rectangle 69"/>
          <p:cNvSpPr/>
          <p:nvPr/>
        </p:nvSpPr>
        <p:spPr>
          <a:xfrm>
            <a:off x="4065666" y="5568285"/>
            <a:ext cx="46980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[L</a:t>
            </a:r>
            <a:r>
              <a:rPr lang="en-US" baseline="30000" dirty="0">
                <a:solidFill>
                  <a:srgbClr val="FFFF00"/>
                </a:solidFill>
              </a:rPr>
              <a:t>T</a:t>
            </a:r>
            <a:r>
              <a:rPr lang="en-US" dirty="0">
                <a:solidFill>
                  <a:srgbClr val="FFFF00"/>
                </a:solidFill>
              </a:rPr>
              <a:t>L]</a:t>
            </a:r>
            <a:r>
              <a:rPr lang="en-US" baseline="-25000" dirty="0" err="1">
                <a:solidFill>
                  <a:srgbClr val="FFFF00"/>
                </a:solidFill>
              </a:rPr>
              <a:t>ij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baseline="30000" dirty="0">
                <a:solidFill>
                  <a:srgbClr val="FFFF00"/>
                </a:solidFill>
              </a:rPr>
              <a:t>-1  </a:t>
            </a:r>
            <a:r>
              <a:rPr lang="en-US" dirty="0">
                <a:solidFill>
                  <a:srgbClr val="FFFF00"/>
                </a:solidFill>
              </a:rPr>
              <a:t> ~ </a:t>
            </a:r>
            <a:r>
              <a:rPr lang="en-US" dirty="0">
                <a:solidFill>
                  <a:srgbClr val="FFFF00"/>
                </a:solidFill>
                <a:latin typeface="Symbol" panose="05050102010706020507" pitchFamily="18" charset="2"/>
              </a:rPr>
              <a:t>a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Symbol" panose="05050102010706020507" pitchFamily="18" charset="2"/>
              </a:rPr>
              <a:t>d</a:t>
            </a:r>
            <a:r>
              <a:rPr lang="en-US" baseline="-25000" dirty="0" err="1">
                <a:solidFill>
                  <a:srgbClr val="FFFF00"/>
                </a:solidFill>
              </a:rPr>
              <a:t>ij</a:t>
            </a:r>
            <a:r>
              <a:rPr lang="en-US" dirty="0">
                <a:solidFill>
                  <a:srgbClr val="FFFF00"/>
                </a:solidFill>
              </a:rPr>
              <a:t>/[L</a:t>
            </a:r>
            <a:r>
              <a:rPr lang="en-US" baseline="30000" dirty="0">
                <a:solidFill>
                  <a:srgbClr val="FFFF00"/>
                </a:solidFill>
              </a:rPr>
              <a:t>T</a:t>
            </a:r>
            <a:r>
              <a:rPr lang="en-US" dirty="0">
                <a:solidFill>
                  <a:srgbClr val="FFFF00"/>
                </a:solidFill>
              </a:rPr>
              <a:t>L]</a:t>
            </a:r>
            <a:r>
              <a:rPr lang="en-US" baseline="-25000" dirty="0">
                <a:solidFill>
                  <a:srgbClr val="FFFF00"/>
                </a:solidFill>
              </a:rPr>
              <a:t>ii</a:t>
            </a:r>
            <a:r>
              <a:rPr lang="en-US" dirty="0">
                <a:solidFill>
                  <a:srgbClr val="FFFF00"/>
                </a:solidFill>
              </a:rPr>
              <a:t> 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195770" y="6196670"/>
            <a:ext cx="40190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Preconditioned S.D.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734FF8D2-68AA-5A1A-5A37-B69C925F23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06" y="-695818"/>
            <a:ext cx="914400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sz="6000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Iterative Steepest Descent</a:t>
            </a:r>
            <a:endParaRPr lang="en-US" sz="6000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287023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48148E-6 L 0.04132 -0.5261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6" y="-2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9" grpId="0" animBg="1"/>
      <p:bldP spid="51" grpId="0" animBg="1"/>
      <p:bldP spid="62" grpId="0" animBg="1"/>
      <p:bldP spid="65" grpId="0" animBg="1"/>
      <p:bldP spid="66" grpId="0" animBg="1"/>
      <p:bldP spid="22" grpId="0" animBg="1"/>
      <p:bldP spid="23" grpId="0"/>
      <p:bldP spid="68" grpId="0"/>
      <p:bldP spid="26" grpId="0"/>
      <p:bldP spid="35" grpId="0" animBg="1"/>
      <p:bldP spid="37" grpId="0" animBg="1"/>
      <p:bldP spid="2" grpId="0"/>
      <p:bldP spid="2" grpId="1"/>
      <p:bldP spid="4" grpId="0"/>
      <p:bldP spid="41" grpId="0" animBg="1"/>
      <p:bldP spid="9" grpId="0" animBg="1"/>
      <p:bldP spid="44" grpId="0" animBg="1"/>
      <p:bldP spid="48" grpId="0" animBg="1"/>
      <p:bldP spid="50" grpId="0" animBg="1"/>
      <p:bldP spid="53" grpId="0" animBg="1"/>
      <p:bldP spid="60" grpId="0" animBg="1"/>
      <p:bldP spid="6" grpId="0" animBg="1"/>
      <p:bldP spid="61" grpId="0" animBg="1"/>
      <p:bldP spid="69" grpId="0" animBg="1"/>
      <p:bldP spid="70" grpId="0"/>
      <p:bldP spid="70" grpId="1"/>
      <p:bldP spid="16" grpId="0"/>
      <p:bldP spid="16" grpId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Group 82">
            <a:extLst>
              <a:ext uri="{FF2B5EF4-FFF2-40B4-BE49-F238E27FC236}">
                <a16:creationId xmlns:a16="http://schemas.microsoft.com/office/drawing/2014/main" id="{3A34AEE4-6801-3F4A-907D-EDAAACCB3D8A}"/>
              </a:ext>
            </a:extLst>
          </p:cNvPr>
          <p:cNvGrpSpPr/>
          <p:nvPr/>
        </p:nvGrpSpPr>
        <p:grpSpPr>
          <a:xfrm>
            <a:off x="1143000" y="0"/>
            <a:ext cx="5776897" cy="2972667"/>
            <a:chOff x="776303" y="227733"/>
            <a:chExt cx="5776897" cy="2972667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672788C-564C-652C-A37B-3CE0BC429B6B}"/>
                </a:ext>
              </a:extLst>
            </p:cNvPr>
            <p:cNvSpPr txBox="1"/>
            <p:nvPr/>
          </p:nvSpPr>
          <p:spPr>
            <a:xfrm>
              <a:off x="2757444" y="1123146"/>
              <a:ext cx="583814" cy="18158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FF00"/>
                  </a:solidFill>
                </a:rPr>
                <a:t>m</a:t>
              </a:r>
              <a:r>
                <a:rPr lang="en-US" sz="2800" baseline="-25000" dirty="0">
                  <a:solidFill>
                    <a:srgbClr val="FFFF00"/>
                  </a:solidFill>
                </a:rPr>
                <a:t>1</a:t>
              </a:r>
            </a:p>
            <a:p>
              <a:endParaRPr lang="en-US" sz="2800" dirty="0">
                <a:solidFill>
                  <a:srgbClr val="FFFF00"/>
                </a:solidFill>
              </a:endParaRPr>
            </a:p>
            <a:p>
              <a:endParaRPr lang="en-US" sz="2800" dirty="0">
                <a:solidFill>
                  <a:srgbClr val="FFFF00"/>
                </a:solidFill>
              </a:endParaRPr>
            </a:p>
            <a:p>
              <a:r>
                <a:rPr lang="en-US" sz="2800" dirty="0">
                  <a:solidFill>
                    <a:srgbClr val="FFFF00"/>
                  </a:solidFill>
                </a:rPr>
                <a:t>m</a:t>
              </a:r>
              <a:r>
                <a:rPr lang="en-US" sz="2800" baseline="-25000" dirty="0">
                  <a:solidFill>
                    <a:srgbClr val="FFFF00"/>
                  </a:solidFill>
                </a:rPr>
                <a:t>2</a:t>
              </a:r>
              <a:endParaRPr lang="en-US" sz="2800" dirty="0">
                <a:solidFill>
                  <a:srgbClr val="FFFF00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7363AB6-0E7E-1846-100D-E94FD4B65F6E}"/>
                </a:ext>
              </a:extLst>
            </p:cNvPr>
            <p:cNvSpPr txBox="1"/>
            <p:nvPr/>
          </p:nvSpPr>
          <p:spPr>
            <a:xfrm>
              <a:off x="776303" y="1511412"/>
              <a:ext cx="763351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FF00"/>
                  </a:solidFill>
                </a:rPr>
                <a:t>d</a:t>
              </a:r>
              <a:r>
                <a:rPr lang="en-US" sz="2800" i="0" dirty="0">
                  <a:solidFill>
                    <a:srgbClr val="FFFF00"/>
                  </a:solidFill>
                </a:rPr>
                <a:t>m</a:t>
              </a:r>
              <a:r>
                <a:rPr lang="en-US" sz="2800" dirty="0">
                  <a:solidFill>
                    <a:srgbClr val="FFFF00"/>
                  </a:solidFill>
                </a:rPr>
                <a:t> </a:t>
              </a:r>
            </a:p>
            <a:p>
              <a:r>
                <a:rPr lang="en-US" sz="2800" dirty="0">
                  <a:solidFill>
                    <a:srgbClr val="FFFF00"/>
                  </a:solidFill>
                </a:rPr>
                <a:t>dm</a:t>
              </a:r>
              <a:r>
                <a:rPr lang="en-US" sz="2800" baseline="-25000" dirty="0">
                  <a:solidFill>
                    <a:srgbClr val="FFFF00"/>
                  </a:solidFill>
                </a:rPr>
                <a:t>1</a:t>
              </a:r>
              <a:endParaRPr lang="en-US" sz="2800" dirty="0">
                <a:solidFill>
                  <a:srgbClr val="FFFF00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2C0670F-BD73-2FF2-866A-4E30176C0832}"/>
                </a:ext>
              </a:extLst>
            </p:cNvPr>
            <p:cNvSpPr txBox="1"/>
            <p:nvPr/>
          </p:nvSpPr>
          <p:spPr>
            <a:xfrm>
              <a:off x="4190324" y="914400"/>
              <a:ext cx="763351" cy="22467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FF00"/>
                  </a:solidFill>
                </a:rPr>
                <a:t>dm</a:t>
              </a:r>
              <a:r>
                <a:rPr lang="en-US" sz="2800" baseline="-25000" dirty="0">
                  <a:solidFill>
                    <a:srgbClr val="FFFF00"/>
                  </a:solidFill>
                </a:rPr>
                <a:t>1</a:t>
              </a:r>
            </a:p>
            <a:p>
              <a:r>
                <a:rPr lang="en-US" sz="2800" dirty="0">
                  <a:solidFill>
                    <a:srgbClr val="FFFF00"/>
                  </a:solidFill>
                </a:rPr>
                <a:t>dm</a:t>
              </a:r>
              <a:r>
                <a:rPr lang="en-US" sz="2800" baseline="-25000" dirty="0">
                  <a:solidFill>
                    <a:srgbClr val="FFFF00"/>
                  </a:solidFill>
                </a:rPr>
                <a:t>1</a:t>
              </a:r>
            </a:p>
            <a:p>
              <a:endParaRPr lang="en-US" sz="2800" dirty="0">
                <a:solidFill>
                  <a:srgbClr val="FFFF00"/>
                </a:solidFill>
              </a:endParaRPr>
            </a:p>
            <a:p>
              <a:r>
                <a:rPr lang="en-US" sz="2800" dirty="0">
                  <a:solidFill>
                    <a:srgbClr val="FFFF00"/>
                  </a:solidFill>
                </a:rPr>
                <a:t>dm</a:t>
              </a:r>
              <a:r>
                <a:rPr lang="en-US" sz="2800" baseline="-25000" dirty="0">
                  <a:solidFill>
                    <a:srgbClr val="FFFF00"/>
                  </a:solidFill>
                </a:rPr>
                <a:t>2</a:t>
              </a:r>
              <a:endParaRPr lang="en-US" sz="2800" dirty="0">
                <a:solidFill>
                  <a:srgbClr val="FFFF00"/>
                </a:solidFill>
              </a:endParaRPr>
            </a:p>
            <a:p>
              <a:r>
                <a:rPr lang="en-US" sz="2800" dirty="0">
                  <a:solidFill>
                    <a:srgbClr val="FFFF00"/>
                  </a:solidFill>
                </a:rPr>
                <a:t>dm</a:t>
              </a:r>
              <a:r>
                <a:rPr lang="en-US" sz="2800" baseline="-25000" dirty="0">
                  <a:solidFill>
                    <a:srgbClr val="FFFF00"/>
                  </a:solidFill>
                </a:rPr>
                <a:t>1</a:t>
              </a:r>
              <a:endParaRPr lang="en-US" sz="2800" dirty="0">
                <a:solidFill>
                  <a:srgbClr val="FFFF00"/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8B3EA6D-E1D1-7A73-4E37-4C427DD0D23F}"/>
                </a:ext>
              </a:extLst>
            </p:cNvPr>
            <p:cNvSpPr txBox="1"/>
            <p:nvPr/>
          </p:nvSpPr>
          <p:spPr>
            <a:xfrm>
              <a:off x="6019799" y="1129843"/>
              <a:ext cx="364202" cy="18158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FF00"/>
                  </a:solidFill>
                </a:rPr>
                <a:t>1</a:t>
              </a:r>
            </a:p>
            <a:p>
              <a:endParaRPr lang="en-US" sz="2800" dirty="0">
                <a:solidFill>
                  <a:srgbClr val="FFFF00"/>
                </a:solidFill>
              </a:endParaRPr>
            </a:p>
            <a:p>
              <a:endParaRPr lang="en-US" sz="2800" dirty="0">
                <a:solidFill>
                  <a:srgbClr val="FFFF00"/>
                </a:solidFill>
              </a:endParaRPr>
            </a:p>
            <a:p>
              <a:r>
                <a:rPr lang="en-US" sz="2800" dirty="0">
                  <a:solidFill>
                    <a:srgbClr val="FFFF00"/>
                  </a:solidFill>
                </a:rPr>
                <a:t>0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33D7F31-CE8C-D10C-E8D5-0929ED38B10A}"/>
                </a:ext>
              </a:extLst>
            </p:cNvPr>
            <p:cNvSpPr txBox="1"/>
            <p:nvPr/>
          </p:nvSpPr>
          <p:spPr>
            <a:xfrm>
              <a:off x="1996179" y="1511412"/>
              <a:ext cx="763351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FF00"/>
                  </a:solidFill>
                </a:rPr>
                <a:t> d </a:t>
              </a:r>
            </a:p>
            <a:p>
              <a:r>
                <a:rPr lang="en-US" sz="2800" dirty="0">
                  <a:solidFill>
                    <a:srgbClr val="FFFF00"/>
                  </a:solidFill>
                </a:rPr>
                <a:t>dm</a:t>
              </a:r>
              <a:r>
                <a:rPr lang="en-US" sz="2800" baseline="-25000" dirty="0">
                  <a:solidFill>
                    <a:srgbClr val="FFFF00"/>
                  </a:solidFill>
                </a:rPr>
                <a:t>1</a:t>
              </a:r>
              <a:endParaRPr lang="en-US" sz="2800" dirty="0">
                <a:solidFill>
                  <a:srgbClr val="FFFF00"/>
                </a:solidFill>
              </a:endParaRPr>
            </a:p>
          </p:txBody>
        </p:sp>
        <p:sp>
          <p:nvSpPr>
            <p:cNvPr id="39" name="Double Brace 38">
              <a:extLst>
                <a:ext uri="{FF2B5EF4-FFF2-40B4-BE49-F238E27FC236}">
                  <a16:creationId xmlns:a16="http://schemas.microsoft.com/office/drawing/2014/main" id="{F980ADD4-A424-6CE7-1834-7478F7383ECF}"/>
                </a:ext>
              </a:extLst>
            </p:cNvPr>
            <p:cNvSpPr/>
            <p:nvPr/>
          </p:nvSpPr>
          <p:spPr bwMode="auto">
            <a:xfrm>
              <a:off x="2620535" y="1123146"/>
              <a:ext cx="843501" cy="2077254"/>
            </a:xfrm>
            <a:prstGeom prst="bracePair">
              <a:avLst/>
            </a:prstGeom>
            <a:noFill/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1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  <p:sp>
          <p:nvSpPr>
            <p:cNvPr id="42" name="Double Brace 41">
              <a:extLst>
                <a:ext uri="{FF2B5EF4-FFF2-40B4-BE49-F238E27FC236}">
                  <a16:creationId xmlns:a16="http://schemas.microsoft.com/office/drawing/2014/main" id="{524A79AC-CF02-6EB2-7459-BD678B27F17B}"/>
                </a:ext>
              </a:extLst>
            </p:cNvPr>
            <p:cNvSpPr/>
            <p:nvPr/>
          </p:nvSpPr>
          <p:spPr bwMode="auto">
            <a:xfrm>
              <a:off x="4065037" y="914400"/>
              <a:ext cx="1116563" cy="2246769"/>
            </a:xfrm>
            <a:prstGeom prst="bracePair">
              <a:avLst/>
            </a:prstGeom>
            <a:noFill/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1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  <p:sp>
          <p:nvSpPr>
            <p:cNvPr id="43" name="Double Brace 42">
              <a:extLst>
                <a:ext uri="{FF2B5EF4-FFF2-40B4-BE49-F238E27FC236}">
                  <a16:creationId xmlns:a16="http://schemas.microsoft.com/office/drawing/2014/main" id="{D53E0122-4557-E3FE-5306-A0BBEB8EC674}"/>
                </a:ext>
              </a:extLst>
            </p:cNvPr>
            <p:cNvSpPr/>
            <p:nvPr/>
          </p:nvSpPr>
          <p:spPr bwMode="auto">
            <a:xfrm>
              <a:off x="5812818" y="914400"/>
              <a:ext cx="740382" cy="2246769"/>
            </a:xfrm>
            <a:prstGeom prst="bracePair">
              <a:avLst/>
            </a:prstGeom>
            <a:noFill/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1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1E5D65DC-F665-794D-2139-703E5BA170A7}"/>
                </a:ext>
              </a:extLst>
            </p:cNvPr>
            <p:cNvCxnSpPr/>
            <p:nvPr/>
          </p:nvCxnSpPr>
          <p:spPr bwMode="auto">
            <a:xfrm>
              <a:off x="907218" y="2026404"/>
              <a:ext cx="47988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E4527A01-CD6F-550C-4D4A-6521547CD5F9}"/>
                </a:ext>
              </a:extLst>
            </p:cNvPr>
            <p:cNvCxnSpPr/>
            <p:nvPr/>
          </p:nvCxnSpPr>
          <p:spPr bwMode="auto">
            <a:xfrm>
              <a:off x="2133600" y="2027694"/>
              <a:ext cx="47988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C70E3792-1AD4-D9A4-3997-5C11E1FC3C0A}"/>
                </a:ext>
              </a:extLst>
            </p:cNvPr>
            <p:cNvCxnSpPr/>
            <p:nvPr/>
          </p:nvCxnSpPr>
          <p:spPr bwMode="auto">
            <a:xfrm>
              <a:off x="4320720" y="1434074"/>
              <a:ext cx="47988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76676516-68E0-A376-4CB8-D679C94F190B}"/>
                </a:ext>
              </a:extLst>
            </p:cNvPr>
            <p:cNvCxnSpPr/>
            <p:nvPr/>
          </p:nvCxnSpPr>
          <p:spPr bwMode="auto">
            <a:xfrm>
              <a:off x="4320720" y="2729474"/>
              <a:ext cx="47988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2053588C-0A90-4D67-B224-7DB92CEBBBA3}"/>
                </a:ext>
              </a:extLst>
            </p:cNvPr>
            <p:cNvSpPr txBox="1"/>
            <p:nvPr/>
          </p:nvSpPr>
          <p:spPr>
            <a:xfrm>
              <a:off x="2777109" y="227733"/>
              <a:ext cx="76335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i="0" dirty="0">
                  <a:solidFill>
                    <a:srgbClr val="FFFF00"/>
                  </a:solidFill>
                </a:rPr>
                <a:t>m</a:t>
              </a:r>
              <a:endParaRPr lang="en-US" dirty="0"/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09517A49-149C-F6C3-ADDD-36BE5EF522F0}"/>
                </a:ext>
              </a:extLst>
            </p:cNvPr>
            <p:cNvSpPr txBox="1"/>
            <p:nvPr/>
          </p:nvSpPr>
          <p:spPr>
            <a:xfrm>
              <a:off x="1546709" y="1703238"/>
              <a:ext cx="44755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=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5E5AFD9C-2118-3A06-38DE-69ADA030C0CE}"/>
                </a:ext>
              </a:extLst>
            </p:cNvPr>
            <p:cNvSpPr txBox="1"/>
            <p:nvPr/>
          </p:nvSpPr>
          <p:spPr>
            <a:xfrm>
              <a:off x="3591042" y="1715869"/>
              <a:ext cx="44755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=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F5A64409-0946-764D-7338-0E449A61A043}"/>
                </a:ext>
              </a:extLst>
            </p:cNvPr>
            <p:cNvSpPr txBox="1"/>
            <p:nvPr/>
          </p:nvSpPr>
          <p:spPr>
            <a:xfrm>
              <a:off x="5267442" y="1728500"/>
              <a:ext cx="44755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=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0043F95D-BD52-9389-D545-9999EEC4C242}"/>
              </a:ext>
            </a:extLst>
          </p:cNvPr>
          <p:cNvGrpSpPr/>
          <p:nvPr/>
        </p:nvGrpSpPr>
        <p:grpSpPr>
          <a:xfrm>
            <a:off x="1143000" y="3221749"/>
            <a:ext cx="5776897" cy="2972667"/>
            <a:chOff x="776303" y="227733"/>
            <a:chExt cx="5776897" cy="2972667"/>
          </a:xfrm>
        </p:grpSpPr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0E2816AC-392F-B4DA-6F9D-022CE0E13F61}"/>
                </a:ext>
              </a:extLst>
            </p:cNvPr>
            <p:cNvSpPr txBox="1"/>
            <p:nvPr/>
          </p:nvSpPr>
          <p:spPr>
            <a:xfrm>
              <a:off x="2757444" y="1123146"/>
              <a:ext cx="583814" cy="18158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FF00"/>
                  </a:solidFill>
                </a:rPr>
                <a:t>m</a:t>
              </a:r>
              <a:r>
                <a:rPr lang="en-US" sz="2800" baseline="-25000" dirty="0">
                  <a:solidFill>
                    <a:srgbClr val="FFFF00"/>
                  </a:solidFill>
                </a:rPr>
                <a:t>1</a:t>
              </a:r>
            </a:p>
            <a:p>
              <a:endParaRPr lang="en-US" sz="2800" dirty="0">
                <a:solidFill>
                  <a:srgbClr val="FFFF00"/>
                </a:solidFill>
              </a:endParaRPr>
            </a:p>
            <a:p>
              <a:endParaRPr lang="en-US" sz="2800" dirty="0">
                <a:solidFill>
                  <a:srgbClr val="FFFF00"/>
                </a:solidFill>
              </a:endParaRPr>
            </a:p>
            <a:p>
              <a:r>
                <a:rPr lang="en-US" sz="2800" dirty="0">
                  <a:solidFill>
                    <a:srgbClr val="FFFF00"/>
                  </a:solidFill>
                </a:rPr>
                <a:t>m</a:t>
              </a:r>
              <a:r>
                <a:rPr lang="en-US" sz="2800" baseline="-25000" dirty="0">
                  <a:solidFill>
                    <a:srgbClr val="FFFF00"/>
                  </a:solidFill>
                </a:rPr>
                <a:t>2</a:t>
              </a:r>
              <a:endParaRPr lang="en-US" sz="2800" dirty="0">
                <a:solidFill>
                  <a:srgbClr val="FFFF00"/>
                </a:solidFill>
              </a:endParaRP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F266718E-971D-CA7F-DCFE-5537AA6E0320}"/>
                </a:ext>
              </a:extLst>
            </p:cNvPr>
            <p:cNvSpPr txBox="1"/>
            <p:nvPr/>
          </p:nvSpPr>
          <p:spPr>
            <a:xfrm>
              <a:off x="776303" y="1511412"/>
              <a:ext cx="763351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FF00"/>
                  </a:solidFill>
                </a:rPr>
                <a:t>d</a:t>
              </a:r>
              <a:r>
                <a:rPr lang="en-US" sz="2800" i="0" dirty="0">
                  <a:solidFill>
                    <a:srgbClr val="FFFF00"/>
                  </a:solidFill>
                </a:rPr>
                <a:t>m</a:t>
              </a:r>
              <a:r>
                <a:rPr lang="en-US" sz="2800" dirty="0">
                  <a:solidFill>
                    <a:srgbClr val="FFFF00"/>
                  </a:solidFill>
                </a:rPr>
                <a:t> </a:t>
              </a:r>
            </a:p>
            <a:p>
              <a:r>
                <a:rPr lang="en-US" sz="2800" dirty="0">
                  <a:solidFill>
                    <a:srgbClr val="FFFF00"/>
                  </a:solidFill>
                </a:rPr>
                <a:t>dm</a:t>
              </a:r>
              <a:r>
                <a:rPr lang="en-US" sz="2800" baseline="-25000" dirty="0">
                  <a:solidFill>
                    <a:srgbClr val="FFFF00"/>
                  </a:solidFill>
                </a:rPr>
                <a:t>2</a:t>
              </a:r>
              <a:endParaRPr lang="en-US" sz="2800" dirty="0">
                <a:solidFill>
                  <a:srgbClr val="FFFF00"/>
                </a:solidFill>
              </a:endParaRP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04A5C014-8AA2-370A-CDE7-3E737E50F690}"/>
                </a:ext>
              </a:extLst>
            </p:cNvPr>
            <p:cNvSpPr txBox="1"/>
            <p:nvPr/>
          </p:nvSpPr>
          <p:spPr>
            <a:xfrm>
              <a:off x="4190324" y="914400"/>
              <a:ext cx="763351" cy="22467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FF00"/>
                  </a:solidFill>
                </a:rPr>
                <a:t>dm</a:t>
              </a:r>
              <a:r>
                <a:rPr lang="en-US" sz="2800" baseline="-25000" dirty="0">
                  <a:solidFill>
                    <a:srgbClr val="FFFF00"/>
                  </a:solidFill>
                </a:rPr>
                <a:t>1</a:t>
              </a:r>
            </a:p>
            <a:p>
              <a:r>
                <a:rPr lang="en-US" sz="2800" dirty="0">
                  <a:solidFill>
                    <a:srgbClr val="FFFF00"/>
                  </a:solidFill>
                </a:rPr>
                <a:t>dm</a:t>
              </a:r>
              <a:r>
                <a:rPr lang="en-US" sz="2800" baseline="-25000" dirty="0">
                  <a:solidFill>
                    <a:srgbClr val="FFFF00"/>
                  </a:solidFill>
                </a:rPr>
                <a:t>2</a:t>
              </a:r>
            </a:p>
            <a:p>
              <a:endParaRPr lang="en-US" sz="2800" dirty="0">
                <a:solidFill>
                  <a:srgbClr val="FFFF00"/>
                </a:solidFill>
              </a:endParaRPr>
            </a:p>
            <a:p>
              <a:r>
                <a:rPr lang="en-US" sz="2800" dirty="0">
                  <a:solidFill>
                    <a:srgbClr val="FFFF00"/>
                  </a:solidFill>
                </a:rPr>
                <a:t>dm</a:t>
              </a:r>
              <a:r>
                <a:rPr lang="en-US" sz="2800" baseline="-25000" dirty="0">
                  <a:solidFill>
                    <a:srgbClr val="FFFF00"/>
                  </a:solidFill>
                </a:rPr>
                <a:t>2</a:t>
              </a:r>
              <a:endParaRPr lang="en-US" sz="2800" dirty="0">
                <a:solidFill>
                  <a:srgbClr val="FFFF00"/>
                </a:solidFill>
              </a:endParaRPr>
            </a:p>
            <a:p>
              <a:r>
                <a:rPr lang="en-US" sz="2800" dirty="0">
                  <a:solidFill>
                    <a:srgbClr val="FFFF00"/>
                  </a:solidFill>
                </a:rPr>
                <a:t>dm</a:t>
              </a:r>
              <a:r>
                <a:rPr lang="en-US" sz="2800" baseline="-25000" dirty="0">
                  <a:solidFill>
                    <a:srgbClr val="FFFF00"/>
                  </a:solidFill>
                </a:rPr>
                <a:t>2</a:t>
              </a:r>
              <a:endParaRPr lang="en-US" sz="2800" dirty="0">
                <a:solidFill>
                  <a:srgbClr val="FFFF00"/>
                </a:solidFill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AFD7DE4C-A249-A376-FA0D-69593FCE0971}"/>
                </a:ext>
              </a:extLst>
            </p:cNvPr>
            <p:cNvSpPr txBox="1"/>
            <p:nvPr/>
          </p:nvSpPr>
          <p:spPr>
            <a:xfrm>
              <a:off x="6019799" y="1129843"/>
              <a:ext cx="364202" cy="18158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FF00"/>
                  </a:solidFill>
                </a:rPr>
                <a:t>0</a:t>
              </a:r>
            </a:p>
            <a:p>
              <a:endParaRPr lang="en-US" sz="2800" dirty="0">
                <a:solidFill>
                  <a:srgbClr val="FFFF00"/>
                </a:solidFill>
              </a:endParaRPr>
            </a:p>
            <a:p>
              <a:endParaRPr lang="en-US" sz="2800" dirty="0">
                <a:solidFill>
                  <a:srgbClr val="FFFF00"/>
                </a:solidFill>
              </a:endParaRPr>
            </a:p>
            <a:p>
              <a:r>
                <a:rPr lang="en-US" sz="2800" dirty="0">
                  <a:solidFill>
                    <a:srgbClr val="FFFF00"/>
                  </a:solidFill>
                </a:rPr>
                <a:t>1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5F04632E-4A55-D735-7ECF-7B044381D36A}"/>
                </a:ext>
              </a:extLst>
            </p:cNvPr>
            <p:cNvSpPr txBox="1"/>
            <p:nvPr/>
          </p:nvSpPr>
          <p:spPr>
            <a:xfrm>
              <a:off x="1996179" y="1511412"/>
              <a:ext cx="763351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FF00"/>
                  </a:solidFill>
                </a:rPr>
                <a:t> d </a:t>
              </a:r>
            </a:p>
            <a:p>
              <a:r>
                <a:rPr lang="en-US" sz="2800" dirty="0">
                  <a:solidFill>
                    <a:srgbClr val="FFFF00"/>
                  </a:solidFill>
                </a:rPr>
                <a:t>dm</a:t>
              </a:r>
              <a:r>
                <a:rPr lang="en-US" sz="2800" baseline="-25000" dirty="0">
                  <a:solidFill>
                    <a:srgbClr val="FFFF00"/>
                  </a:solidFill>
                </a:rPr>
                <a:t>2</a:t>
              </a:r>
              <a:endParaRPr lang="en-US" sz="2800" dirty="0">
                <a:solidFill>
                  <a:srgbClr val="FFFF00"/>
                </a:solidFill>
              </a:endParaRPr>
            </a:p>
          </p:txBody>
        </p:sp>
        <p:sp>
          <p:nvSpPr>
            <p:cNvPr id="91" name="Double Brace 90">
              <a:extLst>
                <a:ext uri="{FF2B5EF4-FFF2-40B4-BE49-F238E27FC236}">
                  <a16:creationId xmlns:a16="http://schemas.microsoft.com/office/drawing/2014/main" id="{2D77F6E6-C41B-206D-D8DB-8E5113033977}"/>
                </a:ext>
              </a:extLst>
            </p:cNvPr>
            <p:cNvSpPr/>
            <p:nvPr/>
          </p:nvSpPr>
          <p:spPr bwMode="auto">
            <a:xfrm>
              <a:off x="2620535" y="1123146"/>
              <a:ext cx="843501" cy="2077254"/>
            </a:xfrm>
            <a:prstGeom prst="bracePair">
              <a:avLst/>
            </a:prstGeom>
            <a:noFill/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1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  <p:sp>
          <p:nvSpPr>
            <p:cNvPr id="92" name="Double Brace 91">
              <a:extLst>
                <a:ext uri="{FF2B5EF4-FFF2-40B4-BE49-F238E27FC236}">
                  <a16:creationId xmlns:a16="http://schemas.microsoft.com/office/drawing/2014/main" id="{23DBFCF4-9DCD-28D9-B9CA-CF8FB93B91E1}"/>
                </a:ext>
              </a:extLst>
            </p:cNvPr>
            <p:cNvSpPr/>
            <p:nvPr/>
          </p:nvSpPr>
          <p:spPr bwMode="auto">
            <a:xfrm>
              <a:off x="4065037" y="914400"/>
              <a:ext cx="1116563" cy="2246769"/>
            </a:xfrm>
            <a:prstGeom prst="bracePair">
              <a:avLst/>
            </a:prstGeom>
            <a:noFill/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1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  <p:sp>
          <p:nvSpPr>
            <p:cNvPr id="93" name="Double Brace 92">
              <a:extLst>
                <a:ext uri="{FF2B5EF4-FFF2-40B4-BE49-F238E27FC236}">
                  <a16:creationId xmlns:a16="http://schemas.microsoft.com/office/drawing/2014/main" id="{64DF6F4B-569A-C528-8BB4-01B9818BB390}"/>
                </a:ext>
              </a:extLst>
            </p:cNvPr>
            <p:cNvSpPr/>
            <p:nvPr/>
          </p:nvSpPr>
          <p:spPr bwMode="auto">
            <a:xfrm>
              <a:off x="5812818" y="914400"/>
              <a:ext cx="740382" cy="2246769"/>
            </a:xfrm>
            <a:prstGeom prst="bracePair">
              <a:avLst/>
            </a:prstGeom>
            <a:noFill/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1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66B107FD-E16C-584F-8AEF-A4C9384BC7C1}"/>
                </a:ext>
              </a:extLst>
            </p:cNvPr>
            <p:cNvCxnSpPr/>
            <p:nvPr/>
          </p:nvCxnSpPr>
          <p:spPr bwMode="auto">
            <a:xfrm>
              <a:off x="907218" y="2026404"/>
              <a:ext cx="47988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6EF6231A-B992-36A0-2EFB-945AA229C1E8}"/>
                </a:ext>
              </a:extLst>
            </p:cNvPr>
            <p:cNvCxnSpPr/>
            <p:nvPr/>
          </p:nvCxnSpPr>
          <p:spPr bwMode="auto">
            <a:xfrm>
              <a:off x="2133600" y="2027694"/>
              <a:ext cx="47988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E04099BD-FF09-894B-6D75-AC8DD7E4DB68}"/>
                </a:ext>
              </a:extLst>
            </p:cNvPr>
            <p:cNvCxnSpPr/>
            <p:nvPr/>
          </p:nvCxnSpPr>
          <p:spPr bwMode="auto">
            <a:xfrm>
              <a:off x="4320720" y="1434074"/>
              <a:ext cx="47988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3DA014F9-1061-BC07-D9A8-20CF4009E11C}"/>
                </a:ext>
              </a:extLst>
            </p:cNvPr>
            <p:cNvCxnSpPr/>
            <p:nvPr/>
          </p:nvCxnSpPr>
          <p:spPr bwMode="auto">
            <a:xfrm>
              <a:off x="4320720" y="2729474"/>
              <a:ext cx="47988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C999BEF4-736F-579C-8FE2-B6628FF98BF7}"/>
                </a:ext>
              </a:extLst>
            </p:cNvPr>
            <p:cNvSpPr txBox="1"/>
            <p:nvPr/>
          </p:nvSpPr>
          <p:spPr>
            <a:xfrm>
              <a:off x="2777109" y="227733"/>
              <a:ext cx="76335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i="0" dirty="0">
                  <a:solidFill>
                    <a:srgbClr val="FFFF00"/>
                  </a:solidFill>
                </a:rPr>
                <a:t>m</a:t>
              </a:r>
              <a:endParaRPr lang="en-US" dirty="0"/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AA1BC95C-059A-7F96-227B-B8710519812C}"/>
                </a:ext>
              </a:extLst>
            </p:cNvPr>
            <p:cNvSpPr txBox="1"/>
            <p:nvPr/>
          </p:nvSpPr>
          <p:spPr>
            <a:xfrm>
              <a:off x="1546709" y="1703238"/>
              <a:ext cx="44755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=</a:t>
              </a: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8C454803-EA42-C232-DEE8-FD784D68EDEE}"/>
                </a:ext>
              </a:extLst>
            </p:cNvPr>
            <p:cNvSpPr txBox="1"/>
            <p:nvPr/>
          </p:nvSpPr>
          <p:spPr>
            <a:xfrm>
              <a:off x="3591042" y="1715869"/>
              <a:ext cx="44755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=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A7F88000-6369-3B74-7851-AC85CB753245}"/>
                </a:ext>
              </a:extLst>
            </p:cNvPr>
            <p:cNvSpPr txBox="1"/>
            <p:nvPr/>
          </p:nvSpPr>
          <p:spPr>
            <a:xfrm>
              <a:off x="5267442" y="1728500"/>
              <a:ext cx="44755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=</a:t>
              </a:r>
            </a:p>
          </p:txBody>
        </p:sp>
      </p:grpSp>
      <p:sp>
        <p:nvSpPr>
          <p:cNvPr id="102" name="Rectangle 101">
            <a:extLst>
              <a:ext uri="{FF2B5EF4-FFF2-40B4-BE49-F238E27FC236}">
                <a16:creationId xmlns:a16="http://schemas.microsoft.com/office/drawing/2014/main" id="{4B890057-6932-339D-F745-660F7264F5BA}"/>
              </a:ext>
            </a:extLst>
          </p:cNvPr>
          <p:cNvSpPr/>
          <p:nvPr/>
        </p:nvSpPr>
        <p:spPr bwMode="auto">
          <a:xfrm>
            <a:off x="1045182" y="152400"/>
            <a:ext cx="2912557" cy="3229881"/>
          </a:xfrm>
          <a:prstGeom prst="rect">
            <a:avLst/>
          </a:prstGeom>
          <a:solidFill>
            <a:srgbClr val="114FF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ECAEF66F-FB60-98C5-D1D0-A0ACD9EF9A5B}"/>
              </a:ext>
            </a:extLst>
          </p:cNvPr>
          <p:cNvSpPr/>
          <p:nvPr/>
        </p:nvSpPr>
        <p:spPr bwMode="auto">
          <a:xfrm>
            <a:off x="4032741" y="30835"/>
            <a:ext cx="1601397" cy="3229881"/>
          </a:xfrm>
          <a:prstGeom prst="rect">
            <a:avLst/>
          </a:prstGeom>
          <a:solidFill>
            <a:srgbClr val="114FF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B35D3E75-9AD5-F4FC-18B3-050D0FC88DA1}"/>
              </a:ext>
            </a:extLst>
          </p:cNvPr>
          <p:cNvSpPr/>
          <p:nvPr/>
        </p:nvSpPr>
        <p:spPr bwMode="auto">
          <a:xfrm>
            <a:off x="5634138" y="323165"/>
            <a:ext cx="1601397" cy="3229881"/>
          </a:xfrm>
          <a:prstGeom prst="rect">
            <a:avLst/>
          </a:prstGeom>
          <a:solidFill>
            <a:srgbClr val="114FF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B0B63D28-F3F9-2E6D-7D90-34776E056CDB}"/>
              </a:ext>
            </a:extLst>
          </p:cNvPr>
          <p:cNvSpPr txBox="1"/>
          <p:nvPr/>
        </p:nvSpPr>
        <p:spPr>
          <a:xfrm>
            <a:off x="4641975" y="-5977"/>
            <a:ext cx="5953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FF"/>
                </a:solidFill>
              </a:rPr>
              <a:t>Vector Calculus Background</a:t>
            </a:r>
          </a:p>
        </p:txBody>
      </p:sp>
    </p:spTree>
    <p:extLst>
      <p:ext uri="{BB962C8B-B14F-4D97-AF65-F5344CB8AC3E}">
        <p14:creationId xmlns:p14="http://schemas.microsoft.com/office/powerpoint/2010/main" val="1229971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  <p:bldP spid="103" grpId="0" animBg="1"/>
      <p:bldP spid="104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9668" y="5833110"/>
            <a:ext cx="4503386" cy="1013664"/>
          </a:xfrm>
          <a:prstGeom prst="rect">
            <a:avLst/>
          </a:prstGeom>
        </p:spPr>
      </p:pic>
      <p:sp>
        <p:nvSpPr>
          <p:cNvPr id="46" name="Oval 45"/>
          <p:cNvSpPr/>
          <p:nvPr/>
        </p:nvSpPr>
        <p:spPr bwMode="auto">
          <a:xfrm>
            <a:off x="1021352" y="5627150"/>
            <a:ext cx="2924422" cy="508378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47" name="Oval 46"/>
          <p:cNvSpPr/>
          <p:nvPr/>
        </p:nvSpPr>
        <p:spPr bwMode="auto">
          <a:xfrm>
            <a:off x="487458" y="5467156"/>
            <a:ext cx="4160248" cy="785607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45" name="Oval 44"/>
          <p:cNvSpPr/>
          <p:nvPr/>
        </p:nvSpPr>
        <p:spPr bwMode="auto">
          <a:xfrm>
            <a:off x="1803546" y="5867400"/>
            <a:ext cx="1473054" cy="160281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-13505" y="4419600"/>
            <a:ext cx="3405579" cy="2606138"/>
            <a:chOff x="-13505" y="4397059"/>
            <a:chExt cx="3405579" cy="2606138"/>
          </a:xfrm>
        </p:grpSpPr>
        <p:sp>
          <p:nvSpPr>
            <p:cNvPr id="18" name="Rectangle 2"/>
            <p:cNvSpPr>
              <a:spLocks noChangeArrowheads="1"/>
            </p:cNvSpPr>
            <p:nvPr/>
          </p:nvSpPr>
          <p:spPr bwMode="auto">
            <a:xfrm>
              <a:off x="0" y="4727779"/>
              <a:ext cx="1841291" cy="6096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 anchor="ctr"/>
            <a:lstStyle/>
            <a:p>
              <a:pPr algn="ctr">
                <a:defRPr/>
              </a:pPr>
              <a:r>
                <a:rPr 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ymbol" panose="05050102010706020507" pitchFamily="18" charset="2"/>
                </a:rPr>
                <a:t>e</a:t>
              </a:r>
              <a:endPara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grpSp>
          <p:nvGrpSpPr>
            <p:cNvPr id="55" name="Group 54"/>
            <p:cNvGrpSpPr/>
            <p:nvPr/>
          </p:nvGrpSpPr>
          <p:grpSpPr>
            <a:xfrm>
              <a:off x="0" y="5897701"/>
              <a:ext cx="3392074" cy="1105496"/>
              <a:chOff x="1408526" y="4259308"/>
              <a:chExt cx="3392074" cy="1105496"/>
            </a:xfrm>
          </p:grpSpPr>
          <p:cxnSp>
            <p:nvCxnSpPr>
              <p:cNvPr id="56" name="Straight Connector 55"/>
              <p:cNvCxnSpPr/>
              <p:nvPr/>
            </p:nvCxnSpPr>
            <p:spPr bwMode="auto">
              <a:xfrm flipV="1">
                <a:off x="1408526" y="4419600"/>
                <a:ext cx="3392074" cy="5499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57" name="TextBox 56"/>
              <p:cNvSpPr txBox="1"/>
              <p:nvPr/>
            </p:nvSpPr>
            <p:spPr>
              <a:xfrm>
                <a:off x="2581321" y="4533807"/>
                <a:ext cx="1877437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rgbClr val="FFFFFF"/>
                    </a:solidFill>
                  </a:rPr>
                  <a:t>0       1         2</a:t>
                </a:r>
              </a:p>
              <a:p>
                <a:r>
                  <a:rPr lang="en-US" sz="2400" dirty="0">
                    <a:solidFill>
                      <a:srgbClr val="FFFFFF"/>
                    </a:solidFill>
                  </a:rPr>
                  <a:t>       </a:t>
                </a:r>
                <a:endParaRPr lang="en-US" sz="2400" dirty="0">
                  <a:solidFill>
                    <a:srgbClr val="FFFF00"/>
                  </a:solidFill>
                </a:endParaRPr>
              </a:p>
            </p:txBody>
          </p:sp>
          <p:cxnSp>
            <p:nvCxnSpPr>
              <p:cNvPr id="58" name="Straight Connector 57"/>
              <p:cNvCxnSpPr/>
              <p:nvPr/>
            </p:nvCxnSpPr>
            <p:spPr bwMode="auto">
              <a:xfrm>
                <a:off x="2667000" y="4275092"/>
                <a:ext cx="0" cy="29690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9" name="Straight Connector 58"/>
              <p:cNvCxnSpPr/>
              <p:nvPr/>
            </p:nvCxnSpPr>
            <p:spPr bwMode="auto">
              <a:xfrm>
                <a:off x="3505200" y="4267200"/>
                <a:ext cx="0" cy="29690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3" name="Straight Connector 62"/>
              <p:cNvCxnSpPr/>
              <p:nvPr/>
            </p:nvCxnSpPr>
            <p:spPr bwMode="auto">
              <a:xfrm>
                <a:off x="4343400" y="4259308"/>
                <a:ext cx="0" cy="29690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64" name="Rectangle 63"/>
            <p:cNvSpPr/>
            <p:nvPr/>
          </p:nvSpPr>
          <p:spPr>
            <a:xfrm>
              <a:off x="-13505" y="6043998"/>
              <a:ext cx="441146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sz="1800" dirty="0">
                  <a:solidFill>
                    <a:srgbClr val="FFFF00"/>
                  </a:solidFill>
                </a:rPr>
                <a:t>m</a:t>
              </a:r>
              <a:r>
                <a:rPr lang="en-US" sz="1800" baseline="-25000" dirty="0">
                  <a:solidFill>
                    <a:srgbClr val="FFFF00"/>
                  </a:solidFill>
                </a:rPr>
                <a:t>1</a:t>
              </a:r>
              <a:endParaRPr lang="en-US" sz="1800" dirty="0">
                <a:solidFill>
                  <a:srgbClr val="FFFF00"/>
                </a:solidFill>
              </a:endParaRPr>
            </a:p>
          </p:txBody>
        </p:sp>
        <p:cxnSp>
          <p:nvCxnSpPr>
            <p:cNvPr id="5" name="Straight Connector 4"/>
            <p:cNvCxnSpPr/>
            <p:nvPr/>
          </p:nvCxnSpPr>
          <p:spPr bwMode="auto">
            <a:xfrm flipV="1">
              <a:off x="207068" y="5479780"/>
              <a:ext cx="2240527" cy="115642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7" name="Rectangle 66"/>
            <p:cNvSpPr/>
            <p:nvPr/>
          </p:nvSpPr>
          <p:spPr>
            <a:xfrm>
              <a:off x="588981" y="6326088"/>
              <a:ext cx="441146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sz="1800" dirty="0">
                  <a:solidFill>
                    <a:srgbClr val="FFFF00"/>
                  </a:solidFill>
                </a:rPr>
                <a:t>m</a:t>
              </a:r>
              <a:r>
                <a:rPr lang="en-US" sz="1800" baseline="-25000" dirty="0">
                  <a:solidFill>
                    <a:srgbClr val="FFFF00"/>
                  </a:solidFill>
                </a:rPr>
                <a:t>2</a:t>
              </a:r>
              <a:endParaRPr lang="en-US" sz="1800" dirty="0">
                <a:solidFill>
                  <a:srgbClr val="FFFF00"/>
                </a:solidFill>
              </a:endParaRPr>
            </a:p>
          </p:txBody>
        </p:sp>
        <p:cxnSp>
          <p:nvCxnSpPr>
            <p:cNvPr id="72" name="Straight Connector 71"/>
            <p:cNvCxnSpPr/>
            <p:nvPr/>
          </p:nvCxnSpPr>
          <p:spPr bwMode="auto">
            <a:xfrm flipH="1" flipV="1">
              <a:off x="1239798" y="4397059"/>
              <a:ext cx="18675" cy="175143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746498" name="Rectangle 2"/>
          <p:cNvSpPr>
            <a:spLocks noChangeArrowheads="1"/>
          </p:cNvSpPr>
          <p:nvPr/>
        </p:nvSpPr>
        <p:spPr bwMode="auto">
          <a:xfrm>
            <a:off x="0" y="-741869"/>
            <a:ext cx="914400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sz="6000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Least Squares Solutions</a:t>
            </a:r>
            <a:endParaRPr lang="en-US" sz="6000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54" name="Rectangle 2"/>
          <p:cNvSpPr>
            <a:spLocks noChangeArrowheads="1"/>
          </p:cNvSpPr>
          <p:nvPr/>
        </p:nvSpPr>
        <p:spPr bwMode="auto">
          <a:xfrm>
            <a:off x="186366" y="1928705"/>
            <a:ext cx="5457466" cy="14097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>
              <a:defRPr/>
            </a:pP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 that minimizes sum squared</a:t>
            </a:r>
          </a:p>
          <a:p>
            <a:pPr>
              <a:defRPr/>
            </a:pP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Errors: 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anose="05050102010706020507" pitchFamily="18" charset="2"/>
              </a:rPr>
              <a:t>e 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= ½ 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(Lm-d)</a:t>
            </a:r>
            <a:r>
              <a:rPr lang="en-US" sz="3200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(Lm-d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  <a:endParaRPr lang="en-US" sz="3200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52" name="Rectangle 2"/>
          <p:cNvSpPr>
            <a:spLocks noChangeArrowheads="1"/>
          </p:cNvSpPr>
          <p:nvPr/>
        </p:nvSpPr>
        <p:spPr bwMode="auto">
          <a:xfrm>
            <a:off x="235748" y="1113063"/>
            <a:ext cx="9601200" cy="1409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>
              <a:defRPr/>
            </a:pP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Least Squares Solution</a:t>
            </a:r>
            <a:endParaRPr lang="en-US" sz="3200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78" name="Flowchart: Summing Junction 77"/>
          <p:cNvSpPr/>
          <p:nvPr/>
        </p:nvSpPr>
        <p:spPr bwMode="auto">
          <a:xfrm flipH="1">
            <a:off x="2460673" y="5902749"/>
            <a:ext cx="254158" cy="113122"/>
          </a:xfrm>
          <a:prstGeom prst="flowChartSummingJunction">
            <a:avLst/>
          </a:prstGeom>
          <a:solidFill>
            <a:schemeClr val="bg1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3519220" y="5712767"/>
            <a:ext cx="709774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m</a:t>
            </a:r>
            <a:r>
              <a:rPr lang="en-US" baseline="30000" dirty="0">
                <a:solidFill>
                  <a:srgbClr val="FFFF00"/>
                </a:solidFill>
              </a:rPr>
              <a:t>(k+1)</a:t>
            </a:r>
            <a:r>
              <a:rPr lang="en-US" dirty="0">
                <a:solidFill>
                  <a:srgbClr val="FFFF00"/>
                </a:solidFill>
              </a:rPr>
              <a:t> = </a:t>
            </a:r>
            <a:r>
              <a:rPr lang="en-US" dirty="0">
                <a:solidFill>
                  <a:srgbClr val="FFFFFF"/>
                </a:solidFill>
              </a:rPr>
              <a:t>m</a:t>
            </a:r>
            <a:r>
              <a:rPr lang="en-US" baseline="30000" dirty="0">
                <a:solidFill>
                  <a:srgbClr val="FFFFFF"/>
                </a:solidFill>
              </a:rPr>
              <a:t>(k)</a:t>
            </a:r>
            <a:r>
              <a:rPr lang="en-US" dirty="0">
                <a:solidFill>
                  <a:srgbClr val="FFFF00"/>
                </a:solidFill>
              </a:rPr>
              <a:t>- </a:t>
            </a:r>
            <a:r>
              <a:rPr lang="en-US" dirty="0" err="1">
                <a:solidFill>
                  <a:srgbClr val="FFFF00"/>
                </a:solidFill>
                <a:latin typeface="Symbol" panose="05050102010706020507" pitchFamily="18" charset="2"/>
              </a:rPr>
              <a:t>a</a:t>
            </a:r>
            <a:r>
              <a:rPr lang="en-US" dirty="0" err="1">
                <a:solidFill>
                  <a:srgbClr val="FFFF00"/>
                </a:solidFill>
              </a:rPr>
              <a:t>L</a:t>
            </a:r>
            <a:r>
              <a:rPr lang="en-US" baseline="30000" dirty="0" err="1">
                <a:solidFill>
                  <a:srgbClr val="FFFF00"/>
                </a:solidFill>
              </a:rPr>
              <a:t>T</a:t>
            </a:r>
            <a:r>
              <a:rPr lang="en-US" dirty="0">
                <a:solidFill>
                  <a:srgbClr val="FFFF00"/>
                </a:solidFill>
              </a:rPr>
              <a:t>(</a:t>
            </a:r>
            <a:r>
              <a:rPr lang="en-US" dirty="0">
                <a:solidFill>
                  <a:srgbClr val="FFFFFF"/>
                </a:solidFill>
              </a:rPr>
              <a:t>d</a:t>
            </a:r>
            <a:r>
              <a:rPr lang="en-US" baseline="30000" dirty="0">
                <a:solidFill>
                  <a:srgbClr val="FFFFFF"/>
                </a:solidFill>
              </a:rPr>
              <a:t>(k)</a:t>
            </a:r>
            <a:r>
              <a:rPr lang="en-US" dirty="0">
                <a:solidFill>
                  <a:srgbClr val="FFFF00"/>
                </a:solidFill>
              </a:rPr>
              <a:t> –d</a:t>
            </a:r>
            <a:r>
              <a:rPr lang="en-US" baseline="30000" dirty="0">
                <a:solidFill>
                  <a:srgbClr val="FFFF00"/>
                </a:solidFill>
              </a:rPr>
              <a:t>*</a:t>
            </a:r>
            <a:r>
              <a:rPr lang="en-US" dirty="0">
                <a:solidFill>
                  <a:srgbClr val="FFFF00"/>
                </a:solidFill>
              </a:rPr>
              <a:t>)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469636" y="5024735"/>
            <a:ext cx="6639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m</a:t>
            </a:r>
            <a:r>
              <a:rPr lang="en-US" sz="2400" baseline="30000" dirty="0">
                <a:solidFill>
                  <a:srgbClr val="FFFFFF"/>
                </a:solidFill>
              </a:rPr>
              <a:t>(k)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2438400" y="5481935"/>
            <a:ext cx="5261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m</a:t>
            </a:r>
            <a:r>
              <a:rPr lang="en-US" sz="2400" baseline="30000" dirty="0">
                <a:solidFill>
                  <a:srgbClr val="FFFF00"/>
                </a:solidFill>
              </a:rPr>
              <a:t>*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524433" y="6210129"/>
            <a:ext cx="49039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Steepest descent formula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1578187" y="4303061"/>
            <a:ext cx="2278868" cy="1017049"/>
            <a:chOff x="1628114" y="4884987"/>
            <a:chExt cx="2278868" cy="1017049"/>
          </a:xfrm>
        </p:grpSpPr>
        <p:sp>
          <p:nvSpPr>
            <p:cNvPr id="14" name="Freeform 13"/>
            <p:cNvSpPr/>
            <p:nvPr/>
          </p:nvSpPr>
          <p:spPr bwMode="auto">
            <a:xfrm>
              <a:off x="1645920" y="5020887"/>
              <a:ext cx="2261062" cy="881149"/>
            </a:xfrm>
            <a:custGeom>
              <a:avLst/>
              <a:gdLst>
                <a:gd name="connsiteX0" fmla="*/ 0 w 2261062"/>
                <a:gd name="connsiteY0" fmla="*/ 16626 h 881149"/>
                <a:gd name="connsiteX1" fmla="*/ 598516 w 2261062"/>
                <a:gd name="connsiteY1" fmla="*/ 748146 h 881149"/>
                <a:gd name="connsiteX2" fmla="*/ 1064029 w 2261062"/>
                <a:gd name="connsiteY2" fmla="*/ 881149 h 881149"/>
                <a:gd name="connsiteX3" fmla="*/ 1346662 w 2261062"/>
                <a:gd name="connsiteY3" fmla="*/ 847898 h 881149"/>
                <a:gd name="connsiteX4" fmla="*/ 2261062 w 2261062"/>
                <a:gd name="connsiteY4" fmla="*/ 0 h 881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61062" h="881149">
                  <a:moveTo>
                    <a:pt x="0" y="16626"/>
                  </a:moveTo>
                  <a:lnTo>
                    <a:pt x="598516" y="748146"/>
                  </a:lnTo>
                  <a:lnTo>
                    <a:pt x="1064029" y="881149"/>
                  </a:lnTo>
                  <a:lnTo>
                    <a:pt x="1346662" y="847898"/>
                  </a:lnTo>
                  <a:lnTo>
                    <a:pt x="2261062" y="0"/>
                  </a:lnTo>
                </a:path>
              </a:pathLst>
            </a:custGeom>
            <a:solidFill>
              <a:srgbClr val="FFFF00">
                <a:alpha val="34000"/>
              </a:srgbClr>
            </a:solidFill>
            <a:ln w="9525" cap="flat" cmpd="sng" algn="ctr">
              <a:solidFill>
                <a:schemeClr val="tx1">
                  <a:alpha val="93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1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  <p:sp>
          <p:nvSpPr>
            <p:cNvPr id="13" name="Oval 12"/>
            <p:cNvSpPr/>
            <p:nvPr/>
          </p:nvSpPr>
          <p:spPr bwMode="auto">
            <a:xfrm>
              <a:off x="1628114" y="4884987"/>
              <a:ext cx="2238332" cy="289620"/>
            </a:xfrm>
            <a:prstGeom prst="ellipse">
              <a:avLst/>
            </a:prstGeom>
            <a:solidFill>
              <a:srgbClr val="FF0000">
                <a:alpha val="64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1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6748270" y="4262735"/>
            <a:ext cx="19672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Residual = </a:t>
            </a:r>
            <a:r>
              <a:rPr lang="en-US" sz="2400" dirty="0" err="1">
                <a:solidFill>
                  <a:srgbClr val="FFFFFF"/>
                </a:solidFill>
                <a:latin typeface="Symbol" panose="05050102010706020507" pitchFamily="18" charset="2"/>
              </a:rPr>
              <a:t>D</a:t>
            </a:r>
            <a:r>
              <a:rPr lang="en-US" sz="2400" dirty="0" err="1">
                <a:solidFill>
                  <a:srgbClr val="FFFFFF"/>
                </a:solidFill>
              </a:rPr>
              <a:t>d</a:t>
            </a:r>
            <a:endParaRPr lang="en-US" sz="2400" dirty="0">
              <a:solidFill>
                <a:srgbClr val="FFFFFF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 bwMode="auto">
          <a:xfrm>
            <a:off x="1676400" y="5537354"/>
            <a:ext cx="181016" cy="410187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3" name="Straight Arrow Connector 32"/>
          <p:cNvCxnSpPr/>
          <p:nvPr/>
        </p:nvCxnSpPr>
        <p:spPr bwMode="auto">
          <a:xfrm flipV="1">
            <a:off x="1814976" y="5802630"/>
            <a:ext cx="558654" cy="8014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7" name="Straight Arrow Connector 36"/>
          <p:cNvCxnSpPr/>
          <p:nvPr/>
        </p:nvCxnSpPr>
        <p:spPr bwMode="auto">
          <a:xfrm>
            <a:off x="2317300" y="5833110"/>
            <a:ext cx="315410" cy="13190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2" name="Oval 21"/>
          <p:cNvSpPr/>
          <p:nvPr/>
        </p:nvSpPr>
        <p:spPr bwMode="auto">
          <a:xfrm>
            <a:off x="1578186" y="5450944"/>
            <a:ext cx="302801" cy="101236"/>
          </a:xfrm>
          <a:prstGeom prst="ellipse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400800" y="4667193"/>
            <a:ext cx="24457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Gradient =  L</a:t>
            </a:r>
            <a:r>
              <a:rPr lang="en-US" sz="2400" baseline="30000" dirty="0">
                <a:solidFill>
                  <a:srgbClr val="FFFFFF"/>
                </a:solidFill>
              </a:rPr>
              <a:t>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Symbol" panose="05050102010706020507" pitchFamily="18" charset="2"/>
              </a:rPr>
              <a:t>D</a:t>
            </a:r>
            <a:r>
              <a:rPr lang="en-US" sz="2400" dirty="0" err="1">
                <a:solidFill>
                  <a:srgbClr val="FFFFFF"/>
                </a:solidFill>
              </a:rPr>
              <a:t>d</a:t>
            </a:r>
            <a:endParaRPr lang="en-US" sz="2400" dirty="0">
              <a:solidFill>
                <a:srgbClr val="FFFFFF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6354794" y="3822674"/>
            <a:ext cx="2758726" cy="1361796"/>
            <a:chOff x="6354794" y="3822674"/>
            <a:chExt cx="2758726" cy="1361796"/>
          </a:xfrm>
        </p:grpSpPr>
        <p:sp>
          <p:nvSpPr>
            <p:cNvPr id="16" name="Rectangle 15"/>
            <p:cNvSpPr/>
            <p:nvPr/>
          </p:nvSpPr>
          <p:spPr bwMode="auto">
            <a:xfrm>
              <a:off x="6629400" y="3822674"/>
              <a:ext cx="2484120" cy="519418"/>
            </a:xfrm>
            <a:prstGeom prst="rect">
              <a:avLst/>
            </a:prstGeom>
            <a:solidFill>
              <a:srgbClr val="FFFF00">
                <a:alpha val="28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1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  <p:sp>
          <p:nvSpPr>
            <p:cNvPr id="43" name="Rectangle 42"/>
            <p:cNvSpPr/>
            <p:nvPr/>
          </p:nvSpPr>
          <p:spPr bwMode="auto">
            <a:xfrm>
              <a:off x="6354794" y="4665052"/>
              <a:ext cx="2491740" cy="519418"/>
            </a:xfrm>
            <a:prstGeom prst="rect">
              <a:avLst/>
            </a:prstGeom>
            <a:solidFill>
              <a:srgbClr val="FFFF00">
                <a:alpha val="28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1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5051613" y="5262854"/>
            <a:ext cx="37063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Recall d</a:t>
            </a:r>
            <a:r>
              <a:rPr lang="en-US" sz="2800" dirty="0">
                <a:solidFill>
                  <a:srgbClr val="FFFF00"/>
                </a:solidFill>
                <a:latin typeface="Symbol" panose="05050102010706020507" pitchFamily="18" charset="2"/>
              </a:rPr>
              <a:t>e</a:t>
            </a:r>
            <a:r>
              <a:rPr lang="en-US" sz="2800" dirty="0">
                <a:solidFill>
                  <a:srgbClr val="FFFF00"/>
                </a:solidFill>
              </a:rPr>
              <a:t>/</a:t>
            </a:r>
            <a:r>
              <a:rPr lang="en-US" sz="2800" dirty="0" err="1">
                <a:solidFill>
                  <a:srgbClr val="FFFF00"/>
                </a:solidFill>
              </a:rPr>
              <a:t>dm</a:t>
            </a:r>
            <a:r>
              <a:rPr lang="en-US" sz="2800" dirty="0">
                <a:solidFill>
                  <a:srgbClr val="FFFF00"/>
                </a:solidFill>
              </a:rPr>
              <a:t>=L</a:t>
            </a:r>
            <a:r>
              <a:rPr lang="en-US" sz="2800" baseline="30000" dirty="0">
                <a:solidFill>
                  <a:srgbClr val="FFFF00"/>
                </a:solidFill>
              </a:rPr>
              <a:t>T</a:t>
            </a:r>
            <a:r>
              <a:rPr lang="en-US" sz="2800" dirty="0">
                <a:solidFill>
                  <a:srgbClr val="FFFF00"/>
                </a:solidFill>
              </a:rPr>
              <a:t>(Lm-d)</a:t>
            </a:r>
          </a:p>
        </p:txBody>
      </p:sp>
      <p:sp>
        <p:nvSpPr>
          <p:cNvPr id="50" name="Rectangle 2"/>
          <p:cNvSpPr>
            <a:spLocks noChangeArrowheads="1"/>
          </p:cNvSpPr>
          <p:nvPr/>
        </p:nvSpPr>
        <p:spPr bwMode="auto">
          <a:xfrm>
            <a:off x="23209" y="-17404"/>
            <a:ext cx="9144000" cy="22860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sz="6000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Iterative Steepest Descent Least Squares Solution</a:t>
            </a:r>
            <a:endParaRPr lang="en-US" sz="6000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799358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7037E-6 L 0.0382 -0.4414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0" y="-2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0.04288 -0.2800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5" y="-1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26" grpId="0"/>
      <p:bldP spid="2" grpId="0"/>
      <p:bldP spid="41" grpId="0"/>
      <p:bldP spid="5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65FEB76F-CD2A-55CB-20C1-0E986F6FB8C9}"/>
              </a:ext>
            </a:extLst>
          </p:cNvPr>
          <p:cNvGrpSpPr/>
          <p:nvPr/>
        </p:nvGrpSpPr>
        <p:grpSpPr>
          <a:xfrm>
            <a:off x="4935733" y="3802105"/>
            <a:ext cx="3269937" cy="2246769"/>
            <a:chOff x="4886426" y="3717347"/>
            <a:chExt cx="3269937" cy="2246769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D9E0CDDE-857B-F001-3B25-67B353BC3413}"/>
                </a:ext>
              </a:extLst>
            </p:cNvPr>
            <p:cNvGrpSpPr/>
            <p:nvPr/>
          </p:nvGrpSpPr>
          <p:grpSpPr>
            <a:xfrm>
              <a:off x="7039800" y="3717347"/>
              <a:ext cx="1116563" cy="2246769"/>
              <a:chOff x="4276371" y="1114275"/>
              <a:chExt cx="1116563" cy="2246769"/>
            </a:xfrm>
          </p:grpSpPr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6FA4BAD-4E60-5C06-BCDD-6BB00AC7F01E}"/>
                  </a:ext>
                </a:extLst>
              </p:cNvPr>
              <p:cNvSpPr txBox="1"/>
              <p:nvPr/>
            </p:nvSpPr>
            <p:spPr>
              <a:xfrm>
                <a:off x="4401658" y="1114275"/>
                <a:ext cx="763351" cy="22467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rgbClr val="FFFF00"/>
                    </a:solidFill>
                  </a:rPr>
                  <a:t>dm</a:t>
                </a:r>
                <a:r>
                  <a:rPr lang="en-US" sz="2800" baseline="-25000" dirty="0">
                    <a:solidFill>
                      <a:srgbClr val="FFFF00"/>
                    </a:solidFill>
                  </a:rPr>
                  <a:t>1</a:t>
                </a:r>
              </a:p>
              <a:p>
                <a:r>
                  <a:rPr lang="en-US" sz="2800" dirty="0">
                    <a:solidFill>
                      <a:srgbClr val="FFFF00"/>
                    </a:solidFill>
                  </a:rPr>
                  <a:t>dm</a:t>
                </a:r>
                <a:r>
                  <a:rPr lang="en-US" sz="2800" baseline="-25000" dirty="0">
                    <a:solidFill>
                      <a:srgbClr val="FFFF00"/>
                    </a:solidFill>
                  </a:rPr>
                  <a:t>1</a:t>
                </a:r>
              </a:p>
              <a:p>
                <a:endParaRPr lang="en-US" sz="2800" dirty="0">
                  <a:solidFill>
                    <a:srgbClr val="FFFF00"/>
                  </a:solidFill>
                </a:endParaRPr>
              </a:p>
              <a:p>
                <a:r>
                  <a:rPr lang="en-US" sz="2800" dirty="0">
                    <a:solidFill>
                      <a:srgbClr val="FFFF00"/>
                    </a:solidFill>
                  </a:rPr>
                  <a:t>dm</a:t>
                </a:r>
                <a:r>
                  <a:rPr lang="en-US" sz="2800" baseline="-25000" dirty="0">
                    <a:solidFill>
                      <a:srgbClr val="FFFF00"/>
                    </a:solidFill>
                  </a:rPr>
                  <a:t>2</a:t>
                </a:r>
                <a:endParaRPr lang="en-US" sz="2800" dirty="0">
                  <a:solidFill>
                    <a:srgbClr val="FFFF00"/>
                  </a:solidFill>
                </a:endParaRPr>
              </a:p>
              <a:p>
                <a:r>
                  <a:rPr lang="en-US" sz="2800" dirty="0">
                    <a:solidFill>
                      <a:srgbClr val="FFFF00"/>
                    </a:solidFill>
                  </a:rPr>
                  <a:t>dm</a:t>
                </a:r>
                <a:r>
                  <a:rPr lang="en-US" sz="2800" baseline="-25000" dirty="0">
                    <a:solidFill>
                      <a:srgbClr val="FFFF00"/>
                    </a:solidFill>
                  </a:rPr>
                  <a:t>1</a:t>
                </a:r>
                <a:endParaRPr lang="en-US" sz="2800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40" name="Double Brace 39">
                <a:extLst>
                  <a:ext uri="{FF2B5EF4-FFF2-40B4-BE49-F238E27FC236}">
                    <a16:creationId xmlns:a16="http://schemas.microsoft.com/office/drawing/2014/main" id="{72CF1E94-9E25-0524-AA71-65830879DB97}"/>
                  </a:ext>
                </a:extLst>
              </p:cNvPr>
              <p:cNvSpPr/>
              <p:nvPr/>
            </p:nvSpPr>
            <p:spPr bwMode="auto">
              <a:xfrm>
                <a:off x="4276371" y="1114275"/>
                <a:ext cx="1116563" cy="2246769"/>
              </a:xfrm>
              <a:prstGeom prst="bracePair">
                <a:avLst/>
              </a:prstGeom>
              <a:noFill/>
              <a:ln w="95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1" u="none" strike="noStrike" cap="none" normalizeH="0" baseline="0">
                  <a:ln>
                    <a:noFill/>
                  </a:ln>
                  <a:solidFill>
                    <a:schemeClr val="hlin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charset="0"/>
                </a:endParaRPr>
              </a:p>
            </p:txBody>
          </p: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85BB0AD5-FFDF-36DA-CB84-32DC30DD9401}"/>
                  </a:ext>
                </a:extLst>
              </p:cNvPr>
              <p:cNvCxnSpPr/>
              <p:nvPr/>
            </p:nvCxnSpPr>
            <p:spPr bwMode="auto">
              <a:xfrm>
                <a:off x="4532054" y="1633949"/>
                <a:ext cx="47988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81D18D86-1B5D-42E4-59DE-0EE1A3AE8515}"/>
                  </a:ext>
                </a:extLst>
              </p:cNvPr>
              <p:cNvCxnSpPr/>
              <p:nvPr/>
            </p:nvCxnSpPr>
            <p:spPr bwMode="auto">
              <a:xfrm>
                <a:off x="4532054" y="2929349"/>
                <a:ext cx="47988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2CD15B3F-B1E9-680F-0220-6146BD5381F5}"/>
                </a:ext>
              </a:extLst>
            </p:cNvPr>
            <p:cNvGrpSpPr/>
            <p:nvPr/>
          </p:nvGrpSpPr>
          <p:grpSpPr>
            <a:xfrm>
              <a:off x="5390621" y="3916559"/>
              <a:ext cx="1451942" cy="1798609"/>
              <a:chOff x="2373686" y="3995554"/>
              <a:chExt cx="1451942" cy="1798609"/>
            </a:xfrm>
          </p:grpSpPr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83EC264-84F9-5DD5-E6F5-A134D0A6AEFA}"/>
                  </a:ext>
                </a:extLst>
              </p:cNvPr>
              <p:cNvSpPr txBox="1"/>
              <p:nvPr/>
            </p:nvSpPr>
            <p:spPr>
              <a:xfrm>
                <a:off x="2373686" y="4044316"/>
                <a:ext cx="1402948" cy="15696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FFFF"/>
                    </a:solidFill>
                  </a:rPr>
                  <a:t> l</a:t>
                </a:r>
                <a:r>
                  <a:rPr lang="en-US" baseline="-25000" dirty="0">
                    <a:solidFill>
                      <a:srgbClr val="FFFFFF"/>
                    </a:solidFill>
                  </a:rPr>
                  <a:t>11   </a:t>
                </a:r>
                <a:r>
                  <a:rPr lang="en-US" dirty="0">
                    <a:solidFill>
                      <a:srgbClr val="FFFFFF"/>
                    </a:solidFill>
                  </a:rPr>
                  <a:t>l</a:t>
                </a:r>
                <a:r>
                  <a:rPr lang="en-US" baseline="-25000" dirty="0">
                    <a:solidFill>
                      <a:srgbClr val="FFFFFF"/>
                    </a:solidFill>
                  </a:rPr>
                  <a:t>12</a:t>
                </a:r>
              </a:p>
              <a:p>
                <a:endParaRPr lang="en-US" baseline="-25000" dirty="0">
                  <a:solidFill>
                    <a:srgbClr val="FFFFFF"/>
                  </a:solidFill>
                </a:endParaRPr>
              </a:p>
              <a:p>
                <a:r>
                  <a:rPr lang="en-US" dirty="0">
                    <a:solidFill>
                      <a:srgbClr val="FFFFFF"/>
                    </a:solidFill>
                  </a:rPr>
                  <a:t> l</a:t>
                </a:r>
                <a:r>
                  <a:rPr lang="en-US" baseline="-25000" dirty="0">
                    <a:solidFill>
                      <a:srgbClr val="FFFFFF"/>
                    </a:solidFill>
                  </a:rPr>
                  <a:t>21</a:t>
                </a:r>
                <a:r>
                  <a:rPr lang="en-US" dirty="0">
                    <a:solidFill>
                      <a:srgbClr val="FFFFFF"/>
                    </a:solidFill>
                  </a:rPr>
                  <a:t>  l</a:t>
                </a:r>
                <a:r>
                  <a:rPr lang="en-US" baseline="-25000" dirty="0">
                    <a:solidFill>
                      <a:srgbClr val="FFFFFF"/>
                    </a:solidFill>
                  </a:rPr>
                  <a:t>22</a:t>
                </a:r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8" name="Double Bracket 47">
                <a:extLst>
                  <a:ext uri="{FF2B5EF4-FFF2-40B4-BE49-F238E27FC236}">
                    <a16:creationId xmlns:a16="http://schemas.microsoft.com/office/drawing/2014/main" id="{B760EEFC-7B87-C339-7BC0-29F8156AB732}"/>
                  </a:ext>
                </a:extLst>
              </p:cNvPr>
              <p:cNvSpPr/>
              <p:nvPr/>
            </p:nvSpPr>
            <p:spPr bwMode="auto">
              <a:xfrm>
                <a:off x="2387310" y="3995554"/>
                <a:ext cx="1438318" cy="1798609"/>
              </a:xfrm>
              <a:prstGeom prst="bracketPair">
                <a:avLst/>
              </a:prstGeom>
              <a:noFill/>
              <a:ln w="2857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1" u="none" strike="noStrike" cap="none" normalizeH="0" baseline="0" dirty="0">
                  <a:ln>
                    <a:noFill/>
                  </a:ln>
                  <a:solidFill>
                    <a:schemeClr val="hlin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highlight>
                    <a:srgbClr val="FFFFFF"/>
                  </a:highlight>
                  <a:latin typeface="Times New Roman" charset="0"/>
                </a:endParaRPr>
              </a:p>
            </p:txBody>
          </p:sp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EC831EC1-D696-D373-FC47-5C1B8DC39A16}"/>
                </a:ext>
              </a:extLst>
            </p:cNvPr>
            <p:cNvSpPr txBox="1"/>
            <p:nvPr/>
          </p:nvSpPr>
          <p:spPr>
            <a:xfrm>
              <a:off x="4886426" y="4648200"/>
              <a:ext cx="44755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=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672788C-564C-652C-A37B-3CE0BC429B6B}"/>
              </a:ext>
            </a:extLst>
          </p:cNvPr>
          <p:cNvSpPr txBox="1"/>
          <p:nvPr/>
        </p:nvSpPr>
        <p:spPr>
          <a:xfrm>
            <a:off x="3079897" y="865917"/>
            <a:ext cx="583814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m</a:t>
            </a:r>
            <a:r>
              <a:rPr lang="en-US" sz="2800" baseline="-25000" dirty="0">
                <a:solidFill>
                  <a:srgbClr val="FFFF00"/>
                </a:solidFill>
              </a:rPr>
              <a:t>1</a:t>
            </a:r>
          </a:p>
          <a:p>
            <a:endParaRPr lang="en-US" sz="2800" dirty="0">
              <a:solidFill>
                <a:srgbClr val="FFFF00"/>
              </a:solidFill>
            </a:endParaRPr>
          </a:p>
          <a:p>
            <a:endParaRPr lang="en-US" sz="2800" dirty="0">
              <a:solidFill>
                <a:srgbClr val="FFFF00"/>
              </a:solidFill>
            </a:endParaRPr>
          </a:p>
          <a:p>
            <a:r>
              <a:rPr lang="en-US" sz="2800" dirty="0">
                <a:solidFill>
                  <a:srgbClr val="FFFF00"/>
                </a:solidFill>
              </a:rPr>
              <a:t>m</a:t>
            </a:r>
            <a:r>
              <a:rPr lang="en-US" sz="2800" baseline="-25000" dirty="0">
                <a:solidFill>
                  <a:srgbClr val="FFFF00"/>
                </a:solidFill>
              </a:rPr>
              <a:t>2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7363AB6-0E7E-1846-100D-E94FD4B65F6E}"/>
              </a:ext>
            </a:extLst>
          </p:cNvPr>
          <p:cNvSpPr txBox="1"/>
          <p:nvPr/>
        </p:nvSpPr>
        <p:spPr>
          <a:xfrm>
            <a:off x="1098756" y="1254183"/>
            <a:ext cx="76335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d</a:t>
            </a:r>
            <a:r>
              <a:rPr lang="en-US" sz="2800" i="0" dirty="0">
                <a:solidFill>
                  <a:srgbClr val="FFFF00"/>
                </a:solidFill>
              </a:rPr>
              <a:t>m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</a:p>
          <a:p>
            <a:r>
              <a:rPr lang="en-US" sz="2800" dirty="0">
                <a:solidFill>
                  <a:srgbClr val="FFFF00"/>
                </a:solidFill>
              </a:rPr>
              <a:t>dm</a:t>
            </a:r>
            <a:r>
              <a:rPr lang="en-US" sz="2800" baseline="-25000" dirty="0">
                <a:solidFill>
                  <a:srgbClr val="FFFF00"/>
                </a:solidFill>
              </a:rPr>
              <a:t>1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8B3EA6D-E1D1-7A73-4E37-4C427DD0D23F}"/>
              </a:ext>
            </a:extLst>
          </p:cNvPr>
          <p:cNvSpPr txBox="1"/>
          <p:nvPr/>
        </p:nvSpPr>
        <p:spPr>
          <a:xfrm>
            <a:off x="6342252" y="872614"/>
            <a:ext cx="36420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1</a:t>
            </a:r>
          </a:p>
          <a:p>
            <a:endParaRPr lang="en-US" sz="2800" dirty="0">
              <a:solidFill>
                <a:srgbClr val="FFFF00"/>
              </a:solidFill>
            </a:endParaRPr>
          </a:p>
          <a:p>
            <a:endParaRPr lang="en-US" sz="2800" dirty="0">
              <a:solidFill>
                <a:srgbClr val="FFFF00"/>
              </a:solidFill>
            </a:endParaRPr>
          </a:p>
          <a:p>
            <a:r>
              <a:rPr lang="en-US" sz="2800" dirty="0">
                <a:solidFill>
                  <a:srgbClr val="FFFF00"/>
                </a:solidFill>
              </a:rPr>
              <a:t>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33D7F31-CE8C-D10C-E8D5-0929ED38B10A}"/>
              </a:ext>
            </a:extLst>
          </p:cNvPr>
          <p:cNvSpPr txBox="1"/>
          <p:nvPr/>
        </p:nvSpPr>
        <p:spPr>
          <a:xfrm>
            <a:off x="2318632" y="1254183"/>
            <a:ext cx="76335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 d </a:t>
            </a:r>
          </a:p>
          <a:p>
            <a:r>
              <a:rPr lang="en-US" sz="2800" dirty="0">
                <a:solidFill>
                  <a:srgbClr val="FFFF00"/>
                </a:solidFill>
              </a:rPr>
              <a:t>dm</a:t>
            </a:r>
            <a:r>
              <a:rPr lang="en-US" sz="2800" baseline="-25000" dirty="0">
                <a:solidFill>
                  <a:srgbClr val="FFFF00"/>
                </a:solidFill>
              </a:rPr>
              <a:t>1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39" name="Double Brace 38">
            <a:extLst>
              <a:ext uri="{FF2B5EF4-FFF2-40B4-BE49-F238E27FC236}">
                <a16:creationId xmlns:a16="http://schemas.microsoft.com/office/drawing/2014/main" id="{F980ADD4-A424-6CE7-1834-7478F7383ECF}"/>
              </a:ext>
            </a:extLst>
          </p:cNvPr>
          <p:cNvSpPr/>
          <p:nvPr/>
        </p:nvSpPr>
        <p:spPr bwMode="auto">
          <a:xfrm>
            <a:off x="2942988" y="865917"/>
            <a:ext cx="843501" cy="2077254"/>
          </a:xfrm>
          <a:prstGeom prst="bracePair">
            <a:avLst/>
          </a:prstGeom>
          <a:noFill/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43" name="Double Brace 42">
            <a:extLst>
              <a:ext uri="{FF2B5EF4-FFF2-40B4-BE49-F238E27FC236}">
                <a16:creationId xmlns:a16="http://schemas.microsoft.com/office/drawing/2014/main" id="{D53E0122-4557-E3FE-5306-A0BBEB8EC674}"/>
              </a:ext>
            </a:extLst>
          </p:cNvPr>
          <p:cNvSpPr/>
          <p:nvPr/>
        </p:nvSpPr>
        <p:spPr bwMode="auto">
          <a:xfrm>
            <a:off x="6135271" y="657171"/>
            <a:ext cx="740382" cy="2246769"/>
          </a:xfrm>
          <a:prstGeom prst="bracePair">
            <a:avLst/>
          </a:prstGeom>
          <a:noFill/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1E5D65DC-F665-794D-2139-703E5BA170A7}"/>
              </a:ext>
            </a:extLst>
          </p:cNvPr>
          <p:cNvCxnSpPr/>
          <p:nvPr/>
        </p:nvCxnSpPr>
        <p:spPr bwMode="auto">
          <a:xfrm>
            <a:off x="1229671" y="1769175"/>
            <a:ext cx="47988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E4527A01-CD6F-550C-4D4A-6521547CD5F9}"/>
              </a:ext>
            </a:extLst>
          </p:cNvPr>
          <p:cNvCxnSpPr/>
          <p:nvPr/>
        </p:nvCxnSpPr>
        <p:spPr bwMode="auto">
          <a:xfrm>
            <a:off x="2456053" y="1770465"/>
            <a:ext cx="47988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2053588C-0A90-4D67-B224-7DB92CEBBBA3}"/>
              </a:ext>
            </a:extLst>
          </p:cNvPr>
          <p:cNvSpPr txBox="1"/>
          <p:nvPr/>
        </p:nvSpPr>
        <p:spPr>
          <a:xfrm>
            <a:off x="3099562" y="-29496"/>
            <a:ext cx="7633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i="0" dirty="0">
                <a:solidFill>
                  <a:srgbClr val="FFFF00"/>
                </a:solidFill>
              </a:rPr>
              <a:t>m</a:t>
            </a:r>
            <a:endParaRPr lang="en-US" dirty="0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09517A49-149C-F6C3-ADDD-36BE5EF522F0}"/>
              </a:ext>
            </a:extLst>
          </p:cNvPr>
          <p:cNvSpPr txBox="1"/>
          <p:nvPr/>
        </p:nvSpPr>
        <p:spPr>
          <a:xfrm>
            <a:off x="1869162" y="1446009"/>
            <a:ext cx="4475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=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5E5AFD9C-2118-3A06-38DE-69ADA030C0CE}"/>
              </a:ext>
            </a:extLst>
          </p:cNvPr>
          <p:cNvSpPr txBox="1"/>
          <p:nvPr/>
        </p:nvSpPr>
        <p:spPr>
          <a:xfrm>
            <a:off x="3913495" y="1458640"/>
            <a:ext cx="4475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=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F5A64409-0946-764D-7338-0E449A61A043}"/>
              </a:ext>
            </a:extLst>
          </p:cNvPr>
          <p:cNvSpPr txBox="1"/>
          <p:nvPr/>
        </p:nvSpPr>
        <p:spPr>
          <a:xfrm>
            <a:off x="5589895" y="1471271"/>
            <a:ext cx="4475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=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1310D1-1B79-72FB-421C-796FDD8199F6}"/>
              </a:ext>
            </a:extLst>
          </p:cNvPr>
          <p:cNvSpPr txBox="1"/>
          <p:nvPr/>
        </p:nvSpPr>
        <p:spPr>
          <a:xfrm>
            <a:off x="94797" y="4496241"/>
            <a:ext cx="97334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FFFF00"/>
                </a:solidFill>
              </a:rPr>
              <a:t>d</a:t>
            </a:r>
            <a:r>
              <a:rPr lang="en-US" sz="2800" dirty="0" err="1">
                <a:solidFill>
                  <a:srgbClr val="FFFFFF"/>
                </a:solidFill>
              </a:rPr>
              <a:t>L</a:t>
            </a:r>
            <a:r>
              <a:rPr lang="en-US" sz="2800" i="0" dirty="0" err="1">
                <a:solidFill>
                  <a:srgbClr val="FFFF00"/>
                </a:solidFill>
              </a:rPr>
              <a:t>m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</a:p>
          <a:p>
            <a:r>
              <a:rPr lang="en-US" sz="2800" dirty="0">
                <a:solidFill>
                  <a:srgbClr val="FFFF00"/>
                </a:solidFill>
              </a:rPr>
              <a:t> dm</a:t>
            </a:r>
            <a:r>
              <a:rPr lang="en-US" sz="2800" baseline="-25000" dirty="0">
                <a:solidFill>
                  <a:srgbClr val="FFFF00"/>
                </a:solidFill>
              </a:rPr>
              <a:t>1</a:t>
            </a:r>
            <a:endParaRPr lang="en-US" sz="2800" dirty="0">
              <a:solidFill>
                <a:srgbClr val="FFFF00"/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8B95C18-5942-CFA7-E46A-0366F4D1C7C9}"/>
              </a:ext>
            </a:extLst>
          </p:cNvPr>
          <p:cNvCxnSpPr>
            <a:cxnSpLocks/>
          </p:cNvCxnSpPr>
          <p:nvPr/>
        </p:nvCxnSpPr>
        <p:spPr bwMode="auto">
          <a:xfrm>
            <a:off x="330188" y="4973294"/>
            <a:ext cx="63160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384EC78-5B98-D93A-9E64-A0DCEEF7E8C1}"/>
              </a:ext>
            </a:extLst>
          </p:cNvPr>
          <p:cNvSpPr txBox="1"/>
          <p:nvPr/>
        </p:nvSpPr>
        <p:spPr>
          <a:xfrm>
            <a:off x="4116816" y="3802105"/>
            <a:ext cx="583814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m</a:t>
            </a:r>
            <a:r>
              <a:rPr lang="en-US" sz="2800" baseline="-25000" dirty="0">
                <a:solidFill>
                  <a:srgbClr val="FFFF00"/>
                </a:solidFill>
              </a:rPr>
              <a:t>1</a:t>
            </a:r>
          </a:p>
          <a:p>
            <a:endParaRPr lang="en-US" sz="2800" dirty="0">
              <a:solidFill>
                <a:srgbClr val="FFFF00"/>
              </a:solidFill>
            </a:endParaRPr>
          </a:p>
          <a:p>
            <a:endParaRPr lang="en-US" sz="2800" dirty="0">
              <a:solidFill>
                <a:srgbClr val="FFFF00"/>
              </a:solidFill>
            </a:endParaRPr>
          </a:p>
          <a:p>
            <a:r>
              <a:rPr lang="en-US" sz="2800" dirty="0">
                <a:solidFill>
                  <a:srgbClr val="FFFF00"/>
                </a:solidFill>
              </a:rPr>
              <a:t>m</a:t>
            </a:r>
            <a:r>
              <a:rPr lang="en-US" sz="2800" baseline="-25000" dirty="0">
                <a:solidFill>
                  <a:srgbClr val="FFFF00"/>
                </a:solidFill>
              </a:rPr>
              <a:t>2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ED526E-FDE8-BA35-72C4-0DD1CBF5B32A}"/>
              </a:ext>
            </a:extLst>
          </p:cNvPr>
          <p:cNvSpPr txBox="1"/>
          <p:nvPr/>
        </p:nvSpPr>
        <p:spPr>
          <a:xfrm>
            <a:off x="1623959" y="4518142"/>
            <a:ext cx="76335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 d </a:t>
            </a:r>
          </a:p>
          <a:p>
            <a:r>
              <a:rPr lang="en-US" sz="2800" dirty="0">
                <a:solidFill>
                  <a:srgbClr val="FFFF00"/>
                </a:solidFill>
              </a:rPr>
              <a:t>dm</a:t>
            </a:r>
            <a:r>
              <a:rPr lang="en-US" sz="2800" baseline="-25000" dirty="0">
                <a:solidFill>
                  <a:srgbClr val="FFFF00"/>
                </a:solidFill>
              </a:rPr>
              <a:t>1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3" name="Double Brace 12">
            <a:extLst>
              <a:ext uri="{FF2B5EF4-FFF2-40B4-BE49-F238E27FC236}">
                <a16:creationId xmlns:a16="http://schemas.microsoft.com/office/drawing/2014/main" id="{F297D448-6451-576E-A7F8-D360531D247A}"/>
              </a:ext>
            </a:extLst>
          </p:cNvPr>
          <p:cNvSpPr/>
          <p:nvPr/>
        </p:nvSpPr>
        <p:spPr bwMode="auto">
          <a:xfrm>
            <a:off x="3979907" y="3802105"/>
            <a:ext cx="843501" cy="2077254"/>
          </a:xfrm>
          <a:prstGeom prst="bracePair">
            <a:avLst/>
          </a:prstGeom>
          <a:noFill/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90BFFC0-8B3E-3E99-061F-F368DAA2975F}"/>
              </a:ext>
            </a:extLst>
          </p:cNvPr>
          <p:cNvGrpSpPr/>
          <p:nvPr/>
        </p:nvGrpSpPr>
        <p:grpSpPr>
          <a:xfrm>
            <a:off x="7024826" y="3513444"/>
            <a:ext cx="1438318" cy="3095475"/>
            <a:chOff x="7570236" y="304800"/>
            <a:chExt cx="1116564" cy="3095475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D815B940-34FB-D668-9F7C-F6CB0E5D2FBF}"/>
                </a:ext>
              </a:extLst>
            </p:cNvPr>
            <p:cNvSpPr/>
            <p:nvPr/>
          </p:nvSpPr>
          <p:spPr bwMode="auto">
            <a:xfrm>
              <a:off x="7570236" y="304800"/>
              <a:ext cx="1116564" cy="309547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1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08FF06FC-9F9F-1AB6-3D19-14D93CDD155B}"/>
                </a:ext>
              </a:extLst>
            </p:cNvPr>
            <p:cNvGrpSpPr/>
            <p:nvPr/>
          </p:nvGrpSpPr>
          <p:grpSpPr>
            <a:xfrm>
              <a:off x="7673219" y="402962"/>
              <a:ext cx="763351" cy="2751444"/>
              <a:chOff x="8156363" y="609600"/>
              <a:chExt cx="763351" cy="2751444"/>
            </a:xfrm>
          </p:grpSpPr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5FC804B5-A9CE-4B1D-14E4-A87931C1F8E5}"/>
                  </a:ext>
                </a:extLst>
              </p:cNvPr>
              <p:cNvSpPr/>
              <p:nvPr/>
            </p:nvSpPr>
            <p:spPr bwMode="auto">
              <a:xfrm>
                <a:off x="8156363" y="609600"/>
                <a:ext cx="763351" cy="2751444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1" u="none" strike="noStrike" cap="none" normalizeH="0" baseline="0">
                  <a:ln>
                    <a:noFill/>
                  </a:ln>
                  <a:solidFill>
                    <a:schemeClr val="hlin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charset="0"/>
                </a:endParaRPr>
              </a:p>
            </p:txBody>
          </p: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023E18E8-228C-BE32-A5B1-A7FF1CD1F047}"/>
                  </a:ext>
                </a:extLst>
              </p:cNvPr>
              <p:cNvGrpSpPr/>
              <p:nvPr/>
            </p:nvGrpSpPr>
            <p:grpSpPr>
              <a:xfrm>
                <a:off x="8156363" y="779728"/>
                <a:ext cx="740382" cy="2246769"/>
                <a:chOff x="7763090" y="3547394"/>
                <a:chExt cx="740382" cy="2246769"/>
              </a:xfrm>
            </p:grpSpPr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1C6C10ED-C925-64FD-4F79-16BB4F8DF956}"/>
                    </a:ext>
                  </a:extLst>
                </p:cNvPr>
                <p:cNvSpPr txBox="1"/>
                <p:nvPr/>
              </p:nvSpPr>
              <p:spPr>
                <a:xfrm>
                  <a:off x="7983733" y="3683842"/>
                  <a:ext cx="364202" cy="181588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>
                      <a:solidFill>
                        <a:srgbClr val="FFFF00"/>
                      </a:solidFill>
                    </a:rPr>
                    <a:t>1</a:t>
                  </a:r>
                </a:p>
                <a:p>
                  <a:endParaRPr lang="en-US" sz="2800" dirty="0">
                    <a:solidFill>
                      <a:srgbClr val="FFFF00"/>
                    </a:solidFill>
                  </a:endParaRPr>
                </a:p>
                <a:p>
                  <a:endParaRPr lang="en-US" sz="2800" dirty="0">
                    <a:solidFill>
                      <a:srgbClr val="FFFF00"/>
                    </a:solidFill>
                  </a:endParaRPr>
                </a:p>
                <a:p>
                  <a:r>
                    <a:rPr lang="en-US" sz="2800" dirty="0">
                      <a:solidFill>
                        <a:srgbClr val="FFFF00"/>
                      </a:solidFill>
                    </a:rPr>
                    <a:t>0</a:t>
                  </a:r>
                </a:p>
              </p:txBody>
            </p:sp>
            <p:sp>
              <p:nvSpPr>
                <p:cNvPr id="15" name="Double Brace 14">
                  <a:extLst>
                    <a:ext uri="{FF2B5EF4-FFF2-40B4-BE49-F238E27FC236}">
                      <a16:creationId xmlns:a16="http://schemas.microsoft.com/office/drawing/2014/main" id="{AFADD9BF-A275-EE6C-D071-5C1C9AE2F85B}"/>
                    </a:ext>
                  </a:extLst>
                </p:cNvPr>
                <p:cNvSpPr/>
                <p:nvPr/>
              </p:nvSpPr>
              <p:spPr bwMode="auto">
                <a:xfrm>
                  <a:off x="7763090" y="3547394"/>
                  <a:ext cx="740382" cy="2246769"/>
                </a:xfrm>
                <a:prstGeom prst="bracePair">
                  <a:avLst/>
                </a:prstGeom>
                <a:noFill/>
                <a:ln w="9525" cap="flat" cmpd="sng" algn="ctr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600" b="1" i="1" u="none" strike="noStrike" cap="none" normalizeH="0" baseline="0">
                    <a:ln>
                      <a:noFill/>
                    </a:ln>
                    <a:solidFill>
                      <a:schemeClr val="hlin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charset="0"/>
                  </a:endParaRPr>
                </a:p>
              </p:txBody>
            </p:sp>
          </p:grpSp>
        </p:grp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C820E6D-63BB-E218-D445-682B0D75A13C}"/>
              </a:ext>
            </a:extLst>
          </p:cNvPr>
          <p:cNvCxnSpPr/>
          <p:nvPr/>
        </p:nvCxnSpPr>
        <p:spPr bwMode="auto">
          <a:xfrm>
            <a:off x="1761380" y="5034424"/>
            <a:ext cx="47988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D2298A2-7EAD-7394-5969-6C868AAC666C}"/>
              </a:ext>
            </a:extLst>
          </p:cNvPr>
          <p:cNvSpPr txBox="1"/>
          <p:nvPr/>
        </p:nvSpPr>
        <p:spPr>
          <a:xfrm>
            <a:off x="1079228" y="4703508"/>
            <a:ext cx="4475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=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0FD950F-EABD-C600-CB8E-B9EAD54F3FDA}"/>
              </a:ext>
            </a:extLst>
          </p:cNvPr>
          <p:cNvGrpSpPr/>
          <p:nvPr/>
        </p:nvGrpSpPr>
        <p:grpSpPr>
          <a:xfrm>
            <a:off x="2373686" y="3995554"/>
            <a:ext cx="1451942" cy="1798609"/>
            <a:chOff x="2373686" y="3995554"/>
            <a:chExt cx="1451942" cy="1798609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7278E72-131E-48C0-4BC5-8B883785CEC8}"/>
                </a:ext>
              </a:extLst>
            </p:cNvPr>
            <p:cNvSpPr txBox="1"/>
            <p:nvPr/>
          </p:nvSpPr>
          <p:spPr>
            <a:xfrm>
              <a:off x="2373686" y="4044316"/>
              <a:ext cx="1402948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FF"/>
                  </a:solidFill>
                </a:rPr>
                <a:t> l</a:t>
              </a:r>
              <a:r>
                <a:rPr lang="en-US" baseline="-25000" dirty="0">
                  <a:solidFill>
                    <a:srgbClr val="FFFFFF"/>
                  </a:solidFill>
                </a:rPr>
                <a:t>11   </a:t>
              </a:r>
              <a:r>
                <a:rPr lang="en-US" dirty="0">
                  <a:solidFill>
                    <a:srgbClr val="FFFFFF"/>
                  </a:solidFill>
                </a:rPr>
                <a:t>l</a:t>
              </a:r>
              <a:r>
                <a:rPr lang="en-US" baseline="-25000" dirty="0">
                  <a:solidFill>
                    <a:srgbClr val="FFFFFF"/>
                  </a:solidFill>
                </a:rPr>
                <a:t>12</a:t>
              </a:r>
            </a:p>
            <a:p>
              <a:endParaRPr lang="en-US" baseline="-25000" dirty="0">
                <a:solidFill>
                  <a:srgbClr val="FFFFFF"/>
                </a:solidFill>
              </a:endParaRPr>
            </a:p>
            <a:p>
              <a:r>
                <a:rPr lang="en-US" dirty="0">
                  <a:solidFill>
                    <a:srgbClr val="FFFFFF"/>
                  </a:solidFill>
                </a:rPr>
                <a:t> l</a:t>
              </a:r>
              <a:r>
                <a:rPr lang="en-US" baseline="-25000" dirty="0">
                  <a:solidFill>
                    <a:srgbClr val="FFFFFF"/>
                  </a:solidFill>
                </a:rPr>
                <a:t>21</a:t>
              </a:r>
              <a:r>
                <a:rPr lang="en-US" dirty="0">
                  <a:solidFill>
                    <a:srgbClr val="FFFFFF"/>
                  </a:solidFill>
                </a:rPr>
                <a:t>  l</a:t>
              </a:r>
              <a:r>
                <a:rPr lang="en-US" baseline="-25000" dirty="0">
                  <a:solidFill>
                    <a:srgbClr val="FFFFFF"/>
                  </a:solidFill>
                </a:rPr>
                <a:t>22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8" name="Double Bracket 27">
              <a:extLst>
                <a:ext uri="{FF2B5EF4-FFF2-40B4-BE49-F238E27FC236}">
                  <a16:creationId xmlns:a16="http://schemas.microsoft.com/office/drawing/2014/main" id="{9226D542-8FE4-0D3B-30C8-E9EDAC560EF2}"/>
                </a:ext>
              </a:extLst>
            </p:cNvPr>
            <p:cNvSpPr/>
            <p:nvPr/>
          </p:nvSpPr>
          <p:spPr bwMode="auto">
            <a:xfrm>
              <a:off x="2387310" y="3995554"/>
              <a:ext cx="1438318" cy="1798609"/>
            </a:xfrm>
            <a:prstGeom prst="bracketPair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1" u="none" strike="noStrike" cap="none" normalizeH="0" baseline="0" dirty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FF"/>
                </a:highlight>
                <a:latin typeface="Times New Roman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6799E9E-8129-2BB7-8ED5-34F8A02F8347}"/>
              </a:ext>
            </a:extLst>
          </p:cNvPr>
          <p:cNvGrpSpPr/>
          <p:nvPr/>
        </p:nvGrpSpPr>
        <p:grpSpPr>
          <a:xfrm>
            <a:off x="4419600" y="671052"/>
            <a:ext cx="1116563" cy="2246769"/>
            <a:chOff x="4276371" y="1114275"/>
            <a:chExt cx="1116563" cy="2246769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37AEDF0-0968-7E45-1889-5569B7F36795}"/>
                </a:ext>
              </a:extLst>
            </p:cNvPr>
            <p:cNvSpPr txBox="1"/>
            <p:nvPr/>
          </p:nvSpPr>
          <p:spPr>
            <a:xfrm>
              <a:off x="4401658" y="1114275"/>
              <a:ext cx="763351" cy="22467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FF00"/>
                  </a:solidFill>
                </a:rPr>
                <a:t>dm</a:t>
              </a:r>
              <a:r>
                <a:rPr lang="en-US" sz="2800" baseline="-25000" dirty="0">
                  <a:solidFill>
                    <a:srgbClr val="FFFF00"/>
                  </a:solidFill>
                </a:rPr>
                <a:t>1</a:t>
              </a:r>
            </a:p>
            <a:p>
              <a:r>
                <a:rPr lang="en-US" sz="2800" dirty="0">
                  <a:solidFill>
                    <a:srgbClr val="FFFF00"/>
                  </a:solidFill>
                </a:rPr>
                <a:t>dm</a:t>
              </a:r>
              <a:r>
                <a:rPr lang="en-US" sz="2800" baseline="-25000" dirty="0">
                  <a:solidFill>
                    <a:srgbClr val="FFFF00"/>
                  </a:solidFill>
                </a:rPr>
                <a:t>1</a:t>
              </a:r>
            </a:p>
            <a:p>
              <a:endParaRPr lang="en-US" sz="2800" dirty="0">
                <a:solidFill>
                  <a:srgbClr val="FFFF00"/>
                </a:solidFill>
              </a:endParaRPr>
            </a:p>
            <a:p>
              <a:r>
                <a:rPr lang="en-US" sz="2800" dirty="0">
                  <a:solidFill>
                    <a:srgbClr val="FFFF00"/>
                  </a:solidFill>
                </a:rPr>
                <a:t>dm</a:t>
              </a:r>
              <a:r>
                <a:rPr lang="en-US" sz="2800" baseline="-25000" dirty="0">
                  <a:solidFill>
                    <a:srgbClr val="FFFF00"/>
                  </a:solidFill>
                </a:rPr>
                <a:t>2</a:t>
              </a:r>
              <a:endParaRPr lang="en-US" sz="2800" dirty="0">
                <a:solidFill>
                  <a:srgbClr val="FFFF00"/>
                </a:solidFill>
              </a:endParaRPr>
            </a:p>
            <a:p>
              <a:r>
                <a:rPr lang="en-US" sz="2800" dirty="0">
                  <a:solidFill>
                    <a:srgbClr val="FFFF00"/>
                  </a:solidFill>
                </a:rPr>
                <a:t>dm</a:t>
              </a:r>
              <a:r>
                <a:rPr lang="en-US" sz="2800" baseline="-25000" dirty="0">
                  <a:solidFill>
                    <a:srgbClr val="FFFF00"/>
                  </a:solidFill>
                </a:rPr>
                <a:t>1</a:t>
              </a:r>
              <a:endParaRPr lang="en-US" sz="2800" dirty="0">
                <a:solidFill>
                  <a:srgbClr val="FFFF00"/>
                </a:solidFill>
              </a:endParaRPr>
            </a:p>
          </p:txBody>
        </p:sp>
        <p:sp>
          <p:nvSpPr>
            <p:cNvPr id="34" name="Double Brace 33">
              <a:extLst>
                <a:ext uri="{FF2B5EF4-FFF2-40B4-BE49-F238E27FC236}">
                  <a16:creationId xmlns:a16="http://schemas.microsoft.com/office/drawing/2014/main" id="{903C9F36-D1CC-02D4-6336-4CB62CA6C32B}"/>
                </a:ext>
              </a:extLst>
            </p:cNvPr>
            <p:cNvSpPr/>
            <p:nvPr/>
          </p:nvSpPr>
          <p:spPr bwMode="auto">
            <a:xfrm>
              <a:off x="4276371" y="1114275"/>
              <a:ext cx="1116563" cy="2246769"/>
            </a:xfrm>
            <a:prstGeom prst="bracePair">
              <a:avLst/>
            </a:prstGeom>
            <a:noFill/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1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EC3834C3-ADB3-7139-5692-83E764702B41}"/>
                </a:ext>
              </a:extLst>
            </p:cNvPr>
            <p:cNvCxnSpPr/>
            <p:nvPr/>
          </p:nvCxnSpPr>
          <p:spPr bwMode="auto">
            <a:xfrm>
              <a:off x="4532054" y="1633949"/>
              <a:ext cx="47988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E48B37CB-5AFE-792F-29F5-655EDC1A073F}"/>
                </a:ext>
              </a:extLst>
            </p:cNvPr>
            <p:cNvCxnSpPr/>
            <p:nvPr/>
          </p:nvCxnSpPr>
          <p:spPr bwMode="auto">
            <a:xfrm>
              <a:off x="4532054" y="2929349"/>
              <a:ext cx="47988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6F3B05B2-B4ED-241A-C5A1-321E03B54698}"/>
              </a:ext>
            </a:extLst>
          </p:cNvPr>
          <p:cNvSpPr txBox="1"/>
          <p:nvPr/>
        </p:nvSpPr>
        <p:spPr>
          <a:xfrm>
            <a:off x="4641975" y="-5977"/>
            <a:ext cx="5953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FF"/>
                </a:solidFill>
              </a:rPr>
              <a:t>Vector Calculus Background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D71B696-55FC-C0E8-CCE3-4BEF6DC5B57E}"/>
              </a:ext>
            </a:extLst>
          </p:cNvPr>
          <p:cNvSpPr/>
          <p:nvPr/>
        </p:nvSpPr>
        <p:spPr bwMode="auto">
          <a:xfrm>
            <a:off x="94797" y="4321779"/>
            <a:ext cx="1138341" cy="156966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28047F-9D0D-23EF-8CBF-F081BD39EEB6}"/>
              </a:ext>
            </a:extLst>
          </p:cNvPr>
          <p:cNvSpPr/>
          <p:nvPr/>
        </p:nvSpPr>
        <p:spPr bwMode="auto">
          <a:xfrm>
            <a:off x="1146812" y="3611606"/>
            <a:ext cx="3702729" cy="255641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7A5F803-1052-1D9D-9F9F-3D6B55CA2316}"/>
              </a:ext>
            </a:extLst>
          </p:cNvPr>
          <p:cNvSpPr/>
          <p:nvPr/>
        </p:nvSpPr>
        <p:spPr bwMode="auto">
          <a:xfrm>
            <a:off x="4837539" y="3530636"/>
            <a:ext cx="3702729" cy="255641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1" u="none" strike="noStrike" cap="none" normalizeH="0" baseline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6747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3d">
  <a:themeElements>
    <a:clrScheme name="">
      <a:dk1>
        <a:srgbClr val="000000"/>
      </a:dk1>
      <a:lt1>
        <a:srgbClr val="114FFB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AAB2FD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3d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1" u="none" strike="noStrike" cap="none" normalizeH="0" baseline="0" smtClean="0">
            <a:ln>
              <a:noFill/>
            </a:ln>
            <a:solidFill>
              <a:schemeClr val="hlink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1" u="none" strike="noStrike" cap="none" normalizeH="0" baseline="0" smtClean="0">
            <a:ln>
              <a:noFill/>
            </a:ln>
            <a:solidFill>
              <a:schemeClr val="hlink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charset="0"/>
          </a:defRPr>
        </a:defPPr>
      </a:lstStyle>
    </a:lnDef>
  </a:objectDefaults>
  <a:extraClrSchemeLst>
    <a:extraClrScheme>
      <a:clrScheme name="3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d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d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d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d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d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d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43011</TotalTime>
  <Pages>55</Pages>
  <Words>5030</Words>
  <Application>Microsoft Office PowerPoint</Application>
  <PresentationFormat>On-screen Show (4:3)</PresentationFormat>
  <Paragraphs>1291</Paragraphs>
  <Slides>80</Slides>
  <Notes>60</Notes>
  <HiddenSlides>19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80</vt:i4>
      </vt:variant>
    </vt:vector>
  </HeadingPairs>
  <TitlesOfParts>
    <vt:vector size="87" baseType="lpstr">
      <vt:lpstr>Arial</vt:lpstr>
      <vt:lpstr>Calibri</vt:lpstr>
      <vt:lpstr>Cambria Math</vt:lpstr>
      <vt:lpstr>Symbol</vt:lpstr>
      <vt:lpstr>Times New Roman</vt:lpstr>
      <vt:lpstr>Wingdings</vt:lpstr>
      <vt:lpstr>3d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Motorcycle Time Trials</vt:lpstr>
      <vt:lpstr>Motorcycle Time Trials</vt:lpstr>
      <vt:lpstr>PowerPoint Presentation</vt:lpstr>
      <vt:lpstr>Normal Equations and LS Solution</vt:lpstr>
      <vt:lpstr>Normal Equations and LS Solution</vt:lpstr>
      <vt:lpstr>Normal Equations and LS Solution</vt:lpstr>
      <vt:lpstr>PowerPoint Presentation</vt:lpstr>
      <vt:lpstr>Summary</vt:lpstr>
      <vt:lpstr>Summary (cont.)</vt:lpstr>
      <vt:lpstr>Summary</vt:lpstr>
      <vt:lpstr>PowerPoint Presentation</vt:lpstr>
      <vt:lpstr>Summary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MATLAB  SD Least Squares Diffraction Stack Migration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Dot Products and Adjoint Operators</vt:lpstr>
      <vt:lpstr>Dot Product Test with CG code</vt:lpstr>
      <vt:lpstr>PowerPoint Presentation</vt:lpstr>
      <vt:lpstr>2D Poststack Data from Japan Sea</vt:lpstr>
      <vt:lpstr>Multi-scale LSM Applied to JAPEX Data</vt:lpstr>
      <vt:lpstr>Poststack LSM vs. Kirchhoff Migration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Migration Deconvolution</dc:title>
  <dc:creator>Jerry Schuster</dc:creator>
  <cp:lastModifiedBy>gerard schuster</cp:lastModifiedBy>
  <cp:revision>516</cp:revision>
  <cp:lastPrinted>1999-10-29T21:11:52Z</cp:lastPrinted>
  <dcterms:created xsi:type="dcterms:W3CDTF">1998-01-24T06:53:02Z</dcterms:created>
  <dcterms:modified xsi:type="dcterms:W3CDTF">2023-02-07T18:30:30Z</dcterms:modified>
</cp:coreProperties>
</file>