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6579-EDE7-442B-0E5D-AB8C1507C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859E2-CBE4-3799-EB2F-51A990FDE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C486E-E622-3CA9-CE03-367E1D6C1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0FB3B-BA27-1C25-56E1-676AAEC1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692DD-389D-8E80-647A-CF5E26FB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16F93-AC4C-5B40-09C4-F750C03B5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4F371-3BFE-9624-95AB-D150E2994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A64ED-4B4D-135B-E272-417F0EFF0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44326-EA8A-F54E-011C-0E673FB54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69839-9E4D-8246-B115-D339936A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43172B-9ECC-436D-A9DC-5EE3EEA39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1E8F3-C0CD-FE3A-F778-74B2CB8BF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408E4-2534-15ED-0A15-3A4F2C20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D3771-9A56-2BE3-1FEB-C7244EB5D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AD26E-95A7-1327-FF3C-35C02B558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0AC3F-9767-8ED9-9C66-D03C3E626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00B12-1EF5-8EFD-FFC1-EE8580FE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8390D-A1FA-BF0D-4859-E9CC1362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AF77-DCE4-146B-37D1-3EC941C5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15F36-60E9-92C5-12BC-03DEE8D7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6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59D77-8DA5-8DFE-6365-7B26205F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ED88-796B-F828-9422-9E58172AA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2986F-4517-B675-C698-4CD2A37C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65579-BBD3-4FFF-461E-F4CFE775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EF24-AB88-F844-0BD9-77C121681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1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58CE-CCCB-40B8-326A-4B94A22CE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3C2FC-8B1F-C8E0-8D5B-5952F4D4E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F6B60-6D8B-518A-CEBB-D2C0E2AA5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EF06D-A3A4-0802-F91A-2D8253064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D939F-E648-8E30-A39D-E2064FDD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2D7CB-4B7D-E199-2CF6-F68FA72A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35D87-6CB6-8DA4-E6FB-57EFF848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6A9FF-721B-BB71-8B7C-AD58D9500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CE19D-1446-8C5E-DCEE-3C19C920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6C4626-CBF0-513A-34AB-3572EEC4F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796F6E-44E7-C59B-7FFD-93CEE9A04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139E91-618A-D934-BD63-3570E87A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9003D2-B40B-E010-41A7-C044BD99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16A9E-6C62-7A54-0229-B281A62F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4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07D1-E065-44E1-94D1-CC882966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6A1CA-BAE4-EE18-8118-2624AE33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79033B-B869-11F9-2419-D19E4446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B18D6-2354-0B0C-6DB9-CC0DE32E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0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1993F-79F3-B89A-DA8E-E5D13ACA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634DA-6BB4-68FB-91F9-691DB879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8BF9C-A45A-05E0-2AED-3CA6A033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9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5D1E-DB4F-CAEE-2916-4AD33043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C1ED-C200-42AC-B7A5-107AB96A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1386C-6439-B6AD-AEF6-F2E2B24E3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2D4CC-18B6-17F6-6E57-7F28297A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2AB98-5EA2-BCFB-6C2F-D95FE08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D1B00-4834-9648-7079-FC3CC265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C9BA5-819C-CEF8-EFAC-061D70EC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252D2-8BEC-2E44-A0EF-F2262085C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7559C-19C8-683D-CD39-FF3BE4170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A10A2-EE05-6E37-456F-FABCC700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0CAC6-937F-7568-DDE9-253538D6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5A8C4-8649-7440-E7F4-24AF8B92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4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AE6FB-2800-16ED-CA81-4550043A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432CF-47A4-4973-5FE1-30A5C4AF6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7997C-0795-B9C0-C6B8-A6E7D2F0B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AEB72-529D-4A3F-8E10-5B351F9A3E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7BBC6-FA4D-B876-A5C5-ADAB3F20D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E1D89-C4DF-868A-DCFD-6A77429B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25D3-AAEC-4019-B8E5-B8E98BA49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ilhouette_(clustering)#cite_note-Rousseeuw_1987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ilhouette_(clustering)#cite_note-Rousseeuw_1987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-mea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Silhouette_(clustering)#cite_note-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E6BA051-0844-E97E-5137-DFA80DCDC0C6}"/>
              </a:ext>
            </a:extLst>
          </p:cNvPr>
          <p:cNvGrpSpPr/>
          <p:nvPr/>
        </p:nvGrpSpPr>
        <p:grpSpPr>
          <a:xfrm>
            <a:off x="5624971" y="0"/>
            <a:ext cx="6165977" cy="7078717"/>
            <a:chOff x="3074276" y="-220717"/>
            <a:chExt cx="6165977" cy="707871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2464A69A-EDBE-AE09-F054-2986C9DB6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4356" y="0"/>
              <a:ext cx="5983287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575300-29DF-470B-A770-F0006DB5531A}"/>
                </a:ext>
              </a:extLst>
            </p:cNvPr>
            <p:cNvSpPr/>
            <p:nvPr/>
          </p:nvSpPr>
          <p:spPr>
            <a:xfrm>
              <a:off x="3074276" y="0"/>
              <a:ext cx="1954924" cy="66372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76BC-4EB3-7FE5-D458-4873BCA3FB4E}"/>
                </a:ext>
              </a:extLst>
            </p:cNvPr>
            <p:cNvSpPr/>
            <p:nvPr/>
          </p:nvSpPr>
          <p:spPr>
            <a:xfrm>
              <a:off x="4841917" y="-220717"/>
              <a:ext cx="4398336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Better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F3AEE5-085E-609F-2FDF-1BB1E83FF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13874" y="-274088"/>
            <a:ext cx="9144000" cy="23876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inux Libertine"/>
              </a:rPr>
              <a:t>Silhouette Validation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E6EBF-67E1-20F6-361F-333ACCA9E5BF}"/>
              </a:ext>
            </a:extLst>
          </p:cNvPr>
          <p:cNvSpPr txBox="1"/>
          <p:nvPr/>
        </p:nvSpPr>
        <p:spPr>
          <a:xfrm>
            <a:off x="417094" y="2782669"/>
            <a:ext cx="8410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technique provides a succinct graphical representation </a:t>
            </a:r>
          </a:p>
          <a:p>
            <a:pPr algn="ct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of how well each object has been classified.</a:t>
            </a:r>
            <a:r>
              <a:rPr lang="en-US" b="0" i="0" u="none" strike="noStrike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/>
              </a:rPr>
              <a:t>[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7BBCBC-D64A-25E3-4B2A-C4B9318BC028}"/>
              </a:ext>
            </a:extLst>
          </p:cNvPr>
          <p:cNvSpPr txBox="1"/>
          <p:nvPr/>
        </p:nvSpPr>
        <p:spPr>
          <a:xfrm>
            <a:off x="9040626" y="276999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Better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2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58D3C3A0-CE5B-A1DD-F352-8A7880EB8BB5}"/>
              </a:ext>
            </a:extLst>
          </p:cNvPr>
          <p:cNvGrpSpPr/>
          <p:nvPr/>
        </p:nvGrpSpPr>
        <p:grpSpPr>
          <a:xfrm>
            <a:off x="3541967" y="967802"/>
            <a:ext cx="4044095" cy="1197608"/>
            <a:chOff x="3540267" y="944012"/>
            <a:chExt cx="4044095" cy="119760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7E32388-3DA8-9955-0E18-BEABBE72C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40267" y="944012"/>
              <a:ext cx="4044095" cy="1197608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F6E7ABB-914A-7ADC-78A6-E434DE46BF99}"/>
                </a:ext>
              </a:extLst>
            </p:cNvPr>
            <p:cNvSpPr txBox="1"/>
            <p:nvPr/>
          </p:nvSpPr>
          <p:spPr>
            <a:xfrm>
              <a:off x="5419993" y="1693912"/>
              <a:ext cx="113685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 </a:t>
              </a:r>
              <a:r>
                <a:rPr lang="en-US" dirty="0">
                  <a:latin typeface="Symbol" panose="05050102010706020507" pitchFamily="18" charset="2"/>
                  <a:cs typeface="Times New Roman" panose="02020603050405020304" pitchFamily="18" charset="0"/>
                </a:rPr>
                <a:t>e 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dirty="0" err="1">
                  <a:latin typeface="Symbol" panose="05050102010706020507" pitchFamily="18" charset="2"/>
                  <a:cs typeface="Times New Roman" panose="02020603050405020304" pitchFamily="18" charset="0"/>
                </a:rPr>
                <a:t>e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A314DC4-03F0-9361-AB09-9E8BD7F0F4F2}"/>
                </a:ext>
              </a:extLst>
            </p:cNvPr>
            <p:cNvSpPr txBox="1"/>
            <p:nvPr/>
          </p:nvSpPr>
          <p:spPr>
            <a:xfrm>
              <a:off x="4573015" y="1488253"/>
              <a:ext cx="108876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|C</a:t>
              </a:r>
              <a:r>
                <a:rPr lang="en-US" sz="1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</a:t>
              </a:r>
              <a:r>
                <a:rPr lang="en-US" sz="1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     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F699C4D-FAE8-EDA9-AB20-FEF39A636D12}"/>
                </a:ext>
              </a:extLst>
            </p:cNvPr>
            <p:cNvCxnSpPr/>
            <p:nvPr/>
          </p:nvCxnSpPr>
          <p:spPr>
            <a:xfrm flipH="1">
              <a:off x="6268451" y="1749309"/>
              <a:ext cx="105167" cy="313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9FE549D-3082-4C17-A49D-DFED175B6B1B}"/>
              </a:ext>
            </a:extLst>
          </p:cNvPr>
          <p:cNvGrpSpPr/>
          <p:nvPr/>
        </p:nvGrpSpPr>
        <p:grpSpPr>
          <a:xfrm>
            <a:off x="6096000" y="574680"/>
            <a:ext cx="6043642" cy="652540"/>
            <a:chOff x="5040338" y="562649"/>
            <a:chExt cx="6043642" cy="65254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7BBCBC-D64A-25E3-4B2A-C4B9318BC028}"/>
                </a:ext>
              </a:extLst>
            </p:cNvPr>
            <p:cNvSpPr txBox="1"/>
            <p:nvPr/>
          </p:nvSpPr>
          <p:spPr>
            <a:xfrm>
              <a:off x="5040338" y="562649"/>
              <a:ext cx="6043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d(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i,j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)=||</a:t>
              </a:r>
              <a:r>
                <a:rPr lang="en-US" b="1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baseline="-25000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jk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||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 distance between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and j points in K</a:t>
              </a:r>
              <a:r>
                <a:rPr 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th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cluster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BD5C989-AB4A-67AD-BF7A-1A88A13CC958}"/>
                </a:ext>
              </a:extLst>
            </p:cNvPr>
            <p:cNvCxnSpPr>
              <a:cxnSpLocks/>
            </p:cNvCxnSpPr>
            <p:nvPr/>
          </p:nvCxnSpPr>
          <p:spPr>
            <a:xfrm>
              <a:off x="5450305" y="931981"/>
              <a:ext cx="168442" cy="2832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D436B7-5BA7-AA00-BA7D-8FA3355460E5}"/>
              </a:ext>
            </a:extLst>
          </p:cNvPr>
          <p:cNvGrpSpPr/>
          <p:nvPr/>
        </p:nvGrpSpPr>
        <p:grpSpPr>
          <a:xfrm>
            <a:off x="5105400" y="1824529"/>
            <a:ext cx="1758851" cy="686423"/>
            <a:chOff x="4992212" y="245558"/>
            <a:chExt cx="1758851" cy="68642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AECB09-B9E4-C028-2364-2C5546836F5C}"/>
                </a:ext>
              </a:extLst>
            </p:cNvPr>
            <p:cNvSpPr txBox="1"/>
            <p:nvPr/>
          </p:nvSpPr>
          <p:spPr>
            <a:xfrm>
              <a:off x="5040338" y="562649"/>
              <a:ext cx="171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# pts in k cluster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B757FAA-C102-6D87-F3DB-3C727A568F9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92212" y="245558"/>
              <a:ext cx="149283" cy="31709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58FF267-0851-FCE4-DF57-453D1A640192}"/>
              </a:ext>
            </a:extLst>
          </p:cNvPr>
          <p:cNvSpPr txBox="1"/>
          <p:nvPr/>
        </p:nvSpPr>
        <p:spPr>
          <a:xfrm>
            <a:off x="514831" y="1194500"/>
            <a:ext cx="2908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Average distance between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other pts in k cluster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FA8A9D-DCE6-60EA-3A7F-AA93E93385C5}"/>
              </a:ext>
            </a:extLst>
          </p:cNvPr>
          <p:cNvSpPr txBox="1"/>
          <p:nvPr/>
        </p:nvSpPr>
        <p:spPr>
          <a:xfrm>
            <a:off x="57135" y="1864621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is small if pts are similar (i.e. close)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together so </a:t>
            </a:r>
            <a:r>
              <a:rPr lang="en-US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correct cluster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CA06DE-7F57-9344-C8E4-12CB56669EC1}"/>
              </a:ext>
            </a:extLst>
          </p:cNvPr>
          <p:cNvSpPr txBox="1"/>
          <p:nvPr/>
        </p:nvSpPr>
        <p:spPr>
          <a:xfrm>
            <a:off x="3434777" y="2674871"/>
            <a:ext cx="6107441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ith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pt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="1" baseline="-25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ij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similar (i.e. close)  to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en-US" b="1" baseline="30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pts in other clusters?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E22320-B9B1-FF16-7BD7-CE9BFF5F9451}"/>
              </a:ext>
            </a:extLst>
          </p:cNvPr>
          <p:cNvSpPr txBox="1"/>
          <p:nvPr/>
        </p:nvSpPr>
        <p:spPr>
          <a:xfrm>
            <a:off x="3248576" y="37450"/>
            <a:ext cx="4784323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ith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pt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="1" baseline="-25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close to pts in its own cluster k?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4D4B0F1-5C44-2570-FE59-A5DB7110FF85}"/>
              </a:ext>
            </a:extLst>
          </p:cNvPr>
          <p:cNvGrpSpPr/>
          <p:nvPr/>
        </p:nvGrpSpPr>
        <p:grpSpPr>
          <a:xfrm>
            <a:off x="9314711" y="1292002"/>
            <a:ext cx="1665261" cy="733197"/>
            <a:chOff x="9344527" y="1337559"/>
            <a:chExt cx="1665261" cy="73319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B8489BE-2F1E-948D-C7D3-EB4EAD83B0A3}"/>
                </a:ext>
              </a:extLst>
            </p:cNvPr>
            <p:cNvGrpSpPr/>
            <p:nvPr/>
          </p:nvGrpSpPr>
          <p:grpSpPr>
            <a:xfrm>
              <a:off x="9344527" y="1337559"/>
              <a:ext cx="445168" cy="515652"/>
              <a:chOff x="9344527" y="1337559"/>
              <a:chExt cx="445168" cy="515652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EB95193D-22A6-1F80-B291-5A4DB9749090}"/>
                  </a:ext>
                </a:extLst>
              </p:cNvPr>
              <p:cNvSpPr/>
              <p:nvPr/>
            </p:nvSpPr>
            <p:spPr>
              <a:xfrm>
                <a:off x="9529011" y="133755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86255269-0761-4092-772E-82CD2B6FF164}"/>
                  </a:ext>
                </a:extLst>
              </p:cNvPr>
              <p:cNvSpPr/>
              <p:nvPr/>
            </p:nvSpPr>
            <p:spPr>
              <a:xfrm>
                <a:off x="9681411" y="148995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DB32EA2-023B-D960-3CC5-1B8B17174AF1}"/>
                  </a:ext>
                </a:extLst>
              </p:cNvPr>
              <p:cNvSpPr/>
              <p:nvPr/>
            </p:nvSpPr>
            <p:spPr>
              <a:xfrm>
                <a:off x="9420727" y="1606984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2512674C-5120-0C94-6509-6A3070801A55}"/>
                  </a:ext>
                </a:extLst>
              </p:cNvPr>
              <p:cNvSpPr/>
              <p:nvPr/>
            </p:nvSpPr>
            <p:spPr>
              <a:xfrm>
                <a:off x="9637295" y="1710886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C936989-FE01-8806-598E-C88C973D9E1E}"/>
                  </a:ext>
                </a:extLst>
              </p:cNvPr>
              <p:cNvSpPr/>
              <p:nvPr/>
            </p:nvSpPr>
            <p:spPr>
              <a:xfrm>
                <a:off x="9344527" y="1418796"/>
                <a:ext cx="108284" cy="142325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E848CD6-C23D-6992-7D4F-00DB0CB59B3F}"/>
                  </a:ext>
                </a:extLst>
              </p:cNvPr>
              <p:cNvSpPr/>
              <p:nvPr/>
            </p:nvSpPr>
            <p:spPr>
              <a:xfrm>
                <a:off x="9525001" y="154562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16B44B3-8058-7E91-636D-4FB12E68C2C4}"/>
                </a:ext>
              </a:extLst>
            </p:cNvPr>
            <p:cNvSpPr/>
            <p:nvPr/>
          </p:nvSpPr>
          <p:spPr>
            <a:xfrm>
              <a:off x="10749104" y="1555104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7EF3C45-21DE-5A86-4BCD-8EF80A4AF470}"/>
                </a:ext>
              </a:extLst>
            </p:cNvPr>
            <p:cNvSpPr/>
            <p:nvPr/>
          </p:nvSpPr>
          <p:spPr>
            <a:xfrm>
              <a:off x="10901504" y="1707504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63D9AD7-3A15-E8FF-63F7-0CB7BD058541}"/>
                </a:ext>
              </a:extLst>
            </p:cNvPr>
            <p:cNvSpPr/>
            <p:nvPr/>
          </p:nvSpPr>
          <p:spPr>
            <a:xfrm>
              <a:off x="10640820" y="1824529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D36E152-6932-35C9-721B-70DC017503AD}"/>
                </a:ext>
              </a:extLst>
            </p:cNvPr>
            <p:cNvSpPr/>
            <p:nvPr/>
          </p:nvSpPr>
          <p:spPr>
            <a:xfrm>
              <a:off x="10857388" y="1928431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A70C256-A167-CCB5-DDDE-41DD25DE5342}"/>
                </a:ext>
              </a:extLst>
            </p:cNvPr>
            <p:cNvSpPr/>
            <p:nvPr/>
          </p:nvSpPr>
          <p:spPr>
            <a:xfrm>
              <a:off x="10564620" y="1636341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E541357-F9B3-7BCA-FF50-C76BB80A00F8}"/>
                </a:ext>
              </a:extLst>
            </p:cNvPr>
            <p:cNvSpPr/>
            <p:nvPr/>
          </p:nvSpPr>
          <p:spPr>
            <a:xfrm>
              <a:off x="10745094" y="1763174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DBC57E9-F582-C09F-4903-A8FE49CAB23F}"/>
              </a:ext>
            </a:extLst>
          </p:cNvPr>
          <p:cNvSpPr/>
          <p:nvPr/>
        </p:nvSpPr>
        <p:spPr>
          <a:xfrm>
            <a:off x="7086600" y="902368"/>
            <a:ext cx="2165684" cy="589548"/>
          </a:xfrm>
          <a:custGeom>
            <a:avLst/>
            <a:gdLst>
              <a:gd name="connsiteX0" fmla="*/ 0 w 2165684"/>
              <a:gd name="connsiteY0" fmla="*/ 0 h 589548"/>
              <a:gd name="connsiteX1" fmla="*/ 457200 w 2165684"/>
              <a:gd name="connsiteY1" fmla="*/ 360948 h 589548"/>
              <a:gd name="connsiteX2" fmla="*/ 2165684 w 2165684"/>
              <a:gd name="connsiteY2" fmla="*/ 589548 h 58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5684" h="589548">
                <a:moveTo>
                  <a:pt x="0" y="0"/>
                </a:moveTo>
                <a:cubicBezTo>
                  <a:pt x="48126" y="131345"/>
                  <a:pt x="96253" y="262690"/>
                  <a:pt x="457200" y="360948"/>
                </a:cubicBezTo>
                <a:cubicBezTo>
                  <a:pt x="818147" y="459206"/>
                  <a:pt x="1491915" y="524377"/>
                  <a:pt x="2165684" y="589548"/>
                </a:cubicBezTo>
              </a:path>
            </a:pathLst>
          </a:custGeom>
          <a:noFill/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A3755586-2CCE-E33E-A051-33445CB27F31}"/>
              </a:ext>
            </a:extLst>
          </p:cNvPr>
          <p:cNvSpPr/>
          <p:nvPr/>
        </p:nvSpPr>
        <p:spPr>
          <a:xfrm>
            <a:off x="3236495" y="1702468"/>
            <a:ext cx="5967663" cy="976740"/>
          </a:xfrm>
          <a:custGeom>
            <a:avLst/>
            <a:gdLst>
              <a:gd name="connsiteX0" fmla="*/ 0 w 5967663"/>
              <a:gd name="connsiteY0" fmla="*/ 770021 h 976740"/>
              <a:gd name="connsiteX1" fmla="*/ 1058779 w 5967663"/>
              <a:gd name="connsiteY1" fmla="*/ 962527 h 976740"/>
              <a:gd name="connsiteX2" fmla="*/ 4102768 w 5967663"/>
              <a:gd name="connsiteY2" fmla="*/ 854243 h 976740"/>
              <a:gd name="connsiteX3" fmla="*/ 5967663 w 5967663"/>
              <a:gd name="connsiteY3" fmla="*/ 0 h 976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67663" h="976740">
                <a:moveTo>
                  <a:pt x="0" y="770021"/>
                </a:moveTo>
                <a:cubicBezTo>
                  <a:pt x="187492" y="859255"/>
                  <a:pt x="1058779" y="962527"/>
                  <a:pt x="1058779" y="962527"/>
                </a:cubicBezTo>
                <a:cubicBezTo>
                  <a:pt x="1742574" y="976564"/>
                  <a:pt x="3284621" y="1014664"/>
                  <a:pt x="4102768" y="854243"/>
                </a:cubicBezTo>
                <a:cubicBezTo>
                  <a:pt x="4920915" y="693822"/>
                  <a:pt x="5444289" y="346911"/>
                  <a:pt x="5967663" y="0"/>
                </a:cubicBezTo>
              </a:path>
            </a:pathLst>
          </a:custGeom>
          <a:noFill/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B76FD064-D886-D58F-70B5-E318DE4CA5F1}"/>
              </a:ext>
            </a:extLst>
          </p:cNvPr>
          <p:cNvGrpSpPr/>
          <p:nvPr/>
        </p:nvGrpSpPr>
        <p:grpSpPr>
          <a:xfrm>
            <a:off x="10290340" y="2388925"/>
            <a:ext cx="1486795" cy="910021"/>
            <a:chOff x="10290340" y="2388925"/>
            <a:chExt cx="1486795" cy="910021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F727275-E433-9BB6-5D9F-DE7061BCE3DF}"/>
                </a:ext>
              </a:extLst>
            </p:cNvPr>
            <p:cNvSpPr/>
            <p:nvPr/>
          </p:nvSpPr>
          <p:spPr>
            <a:xfrm>
              <a:off x="11317040" y="2658594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BB61CB5-34C5-CBD4-3337-2DBE9CC37614}"/>
                </a:ext>
              </a:extLst>
            </p:cNvPr>
            <p:cNvSpPr/>
            <p:nvPr/>
          </p:nvSpPr>
          <p:spPr>
            <a:xfrm>
              <a:off x="11668851" y="2599627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D4BCC0F-FAC7-838E-2299-7F124A383930}"/>
                </a:ext>
              </a:extLst>
            </p:cNvPr>
            <p:cNvSpPr/>
            <p:nvPr/>
          </p:nvSpPr>
          <p:spPr>
            <a:xfrm>
              <a:off x="10980154" y="3156621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782BFD8-A763-DDBC-038A-FBE382FEF284}"/>
                </a:ext>
              </a:extLst>
            </p:cNvPr>
            <p:cNvSpPr/>
            <p:nvPr/>
          </p:nvSpPr>
          <p:spPr>
            <a:xfrm>
              <a:off x="11425324" y="3031921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87E73E4-D9A3-E5BD-BF8C-2227E3A6C227}"/>
                </a:ext>
              </a:extLst>
            </p:cNvPr>
            <p:cNvSpPr/>
            <p:nvPr/>
          </p:nvSpPr>
          <p:spPr>
            <a:xfrm>
              <a:off x="10290340" y="2896243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1DBF619-9450-97D1-584D-727798C1A262}"/>
                </a:ext>
              </a:extLst>
            </p:cNvPr>
            <p:cNvSpPr/>
            <p:nvPr/>
          </p:nvSpPr>
          <p:spPr>
            <a:xfrm>
              <a:off x="11085768" y="2388925"/>
              <a:ext cx="108284" cy="1423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0" name="TextBox 1029">
            <a:extLst>
              <a:ext uri="{FF2B5EF4-FFF2-40B4-BE49-F238E27FC236}">
                <a16:creationId xmlns:a16="http://schemas.microsoft.com/office/drawing/2014/main" id="{10C5F2A1-099E-3AB7-657A-C3952A89C8F8}"/>
              </a:ext>
            </a:extLst>
          </p:cNvPr>
          <p:cNvSpPr txBox="1"/>
          <p:nvPr/>
        </p:nvSpPr>
        <p:spPr>
          <a:xfrm>
            <a:off x="8858863" y="3411027"/>
            <a:ext cx="3194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is large if pts are far apart so</a:t>
            </a:r>
          </a:p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is not in correct cluster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roup 1042">
            <a:extLst>
              <a:ext uri="{FF2B5EF4-FFF2-40B4-BE49-F238E27FC236}">
                <a16:creationId xmlns:a16="http://schemas.microsoft.com/office/drawing/2014/main" id="{79432FED-F325-9F5D-61E6-FBCBB70F14A1}"/>
              </a:ext>
            </a:extLst>
          </p:cNvPr>
          <p:cNvGrpSpPr/>
          <p:nvPr/>
        </p:nvGrpSpPr>
        <p:grpSpPr>
          <a:xfrm>
            <a:off x="3500001" y="3346796"/>
            <a:ext cx="3586599" cy="880253"/>
            <a:chOff x="3500001" y="3346796"/>
            <a:chExt cx="3586599" cy="880253"/>
          </a:xfrm>
        </p:grpSpPr>
        <p:grpSp>
          <p:nvGrpSpPr>
            <p:cNvPr id="1041" name="Group 1040">
              <a:extLst>
                <a:ext uri="{FF2B5EF4-FFF2-40B4-BE49-F238E27FC236}">
                  <a16:creationId xmlns:a16="http://schemas.microsoft.com/office/drawing/2014/main" id="{C9E89825-6D39-568C-8EF3-D8781DEAD12F}"/>
                </a:ext>
              </a:extLst>
            </p:cNvPr>
            <p:cNvGrpSpPr/>
            <p:nvPr/>
          </p:nvGrpSpPr>
          <p:grpSpPr>
            <a:xfrm>
              <a:off x="4471782" y="3346796"/>
              <a:ext cx="2614818" cy="880253"/>
              <a:chOff x="4114284" y="4431089"/>
              <a:chExt cx="2614818" cy="880253"/>
            </a:xfrm>
          </p:grpSpPr>
          <p:sp>
            <p:nvSpPr>
              <p:cNvPr id="1036" name="TextBox 1035">
                <a:extLst>
                  <a:ext uri="{FF2B5EF4-FFF2-40B4-BE49-F238E27FC236}">
                    <a16:creationId xmlns:a16="http://schemas.microsoft.com/office/drawing/2014/main" id="{562B8A4F-FD1D-EF71-6731-4EE613E808B1}"/>
                  </a:ext>
                </a:extLst>
              </p:cNvPr>
              <p:cNvSpPr txBox="1"/>
              <p:nvPr/>
            </p:nvSpPr>
            <p:spPr>
              <a:xfrm>
                <a:off x="4114284" y="4431089"/>
                <a:ext cx="2614818" cy="5847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  1/|C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 </a:t>
                </a:r>
                <a:r>
                  <a:rPr lang="en-US" sz="3200" dirty="0">
                    <a:latin typeface="Symbol" panose="05050102010706020507" pitchFamily="18" charset="2"/>
                  </a:rPr>
                  <a:t>S</a:t>
                </a:r>
                <a:r>
                  <a:rPr lang="en-US" sz="2400" dirty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i,j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037" name="TextBox 1036">
                <a:extLst>
                  <a:ext uri="{FF2B5EF4-FFF2-40B4-BE49-F238E27FC236}">
                    <a16:creationId xmlns:a16="http://schemas.microsoft.com/office/drawing/2014/main" id="{008AC32F-27C1-3DB1-480A-FA3EE051607A}"/>
                  </a:ext>
                </a:extLst>
              </p:cNvPr>
              <p:cNvSpPr txBox="1"/>
              <p:nvPr/>
            </p:nvSpPr>
            <p:spPr>
              <a:xfrm>
                <a:off x="5654464" y="4942010"/>
                <a:ext cx="713657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</a:t>
                </a:r>
                <a:r>
                  <a:rPr lang="en-US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C4FAA955-CE0F-E4C2-1E18-3F8B6B686460}"/>
                  </a:ext>
                </a:extLst>
              </p:cNvPr>
              <p:cNvGrpSpPr/>
              <p:nvPr/>
            </p:nvGrpSpPr>
            <p:grpSpPr>
              <a:xfrm>
                <a:off x="4180335" y="4856762"/>
                <a:ext cx="734496" cy="369332"/>
                <a:chOff x="4215319" y="4917947"/>
                <a:chExt cx="734496" cy="369332"/>
              </a:xfrm>
            </p:grpSpPr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36863986-3664-0595-5828-F108DE2F3285}"/>
                    </a:ext>
                  </a:extLst>
                </p:cNvPr>
                <p:cNvSpPr txBox="1"/>
                <p:nvPr/>
              </p:nvSpPr>
              <p:spPr>
                <a:xfrm>
                  <a:off x="4215319" y="4917947"/>
                  <a:ext cx="734496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dirty="0">
                      <a:latin typeface="Symbol" panose="05050102010706020507" pitchFamily="18" charset="2"/>
                      <a:cs typeface="Times New Roman" panose="02020603050405020304" pitchFamily="18" charset="0"/>
                    </a:rPr>
                    <a:t> = </a:t>
                  </a:r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</a:t>
                  </a:r>
                </a:p>
              </p:txBody>
            </p:sp>
            <p:cxnSp>
              <p:nvCxnSpPr>
                <p:cNvPr id="1039" name="Straight Connector 1038">
                  <a:extLst>
                    <a:ext uri="{FF2B5EF4-FFF2-40B4-BE49-F238E27FC236}">
                      <a16:creationId xmlns:a16="http://schemas.microsoft.com/office/drawing/2014/main" id="{32F249A0-267B-4C37-8241-55BDF13F33C6}"/>
                    </a:ext>
                  </a:extLst>
                </p:cNvPr>
                <p:cNvCxnSpPr/>
                <p:nvPr/>
              </p:nvCxnSpPr>
              <p:spPr>
                <a:xfrm flipH="1">
                  <a:off x="4506449" y="4969708"/>
                  <a:ext cx="105167" cy="3139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42" name="TextBox 1041">
              <a:extLst>
                <a:ext uri="{FF2B5EF4-FFF2-40B4-BE49-F238E27FC236}">
                  <a16:creationId xmlns:a16="http://schemas.microsoft.com/office/drawing/2014/main" id="{3A5C3823-F3CB-97EB-C49D-5AF79D36E29E}"/>
                </a:ext>
              </a:extLst>
            </p:cNvPr>
            <p:cNvSpPr txBox="1"/>
            <p:nvPr/>
          </p:nvSpPr>
          <p:spPr>
            <a:xfrm>
              <a:off x="3500001" y="3503359"/>
              <a:ext cx="9557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b(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= </a:t>
              </a:r>
            </a:p>
          </p:txBody>
        </p:sp>
      </p:grpSp>
      <p:sp>
        <p:nvSpPr>
          <p:cNvPr id="1044" name="Oval 1043">
            <a:extLst>
              <a:ext uri="{FF2B5EF4-FFF2-40B4-BE49-F238E27FC236}">
                <a16:creationId xmlns:a16="http://schemas.microsoft.com/office/drawing/2014/main" id="{F02005AE-9631-023B-5657-760B85D6C42D}"/>
              </a:ext>
            </a:extLst>
          </p:cNvPr>
          <p:cNvSpPr/>
          <p:nvPr/>
        </p:nvSpPr>
        <p:spPr>
          <a:xfrm>
            <a:off x="9228221" y="1194500"/>
            <a:ext cx="750862" cy="876256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: Shape 1044">
            <a:extLst>
              <a:ext uri="{FF2B5EF4-FFF2-40B4-BE49-F238E27FC236}">
                <a16:creationId xmlns:a16="http://schemas.microsoft.com/office/drawing/2014/main" id="{84C42F1A-5C2D-1054-D4CC-0D2305A6CAF4}"/>
              </a:ext>
            </a:extLst>
          </p:cNvPr>
          <p:cNvSpPr/>
          <p:nvPr/>
        </p:nvSpPr>
        <p:spPr>
          <a:xfrm>
            <a:off x="9157710" y="1166779"/>
            <a:ext cx="1970690" cy="1150883"/>
          </a:xfrm>
          <a:custGeom>
            <a:avLst/>
            <a:gdLst>
              <a:gd name="connsiteX0" fmla="*/ 157655 w 1970690"/>
              <a:gd name="connsiteY0" fmla="*/ 0 h 1150883"/>
              <a:gd name="connsiteX1" fmla="*/ 299545 w 1970690"/>
              <a:gd name="connsiteY1" fmla="*/ 204952 h 1150883"/>
              <a:gd name="connsiteX2" fmla="*/ 252248 w 1970690"/>
              <a:gd name="connsiteY2" fmla="*/ 346841 h 1150883"/>
              <a:gd name="connsiteX3" fmla="*/ 141890 w 1970690"/>
              <a:gd name="connsiteY3" fmla="*/ 756745 h 1150883"/>
              <a:gd name="connsiteX4" fmla="*/ 425669 w 1970690"/>
              <a:gd name="connsiteY4" fmla="*/ 1056290 h 1150883"/>
              <a:gd name="connsiteX5" fmla="*/ 914400 w 1970690"/>
              <a:gd name="connsiteY5" fmla="*/ 772510 h 1150883"/>
              <a:gd name="connsiteX6" fmla="*/ 1529255 w 1970690"/>
              <a:gd name="connsiteY6" fmla="*/ 63062 h 1150883"/>
              <a:gd name="connsiteX7" fmla="*/ 1860331 w 1970690"/>
              <a:gd name="connsiteY7" fmla="*/ 157655 h 1150883"/>
              <a:gd name="connsiteX8" fmla="*/ 1970690 w 1970690"/>
              <a:gd name="connsiteY8" fmla="*/ 662152 h 1150883"/>
              <a:gd name="connsiteX9" fmla="*/ 1576552 w 1970690"/>
              <a:gd name="connsiteY9" fmla="*/ 1024759 h 1150883"/>
              <a:gd name="connsiteX10" fmla="*/ 819807 w 1970690"/>
              <a:gd name="connsiteY10" fmla="*/ 945931 h 1150883"/>
              <a:gd name="connsiteX11" fmla="*/ 441435 w 1970690"/>
              <a:gd name="connsiteY11" fmla="*/ 1150883 h 1150883"/>
              <a:gd name="connsiteX12" fmla="*/ 0 w 1970690"/>
              <a:gd name="connsiteY12" fmla="*/ 740979 h 1150883"/>
              <a:gd name="connsiteX13" fmla="*/ 157655 w 1970690"/>
              <a:gd name="connsiteY13" fmla="*/ 0 h 115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70690" h="1150883">
                <a:moveTo>
                  <a:pt x="157655" y="0"/>
                </a:moveTo>
                <a:lnTo>
                  <a:pt x="299545" y="204952"/>
                </a:lnTo>
                <a:lnTo>
                  <a:pt x="252248" y="346841"/>
                </a:lnTo>
                <a:lnTo>
                  <a:pt x="141890" y="756745"/>
                </a:lnTo>
                <a:lnTo>
                  <a:pt x="425669" y="1056290"/>
                </a:lnTo>
                <a:lnTo>
                  <a:pt x="914400" y="772510"/>
                </a:lnTo>
                <a:lnTo>
                  <a:pt x="1529255" y="63062"/>
                </a:lnTo>
                <a:lnTo>
                  <a:pt x="1860331" y="157655"/>
                </a:lnTo>
                <a:lnTo>
                  <a:pt x="1970690" y="662152"/>
                </a:lnTo>
                <a:lnTo>
                  <a:pt x="1576552" y="1024759"/>
                </a:lnTo>
                <a:lnTo>
                  <a:pt x="819807" y="945931"/>
                </a:lnTo>
                <a:lnTo>
                  <a:pt x="441435" y="1150883"/>
                </a:lnTo>
                <a:lnTo>
                  <a:pt x="0" y="740979"/>
                </a:lnTo>
                <a:lnTo>
                  <a:pt x="157655" y="0"/>
                </a:lnTo>
                <a:close/>
              </a:path>
            </a:pathLst>
          </a:custGeom>
          <a:solidFill>
            <a:srgbClr val="FF0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6" name="Freeform: Shape 1045">
            <a:extLst>
              <a:ext uri="{FF2B5EF4-FFF2-40B4-BE49-F238E27FC236}">
                <a16:creationId xmlns:a16="http://schemas.microsoft.com/office/drawing/2014/main" id="{4BCCDF04-9232-418B-DD6E-D95E3ADF0A23}"/>
              </a:ext>
            </a:extLst>
          </p:cNvPr>
          <p:cNvSpPr/>
          <p:nvPr/>
        </p:nvSpPr>
        <p:spPr>
          <a:xfrm>
            <a:off x="9269638" y="1326993"/>
            <a:ext cx="2712286" cy="2158246"/>
          </a:xfrm>
          <a:custGeom>
            <a:avLst/>
            <a:gdLst>
              <a:gd name="connsiteX0" fmla="*/ 189672 w 2712286"/>
              <a:gd name="connsiteY0" fmla="*/ 28841 h 2158246"/>
              <a:gd name="connsiteX1" fmla="*/ 221203 w 2712286"/>
              <a:gd name="connsiteY1" fmla="*/ 233793 h 2158246"/>
              <a:gd name="connsiteX2" fmla="*/ 110845 w 2712286"/>
              <a:gd name="connsiteY2" fmla="*/ 328386 h 2158246"/>
              <a:gd name="connsiteX3" fmla="*/ 646872 w 2712286"/>
              <a:gd name="connsiteY3" fmla="*/ 1353145 h 2158246"/>
              <a:gd name="connsiteX4" fmla="*/ 1892348 w 2712286"/>
              <a:gd name="connsiteY4" fmla="*/ 880179 h 2158246"/>
              <a:gd name="connsiteX5" fmla="*/ 2664859 w 2712286"/>
              <a:gd name="connsiteY5" fmla="*/ 1227021 h 2158246"/>
              <a:gd name="connsiteX6" fmla="*/ 2491438 w 2712286"/>
              <a:gd name="connsiteY6" fmla="*/ 2062593 h 2158246"/>
              <a:gd name="connsiteX7" fmla="*/ 1372086 w 2712286"/>
              <a:gd name="connsiteY7" fmla="*/ 2094124 h 2158246"/>
              <a:gd name="connsiteX8" fmla="*/ 836059 w 2712286"/>
              <a:gd name="connsiteY8" fmla="*/ 1652690 h 2158246"/>
              <a:gd name="connsiteX9" fmla="*/ 236969 w 2712286"/>
              <a:gd name="connsiteY9" fmla="*/ 1116662 h 2158246"/>
              <a:gd name="connsiteX10" fmla="*/ 486 w 2712286"/>
              <a:gd name="connsiteY10" fmla="*/ 123435 h 2158246"/>
              <a:gd name="connsiteX11" fmla="*/ 189672 w 2712286"/>
              <a:gd name="connsiteY11" fmla="*/ 28841 h 215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12286" h="2158246">
                <a:moveTo>
                  <a:pt x="189672" y="28841"/>
                </a:moveTo>
                <a:cubicBezTo>
                  <a:pt x="226458" y="47234"/>
                  <a:pt x="234341" y="183869"/>
                  <a:pt x="221203" y="233793"/>
                </a:cubicBezTo>
                <a:cubicBezTo>
                  <a:pt x="208065" y="283717"/>
                  <a:pt x="39900" y="141827"/>
                  <a:pt x="110845" y="328386"/>
                </a:cubicBezTo>
                <a:cubicBezTo>
                  <a:pt x="181790" y="514945"/>
                  <a:pt x="349955" y="1261180"/>
                  <a:pt x="646872" y="1353145"/>
                </a:cubicBezTo>
                <a:cubicBezTo>
                  <a:pt x="943789" y="1445110"/>
                  <a:pt x="1556017" y="901200"/>
                  <a:pt x="1892348" y="880179"/>
                </a:cubicBezTo>
                <a:cubicBezTo>
                  <a:pt x="2228679" y="859158"/>
                  <a:pt x="2565011" y="1029952"/>
                  <a:pt x="2664859" y="1227021"/>
                </a:cubicBezTo>
                <a:cubicBezTo>
                  <a:pt x="2764707" y="1424090"/>
                  <a:pt x="2706900" y="1918076"/>
                  <a:pt x="2491438" y="2062593"/>
                </a:cubicBezTo>
                <a:cubicBezTo>
                  <a:pt x="2275976" y="2207110"/>
                  <a:pt x="1647983" y="2162441"/>
                  <a:pt x="1372086" y="2094124"/>
                </a:cubicBezTo>
                <a:cubicBezTo>
                  <a:pt x="1096189" y="2025807"/>
                  <a:pt x="1025245" y="1815600"/>
                  <a:pt x="836059" y="1652690"/>
                </a:cubicBezTo>
                <a:cubicBezTo>
                  <a:pt x="646873" y="1489780"/>
                  <a:pt x="376231" y="1371538"/>
                  <a:pt x="236969" y="1116662"/>
                </a:cubicBezTo>
                <a:cubicBezTo>
                  <a:pt x="97707" y="861786"/>
                  <a:pt x="10996" y="307366"/>
                  <a:pt x="486" y="123435"/>
                </a:cubicBezTo>
                <a:cubicBezTo>
                  <a:pt x="-10024" y="-60496"/>
                  <a:pt x="152886" y="10448"/>
                  <a:pt x="189672" y="28841"/>
                </a:cubicBezTo>
                <a:close/>
              </a:path>
            </a:pathLst>
          </a:custGeom>
          <a:solidFill>
            <a:srgbClr val="00B05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E4258173-F559-A044-8E11-43911AC47A02}"/>
              </a:ext>
            </a:extLst>
          </p:cNvPr>
          <p:cNvSpPr txBox="1"/>
          <p:nvPr/>
        </p:nvSpPr>
        <p:spPr>
          <a:xfrm>
            <a:off x="383369" y="4344300"/>
            <a:ext cx="11471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cluster with this smallest b(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)=mean 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dissimilarity is said to be the "neighboring cluster"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 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because it is the next best fit cluster for point 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7B0E2B3C-6892-0DDE-3DDE-4B7F9508D4FC}"/>
              </a:ext>
            </a:extLst>
          </p:cNvPr>
          <p:cNvSpPr txBox="1"/>
          <p:nvPr/>
        </p:nvSpPr>
        <p:spPr>
          <a:xfrm>
            <a:off x="3632399" y="5092907"/>
            <a:ext cx="4062151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Silhouette</a:t>
            </a:r>
            <a:r>
              <a:rPr lang="en-US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(value) of one data point </a:t>
            </a:r>
            <a:r>
              <a:rPr lang="en-US" b="1" i="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52" name="Picture 1051">
            <a:extLst>
              <a:ext uri="{FF2B5EF4-FFF2-40B4-BE49-F238E27FC236}">
                <a16:creationId xmlns:a16="http://schemas.microsoft.com/office/drawing/2014/main" id="{9BF65FB0-A526-9590-F3C5-A07C69E71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551" y="5689514"/>
            <a:ext cx="3888372" cy="923674"/>
          </a:xfrm>
          <a:prstGeom prst="rect">
            <a:avLst/>
          </a:prstGeom>
        </p:spPr>
      </p:pic>
      <p:sp>
        <p:nvSpPr>
          <p:cNvPr id="1053" name="TextBox 1052">
            <a:extLst>
              <a:ext uri="{FF2B5EF4-FFF2-40B4-BE49-F238E27FC236}">
                <a16:creationId xmlns:a16="http://schemas.microsoft.com/office/drawing/2014/main" id="{6302B522-104D-1833-F20B-1DD970169969}"/>
              </a:ext>
            </a:extLst>
          </p:cNvPr>
          <p:cNvSpPr txBox="1"/>
          <p:nvPr/>
        </p:nvSpPr>
        <p:spPr>
          <a:xfrm>
            <a:off x="8348959" y="597646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-1 ≤ s(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≤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BB728DD2-C68E-4BBC-12A2-C85A3828AD25}"/>
              </a:ext>
            </a:extLst>
          </p:cNvPr>
          <p:cNvSpPr txBox="1"/>
          <p:nvPr/>
        </p:nvSpPr>
        <p:spPr>
          <a:xfrm>
            <a:off x="167013" y="5001907"/>
            <a:ext cx="2711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 pt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Kth cluster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very similar to pts in K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cluster then a(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)~0 is small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5D4F043D-0112-5EE2-56D0-54A263F80E67}"/>
              </a:ext>
            </a:extLst>
          </p:cNvPr>
          <p:cNvSpPr txBox="1"/>
          <p:nvPr/>
        </p:nvSpPr>
        <p:spPr>
          <a:xfrm>
            <a:off x="112512" y="5897220"/>
            <a:ext cx="3486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 pt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K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cluster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highly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disimilar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to pts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neigboring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Clusters then b(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)&gt;&gt;0 is large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002DF232-43AB-C04D-CF9F-443A1322067E}"/>
              </a:ext>
            </a:extLst>
          </p:cNvPr>
          <p:cNvSpPr txBox="1"/>
          <p:nvPr/>
        </p:nvSpPr>
        <p:spPr>
          <a:xfrm>
            <a:off x="4455712" y="6510098"/>
            <a:ext cx="216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Hence s(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is ~1 large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694169B4-259E-2206-C9A6-2A36F087C7D6}"/>
              </a:ext>
            </a:extLst>
          </p:cNvPr>
          <p:cNvSpPr txBox="1"/>
          <p:nvPr/>
        </p:nvSpPr>
        <p:spPr>
          <a:xfrm>
            <a:off x="6896624" y="6471131"/>
            <a:ext cx="3781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so we conclude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is well clustered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72" name="Group 1071">
            <a:extLst>
              <a:ext uri="{FF2B5EF4-FFF2-40B4-BE49-F238E27FC236}">
                <a16:creationId xmlns:a16="http://schemas.microsoft.com/office/drawing/2014/main" id="{4126D70A-EC7E-EFEE-6C4F-8E97BC832B12}"/>
              </a:ext>
            </a:extLst>
          </p:cNvPr>
          <p:cNvGrpSpPr/>
          <p:nvPr/>
        </p:nvGrpSpPr>
        <p:grpSpPr>
          <a:xfrm>
            <a:off x="10473726" y="5703872"/>
            <a:ext cx="924259" cy="733197"/>
            <a:chOff x="9936789" y="4960185"/>
            <a:chExt cx="924259" cy="733197"/>
          </a:xfrm>
        </p:grpSpPr>
        <p:grpSp>
          <p:nvGrpSpPr>
            <p:cNvPr id="1059" name="Group 1058">
              <a:extLst>
                <a:ext uri="{FF2B5EF4-FFF2-40B4-BE49-F238E27FC236}">
                  <a16:creationId xmlns:a16="http://schemas.microsoft.com/office/drawing/2014/main" id="{29EBDC37-D8ED-58CF-253C-2FE745F71EBC}"/>
                </a:ext>
              </a:extLst>
            </p:cNvPr>
            <p:cNvGrpSpPr/>
            <p:nvPr/>
          </p:nvGrpSpPr>
          <p:grpSpPr>
            <a:xfrm>
              <a:off x="9936789" y="4960185"/>
              <a:ext cx="445168" cy="515652"/>
              <a:chOff x="9344527" y="1337559"/>
              <a:chExt cx="445168" cy="515652"/>
            </a:xfrm>
          </p:grpSpPr>
          <p:sp>
            <p:nvSpPr>
              <p:cNvPr id="1066" name="Oval 1065">
                <a:extLst>
                  <a:ext uri="{FF2B5EF4-FFF2-40B4-BE49-F238E27FC236}">
                    <a16:creationId xmlns:a16="http://schemas.microsoft.com/office/drawing/2014/main" id="{865469C7-7FFE-FD20-F6CF-4AD6D890366C}"/>
                  </a:ext>
                </a:extLst>
              </p:cNvPr>
              <p:cNvSpPr/>
              <p:nvPr/>
            </p:nvSpPr>
            <p:spPr>
              <a:xfrm>
                <a:off x="9529011" y="133755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7" name="Oval 1066">
                <a:extLst>
                  <a:ext uri="{FF2B5EF4-FFF2-40B4-BE49-F238E27FC236}">
                    <a16:creationId xmlns:a16="http://schemas.microsoft.com/office/drawing/2014/main" id="{A6B622E5-F42B-314D-922B-8373AACD1278}"/>
                  </a:ext>
                </a:extLst>
              </p:cNvPr>
              <p:cNvSpPr/>
              <p:nvPr/>
            </p:nvSpPr>
            <p:spPr>
              <a:xfrm>
                <a:off x="9681411" y="148995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8" name="Oval 1067">
                <a:extLst>
                  <a:ext uri="{FF2B5EF4-FFF2-40B4-BE49-F238E27FC236}">
                    <a16:creationId xmlns:a16="http://schemas.microsoft.com/office/drawing/2014/main" id="{95FAA08D-57F9-0931-0EDC-53011E9DE03C}"/>
                  </a:ext>
                </a:extLst>
              </p:cNvPr>
              <p:cNvSpPr/>
              <p:nvPr/>
            </p:nvSpPr>
            <p:spPr>
              <a:xfrm>
                <a:off x="9420727" y="1606984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9" name="Oval 1068">
                <a:extLst>
                  <a:ext uri="{FF2B5EF4-FFF2-40B4-BE49-F238E27FC236}">
                    <a16:creationId xmlns:a16="http://schemas.microsoft.com/office/drawing/2014/main" id="{B64279A0-388D-318F-EBFA-845B67BFF000}"/>
                  </a:ext>
                </a:extLst>
              </p:cNvPr>
              <p:cNvSpPr/>
              <p:nvPr/>
            </p:nvSpPr>
            <p:spPr>
              <a:xfrm>
                <a:off x="9637295" y="1710886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0" name="Oval 1069">
                <a:extLst>
                  <a:ext uri="{FF2B5EF4-FFF2-40B4-BE49-F238E27FC236}">
                    <a16:creationId xmlns:a16="http://schemas.microsoft.com/office/drawing/2014/main" id="{AF31B461-CF0A-4274-E956-4C6DF819FCFC}"/>
                  </a:ext>
                </a:extLst>
              </p:cNvPr>
              <p:cNvSpPr/>
              <p:nvPr/>
            </p:nvSpPr>
            <p:spPr>
              <a:xfrm>
                <a:off x="9344527" y="1418796"/>
                <a:ext cx="108284" cy="142325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1" name="Oval 1070">
                <a:extLst>
                  <a:ext uri="{FF2B5EF4-FFF2-40B4-BE49-F238E27FC236}">
                    <a16:creationId xmlns:a16="http://schemas.microsoft.com/office/drawing/2014/main" id="{8A1C7F9B-9A2E-E1BB-44D3-1C2177FDB785}"/>
                  </a:ext>
                </a:extLst>
              </p:cNvPr>
              <p:cNvSpPr/>
              <p:nvPr/>
            </p:nvSpPr>
            <p:spPr>
              <a:xfrm>
                <a:off x="9525001" y="1545629"/>
                <a:ext cx="108284" cy="1423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0" name="Oval 1059">
              <a:extLst>
                <a:ext uri="{FF2B5EF4-FFF2-40B4-BE49-F238E27FC236}">
                  <a16:creationId xmlns:a16="http://schemas.microsoft.com/office/drawing/2014/main" id="{AECFDA68-D659-1B17-17F9-2D9F4E7720A0}"/>
                </a:ext>
              </a:extLst>
            </p:cNvPr>
            <p:cNvSpPr/>
            <p:nvPr/>
          </p:nvSpPr>
          <p:spPr>
            <a:xfrm>
              <a:off x="10600364" y="5177730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Oval 1060">
              <a:extLst>
                <a:ext uri="{FF2B5EF4-FFF2-40B4-BE49-F238E27FC236}">
                  <a16:creationId xmlns:a16="http://schemas.microsoft.com/office/drawing/2014/main" id="{4FA7FEF8-A313-0ACA-D43F-CEEF82278781}"/>
                </a:ext>
              </a:extLst>
            </p:cNvPr>
            <p:cNvSpPr/>
            <p:nvPr/>
          </p:nvSpPr>
          <p:spPr>
            <a:xfrm>
              <a:off x="10752764" y="5330130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Oval 1061">
              <a:extLst>
                <a:ext uri="{FF2B5EF4-FFF2-40B4-BE49-F238E27FC236}">
                  <a16:creationId xmlns:a16="http://schemas.microsoft.com/office/drawing/2014/main" id="{395921B2-E0BD-EFAB-91FD-608F08E5437B}"/>
                </a:ext>
              </a:extLst>
            </p:cNvPr>
            <p:cNvSpPr/>
            <p:nvPr/>
          </p:nvSpPr>
          <p:spPr>
            <a:xfrm>
              <a:off x="10492080" y="5447155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Oval 1062">
              <a:extLst>
                <a:ext uri="{FF2B5EF4-FFF2-40B4-BE49-F238E27FC236}">
                  <a16:creationId xmlns:a16="http://schemas.microsoft.com/office/drawing/2014/main" id="{6962AE6D-212F-A511-F76B-3DAE8876F095}"/>
                </a:ext>
              </a:extLst>
            </p:cNvPr>
            <p:cNvSpPr/>
            <p:nvPr/>
          </p:nvSpPr>
          <p:spPr>
            <a:xfrm>
              <a:off x="10708648" y="5551057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Oval 1063">
              <a:extLst>
                <a:ext uri="{FF2B5EF4-FFF2-40B4-BE49-F238E27FC236}">
                  <a16:creationId xmlns:a16="http://schemas.microsoft.com/office/drawing/2014/main" id="{5B2EBDD3-1D4A-FFFB-6A7A-5EE24AA61D8D}"/>
                </a:ext>
              </a:extLst>
            </p:cNvPr>
            <p:cNvSpPr/>
            <p:nvPr/>
          </p:nvSpPr>
          <p:spPr>
            <a:xfrm>
              <a:off x="10415880" y="5258967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Oval 1064">
              <a:extLst>
                <a:ext uri="{FF2B5EF4-FFF2-40B4-BE49-F238E27FC236}">
                  <a16:creationId xmlns:a16="http://schemas.microsoft.com/office/drawing/2014/main" id="{82F85591-7223-FB6D-1FE2-3AECD64AAA45}"/>
                </a:ext>
              </a:extLst>
            </p:cNvPr>
            <p:cNvSpPr/>
            <p:nvPr/>
          </p:nvSpPr>
          <p:spPr>
            <a:xfrm>
              <a:off x="10596354" y="5385800"/>
              <a:ext cx="108284" cy="1423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3" name="TextBox 1072">
            <a:extLst>
              <a:ext uri="{FF2B5EF4-FFF2-40B4-BE49-F238E27FC236}">
                <a16:creationId xmlns:a16="http://schemas.microsoft.com/office/drawing/2014/main" id="{73DF6EDD-EB90-AD94-3065-B6D24F302F81}"/>
              </a:ext>
            </a:extLst>
          </p:cNvPr>
          <p:cNvSpPr txBox="1"/>
          <p:nvPr/>
        </p:nvSpPr>
        <p:spPr>
          <a:xfrm>
            <a:off x="9011684" y="5032186"/>
            <a:ext cx="3076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 good cluster if s(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small,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Perhaps decrease # of clusters</a:t>
            </a: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B8FCA06E-72C1-04CC-515F-B5135F6C051F}"/>
              </a:ext>
            </a:extLst>
          </p:cNvPr>
          <p:cNvSpPr txBox="1"/>
          <p:nvPr/>
        </p:nvSpPr>
        <p:spPr>
          <a:xfrm>
            <a:off x="-126972" y="2538943"/>
            <a:ext cx="38406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a(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is a measure of how </a:t>
            </a:r>
          </a:p>
          <a:p>
            <a:pPr algn="ctr"/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dissimilar 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aseline="-25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to its own cluster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6" name="Oval 1075">
            <a:extLst>
              <a:ext uri="{FF2B5EF4-FFF2-40B4-BE49-F238E27FC236}">
                <a16:creationId xmlns:a16="http://schemas.microsoft.com/office/drawing/2014/main" id="{A166EDB4-E1C0-814A-F7A0-4F1AF2326A8A}"/>
              </a:ext>
            </a:extLst>
          </p:cNvPr>
          <p:cNvSpPr/>
          <p:nvPr/>
        </p:nvSpPr>
        <p:spPr>
          <a:xfrm>
            <a:off x="9221512" y="1162342"/>
            <a:ext cx="750862" cy="876256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7" name="Group 1076">
            <a:extLst>
              <a:ext uri="{FF2B5EF4-FFF2-40B4-BE49-F238E27FC236}">
                <a16:creationId xmlns:a16="http://schemas.microsoft.com/office/drawing/2014/main" id="{A4860619-CD01-FAEB-4ABC-7DA94D49FDA0}"/>
              </a:ext>
            </a:extLst>
          </p:cNvPr>
          <p:cNvGrpSpPr/>
          <p:nvPr/>
        </p:nvGrpSpPr>
        <p:grpSpPr>
          <a:xfrm>
            <a:off x="6103141" y="2058003"/>
            <a:ext cx="3373975" cy="491538"/>
            <a:chOff x="4236297" y="440443"/>
            <a:chExt cx="3373975" cy="491538"/>
          </a:xfrm>
        </p:grpSpPr>
        <p:sp>
          <p:nvSpPr>
            <p:cNvPr id="1078" name="TextBox 1077">
              <a:extLst>
                <a:ext uri="{FF2B5EF4-FFF2-40B4-BE49-F238E27FC236}">
                  <a16:creationId xmlns:a16="http://schemas.microsoft.com/office/drawing/2014/main" id="{D1EE36E8-6C33-040D-F4BE-F6E1E06C9429}"/>
                </a:ext>
              </a:extLst>
            </p:cNvPr>
            <p:cNvSpPr txBox="1"/>
            <p:nvPr/>
          </p:nvSpPr>
          <p:spPr>
            <a:xfrm>
              <a:off x="5040338" y="562649"/>
              <a:ext cx="2569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Indices of  pts in k cluster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79" name="Straight Arrow Connector 1078">
              <a:extLst>
                <a:ext uri="{FF2B5EF4-FFF2-40B4-BE49-F238E27FC236}">
                  <a16:creationId xmlns:a16="http://schemas.microsoft.com/office/drawing/2014/main" id="{2012E326-C3F7-460C-AD15-C3D12C5CCD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236297" y="440443"/>
              <a:ext cx="905198" cy="1222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1" name="TextBox 1080">
            <a:extLst>
              <a:ext uri="{FF2B5EF4-FFF2-40B4-BE49-F238E27FC236}">
                <a16:creationId xmlns:a16="http://schemas.microsoft.com/office/drawing/2014/main" id="{FD6DE81C-3CC3-2F48-22A4-62024715B798}"/>
              </a:ext>
            </a:extLst>
          </p:cNvPr>
          <p:cNvSpPr txBox="1"/>
          <p:nvPr/>
        </p:nvSpPr>
        <p:spPr>
          <a:xfrm>
            <a:off x="8690741" y="4042306"/>
            <a:ext cx="3454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is small if pts</a:t>
            </a:r>
          </a:p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are   similar to other pts cluster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3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 animBg="1"/>
      <p:bldP spid="26" grpId="0" animBg="1"/>
      <p:bldP spid="44" grpId="0" animBg="1"/>
      <p:bldP spid="47" grpId="0" animBg="1"/>
      <p:bldP spid="1030" grpId="0"/>
      <p:bldP spid="1030" grpId="1"/>
      <p:bldP spid="1044" grpId="0" animBg="1"/>
      <p:bldP spid="1045" grpId="0" animBg="1"/>
      <p:bldP spid="1045" grpId="1" animBg="1"/>
      <p:bldP spid="1045" grpId="2" animBg="1"/>
      <p:bldP spid="1046" grpId="0" animBg="1"/>
      <p:bldP spid="1046" grpId="1" animBg="1"/>
      <p:bldP spid="1048" grpId="0"/>
      <p:bldP spid="1050" grpId="0" animBg="1"/>
      <p:bldP spid="1053" grpId="0"/>
      <p:bldP spid="1054" grpId="0"/>
      <p:bldP spid="1055" grpId="0"/>
      <p:bldP spid="1056" grpId="0"/>
      <p:bldP spid="1057" grpId="0"/>
      <p:bldP spid="1073" grpId="0"/>
      <p:bldP spid="1075" grpId="0"/>
      <p:bldP spid="1076" grpId="0" animBg="1"/>
      <p:bldP spid="1081" grpId="0"/>
      <p:bldP spid="108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E6BA051-0844-E97E-5137-DFA80DCDC0C6}"/>
              </a:ext>
            </a:extLst>
          </p:cNvPr>
          <p:cNvGrpSpPr/>
          <p:nvPr/>
        </p:nvGrpSpPr>
        <p:grpSpPr>
          <a:xfrm>
            <a:off x="5624971" y="0"/>
            <a:ext cx="6165977" cy="7078717"/>
            <a:chOff x="3074276" y="-220717"/>
            <a:chExt cx="6165977" cy="707871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2464A69A-EDBE-AE09-F054-2986C9DB6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4356" y="0"/>
              <a:ext cx="5983287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575300-29DF-470B-A770-F0006DB5531A}"/>
                </a:ext>
              </a:extLst>
            </p:cNvPr>
            <p:cNvSpPr/>
            <p:nvPr/>
          </p:nvSpPr>
          <p:spPr>
            <a:xfrm>
              <a:off x="3074276" y="0"/>
              <a:ext cx="1954924" cy="66372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76BC-4EB3-7FE5-D458-4873BCA3FB4E}"/>
                </a:ext>
              </a:extLst>
            </p:cNvPr>
            <p:cNvSpPr/>
            <p:nvPr/>
          </p:nvSpPr>
          <p:spPr>
            <a:xfrm>
              <a:off x="4841917" y="-220717"/>
              <a:ext cx="4398336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Better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F3AEE5-085E-609F-2FDF-1BB1E83FF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13874" y="-274088"/>
            <a:ext cx="9144000" cy="23876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inux Libertine"/>
              </a:rPr>
              <a:t>Silhouette Validation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E6EBF-67E1-20F6-361F-333ACCA9E5BF}"/>
              </a:ext>
            </a:extLst>
          </p:cNvPr>
          <p:cNvSpPr txBox="1"/>
          <p:nvPr/>
        </p:nvSpPr>
        <p:spPr>
          <a:xfrm>
            <a:off x="417094" y="2782669"/>
            <a:ext cx="8410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technique provides a succinct graphical representation </a:t>
            </a:r>
          </a:p>
          <a:p>
            <a:pPr algn="ct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of how well each object has been classified.</a:t>
            </a:r>
            <a:r>
              <a:rPr lang="en-US" b="0" i="0" u="none" strike="noStrike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/>
              </a:rPr>
              <a:t>[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7BBCBC-D64A-25E3-4B2A-C4B9318BC028}"/>
              </a:ext>
            </a:extLst>
          </p:cNvPr>
          <p:cNvSpPr txBox="1"/>
          <p:nvPr/>
        </p:nvSpPr>
        <p:spPr>
          <a:xfrm>
            <a:off x="9040626" y="276999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Better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C9D4561-4A6D-0CF8-B61F-8063FFA8AEDF}"/>
              </a:ext>
            </a:extLst>
          </p:cNvPr>
          <p:cNvSpPr/>
          <p:nvPr/>
        </p:nvSpPr>
        <p:spPr>
          <a:xfrm>
            <a:off x="7609975" y="4940511"/>
            <a:ext cx="2364827" cy="1624780"/>
          </a:xfrm>
          <a:prstGeom prst="ellipse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C83BD7E-3925-702D-A9E7-9361271B5D52}"/>
              </a:ext>
            </a:extLst>
          </p:cNvPr>
          <p:cNvGrpSpPr/>
          <p:nvPr/>
        </p:nvGrpSpPr>
        <p:grpSpPr>
          <a:xfrm>
            <a:off x="-118622" y="3636492"/>
            <a:ext cx="7591033" cy="1818643"/>
            <a:chOff x="-118622" y="3636492"/>
            <a:chExt cx="7591033" cy="181864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AB8B5C6-0ADE-EB96-DB28-8D46E762E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84039" y="4324099"/>
              <a:ext cx="3888372" cy="92367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C5A45A-2AB3-121B-264E-68822DAD09A6}"/>
                </a:ext>
              </a:extLst>
            </p:cNvPr>
            <p:cNvSpPr txBox="1"/>
            <p:nvPr/>
          </p:nvSpPr>
          <p:spPr>
            <a:xfrm>
              <a:off x="62517" y="3636492"/>
              <a:ext cx="269496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If pt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x</a:t>
              </a:r>
              <a:r>
                <a:rPr lang="en-US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in K cluster</a:t>
              </a:r>
            </a:p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is very similar to pts in K</a:t>
              </a:r>
            </a:p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Cluster then a(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)~0 is small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04B8BC9-C5EC-D7F9-01B9-BD2096C52296}"/>
                </a:ext>
              </a:extLst>
            </p:cNvPr>
            <p:cNvSpPr txBox="1"/>
            <p:nvPr/>
          </p:nvSpPr>
          <p:spPr>
            <a:xfrm>
              <a:off x="-118622" y="4531805"/>
              <a:ext cx="372409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If pt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x</a:t>
              </a:r>
              <a:r>
                <a:rPr lang="en-US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in K cluster</a:t>
              </a:r>
            </a:p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is highly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disimilar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to pts in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neigboring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Clusters then 1&gt;b(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)&gt;&gt;0 is large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D4CE634-098E-B26E-1A7B-78E91B9C4E2B}"/>
              </a:ext>
            </a:extLst>
          </p:cNvPr>
          <p:cNvSpPr txBox="1"/>
          <p:nvPr/>
        </p:nvSpPr>
        <p:spPr>
          <a:xfrm>
            <a:off x="553662" y="6488668"/>
            <a:ext cx="6446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https://en.wikipedia.org/wiki/Silhouette_(clustering)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8FA97A-171B-505B-85C6-2F4A3334AC0B}"/>
              </a:ext>
            </a:extLst>
          </p:cNvPr>
          <p:cNvSpPr txBox="1"/>
          <p:nvPr/>
        </p:nvSpPr>
        <p:spPr>
          <a:xfrm>
            <a:off x="8001013" y="1256820"/>
            <a:ext cx="247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 clustering if s(</a:t>
            </a:r>
            <a:r>
              <a:rPr lang="en-US" dirty="0" err="1"/>
              <a:t>i</a:t>
            </a:r>
            <a:r>
              <a:rPr lang="en-US" dirty="0"/>
              <a:t>) fat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DB660-64AD-71B3-0AAB-0BBDE9A4DEC0}"/>
              </a:ext>
            </a:extLst>
          </p:cNvPr>
          <p:cNvSpPr txBox="1"/>
          <p:nvPr/>
        </p:nvSpPr>
        <p:spPr>
          <a:xfrm>
            <a:off x="7374195" y="5617240"/>
            <a:ext cx="2860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Bad clustering if s(</a:t>
            </a:r>
            <a:r>
              <a:rPr lang="en-US" dirty="0" err="1"/>
              <a:t>i</a:t>
            </a:r>
            <a:r>
              <a:rPr lang="en-US" dirty="0"/>
              <a:t>) is skinny</a:t>
            </a:r>
          </a:p>
        </p:txBody>
      </p:sp>
    </p:spTree>
    <p:extLst>
      <p:ext uri="{BB962C8B-B14F-4D97-AF65-F5344CB8AC3E}">
        <p14:creationId xmlns:p14="http://schemas.microsoft.com/office/powerpoint/2010/main" val="403619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E6BA051-0844-E97E-5137-DFA80DCDC0C6}"/>
              </a:ext>
            </a:extLst>
          </p:cNvPr>
          <p:cNvGrpSpPr/>
          <p:nvPr/>
        </p:nvGrpSpPr>
        <p:grpSpPr>
          <a:xfrm>
            <a:off x="5624971" y="0"/>
            <a:ext cx="6165977" cy="7078717"/>
            <a:chOff x="3074276" y="-220717"/>
            <a:chExt cx="6165977" cy="707871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2464A69A-EDBE-AE09-F054-2986C9DB6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4356" y="0"/>
              <a:ext cx="5983287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575300-29DF-470B-A770-F0006DB5531A}"/>
                </a:ext>
              </a:extLst>
            </p:cNvPr>
            <p:cNvSpPr/>
            <p:nvPr/>
          </p:nvSpPr>
          <p:spPr>
            <a:xfrm>
              <a:off x="3074276" y="0"/>
              <a:ext cx="1954924" cy="66372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76BC-4EB3-7FE5-D458-4873BCA3FB4E}"/>
                </a:ext>
              </a:extLst>
            </p:cNvPr>
            <p:cNvSpPr/>
            <p:nvPr/>
          </p:nvSpPr>
          <p:spPr>
            <a:xfrm>
              <a:off x="4841917" y="-220717"/>
              <a:ext cx="4398336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Better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F3AEE5-085E-609F-2FDF-1BB1E83FF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13874" y="-274088"/>
            <a:ext cx="9144000" cy="23876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inux Libertine"/>
              </a:rPr>
              <a:t>Silhouette Validation Method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7BBCBC-D64A-25E3-4B2A-C4B9318BC028}"/>
              </a:ext>
            </a:extLst>
          </p:cNvPr>
          <p:cNvSpPr txBox="1"/>
          <p:nvPr/>
        </p:nvSpPr>
        <p:spPr>
          <a:xfrm>
            <a:off x="9040626" y="276999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Better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C9D4561-4A6D-0CF8-B61F-8063FFA8AEDF}"/>
              </a:ext>
            </a:extLst>
          </p:cNvPr>
          <p:cNvSpPr/>
          <p:nvPr/>
        </p:nvSpPr>
        <p:spPr>
          <a:xfrm>
            <a:off x="7609975" y="4940511"/>
            <a:ext cx="2364827" cy="1624780"/>
          </a:xfrm>
          <a:prstGeom prst="ellipse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8FA97A-171B-505B-85C6-2F4A3334AC0B}"/>
              </a:ext>
            </a:extLst>
          </p:cNvPr>
          <p:cNvSpPr txBox="1"/>
          <p:nvPr/>
        </p:nvSpPr>
        <p:spPr>
          <a:xfrm>
            <a:off x="8001013" y="1256820"/>
            <a:ext cx="3072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 clustering is s(</a:t>
            </a:r>
            <a:r>
              <a:rPr lang="en-US" dirty="0" err="1"/>
              <a:t>i</a:t>
            </a:r>
            <a:r>
              <a:rPr lang="en-US" dirty="0"/>
              <a:t>) being fat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DB660-64AD-71B3-0AAB-0BBDE9A4DEC0}"/>
              </a:ext>
            </a:extLst>
          </p:cNvPr>
          <p:cNvSpPr txBox="1"/>
          <p:nvPr/>
        </p:nvSpPr>
        <p:spPr>
          <a:xfrm>
            <a:off x="7374195" y="5617240"/>
            <a:ext cx="2860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Bad clustering if s(</a:t>
            </a:r>
            <a:r>
              <a:rPr lang="en-US" dirty="0" err="1"/>
              <a:t>i</a:t>
            </a:r>
            <a:r>
              <a:rPr lang="en-US" dirty="0"/>
              <a:t>) is skinny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82B1FA-C140-98DA-07BC-D56FD6672972}"/>
              </a:ext>
            </a:extLst>
          </p:cNvPr>
          <p:cNvSpPr txBox="1"/>
          <p:nvPr/>
        </p:nvSpPr>
        <p:spPr>
          <a:xfrm>
            <a:off x="1038600" y="2108587"/>
            <a:ext cx="64465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mean s(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over all points of a cluster is a measure of how tightly grouped all the points in the cluster are. Thus the mean s(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over all data of the entire dataset is a measure of how appropriately the data have been clustered. If there are too many or too few clusters, as may occur when a poor choice of k is used in the clustering algorithm (e.g.,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K-means"/>
              </a:rPr>
              <a:t>k-means</a:t>
            </a:r>
            <a:r>
              <a:rPr lang="en-US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some of the clusters will typically display much narrower silhouettes than the rest. Thus silhouette plots and means may be used to determine the natural number of clusters within a dataset. One can also increase the likelihood of the silhouette being maximized at the correct number of clusters by re-scaling the data using feature weights that are cluster specific.</a:t>
            </a:r>
            <a:r>
              <a:rPr lang="en-US" b="0" i="0" u="none" strike="noStrike" baseline="30000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[2]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0FE5E5-0B75-F90C-B757-F523601BE8E1}"/>
              </a:ext>
            </a:extLst>
          </p:cNvPr>
          <p:cNvSpPr/>
          <p:nvPr/>
        </p:nvSpPr>
        <p:spPr>
          <a:xfrm>
            <a:off x="2880360" y="3029005"/>
            <a:ext cx="4699535" cy="26939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2B8779-3224-A5B5-6D89-8D7891B7F7D1}"/>
              </a:ext>
            </a:extLst>
          </p:cNvPr>
          <p:cNvSpPr/>
          <p:nvPr/>
        </p:nvSpPr>
        <p:spPr>
          <a:xfrm>
            <a:off x="777502" y="3298402"/>
            <a:ext cx="6779795" cy="85165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8C5527-726C-2E04-4C52-1E4B796E2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542" y="1215568"/>
            <a:ext cx="7659169" cy="3896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F3AEE5-085E-609F-2FDF-1BB1E83FF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1425" y="-1380217"/>
            <a:ext cx="12409345" cy="2451436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inux Libertine"/>
              </a:rPr>
              <a:t>Silhouette Validation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inux Libertine"/>
              </a:rPr>
              <a:t>Matlab</a:t>
            </a:r>
            <a:endParaRPr lang="en-US" b="0" i="0" dirty="0">
              <a:solidFill>
                <a:srgbClr val="000000"/>
              </a:solidFill>
              <a:effectLst/>
              <a:latin typeface="Linux Libertin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DB660-64AD-71B3-0AAB-0BBDE9A4DEC0}"/>
              </a:ext>
            </a:extLst>
          </p:cNvPr>
          <p:cNvSpPr txBox="1"/>
          <p:nvPr/>
        </p:nvSpPr>
        <p:spPr>
          <a:xfrm>
            <a:off x="9188245" y="3974901"/>
            <a:ext cx="2760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Bad clustering if s(</a:t>
            </a:r>
            <a:r>
              <a:rPr lang="en-US" dirty="0" err="1"/>
              <a:t>i</a:t>
            </a:r>
            <a:r>
              <a:rPr lang="en-US" dirty="0"/>
              <a:t>) is short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0FE5E5-0B75-F90C-B757-F523601BE8E1}"/>
              </a:ext>
            </a:extLst>
          </p:cNvPr>
          <p:cNvSpPr/>
          <p:nvPr/>
        </p:nvSpPr>
        <p:spPr>
          <a:xfrm>
            <a:off x="5813092" y="1432273"/>
            <a:ext cx="2917954" cy="169541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2B8779-3224-A5B5-6D89-8D7891B7F7D1}"/>
              </a:ext>
            </a:extLst>
          </p:cNvPr>
          <p:cNvSpPr/>
          <p:nvPr/>
        </p:nvSpPr>
        <p:spPr>
          <a:xfrm>
            <a:off x="1272008" y="3163702"/>
            <a:ext cx="7787703" cy="20924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81FAB4-EC11-7C16-F06E-1FA2A3C00EB4}"/>
              </a:ext>
            </a:extLst>
          </p:cNvPr>
          <p:cNvSpPr/>
          <p:nvPr/>
        </p:nvSpPr>
        <p:spPr>
          <a:xfrm>
            <a:off x="8200574" y="3428999"/>
            <a:ext cx="275304" cy="73056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17E1A1-E6D6-FA67-1021-8964CF545860}"/>
              </a:ext>
            </a:extLst>
          </p:cNvPr>
          <p:cNvSpPr/>
          <p:nvPr/>
        </p:nvSpPr>
        <p:spPr>
          <a:xfrm>
            <a:off x="7569086" y="3428999"/>
            <a:ext cx="275304" cy="73056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346D7F-3CAC-3611-4A62-00046F6D26EB}"/>
              </a:ext>
            </a:extLst>
          </p:cNvPr>
          <p:cNvSpPr/>
          <p:nvPr/>
        </p:nvSpPr>
        <p:spPr>
          <a:xfrm>
            <a:off x="6799006" y="3428999"/>
            <a:ext cx="104188" cy="73056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F021AB-55E7-3361-63BC-8248298BFABE}"/>
              </a:ext>
            </a:extLst>
          </p:cNvPr>
          <p:cNvSpPr/>
          <p:nvPr/>
        </p:nvSpPr>
        <p:spPr>
          <a:xfrm>
            <a:off x="6028926" y="3428999"/>
            <a:ext cx="104188" cy="73056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21820A-AB28-672F-E565-AA8E5ECC902C}"/>
              </a:ext>
            </a:extLst>
          </p:cNvPr>
          <p:cNvSpPr/>
          <p:nvPr/>
        </p:nvSpPr>
        <p:spPr>
          <a:xfrm>
            <a:off x="5819059" y="3399503"/>
            <a:ext cx="104188" cy="730567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408100-74ED-EC33-610A-7548E32C94DB}"/>
              </a:ext>
            </a:extLst>
          </p:cNvPr>
          <p:cNvSpPr txBox="1"/>
          <p:nvPr/>
        </p:nvSpPr>
        <p:spPr>
          <a:xfrm>
            <a:off x="9188244" y="1601814"/>
            <a:ext cx="271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 clustering if s(</a:t>
            </a:r>
            <a:r>
              <a:rPr lang="en-US" dirty="0" err="1"/>
              <a:t>i</a:t>
            </a:r>
            <a:r>
              <a:rPr lang="en-US" dirty="0"/>
              <a:t>) is tall</a:t>
            </a:r>
          </a:p>
        </p:txBody>
      </p:sp>
    </p:spTree>
    <p:extLst>
      <p:ext uri="{BB962C8B-B14F-4D97-AF65-F5344CB8AC3E}">
        <p14:creationId xmlns:p14="http://schemas.microsoft.com/office/powerpoint/2010/main" val="638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1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AEE5-085E-609F-2FDF-1BB1E83FF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1425" y="-1380217"/>
            <a:ext cx="12409345" cy="2451436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inux Libertine"/>
              </a:rPr>
              <a:t>Silhouette Validation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inux Libertine"/>
              </a:rPr>
              <a:t>Matlab</a:t>
            </a:r>
            <a:endParaRPr lang="en-US" b="0" i="0" dirty="0">
              <a:solidFill>
                <a:srgbClr val="000000"/>
              </a:solidFill>
              <a:effectLst/>
              <a:latin typeface="Linux Libertin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9B235D-E174-1B2C-7F23-133FEA000AB0}"/>
              </a:ext>
            </a:extLst>
          </p:cNvPr>
          <p:cNvSpPr txBox="1"/>
          <p:nvPr/>
        </p:nvSpPr>
        <p:spPr>
          <a:xfrm>
            <a:off x="1989115" y="1071219"/>
            <a:ext cx="78682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%Create 2 clusters with </a:t>
            </a:r>
            <a:r>
              <a:rPr lang="en-US" sz="1800" b="0" i="0" dirty="0" err="1">
                <a:solidFill>
                  <a:srgbClr val="008013"/>
                </a:solidFill>
                <a:effectLst/>
                <a:latin typeface="Menlo"/>
              </a:rPr>
              <a:t>raddi</a:t>
            </a:r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=1 &amp; centers 2 </a:t>
            </a:r>
            <a:r>
              <a:rPr lang="en-US" sz="1800" b="0" i="0" dirty="0" err="1">
                <a:solidFill>
                  <a:srgbClr val="008013"/>
                </a:solidFill>
                <a:effectLst/>
                <a:latin typeface="Menlo"/>
              </a:rPr>
              <a:t>raddi</a:t>
            </a:r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 apart</a:t>
            </a:r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 err="1">
                <a:effectLst/>
                <a:latin typeface="Menlo"/>
              </a:rPr>
              <a:t>npts</a:t>
            </a:r>
            <a:r>
              <a:rPr lang="en-US" sz="1800" b="0" i="0" dirty="0">
                <a:effectLst/>
                <a:latin typeface="Menlo"/>
              </a:rPr>
              <a:t>=50;mf=3;</a:t>
            </a:r>
          </a:p>
          <a:p>
            <a:r>
              <a:rPr lang="en-US" sz="1800" b="0" i="0" dirty="0">
                <a:effectLst/>
                <a:latin typeface="Menlo"/>
              </a:rPr>
              <a:t>X = [</a:t>
            </a:r>
            <a:r>
              <a:rPr lang="en-US" sz="1800" b="0" i="0" dirty="0" err="1">
                <a:effectLst/>
                <a:latin typeface="Menlo"/>
              </a:rPr>
              <a:t>randn</a:t>
            </a:r>
            <a:r>
              <a:rPr lang="en-US" sz="1800" b="0" i="0" dirty="0">
                <a:effectLst/>
                <a:latin typeface="Menlo"/>
              </a:rPr>
              <a:t>(npts,2)+mf*ones(npts,2); </a:t>
            </a:r>
            <a:r>
              <a:rPr lang="en-US" sz="1800" b="0" i="0" dirty="0" err="1">
                <a:effectLst/>
                <a:latin typeface="Menlo"/>
              </a:rPr>
              <a:t>randn</a:t>
            </a:r>
            <a:r>
              <a:rPr lang="en-US" sz="1800" b="0" i="0" dirty="0">
                <a:effectLst/>
                <a:latin typeface="Menlo"/>
              </a:rPr>
              <a:t>(npts,2)-mf*ones(npts,2)];</a:t>
            </a:r>
          </a:p>
          <a:p>
            <a:r>
              <a:rPr lang="en-US" sz="1800" b="0" i="0" dirty="0">
                <a:effectLst/>
                <a:latin typeface="Menlo"/>
              </a:rPr>
              <a:t>opts = </a:t>
            </a:r>
            <a:r>
              <a:rPr lang="en-US" sz="1800" b="0" i="0" dirty="0" err="1">
                <a:effectLst/>
                <a:latin typeface="Menlo"/>
              </a:rPr>
              <a:t>statset</a:t>
            </a:r>
            <a:r>
              <a:rPr lang="en-US" sz="1800" b="0" i="0" dirty="0">
                <a:effectLst/>
                <a:latin typeface="Menlo"/>
              </a:rPr>
              <a:t>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Display'</a:t>
            </a:r>
            <a:r>
              <a:rPr lang="en-US" sz="1800" b="0" i="0" dirty="0" err="1">
                <a:effectLst/>
                <a:latin typeface="Menlo"/>
              </a:rPr>
              <a:t>,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'final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’</a:t>
            </a:r>
            <a:r>
              <a:rPr lang="en-US" sz="1800" b="0" i="0" dirty="0">
                <a:effectLst/>
                <a:latin typeface="Menlo"/>
              </a:rPr>
              <a:t>);</a:t>
            </a:r>
          </a:p>
          <a:p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%Compute labels </a:t>
            </a:r>
            <a:r>
              <a:rPr lang="en-US" sz="1800" b="0" i="0" dirty="0" err="1">
                <a:solidFill>
                  <a:srgbClr val="008013"/>
                </a:solidFill>
                <a:effectLst/>
                <a:latin typeface="Menlo"/>
              </a:rPr>
              <a:t>cidx</a:t>
            </a:r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(</a:t>
            </a:r>
            <a:r>
              <a:rPr lang="en-US" sz="1800" b="0" i="0" dirty="0" err="1">
                <a:solidFill>
                  <a:srgbClr val="008013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) for points and cluster centers </a:t>
            </a:r>
            <a:r>
              <a:rPr lang="en-US" sz="1800" b="0" i="0" dirty="0" err="1">
                <a:solidFill>
                  <a:srgbClr val="008013"/>
                </a:solidFill>
                <a:effectLst/>
                <a:latin typeface="Menlo"/>
              </a:rPr>
              <a:t>ctrs</a:t>
            </a:r>
            <a:r>
              <a:rPr lang="en-US" sz="1800" b="0" i="0" dirty="0">
                <a:solidFill>
                  <a:srgbClr val="008013"/>
                </a:solidFill>
                <a:effectLst/>
                <a:latin typeface="Menlo"/>
              </a:rPr>
              <a:t> for the clusters</a:t>
            </a:r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>
                <a:effectLst/>
                <a:latin typeface="Menlo"/>
              </a:rPr>
              <a:t>[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, </a:t>
            </a:r>
            <a:r>
              <a:rPr lang="en-US" sz="1800" b="0" i="0" dirty="0" err="1">
                <a:effectLst/>
                <a:latin typeface="Menlo"/>
              </a:rPr>
              <a:t>ctrs</a:t>
            </a:r>
            <a:r>
              <a:rPr lang="en-US" sz="1800" b="0" i="0" dirty="0">
                <a:effectLst/>
                <a:latin typeface="Menlo"/>
              </a:rPr>
              <a:t>] = </a:t>
            </a:r>
            <a:r>
              <a:rPr lang="en-US" sz="1800" b="0" i="0" dirty="0" err="1">
                <a:effectLst/>
                <a:latin typeface="Menlo"/>
              </a:rPr>
              <a:t>kmeans</a:t>
            </a:r>
            <a:r>
              <a:rPr lang="en-US" sz="1800" b="0" i="0" dirty="0">
                <a:effectLst/>
                <a:latin typeface="Menlo"/>
              </a:rPr>
              <a:t>(X, 2, 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Distance'</a:t>
            </a:r>
            <a:r>
              <a:rPr lang="en-US" sz="1800" b="0" i="0" dirty="0" err="1">
                <a:effectLst/>
                <a:latin typeface="Menlo"/>
              </a:rPr>
              <a:t>,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'city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, </a:t>
            </a:r>
            <a:r>
              <a:rPr lang="en-US" sz="1800" b="0" i="0" dirty="0">
                <a:solidFill>
                  <a:srgbClr val="0E00FF"/>
                </a:solidFill>
                <a:effectLst/>
                <a:latin typeface="Menlo"/>
              </a:rPr>
              <a:t>...</a:t>
            </a:r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'Replicates'</a:t>
            </a:r>
            <a:r>
              <a:rPr lang="en-US" sz="1800" b="0" i="0" dirty="0">
                <a:effectLst/>
                <a:latin typeface="Menlo"/>
              </a:rPr>
              <a:t>,5, 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Options'</a:t>
            </a:r>
            <a:r>
              <a:rPr lang="en-US" sz="1800" b="0" i="0" dirty="0" err="1">
                <a:effectLst/>
                <a:latin typeface="Menlo"/>
              </a:rPr>
              <a:t>,opts</a:t>
            </a:r>
            <a:r>
              <a:rPr lang="en-US" sz="1800" b="0" i="0" dirty="0">
                <a:effectLst/>
                <a:latin typeface="Menlo"/>
              </a:rPr>
              <a:t>);</a:t>
            </a:r>
          </a:p>
          <a:p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>
                <a:effectLst/>
                <a:latin typeface="Menlo"/>
              </a:rPr>
              <a:t>subplot(221);</a:t>
            </a:r>
          </a:p>
          <a:p>
            <a:r>
              <a:rPr lang="en-US" sz="1800" b="0" i="0" dirty="0">
                <a:effectLst/>
                <a:latin typeface="Menlo"/>
              </a:rPr>
              <a:t> plot(X(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==1,1),X(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==1,2),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'r.'</a:t>
            </a:r>
            <a:r>
              <a:rPr lang="en-US" sz="1800" b="0" i="0" dirty="0">
                <a:effectLst/>
                <a:latin typeface="Menlo"/>
              </a:rPr>
              <a:t>, </a:t>
            </a:r>
            <a:r>
              <a:rPr lang="en-US" sz="1800" b="0" i="0" dirty="0">
                <a:solidFill>
                  <a:srgbClr val="0E00FF"/>
                </a:solidFill>
                <a:effectLst/>
                <a:latin typeface="Menlo"/>
              </a:rPr>
              <a:t>...</a:t>
            </a:r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>
                <a:effectLst/>
                <a:latin typeface="Menlo"/>
              </a:rPr>
              <a:t> X(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==2,1),X(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==2,2),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'b.'</a:t>
            </a:r>
            <a:r>
              <a:rPr lang="en-US" sz="1800" b="0" i="0" dirty="0">
                <a:effectLst/>
                <a:latin typeface="Menlo"/>
              </a:rPr>
              <a:t>, </a:t>
            </a:r>
            <a:r>
              <a:rPr lang="en-US" sz="1800" b="0" i="0" dirty="0" err="1">
                <a:effectLst/>
                <a:latin typeface="Menlo"/>
              </a:rPr>
              <a:t>ctrs</a:t>
            </a:r>
            <a:r>
              <a:rPr lang="en-US" sz="1800" b="0" i="0" dirty="0">
                <a:effectLst/>
                <a:latin typeface="Menlo"/>
              </a:rPr>
              <a:t>(:,1),</a:t>
            </a:r>
            <a:r>
              <a:rPr lang="en-US" sz="1800" b="0" i="0" dirty="0" err="1">
                <a:effectLst/>
                <a:latin typeface="Menlo"/>
              </a:rPr>
              <a:t>ctrs</a:t>
            </a:r>
            <a:r>
              <a:rPr lang="en-US" sz="1800" b="0" i="0" dirty="0">
                <a:effectLst/>
                <a:latin typeface="Menlo"/>
              </a:rPr>
              <a:t>(:,2),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kx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);</a:t>
            </a:r>
          </a:p>
          <a:p>
            <a:r>
              <a:rPr lang="en-US" sz="1800" b="0" i="0" dirty="0">
                <a:effectLst/>
                <a:latin typeface="Menlo"/>
              </a:rPr>
              <a:t>title([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'Clusters with Radii=1 &amp; Centers Separated by '</a:t>
            </a:r>
            <a:r>
              <a:rPr lang="en-US" sz="1800" b="0" i="0" dirty="0">
                <a:effectLst/>
                <a:latin typeface="Menlo"/>
              </a:rPr>
              <a:t>,num2str(mf*2),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 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Raddi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])</a:t>
            </a:r>
          </a:p>
          <a:p>
            <a:r>
              <a:rPr lang="en-US" sz="1800" b="0" i="0" dirty="0" err="1">
                <a:effectLst/>
                <a:latin typeface="Menlo"/>
              </a:rPr>
              <a:t>xlabel</a:t>
            </a:r>
            <a:r>
              <a:rPr lang="en-US" sz="1800" b="0" i="0" dirty="0">
                <a:effectLst/>
                <a:latin typeface="Menlo"/>
              </a:rPr>
              <a:t>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'x(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)'</a:t>
            </a:r>
            <a:r>
              <a:rPr lang="en-US" sz="1800" b="0" i="0" dirty="0">
                <a:effectLst/>
                <a:latin typeface="Menlo"/>
              </a:rPr>
              <a:t>);</a:t>
            </a:r>
            <a:r>
              <a:rPr lang="en-US" sz="1800" b="0" i="0" dirty="0" err="1">
                <a:effectLst/>
                <a:latin typeface="Menlo"/>
              </a:rPr>
              <a:t>ylabel</a:t>
            </a:r>
            <a:r>
              <a:rPr lang="en-US" sz="1800" b="0" i="0" dirty="0">
                <a:effectLst/>
                <a:latin typeface="Menlo"/>
              </a:rPr>
              <a:t>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'y(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)'</a:t>
            </a:r>
            <a:r>
              <a:rPr lang="en-US" sz="1800" b="0" i="0" dirty="0">
                <a:effectLst/>
                <a:latin typeface="Menlo"/>
              </a:rPr>
              <a:t>);</a:t>
            </a:r>
          </a:p>
          <a:p>
            <a:r>
              <a:rPr lang="en-US" sz="1800" b="0" i="0" dirty="0">
                <a:effectLst/>
                <a:latin typeface="Menlo"/>
              </a:rPr>
              <a:t>text(-4,3,[num2str(</a:t>
            </a:r>
            <a:r>
              <a:rPr lang="en-US" sz="1800" b="0" i="0" dirty="0" err="1">
                <a:effectLst/>
                <a:latin typeface="Menlo"/>
              </a:rPr>
              <a:t>npts</a:t>
            </a:r>
            <a:r>
              <a:rPr lang="en-US" sz="1800" b="0" i="0" dirty="0">
                <a:effectLst/>
                <a:latin typeface="Menlo"/>
              </a:rPr>
              <a:t>),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 points/cluster'</a:t>
            </a:r>
            <a:r>
              <a:rPr lang="en-US" sz="1800" b="0" i="0" dirty="0">
                <a:effectLst/>
                <a:latin typeface="Menlo"/>
              </a:rPr>
              <a:t>])</a:t>
            </a:r>
          </a:p>
          <a:p>
            <a:endParaRPr lang="en-US" sz="1800" b="0" i="0" dirty="0">
              <a:effectLst/>
              <a:latin typeface="Menlo"/>
            </a:endParaRPr>
          </a:p>
          <a:p>
            <a:r>
              <a:rPr lang="en-US" sz="1800" b="0" i="0" dirty="0">
                <a:effectLst/>
                <a:latin typeface="Menlo"/>
              </a:rPr>
              <a:t>subplot(222);</a:t>
            </a:r>
          </a:p>
          <a:p>
            <a:r>
              <a:rPr lang="en-US" sz="1800" b="0" i="0" dirty="0">
                <a:effectLst/>
                <a:latin typeface="Menlo"/>
              </a:rPr>
              <a:t>s = silhouette(X, </a:t>
            </a:r>
            <a:r>
              <a:rPr lang="en-US" sz="1800" b="0" i="0" dirty="0" err="1">
                <a:effectLst/>
                <a:latin typeface="Menlo"/>
              </a:rPr>
              <a:t>cidx</a:t>
            </a:r>
            <a:r>
              <a:rPr lang="en-US" sz="1800" b="0" i="0" dirty="0">
                <a:effectLst/>
                <a:latin typeface="Menlo"/>
              </a:rPr>
              <a:t>, 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sqeuclid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);</a:t>
            </a:r>
          </a:p>
          <a:p>
            <a:r>
              <a:rPr lang="en-US" sz="1800" b="0" i="0" dirty="0">
                <a:effectLst/>
                <a:latin typeface="Menlo"/>
              </a:rPr>
              <a:t>bar(s)</a:t>
            </a:r>
          </a:p>
          <a:p>
            <a:r>
              <a:rPr lang="en-US" sz="1800" b="0" i="0" dirty="0">
                <a:effectLst/>
                <a:latin typeface="Menlo"/>
              </a:rPr>
              <a:t>title(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Silohuette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 s(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) vs Point Index 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)</a:t>
            </a:r>
          </a:p>
          <a:p>
            <a:r>
              <a:rPr lang="en-US" sz="1800" b="0" i="0" dirty="0" err="1">
                <a:effectLst/>
                <a:latin typeface="Menlo"/>
              </a:rPr>
              <a:t>xlabel</a:t>
            </a:r>
            <a:r>
              <a:rPr lang="en-US" sz="1800" b="0" i="0" dirty="0">
                <a:effectLst/>
                <a:latin typeface="Menlo"/>
              </a:rPr>
              <a:t>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'Point Index 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>
                <a:effectLst/>
                <a:latin typeface="Menlo"/>
              </a:rPr>
              <a:t>);</a:t>
            </a:r>
            <a:r>
              <a:rPr lang="en-US" sz="1800" b="0" i="0" dirty="0" err="1">
                <a:effectLst/>
                <a:latin typeface="Menlo"/>
              </a:rPr>
              <a:t>ylabel</a:t>
            </a:r>
            <a:r>
              <a:rPr lang="en-US" sz="1800" b="0" i="0" dirty="0">
                <a:effectLst/>
                <a:latin typeface="Menlo"/>
              </a:rPr>
              <a:t>(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Silohuette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 s(</a:t>
            </a:r>
            <a:r>
              <a:rPr lang="en-US" sz="1800" b="0" i="0" dirty="0" err="1">
                <a:solidFill>
                  <a:srgbClr val="A709F5"/>
                </a:solidFill>
                <a:effectLst/>
                <a:latin typeface="Menlo"/>
              </a:rPr>
              <a:t>i</a:t>
            </a:r>
            <a:r>
              <a:rPr lang="en-US" sz="1800" b="0" i="0" dirty="0">
                <a:solidFill>
                  <a:srgbClr val="A709F5"/>
                </a:solidFill>
                <a:effectLst/>
                <a:latin typeface="Menlo"/>
              </a:rPr>
              <a:t>)'</a:t>
            </a:r>
            <a:r>
              <a:rPr lang="en-US" sz="1800" b="0" i="0" dirty="0">
                <a:effectLst/>
                <a:latin typeface="Menlo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353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864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Menlo</vt:lpstr>
      <vt:lpstr>Symbol</vt:lpstr>
      <vt:lpstr>Times New Roman</vt:lpstr>
      <vt:lpstr>Office Theme</vt:lpstr>
      <vt:lpstr>Silhouette Validation Method</vt:lpstr>
      <vt:lpstr>PowerPoint Presentation</vt:lpstr>
      <vt:lpstr>Silhouette Validation Method</vt:lpstr>
      <vt:lpstr>Silhouette Validation Method</vt:lpstr>
      <vt:lpstr>Silhouette Validation Matlab</vt:lpstr>
      <vt:lpstr>Silhouette Validation Matlab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Silhouette Validation Method</dc:title>
  <dc:creator>gerard schuster</dc:creator>
  <cp:lastModifiedBy>gerard schuster</cp:lastModifiedBy>
  <cp:revision>4</cp:revision>
  <dcterms:created xsi:type="dcterms:W3CDTF">2023-01-26T02:56:16Z</dcterms:created>
  <dcterms:modified xsi:type="dcterms:W3CDTF">2023-01-30T22:48:01Z</dcterms:modified>
</cp:coreProperties>
</file>