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19" r:id="rId2"/>
    <p:sldId id="420" r:id="rId3"/>
    <p:sldId id="421" r:id="rId4"/>
    <p:sldId id="422" r:id="rId5"/>
    <p:sldId id="256" r:id="rId6"/>
    <p:sldId id="387" r:id="rId7"/>
    <p:sldId id="389" r:id="rId8"/>
    <p:sldId id="390" r:id="rId9"/>
    <p:sldId id="415" r:id="rId10"/>
    <p:sldId id="393" r:id="rId11"/>
    <p:sldId id="391" r:id="rId12"/>
    <p:sldId id="417" r:id="rId13"/>
    <p:sldId id="416" r:id="rId14"/>
    <p:sldId id="396" r:id="rId15"/>
    <p:sldId id="392" r:id="rId16"/>
    <p:sldId id="418" r:id="rId17"/>
    <p:sldId id="397" r:id="rId18"/>
    <p:sldId id="398" r:id="rId19"/>
    <p:sldId id="399" r:id="rId20"/>
    <p:sldId id="400" r:id="rId21"/>
    <p:sldId id="401" r:id="rId22"/>
    <p:sldId id="402" r:id="rId23"/>
    <p:sldId id="388" r:id="rId24"/>
    <p:sldId id="404" r:id="rId25"/>
    <p:sldId id="405" r:id="rId26"/>
    <p:sldId id="403" r:id="rId27"/>
    <p:sldId id="408" r:id="rId28"/>
    <p:sldId id="407" r:id="rId29"/>
    <p:sldId id="409" r:id="rId30"/>
    <p:sldId id="411" r:id="rId31"/>
    <p:sldId id="412" r:id="rId32"/>
    <p:sldId id="413" r:id="rId33"/>
    <p:sldId id="414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9" userDrawn="1">
          <p15:clr>
            <a:srgbClr val="A4A3A4"/>
          </p15:clr>
        </p15:guide>
        <p15:guide id="2" pos="30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orient="horz" pos="1082" userDrawn="1">
          <p15:clr>
            <a:srgbClr val="A4A3A4"/>
          </p15:clr>
        </p15:guide>
        <p15:guide id="5" pos="574" userDrawn="1">
          <p15:clr>
            <a:srgbClr val="A4A3A4"/>
          </p15:clr>
        </p15:guide>
        <p15:guide id="6" pos="47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8B7B"/>
    <a:srgbClr val="0123EF"/>
    <a:srgbClr val="000082"/>
    <a:srgbClr val="00FF00"/>
    <a:srgbClr val="FFFFFF"/>
    <a:srgbClr val="240037"/>
    <a:srgbClr val="3D26A8"/>
    <a:srgbClr val="660033"/>
    <a:srgbClr val="990033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 snapToGrid="0">
      <p:cViewPr>
        <p:scale>
          <a:sx n="42" d="100"/>
          <a:sy n="42" d="100"/>
        </p:scale>
        <p:origin x="930" y="552"/>
      </p:cViewPr>
      <p:guideLst>
        <p:guide orient="horz" pos="3139"/>
        <p:guide pos="3040"/>
        <p:guide pos="211"/>
        <p:guide orient="horz" pos="1082"/>
        <p:guide pos="574"/>
        <p:guide pos="47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7AD46-BF8A-4D4C-AB15-F86A092E53A0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B72F5-CAAC-44E4-ACB3-3FCE752F0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90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7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3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47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8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90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98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89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12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08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2046E-012B-4774-BA81-7F78D5277BE8}" type="datetimeFigureOut">
              <a:rPr lang="zh-CN" altLang="en-US" smtClean="0"/>
              <a:t>2023/1/24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7FAD-284D-4C6F-85EB-CFFF027CC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29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91.png"/><Relationship Id="rId7" Type="http://schemas.openxmlformats.org/officeDocument/2006/relationships/image" Target="../media/image1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12.png"/><Relationship Id="rId4" Type="http://schemas.openxmlformats.org/officeDocument/2006/relationships/image" Target="../media/image103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0.png"/><Relationship Id="rId7" Type="http://schemas.openxmlformats.org/officeDocument/2006/relationships/image" Target="../media/image12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61.png"/><Relationship Id="rId5" Type="http://schemas.openxmlformats.org/officeDocument/2006/relationships/image" Target="../media/image102.png"/><Relationship Id="rId15" Type="http://schemas.openxmlformats.org/officeDocument/2006/relationships/image" Target="../media/image20.png"/><Relationship Id="rId10" Type="http://schemas.openxmlformats.org/officeDocument/2006/relationships/image" Target="../media/image151.png"/><Relationship Id="rId19" Type="http://schemas.openxmlformats.org/officeDocument/2006/relationships/image" Target="../media/image24.png"/><Relationship Id="rId4" Type="http://schemas.openxmlformats.org/officeDocument/2006/relationships/image" Target="../media/image90.png"/><Relationship Id="rId9" Type="http://schemas.openxmlformats.org/officeDocument/2006/relationships/image" Target="../media/image141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12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0.png"/><Relationship Id="rId10" Type="http://schemas.openxmlformats.org/officeDocument/2006/relationships/image" Target="../media/image110.png"/><Relationship Id="rId9" Type="http://schemas.openxmlformats.org/officeDocument/2006/relationships/image" Target="../media/image1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10" Type="http://schemas.openxmlformats.org/officeDocument/2006/relationships/image" Target="../media/image31.png"/><Relationship Id="rId4" Type="http://schemas.openxmlformats.org/officeDocument/2006/relationships/image" Target="../media/image180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52.png"/><Relationship Id="rId3" Type="http://schemas.openxmlformats.org/officeDocument/2006/relationships/image" Target="../media/image101.png"/><Relationship Id="rId7" Type="http://schemas.openxmlformats.org/officeDocument/2006/relationships/image" Target="../media/image140.png"/><Relationship Id="rId12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1.png"/><Relationship Id="rId10" Type="http://schemas.openxmlformats.org/officeDocument/2006/relationships/image" Target="../media/image122.png"/><Relationship Id="rId9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ematic diagrams of an RGB camera (a) and a typical hyperspectral imager (b). In an RGB image, each pixel is combined with three discrete color values, which is integrated from wide R, G, B spectra. In a hyperspectral image, each pixel is a continuous spectral curve that is filtered from a series of narrow spectral bands. FL focusing lens group, FO front objective, CL collimating lens group. The image data are from the KAUST-HS open-source dataset²⁶.">
            <a:extLst>
              <a:ext uri="{FF2B5EF4-FFF2-40B4-BE49-F238E27FC236}">
                <a16:creationId xmlns:a16="http://schemas.microsoft.com/office/drawing/2014/main" id="{69774746-2F36-D57A-750E-B82943C4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16" y="852767"/>
            <a:ext cx="809625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2BCC63-5C47-8963-E653-26F85DB3C03A}"/>
              </a:ext>
            </a:extLst>
          </p:cNvPr>
          <p:cNvSpPr/>
          <p:nvPr/>
        </p:nvSpPr>
        <p:spPr>
          <a:xfrm>
            <a:off x="4464424" y="852767"/>
            <a:ext cx="2286000" cy="2186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D9A51-B03D-29F7-A67E-1209C780F48D}"/>
              </a:ext>
            </a:extLst>
          </p:cNvPr>
          <p:cNvSpPr/>
          <p:nvPr/>
        </p:nvSpPr>
        <p:spPr>
          <a:xfrm>
            <a:off x="6750424" y="700366"/>
            <a:ext cx="3254188" cy="2728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4E5BC0-DF05-F241-8174-D40F4A583E3D}"/>
              </a:ext>
            </a:extLst>
          </p:cNvPr>
          <p:cNvSpPr/>
          <p:nvPr/>
        </p:nvSpPr>
        <p:spPr>
          <a:xfrm>
            <a:off x="1102659" y="3276600"/>
            <a:ext cx="3254188" cy="3285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806B0-60DF-247B-6780-F2E6224417C5}"/>
              </a:ext>
            </a:extLst>
          </p:cNvPr>
          <p:cNvSpPr/>
          <p:nvPr/>
        </p:nvSpPr>
        <p:spPr>
          <a:xfrm>
            <a:off x="4052047" y="3276600"/>
            <a:ext cx="2698377" cy="3285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42096A-A1BD-2325-1862-E5EDAC66C626}"/>
              </a:ext>
            </a:extLst>
          </p:cNvPr>
          <p:cNvSpPr/>
          <p:nvPr/>
        </p:nvSpPr>
        <p:spPr>
          <a:xfrm>
            <a:off x="6750424" y="3666564"/>
            <a:ext cx="2976842" cy="3285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7CB2B7-68F7-AB69-7E5C-2C611ADE9D50}"/>
              </a:ext>
            </a:extLst>
          </p:cNvPr>
          <p:cNvSpPr txBox="1"/>
          <p:nvPr/>
        </p:nvSpPr>
        <p:spPr>
          <a:xfrm>
            <a:off x="2354580" y="139635"/>
            <a:ext cx="8450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RGB Images  MATLAB Arrays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3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EC3E746-274E-4338-B03F-C1951034733B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Solution</a:t>
            </a:r>
            <a:endParaRPr lang="zh-CN" alt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ACDE8-0B94-4ADF-8EBE-3CB7D50519F9}"/>
              </a:ext>
            </a:extLst>
          </p:cNvPr>
          <p:cNvSpPr txBox="1"/>
          <p:nvPr/>
        </p:nvSpPr>
        <p:spPr>
          <a:xfrm>
            <a:off x="153420" y="1484671"/>
            <a:ext cx="11920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present an </a:t>
            </a:r>
            <a:r>
              <a:rPr lang="en-US" altLang="zh-CN" sz="2800" i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semblance picking</a:t>
            </a: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technique based on the </a:t>
            </a:r>
            <a:r>
              <a:rPr lang="en-US" altLang="zh-CN" sz="2800" i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weighted clustering</a:t>
            </a: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algorithm.</a:t>
            </a:r>
            <a:endParaRPr lang="zh-CN" altLang="en-US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3196A4F-3EC2-4A8D-9D8B-F3B3820DBE9E}"/>
              </a:ext>
            </a:extLst>
          </p:cNvPr>
          <p:cNvSpPr/>
          <p:nvPr/>
        </p:nvSpPr>
        <p:spPr>
          <a:xfrm>
            <a:off x="5567211" y="4240091"/>
            <a:ext cx="930625" cy="53524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86EAF1-F49B-4DDE-9C00-AE30FF723A7B}"/>
              </a:ext>
            </a:extLst>
          </p:cNvPr>
          <p:cNvGrpSpPr/>
          <p:nvPr/>
        </p:nvGrpSpPr>
        <p:grpSpPr>
          <a:xfrm>
            <a:off x="1541771" y="2431949"/>
            <a:ext cx="3362381" cy="4364695"/>
            <a:chOff x="1541771" y="2431949"/>
            <a:chExt cx="3362381" cy="4364695"/>
          </a:xfrm>
        </p:grpSpPr>
        <p:pic>
          <p:nvPicPr>
            <p:cNvPr id="17" name="Picture 16" descr="A screenshot of a computer&#10;&#10;Description generated with high confidence">
              <a:extLst>
                <a:ext uri="{FF2B5EF4-FFF2-40B4-BE49-F238E27FC236}">
                  <a16:creationId xmlns:a16="http://schemas.microsoft.com/office/drawing/2014/main" id="{074ED203-EB86-4551-B249-1F9019BA7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9" t="27569" r="31260" b="29506"/>
            <a:stretch/>
          </p:blipFill>
          <p:spPr>
            <a:xfrm>
              <a:off x="2050244" y="2873108"/>
              <a:ext cx="2585450" cy="3470164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56037CD-3974-411E-8E5E-10DC8225C2C6}"/>
                </a:ext>
              </a:extLst>
            </p:cNvPr>
            <p:cNvSpPr txBox="1"/>
            <p:nvPr/>
          </p:nvSpPr>
          <p:spPr>
            <a:xfrm>
              <a:off x="2355358" y="2431949"/>
              <a:ext cx="20746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Spectrum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030B69-AC20-41F6-A5EF-FE3743328EA8}"/>
                </a:ext>
              </a:extLst>
            </p:cNvPr>
            <p:cNvSpPr txBox="1"/>
            <p:nvPr/>
          </p:nvSpPr>
          <p:spPr>
            <a:xfrm>
              <a:off x="1735734" y="267305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4059D4-B332-4C72-951F-D5ECB97EDCF2}"/>
                </a:ext>
              </a:extLst>
            </p:cNvPr>
            <p:cNvSpPr txBox="1"/>
            <p:nvPr/>
          </p:nvSpPr>
          <p:spPr>
            <a:xfrm>
              <a:off x="1541771" y="6143217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3.5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CD0313-6494-410B-ACFB-4DAD290B6BEA}"/>
                </a:ext>
              </a:extLst>
            </p:cNvPr>
            <p:cNvSpPr txBox="1"/>
            <p:nvPr/>
          </p:nvSpPr>
          <p:spPr>
            <a:xfrm>
              <a:off x="1893368" y="631245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BF0D03-4887-4E08-B47E-3BCE009DE714}"/>
                </a:ext>
              </a:extLst>
            </p:cNvPr>
            <p:cNvSpPr txBox="1"/>
            <p:nvPr/>
          </p:nvSpPr>
          <p:spPr>
            <a:xfrm>
              <a:off x="4395679" y="6327203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5.2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3F66BA-6DE6-451A-B517-255859187684}"/>
                </a:ext>
              </a:extLst>
            </p:cNvPr>
            <p:cNvSpPr txBox="1"/>
            <p:nvPr/>
          </p:nvSpPr>
          <p:spPr>
            <a:xfrm>
              <a:off x="2502741" y="642731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FE942F-E56A-4EE9-B564-B57863B1727D}"/>
              </a:ext>
            </a:extLst>
          </p:cNvPr>
          <p:cNvGrpSpPr/>
          <p:nvPr/>
        </p:nvGrpSpPr>
        <p:grpSpPr>
          <a:xfrm>
            <a:off x="6851922" y="2441781"/>
            <a:ext cx="3362381" cy="4354863"/>
            <a:chOff x="6851922" y="2441781"/>
            <a:chExt cx="3362381" cy="4354863"/>
          </a:xfrm>
        </p:grpSpPr>
        <p:pic>
          <p:nvPicPr>
            <p:cNvPr id="18" name="Picture 17" descr="A screenshot of a computer&#10;&#10;Description generated with high confidence">
              <a:extLst>
                <a:ext uri="{FF2B5EF4-FFF2-40B4-BE49-F238E27FC236}">
                  <a16:creationId xmlns:a16="http://schemas.microsoft.com/office/drawing/2014/main" id="{AF3E7597-9024-42C8-9D4D-5A2BE21D5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3" t="27413" r="31195" b="29409"/>
            <a:stretch/>
          </p:blipFill>
          <p:spPr>
            <a:xfrm>
              <a:off x="7370359" y="2873108"/>
              <a:ext cx="2585450" cy="3463927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D0213A-FD61-49A5-92DA-962230D4EF1F}"/>
                </a:ext>
              </a:extLst>
            </p:cNvPr>
            <p:cNvSpPr txBox="1"/>
            <p:nvPr/>
          </p:nvSpPr>
          <p:spPr>
            <a:xfrm>
              <a:off x="7665509" y="2441781"/>
              <a:ext cx="20746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Spectrum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B449A5-4FCD-48A3-9F3E-99B53A3F0B8B}"/>
                </a:ext>
              </a:extLst>
            </p:cNvPr>
            <p:cNvSpPr txBox="1"/>
            <p:nvPr/>
          </p:nvSpPr>
          <p:spPr>
            <a:xfrm>
              <a:off x="7045885" y="2682885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458E6B-FF1A-418F-A5C6-D7D4A5D103D0}"/>
                </a:ext>
              </a:extLst>
            </p:cNvPr>
            <p:cNvSpPr txBox="1"/>
            <p:nvPr/>
          </p:nvSpPr>
          <p:spPr>
            <a:xfrm>
              <a:off x="6851922" y="6153049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3.5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D07779-EA58-4E2F-891F-8040481141CE}"/>
                </a:ext>
              </a:extLst>
            </p:cNvPr>
            <p:cNvSpPr txBox="1"/>
            <p:nvPr/>
          </p:nvSpPr>
          <p:spPr>
            <a:xfrm>
              <a:off x="7203519" y="632228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2676FC-0444-41C6-A850-7CEFA1B4BA5A}"/>
                </a:ext>
              </a:extLst>
            </p:cNvPr>
            <p:cNvSpPr txBox="1"/>
            <p:nvPr/>
          </p:nvSpPr>
          <p:spPr>
            <a:xfrm>
              <a:off x="9705830" y="6337035"/>
              <a:ext cx="5084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5.2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5C2ABB-ED43-4FA2-94A4-AB651FA3DBE1}"/>
                </a:ext>
              </a:extLst>
            </p:cNvPr>
            <p:cNvSpPr txBox="1"/>
            <p:nvPr/>
          </p:nvSpPr>
          <p:spPr>
            <a:xfrm>
              <a:off x="7870976" y="642731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06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866297" y="1611744"/>
            <a:ext cx="633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Motivation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863839" y="5692017"/>
            <a:ext cx="3533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Conclusions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CA90AEE-E5B1-47DE-9BAD-33AC00FF57C9}"/>
              </a:ext>
            </a:extLst>
          </p:cNvPr>
          <p:cNvSpPr txBox="1"/>
          <p:nvPr/>
        </p:nvSpPr>
        <p:spPr>
          <a:xfrm>
            <a:off x="863839" y="2971835"/>
            <a:ext cx="96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Theory of </a:t>
            </a:r>
            <a:r>
              <a:rPr lang="fr-FR" sz="4000" dirty="0" err="1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Weighted</a:t>
            </a: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 Clustering </a:t>
            </a:r>
            <a:r>
              <a:rPr lang="fr-FR" sz="4000" dirty="0" err="1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Algorithms</a:t>
            </a: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 </a:t>
            </a:r>
          </a:p>
        </p:txBody>
      </p:sp>
      <p:sp>
        <p:nvSpPr>
          <p:cNvPr id="130" name="TextBox 8">
            <a:extLst>
              <a:ext uri="{FF2B5EF4-FFF2-40B4-BE49-F238E27FC236}">
                <a16:creationId xmlns:a16="http://schemas.microsoft.com/office/drawing/2014/main" id="{14CC0E6B-A699-4CDA-AADF-2B0351C8A0A1}"/>
              </a:ext>
            </a:extLst>
          </p:cNvPr>
          <p:cNvSpPr txBox="1"/>
          <p:nvPr/>
        </p:nvSpPr>
        <p:spPr>
          <a:xfrm>
            <a:off x="863839" y="4331926"/>
            <a:ext cx="511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Numerical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Results</a:t>
            </a:r>
            <a:endParaRPr lang="fr-FR" sz="4000" dirty="0">
              <a:solidFill>
                <a:srgbClr val="660033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9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>
            <a:extLst>
              <a:ext uri="{FF2B5EF4-FFF2-40B4-BE49-F238E27FC236}">
                <a16:creationId xmlns:a16="http://schemas.microsoft.com/office/drawing/2014/main" id="{F6A4BC2F-C0B1-C5FA-AA0A-557C145CB7DD}"/>
              </a:ext>
            </a:extLst>
          </p:cNvPr>
          <p:cNvGrpSpPr>
            <a:grpSpLocks/>
          </p:cNvGrpSpPr>
          <p:nvPr/>
        </p:nvGrpSpPr>
        <p:grpSpPr bwMode="auto">
          <a:xfrm>
            <a:off x="3079750" y="6819900"/>
            <a:ext cx="474663" cy="1473200"/>
            <a:chOff x="1540388" y="4203029"/>
            <a:chExt cx="474762" cy="1472183"/>
          </a:xfrm>
        </p:grpSpPr>
        <p:sp>
          <p:nvSpPr>
            <p:cNvPr id="11359" name="Rectangle 94">
              <a:extLst>
                <a:ext uri="{FF2B5EF4-FFF2-40B4-BE49-F238E27FC236}">
                  <a16:creationId xmlns:a16="http://schemas.microsoft.com/office/drawing/2014/main" id="{4ED717CC-A1B2-A6FC-81D0-63F3028CA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388" y="5305880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1800" b="1" baseline="-2500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60" name="Rectangle 95">
              <a:extLst>
                <a:ext uri="{FF2B5EF4-FFF2-40B4-BE49-F238E27FC236}">
                  <a16:creationId xmlns:a16="http://schemas.microsoft.com/office/drawing/2014/main" id="{12E9B14F-E957-08A2-DD71-D3F4F813F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416" y="4203029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1800" b="1" baseline="-2500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505174F0-ED06-DE90-44F0-13661D50EE81}"/>
              </a:ext>
            </a:extLst>
          </p:cNvPr>
          <p:cNvSpPr/>
          <p:nvPr/>
        </p:nvSpPr>
        <p:spPr>
          <a:xfrm>
            <a:off x="947738" y="5843588"/>
            <a:ext cx="3457575" cy="116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792B704C-B10E-5BEA-E569-BAA0C2EA6B18}"/>
              </a:ext>
            </a:extLst>
          </p:cNvPr>
          <p:cNvGrpSpPr>
            <a:grpSpLocks/>
          </p:cNvGrpSpPr>
          <p:nvPr/>
        </p:nvGrpSpPr>
        <p:grpSpPr bwMode="auto">
          <a:xfrm>
            <a:off x="458788" y="5808663"/>
            <a:ext cx="3424567" cy="912812"/>
            <a:chOff x="527770" y="5867571"/>
            <a:chExt cx="3425197" cy="913105"/>
          </a:xfrm>
        </p:grpSpPr>
        <p:sp>
          <p:nvSpPr>
            <p:cNvPr id="11342" name="Rectangle 34">
              <a:extLst>
                <a:ext uri="{FF2B5EF4-FFF2-40B4-BE49-F238E27FC236}">
                  <a16:creationId xmlns:a16="http://schemas.microsoft.com/office/drawing/2014/main" id="{BB1167BA-64A9-80AB-09DC-9FE6247EC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70" y="5867571"/>
              <a:ext cx="3192486" cy="46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1: </a:t>
              </a:r>
              <a:r>
                <a:rPr lang="en-US" altLang="en-US" sz="2400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½ ||y-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||</a:t>
              </a:r>
              <a:r>
                <a:rPr lang="en-US" altLang="en-US" sz="24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343" name="Rectangle 36">
              <a:extLst>
                <a:ext uri="{FF2B5EF4-FFF2-40B4-BE49-F238E27FC236}">
                  <a16:creationId xmlns:a16="http://schemas.microsoft.com/office/drawing/2014/main" id="{60AC5CFA-8AC1-D54D-F6F2-C3C80D8C1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435" y="6442122"/>
              <a:ext cx="31625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Misfit or Objective Function</a:t>
              </a:r>
              <a:endParaRPr lang="en-US" altLang="en-US" sz="1600"/>
            </a:p>
          </p:txBody>
        </p:sp>
      </p:grpSp>
      <p:grpSp>
        <p:nvGrpSpPr>
          <p:cNvPr id="10" name="Group 52">
            <a:extLst>
              <a:ext uri="{FF2B5EF4-FFF2-40B4-BE49-F238E27FC236}">
                <a16:creationId xmlns:a16="http://schemas.microsoft.com/office/drawing/2014/main" id="{001EF723-37B9-CC26-4253-1BFE18607189}"/>
              </a:ext>
            </a:extLst>
          </p:cNvPr>
          <p:cNvGrpSpPr>
            <a:grpSpLocks/>
          </p:cNvGrpSpPr>
          <p:nvPr/>
        </p:nvGrpSpPr>
        <p:grpSpPr bwMode="auto">
          <a:xfrm>
            <a:off x="4411663" y="5808663"/>
            <a:ext cx="4113627" cy="857250"/>
            <a:chOff x="527770" y="5867571"/>
            <a:chExt cx="4113162" cy="857281"/>
          </a:xfrm>
        </p:grpSpPr>
        <p:sp>
          <p:nvSpPr>
            <p:cNvPr id="11340" name="Rectangle 53">
              <a:extLst>
                <a:ext uri="{FF2B5EF4-FFF2-40B4-BE49-F238E27FC236}">
                  <a16:creationId xmlns:a16="http://schemas.microsoft.com/office/drawing/2014/main" id="{D82068DE-5185-E344-54E4-B409B6C1F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70" y="5867571"/>
              <a:ext cx="4113162" cy="4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2: 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</a:t>
              </a:r>
              <a:r>
                <a:rPr lang="en-US" altLang="en-US" sz="2400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=[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-y]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(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)/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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24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341" name="Rectangle 56">
              <a:extLst>
                <a:ext uri="{FF2B5EF4-FFF2-40B4-BE49-F238E27FC236}">
                  <a16:creationId xmlns:a16="http://schemas.microsoft.com/office/drawing/2014/main" id="{9701C007-CC30-1664-4B19-6DD4CE9AF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201" y="6386298"/>
              <a:ext cx="9845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Gradient</a:t>
              </a:r>
              <a:endParaRPr lang="en-US" altLang="en-US" sz="1600"/>
            </a:p>
          </p:txBody>
        </p:sp>
      </p:grpSp>
      <p:grpSp>
        <p:nvGrpSpPr>
          <p:cNvPr id="12" name="Group 57">
            <a:extLst>
              <a:ext uri="{FF2B5EF4-FFF2-40B4-BE49-F238E27FC236}">
                <a16:creationId xmlns:a16="http://schemas.microsoft.com/office/drawing/2014/main" id="{E3F12C6E-3F2A-64BF-6505-6A97084C5846}"/>
              </a:ext>
            </a:extLst>
          </p:cNvPr>
          <p:cNvGrpSpPr>
            <a:grpSpLocks/>
          </p:cNvGrpSpPr>
          <p:nvPr/>
        </p:nvGrpSpPr>
        <p:grpSpPr bwMode="auto">
          <a:xfrm>
            <a:off x="8435975" y="5802313"/>
            <a:ext cx="3614738" cy="863600"/>
            <a:chOff x="527770" y="5867571"/>
            <a:chExt cx="3614646" cy="863754"/>
          </a:xfrm>
        </p:grpSpPr>
        <p:sp>
          <p:nvSpPr>
            <p:cNvPr id="11338" name="Rectangle 58">
              <a:extLst>
                <a:ext uri="{FF2B5EF4-FFF2-40B4-BE49-F238E27FC236}">
                  <a16:creationId xmlns:a16="http://schemas.microsoft.com/office/drawing/2014/main" id="{7C8EA62F-A397-F01F-8059-CFAEC2CC0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70" y="5867571"/>
              <a:ext cx="36070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3: </a:t>
              </a:r>
              <a:r>
                <a:rPr lang="en-US" altLang="en-US" sz="2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2400" b="1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(k+1)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altLang="en-US" sz="2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2400" b="1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(k) 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 </a:t>
              </a:r>
              <a:r>
                <a:rPr lang="en-US" altLang="en-US" sz="2400" b="1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</a:t>
              </a:r>
              <a:r>
                <a:rPr lang="en-US" altLang="en-US" sz="2400" b="1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endPara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39" name="Rectangle 59">
              <a:extLst>
                <a:ext uri="{FF2B5EF4-FFF2-40B4-BE49-F238E27FC236}">
                  <a16:creationId xmlns:a16="http://schemas.microsoft.com/office/drawing/2014/main" id="{23873534-92A4-9247-A85C-F14668097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5762" y="6392771"/>
              <a:ext cx="2526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Iterative Gradient Descent</a:t>
              </a:r>
              <a:endParaRPr lang="en-US" altLang="en-US" sz="1600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E4AAF3A9-15FC-45BA-C038-8DBEABA037B7}"/>
              </a:ext>
            </a:extLst>
          </p:cNvPr>
          <p:cNvSpPr/>
          <p:nvPr/>
        </p:nvSpPr>
        <p:spPr bwMode="auto">
          <a:xfrm>
            <a:off x="1371600" y="4670425"/>
            <a:ext cx="2924175" cy="508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3600" b="1" i="1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F151E3C-77EA-B7F7-1453-75AC7282C044}"/>
              </a:ext>
            </a:extLst>
          </p:cNvPr>
          <p:cNvSpPr/>
          <p:nvPr/>
        </p:nvSpPr>
        <p:spPr bwMode="auto">
          <a:xfrm>
            <a:off x="838200" y="4510088"/>
            <a:ext cx="4159250" cy="78581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3600" b="1" i="1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D12D696-74DD-7283-9170-94FFEC218BCA}"/>
              </a:ext>
            </a:extLst>
          </p:cNvPr>
          <p:cNvSpPr/>
          <p:nvPr/>
        </p:nvSpPr>
        <p:spPr bwMode="auto">
          <a:xfrm>
            <a:off x="2154238" y="4910138"/>
            <a:ext cx="1471612" cy="16033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3600" b="1" i="1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1281" name="Group 63">
            <a:extLst>
              <a:ext uri="{FF2B5EF4-FFF2-40B4-BE49-F238E27FC236}">
                <a16:creationId xmlns:a16="http://schemas.microsoft.com/office/drawing/2014/main" id="{B3BD1457-7006-F123-9D46-AD0F3D8D1164}"/>
              </a:ext>
            </a:extLst>
          </p:cNvPr>
          <p:cNvGrpSpPr>
            <a:grpSpLocks/>
          </p:cNvGrpSpPr>
          <p:nvPr/>
        </p:nvGrpSpPr>
        <p:grpSpPr bwMode="auto">
          <a:xfrm>
            <a:off x="-217488" y="3452813"/>
            <a:ext cx="4632326" cy="2238375"/>
            <a:chOff x="-18331" y="4397059"/>
            <a:chExt cx="4631580" cy="2239148"/>
          </a:xfrm>
        </p:grpSpPr>
        <p:sp>
          <p:nvSpPr>
            <p:cNvPr id="65" name="Rectangle 2">
              <a:extLst>
                <a:ext uri="{FF2B5EF4-FFF2-40B4-BE49-F238E27FC236}">
                  <a16:creationId xmlns:a16="http://schemas.microsoft.com/office/drawing/2014/main" id="{58EA27C6-208F-1AB9-78BA-15EC0FCF0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331" y="4727373"/>
              <a:ext cx="1841204" cy="6098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anose="05050102010706020507" pitchFamily="18" charset="2"/>
                </a:rPr>
                <a:t>e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endParaRPr>
            </a:p>
          </p:txBody>
        </p:sp>
        <p:grpSp>
          <p:nvGrpSpPr>
            <p:cNvPr id="11326" name="Group 65">
              <a:extLst>
                <a:ext uri="{FF2B5EF4-FFF2-40B4-BE49-F238E27FC236}">
                  <a16:creationId xmlns:a16="http://schemas.microsoft.com/office/drawing/2014/main" id="{5CC59275-3338-1F18-201A-CA29991C66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897701"/>
              <a:ext cx="3392074" cy="736164"/>
              <a:chOff x="1408526" y="4259308"/>
              <a:chExt cx="3392074" cy="736164"/>
            </a:xfrm>
          </p:grpSpPr>
          <p:cxnSp>
            <p:nvCxnSpPr>
              <p:cNvPr id="11333" name="Straight Connector 70">
                <a:extLst>
                  <a:ext uri="{FF2B5EF4-FFF2-40B4-BE49-F238E27FC236}">
                    <a16:creationId xmlns:a16="http://schemas.microsoft.com/office/drawing/2014/main" id="{7547B185-3713-88C0-4D8F-398F6CA3AC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408526" y="4419600"/>
                <a:ext cx="3392074" cy="54994"/>
              </a:xfrm>
              <a:prstGeom prst="line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34" name="TextBox 71">
                <a:extLst>
                  <a:ext uri="{FF2B5EF4-FFF2-40B4-BE49-F238E27FC236}">
                    <a16:creationId xmlns:a16="http://schemas.microsoft.com/office/drawing/2014/main" id="{977FB22B-1318-A11E-644C-5D3794633C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1321" y="4533807"/>
                <a:ext cx="6671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0000"/>
                    </a:solidFill>
                  </a:rPr>
                  <a:t>       </a:t>
                </a:r>
              </a:p>
            </p:txBody>
          </p:sp>
          <p:cxnSp>
            <p:nvCxnSpPr>
              <p:cNvPr id="11335" name="Straight Connector 72">
                <a:extLst>
                  <a:ext uri="{FF2B5EF4-FFF2-40B4-BE49-F238E27FC236}">
                    <a16:creationId xmlns:a16="http://schemas.microsoft.com/office/drawing/2014/main" id="{26E8DA2D-A9A8-3FAD-FC99-C2305BFC5EF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667000" y="4275092"/>
                <a:ext cx="0" cy="296908"/>
              </a:xfrm>
              <a:prstGeom prst="line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36" name="Straight Connector 73">
                <a:extLst>
                  <a:ext uri="{FF2B5EF4-FFF2-40B4-BE49-F238E27FC236}">
                    <a16:creationId xmlns:a16="http://schemas.microsoft.com/office/drawing/2014/main" id="{99EAA6D3-9451-DDBB-5953-E13EB5287E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505200" y="4267200"/>
                <a:ext cx="0" cy="296908"/>
              </a:xfrm>
              <a:prstGeom prst="line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37" name="Straight Connector 74">
                <a:extLst>
                  <a:ext uri="{FF2B5EF4-FFF2-40B4-BE49-F238E27FC236}">
                    <a16:creationId xmlns:a16="http://schemas.microsoft.com/office/drawing/2014/main" id="{77BD2762-60F1-E4BF-6688-B72A282723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343400" y="4259308"/>
                <a:ext cx="0" cy="296908"/>
              </a:xfrm>
              <a:prstGeom prst="line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327" name="Rectangle 66">
              <a:extLst>
                <a:ext uri="{FF2B5EF4-FFF2-40B4-BE49-F238E27FC236}">
                  <a16:creationId xmlns:a16="http://schemas.microsoft.com/office/drawing/2014/main" id="{A1EA196C-3AC3-EF55-6E20-0FAA6FCB3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103" y="6098028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1800" b="1" baseline="-2500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328" name="Straight Connector 67">
              <a:extLst>
                <a:ext uri="{FF2B5EF4-FFF2-40B4-BE49-F238E27FC236}">
                  <a16:creationId xmlns:a16="http://schemas.microsoft.com/office/drawing/2014/main" id="{C380BC70-35DD-51CF-00FE-420F40D352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07068" y="5479780"/>
              <a:ext cx="2240527" cy="1156427"/>
            </a:xfrm>
            <a:prstGeom prst="line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29" name="Rectangle 68">
              <a:extLst>
                <a:ext uri="{FF2B5EF4-FFF2-40B4-BE49-F238E27FC236}">
                  <a16:creationId xmlns:a16="http://schemas.microsoft.com/office/drawing/2014/main" id="{85F2498C-6DEC-98EB-AD61-AB543D681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131" y="4995177"/>
              <a:ext cx="4347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1800" b="1" baseline="-2500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330" name="Straight Connector 69">
              <a:extLst>
                <a:ext uri="{FF2B5EF4-FFF2-40B4-BE49-F238E27FC236}">
                  <a16:creationId xmlns:a16="http://schemas.microsoft.com/office/drawing/2014/main" id="{700E0B2E-CECE-C397-3C4A-97C7C701AD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239798" y="4397059"/>
              <a:ext cx="18675" cy="175143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31" name="Straight Connector 85">
              <a:extLst>
                <a:ext uri="{FF2B5EF4-FFF2-40B4-BE49-F238E27FC236}">
                  <a16:creationId xmlns:a16="http://schemas.microsoft.com/office/drawing/2014/main" id="{529A194E-668F-36C4-511A-71E883865A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22934" y="6138132"/>
              <a:ext cx="3590315" cy="6693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32" name="Straight Connector 86">
              <a:extLst>
                <a:ext uri="{FF2B5EF4-FFF2-40B4-BE49-F238E27FC236}">
                  <a16:creationId xmlns:a16="http://schemas.microsoft.com/office/drawing/2014/main" id="{9158829B-4358-EA25-2EE1-934A4FCECA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94241" y="5101427"/>
              <a:ext cx="1084498" cy="108625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6" name="Flowchart: Summing Junction 75">
            <a:extLst>
              <a:ext uri="{FF2B5EF4-FFF2-40B4-BE49-F238E27FC236}">
                <a16:creationId xmlns:a16="http://schemas.microsoft.com/office/drawing/2014/main" id="{F324837A-4242-7031-D53E-67481CC50654}"/>
              </a:ext>
            </a:extLst>
          </p:cNvPr>
          <p:cNvSpPr/>
          <p:nvPr/>
        </p:nvSpPr>
        <p:spPr bwMode="auto">
          <a:xfrm flipH="1">
            <a:off x="2811463" y="4946650"/>
            <a:ext cx="254000" cy="112713"/>
          </a:xfrm>
          <a:prstGeom prst="flowChartSummingJunction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3600" b="1" i="1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283" name="Rectangle 76">
            <a:extLst>
              <a:ext uri="{FF2B5EF4-FFF2-40B4-BE49-F238E27FC236}">
                <a16:creationId xmlns:a16="http://schemas.microsoft.com/office/drawing/2014/main" id="{F4BD197C-10CC-FB81-33BE-502651992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75" y="4068763"/>
            <a:ext cx="663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m</a:t>
            </a:r>
            <a:r>
              <a:rPr lang="en-US" altLang="en-US" sz="2400" baseline="30000">
                <a:solidFill>
                  <a:srgbClr val="FFFFFF"/>
                </a:solidFill>
              </a:rPr>
              <a:t>(k)</a:t>
            </a: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84E1FE7-80B4-17BF-0E4B-4DD85E585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4525963"/>
            <a:ext cx="506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 sz="2400" b="1" baseline="30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altLang="en-US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85" name="Group 78">
            <a:extLst>
              <a:ext uri="{FF2B5EF4-FFF2-40B4-BE49-F238E27FC236}">
                <a16:creationId xmlns:a16="http://schemas.microsoft.com/office/drawing/2014/main" id="{6D743FF4-1407-4738-57DB-140C4A9E96BD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3346450"/>
            <a:ext cx="2278062" cy="1017588"/>
            <a:chOff x="1628114" y="4884987"/>
            <a:chExt cx="2278868" cy="1017049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4B01AC4C-4351-F22E-0DE3-CA4108DE3594}"/>
                </a:ext>
              </a:extLst>
            </p:cNvPr>
            <p:cNvSpPr/>
            <p:nvPr/>
          </p:nvSpPr>
          <p:spPr bwMode="auto">
            <a:xfrm>
              <a:off x="1645582" y="5021440"/>
              <a:ext cx="2261400" cy="880596"/>
            </a:xfrm>
            <a:custGeom>
              <a:avLst/>
              <a:gdLst>
                <a:gd name="connsiteX0" fmla="*/ 0 w 2261062"/>
                <a:gd name="connsiteY0" fmla="*/ 16626 h 881149"/>
                <a:gd name="connsiteX1" fmla="*/ 598516 w 2261062"/>
                <a:gd name="connsiteY1" fmla="*/ 748146 h 881149"/>
                <a:gd name="connsiteX2" fmla="*/ 1064029 w 2261062"/>
                <a:gd name="connsiteY2" fmla="*/ 881149 h 881149"/>
                <a:gd name="connsiteX3" fmla="*/ 1346662 w 2261062"/>
                <a:gd name="connsiteY3" fmla="*/ 847898 h 881149"/>
                <a:gd name="connsiteX4" fmla="*/ 2261062 w 2261062"/>
                <a:gd name="connsiteY4" fmla="*/ 0 h 8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062" h="881149">
                  <a:moveTo>
                    <a:pt x="0" y="16626"/>
                  </a:moveTo>
                  <a:lnTo>
                    <a:pt x="598516" y="748146"/>
                  </a:lnTo>
                  <a:lnTo>
                    <a:pt x="1064029" y="881149"/>
                  </a:lnTo>
                  <a:lnTo>
                    <a:pt x="1346662" y="847898"/>
                  </a:lnTo>
                  <a:lnTo>
                    <a:pt x="2261062" y="0"/>
                  </a:lnTo>
                </a:path>
              </a:pathLst>
            </a:cu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>
                  <a:alpha val="9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sz="3600" b="1" i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CE0EFD7-971A-18EF-163E-D790C6D6532A}"/>
                </a:ext>
              </a:extLst>
            </p:cNvPr>
            <p:cNvSpPr/>
            <p:nvPr/>
          </p:nvSpPr>
          <p:spPr bwMode="auto">
            <a:xfrm>
              <a:off x="1628114" y="4884987"/>
              <a:ext cx="2237578" cy="290359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sz="3600" b="1" i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5B1402C-72E5-B53A-1EC9-38972D2BF5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25650" y="4579938"/>
            <a:ext cx="182563" cy="411162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EB2E373-17DF-D3E4-C643-4319E03DF3D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65350" y="4846638"/>
            <a:ext cx="558800" cy="7937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DC55F1-07A6-BCBA-0659-D258C3CB37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67000" y="4876800"/>
            <a:ext cx="315913" cy="131763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65E3B7B5-0FBE-BC54-4B92-13B8C8A63856}"/>
              </a:ext>
            </a:extLst>
          </p:cNvPr>
          <p:cNvSpPr/>
          <p:nvPr/>
        </p:nvSpPr>
        <p:spPr bwMode="auto">
          <a:xfrm>
            <a:off x="1928813" y="4494213"/>
            <a:ext cx="301625" cy="101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sz="3600" b="1" i="1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A5F6F0C-3C03-BC56-F013-E9E1ADCE6BA1}"/>
              </a:ext>
            </a:extLst>
          </p:cNvPr>
          <p:cNvSpPr/>
          <p:nvPr/>
        </p:nvSpPr>
        <p:spPr>
          <a:xfrm>
            <a:off x="26988" y="3165475"/>
            <a:ext cx="5359400" cy="235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9" name="Group 22">
            <a:extLst>
              <a:ext uri="{FF2B5EF4-FFF2-40B4-BE49-F238E27FC236}">
                <a16:creationId xmlns:a16="http://schemas.microsoft.com/office/drawing/2014/main" id="{79ED8DB6-4EE1-FE99-C24F-ED9BB0B525E0}"/>
              </a:ext>
            </a:extLst>
          </p:cNvPr>
          <p:cNvGrpSpPr>
            <a:grpSpLocks/>
          </p:cNvGrpSpPr>
          <p:nvPr/>
        </p:nvGrpSpPr>
        <p:grpSpPr bwMode="auto">
          <a:xfrm>
            <a:off x="2103438" y="5370513"/>
            <a:ext cx="2003425" cy="569912"/>
            <a:chOff x="2104095" y="5163260"/>
            <a:chExt cx="2004075" cy="56986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6DF1FD-A357-D955-284D-D03DBBE6C644}"/>
                </a:ext>
              </a:extLst>
            </p:cNvPr>
            <p:cNvCxnSpPr/>
            <p:nvPr/>
          </p:nvCxnSpPr>
          <p:spPr>
            <a:xfrm>
              <a:off x="2442342" y="5537882"/>
              <a:ext cx="0" cy="1952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19" name="TextBox 89">
              <a:extLst>
                <a:ext uri="{FF2B5EF4-FFF2-40B4-BE49-F238E27FC236}">
                  <a16:creationId xmlns:a16="http://schemas.microsoft.com/office/drawing/2014/main" id="{120166E1-58B7-A11C-F1C5-3AFA3B7BE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4095" y="5163260"/>
              <a:ext cx="20040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obs.-predicted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C382699-304E-EFB9-EB39-CE6757393F12}"/>
                </a:ext>
              </a:extLst>
            </p:cNvPr>
            <p:cNvCxnSpPr/>
            <p:nvPr/>
          </p:nvCxnSpPr>
          <p:spPr>
            <a:xfrm>
              <a:off x="3012440" y="5531532"/>
              <a:ext cx="0" cy="1936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DBC451C-8B19-F6FF-7093-9F92AFAD6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5754688"/>
            <a:ext cx="34131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endParaRPr lang="en-US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CCDCFE-BB6D-9C9A-82B2-041C6932F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411913"/>
            <a:ext cx="352692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Symbol" panose="05050102010706020507" pitchFamily="18" charset="2"/>
              </a:rPr>
              <a:t>e =</a:t>
            </a:r>
            <a:r>
              <a:rPr lang="en-US" altLang="en-US" sz="1800" dirty="0">
                <a:latin typeface="Symbol" panose="05050102010706020507" pitchFamily="18" charset="2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altLang="en-US" sz="1800" dirty="0">
                <a:latin typeface="Symbol" panose="05050102010706020507" pitchFamily="18" charset="2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E58FB6-0A46-0F0C-F645-0387438B2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5824538"/>
            <a:ext cx="641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-</a:t>
            </a:r>
            <a:r>
              <a:rPr lang="en-US" altLang="en-US" sz="24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endParaRPr lang="en-US" altLang="en-US" sz="2400" dirty="0"/>
          </a:p>
        </p:txBody>
      </p:sp>
      <p:grpSp>
        <p:nvGrpSpPr>
          <p:cNvPr id="23" name="Group 39">
            <a:extLst>
              <a:ext uri="{FF2B5EF4-FFF2-40B4-BE49-F238E27FC236}">
                <a16:creationId xmlns:a16="http://schemas.microsoft.com/office/drawing/2014/main" id="{B9D7B4B6-3A4E-566C-7FB6-B0E53893D245}"/>
              </a:ext>
            </a:extLst>
          </p:cNvPr>
          <p:cNvGrpSpPr>
            <a:grpSpLocks/>
          </p:cNvGrpSpPr>
          <p:nvPr/>
        </p:nvGrpSpPr>
        <p:grpSpPr bwMode="auto">
          <a:xfrm>
            <a:off x="571500" y="3321050"/>
            <a:ext cx="1323975" cy="993775"/>
            <a:chOff x="702685" y="3399886"/>
            <a:chExt cx="1323753" cy="993160"/>
          </a:xfrm>
        </p:grpSpPr>
        <p:sp>
          <p:nvSpPr>
            <p:cNvPr id="11310" name="TextBox 31">
              <a:extLst>
                <a:ext uri="{FF2B5EF4-FFF2-40B4-BE49-F238E27FC236}">
                  <a16:creationId xmlns:a16="http://schemas.microsoft.com/office/drawing/2014/main" id="{6DCB71A6-E207-BBE6-FAF8-096ACBB6A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685" y="3399886"/>
              <a:ext cx="128913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Initial guess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Model </a:t>
              </a:r>
              <a:r>
                <a:rPr lang="en-US" altLang="en-US" sz="1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altLang="en-US" sz="1800" b="1" baseline="3000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(0)</a:t>
              </a:r>
              <a:endPara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A282CD8-887F-C9DD-12D9-0B08A782DD75}"/>
                </a:ext>
              </a:extLst>
            </p:cNvPr>
            <p:cNvCxnSpPr/>
            <p:nvPr/>
          </p:nvCxnSpPr>
          <p:spPr>
            <a:xfrm>
              <a:off x="1666136" y="3945648"/>
              <a:ext cx="360302" cy="447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762FDE-380D-F409-3930-14217B7928FE}"/>
              </a:ext>
            </a:extLst>
          </p:cNvPr>
          <p:cNvCxnSpPr/>
          <p:nvPr/>
        </p:nvCxnSpPr>
        <p:spPr>
          <a:xfrm flipH="1" flipV="1">
            <a:off x="2025650" y="3616325"/>
            <a:ext cx="57150" cy="8921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C60E99C-366A-7945-FB09-96393601D7D0}"/>
              </a:ext>
            </a:extLst>
          </p:cNvPr>
          <p:cNvCxnSpPr>
            <a:endCxn id="80" idx="2"/>
          </p:cNvCxnSpPr>
          <p:nvPr/>
        </p:nvCxnSpPr>
        <p:spPr>
          <a:xfrm flipV="1">
            <a:off x="2992438" y="4364038"/>
            <a:ext cx="17462" cy="5857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F8C8D972-3E9A-F6AE-BEC0-ADF836EA7811}"/>
              </a:ext>
            </a:extLst>
          </p:cNvPr>
          <p:cNvSpPr/>
          <p:nvPr/>
        </p:nvSpPr>
        <p:spPr>
          <a:xfrm>
            <a:off x="1928813" y="3538538"/>
            <a:ext cx="158750" cy="777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6" name="Group 97">
            <a:extLst>
              <a:ext uri="{FF2B5EF4-FFF2-40B4-BE49-F238E27FC236}">
                <a16:creationId xmlns:a16="http://schemas.microsoft.com/office/drawing/2014/main" id="{B8A7C457-D858-32E4-78C1-E60B08A77E36}"/>
              </a:ext>
            </a:extLst>
          </p:cNvPr>
          <p:cNvGrpSpPr>
            <a:grpSpLocks/>
          </p:cNvGrpSpPr>
          <p:nvPr/>
        </p:nvGrpSpPr>
        <p:grpSpPr bwMode="auto">
          <a:xfrm>
            <a:off x="719138" y="2560638"/>
            <a:ext cx="1204912" cy="993775"/>
            <a:chOff x="822365" y="3399886"/>
            <a:chExt cx="1204073" cy="993160"/>
          </a:xfrm>
        </p:grpSpPr>
        <p:sp>
          <p:nvSpPr>
            <p:cNvPr id="11308" name="TextBox 98">
              <a:extLst>
                <a:ext uri="{FF2B5EF4-FFF2-40B4-BE49-F238E27FC236}">
                  <a16:creationId xmlns:a16="http://schemas.microsoft.com/office/drawing/2014/main" id="{C8A1CE00-ECF8-1846-D056-B3B47B6781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365" y="3399886"/>
              <a:ext cx="104977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Big misfit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error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4F512AE-3A19-ED82-1477-B9D39F34038E}"/>
                </a:ext>
              </a:extLst>
            </p:cNvPr>
            <p:cNvCxnSpPr/>
            <p:nvPr/>
          </p:nvCxnSpPr>
          <p:spPr>
            <a:xfrm>
              <a:off x="1666327" y="3945648"/>
              <a:ext cx="360111" cy="4473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47A2D0E-BA0C-9894-B4E1-69C4521DB33A}"/>
              </a:ext>
            </a:extLst>
          </p:cNvPr>
          <p:cNvSpPr/>
          <p:nvPr/>
        </p:nvSpPr>
        <p:spPr>
          <a:xfrm>
            <a:off x="9410700" y="5773738"/>
            <a:ext cx="2613025" cy="49530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0C62D4A-AF51-41DB-EC21-C1FB40894021}"/>
              </a:ext>
            </a:extLst>
          </p:cNvPr>
          <p:cNvSpPr/>
          <p:nvPr/>
        </p:nvSpPr>
        <p:spPr>
          <a:xfrm>
            <a:off x="1897063" y="4487863"/>
            <a:ext cx="1511300" cy="665162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8C4011B-C843-903D-7CFC-B6680A1EE544}"/>
              </a:ext>
            </a:extLst>
          </p:cNvPr>
          <p:cNvSpPr/>
          <p:nvPr/>
        </p:nvSpPr>
        <p:spPr>
          <a:xfrm>
            <a:off x="9532938" y="6411913"/>
            <a:ext cx="847725" cy="19050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307" name="TextBox 2">
            <a:extLst>
              <a:ext uri="{FF2B5EF4-FFF2-40B4-BE49-F238E27FC236}">
                <a16:creationId xmlns:a16="http://schemas.microsoft.com/office/drawing/2014/main" id="{BE159097-91F6-D1D9-60F7-EE5DDF49F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648" y="7190532"/>
            <a:ext cx="4256087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/>
              <a:t>Recall: </a:t>
            </a:r>
            <a:r>
              <a:rPr lang="en-US" altLang="en-US" sz="2800" u="sng" dirty="0"/>
              <a:t>d½(mx-y)</a:t>
            </a:r>
            <a:r>
              <a:rPr lang="en-US" altLang="en-US" sz="2800" baseline="30000" dirty="0"/>
              <a:t>2</a:t>
            </a:r>
            <a:r>
              <a:rPr lang="en-US" altLang="en-US" sz="2800" dirty="0"/>
              <a:t> = (mx-y)m</a:t>
            </a:r>
          </a:p>
          <a:p>
            <a:r>
              <a:rPr lang="en-US" altLang="en-US" sz="2800" dirty="0"/>
              <a:t>                   dx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D99E9D-191A-F16A-0FCB-CD7E791B1AE3}"/>
              </a:ext>
            </a:extLst>
          </p:cNvPr>
          <p:cNvSpPr txBox="1"/>
          <p:nvPr/>
        </p:nvSpPr>
        <p:spPr>
          <a:xfrm>
            <a:off x="3506677" y="61460"/>
            <a:ext cx="62040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 Review</a:t>
            </a:r>
            <a:endParaRPr lang="en-US" sz="4400" dirty="0"/>
          </a:p>
        </p:txBody>
      </p:sp>
      <p:sp>
        <p:nvSpPr>
          <p:cNvPr id="11270" name="TextBox 19">
            <a:extLst>
              <a:ext uri="{FF2B5EF4-FFF2-40B4-BE49-F238E27FC236}">
                <a16:creationId xmlns:a16="http://schemas.microsoft.com/office/drawing/2014/main" id="{AA76F119-146A-B4C2-5912-9E2A16DF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9458" y="792920"/>
            <a:ext cx="30883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altLang="en-US" sz="40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 sz="40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0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40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271" name="TextBox 32">
            <a:extLst>
              <a:ext uri="{FF2B5EF4-FFF2-40B4-BE49-F238E27FC236}">
                <a16:creationId xmlns:a16="http://schemas.microsoft.com/office/drawing/2014/main" id="{713B2AAD-FCA8-488A-C40C-0D848466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207" y="1579647"/>
            <a:ext cx="528221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y=</a:t>
            </a:r>
            <a:r>
              <a:rPr lang="en-US" altLang="en-US" sz="40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X</a:t>
            </a:r>
            <a:r>
              <a:rPr lang="en-US" altLang="en-US" sz="40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alt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1B8EB978-FA2F-7C3B-DB58-9FB6B73161B3}"/>
              </a:ext>
            </a:extLst>
          </p:cNvPr>
          <p:cNvGrpSpPr>
            <a:grpSpLocks/>
          </p:cNvGrpSpPr>
          <p:nvPr/>
        </p:nvGrpSpPr>
        <p:grpSpPr bwMode="auto">
          <a:xfrm>
            <a:off x="5630615" y="2791203"/>
            <a:ext cx="4693261" cy="661988"/>
            <a:chOff x="7152397" y="4805695"/>
            <a:chExt cx="4829714" cy="66159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6DB2F19-CC68-4B2B-B69A-57C2F2D260F2}"/>
                </a:ext>
              </a:extLst>
            </p:cNvPr>
            <p:cNvSpPr/>
            <p:nvPr/>
          </p:nvSpPr>
          <p:spPr>
            <a:xfrm>
              <a:off x="7152397" y="4805695"/>
              <a:ext cx="2209329" cy="661593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322" name="TextBox 1">
              <a:extLst>
                <a:ext uri="{FF2B5EF4-FFF2-40B4-BE49-F238E27FC236}">
                  <a16:creationId xmlns:a16="http://schemas.microsoft.com/office/drawing/2014/main" id="{4801ED0D-979A-85ED-6D75-D65F56A0E1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50883" y="4987656"/>
              <a:ext cx="2331228" cy="39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How did we get </a:t>
              </a:r>
              <a:r>
                <a:rPr lang="en-US" altLang="en-US" sz="2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W?</a:t>
              </a:r>
              <a:endPara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FA26FE1-E21B-F414-55A9-E855782D8C93}"/>
              </a:ext>
            </a:extLst>
          </p:cNvPr>
          <p:cNvSpPr/>
          <p:nvPr/>
        </p:nvSpPr>
        <p:spPr>
          <a:xfrm>
            <a:off x="8097972" y="2884403"/>
            <a:ext cx="2169593" cy="57785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565D15-6318-12AE-AA08-1DE6A7C31F89}"/>
              </a:ext>
            </a:extLst>
          </p:cNvPr>
          <p:cNvSpPr/>
          <p:nvPr/>
        </p:nvSpPr>
        <p:spPr>
          <a:xfrm>
            <a:off x="4106863" y="2167245"/>
            <a:ext cx="2317086" cy="672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0E911-56FD-CF0F-E3EA-5F2E3C9A105C}"/>
              </a:ext>
            </a:extLst>
          </p:cNvPr>
          <p:cNvSpPr/>
          <p:nvPr/>
        </p:nvSpPr>
        <p:spPr>
          <a:xfrm>
            <a:off x="4108950" y="2591986"/>
            <a:ext cx="6204030" cy="866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999A0-9C9F-1A16-6C94-F86284E725F4}"/>
              </a:ext>
            </a:extLst>
          </p:cNvPr>
          <p:cNvSpPr txBox="1"/>
          <p:nvPr/>
        </p:nvSpPr>
        <p:spPr>
          <a:xfrm>
            <a:off x="5831621" y="624288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Predicted       observed</a:t>
            </a:r>
          </a:p>
        </p:txBody>
      </p:sp>
      <p:grpSp>
        <p:nvGrpSpPr>
          <p:cNvPr id="11264" name="Group 11263">
            <a:extLst>
              <a:ext uri="{FF2B5EF4-FFF2-40B4-BE49-F238E27FC236}">
                <a16:creationId xmlns:a16="http://schemas.microsoft.com/office/drawing/2014/main" id="{A7B0D95A-0CFC-6C9A-137E-C06011A9BBB0}"/>
              </a:ext>
            </a:extLst>
          </p:cNvPr>
          <p:cNvGrpSpPr/>
          <p:nvPr/>
        </p:nvGrpSpPr>
        <p:grpSpPr>
          <a:xfrm>
            <a:off x="7247993" y="4201429"/>
            <a:ext cx="3469219" cy="708709"/>
            <a:chOff x="7247993" y="4201429"/>
            <a:chExt cx="3469219" cy="708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68A3477-03E2-7325-DC39-2E236BBF3E77}"/>
                    </a:ext>
                  </a:extLst>
                </p:cNvPr>
                <p:cNvSpPr txBox="1"/>
                <p:nvPr/>
              </p:nvSpPr>
              <p:spPr>
                <a:xfrm>
                  <a:off x="9839458" y="4249431"/>
                  <a:ext cx="359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68A3477-03E2-7325-DC39-2E236BBF3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9458" y="4249431"/>
                  <a:ext cx="359778" cy="33855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1E87DEE-987B-C192-B876-161B3FD376E1}"/>
                    </a:ext>
                  </a:extLst>
                </p:cNvPr>
                <p:cNvSpPr txBox="1"/>
                <p:nvPr/>
              </p:nvSpPr>
              <p:spPr>
                <a:xfrm>
                  <a:off x="8667503" y="4249431"/>
                  <a:ext cx="359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1E87DEE-987B-C192-B876-161B3FD376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7503" y="4249431"/>
                  <a:ext cx="359778" cy="33855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3279B79-0EA1-7C6B-3454-7EAA737C3EF3}"/>
                    </a:ext>
                  </a:extLst>
                </p:cNvPr>
                <p:cNvSpPr txBox="1"/>
                <p:nvPr/>
              </p:nvSpPr>
              <p:spPr>
                <a:xfrm>
                  <a:off x="8202587" y="4259073"/>
                  <a:ext cx="359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3279B79-0EA1-7C6B-3454-7EAA737C3E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2587" y="4259073"/>
                  <a:ext cx="359778" cy="3385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FD43C8-E301-D2A6-E397-86EB86A45456}"/>
                </a:ext>
              </a:extLst>
            </p:cNvPr>
            <p:cNvSpPr txBox="1"/>
            <p:nvPr/>
          </p:nvSpPr>
          <p:spPr>
            <a:xfrm>
              <a:off x="7853256" y="4220713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93A7A5-1A56-532B-B1C2-062339F0D3DA}"/>
                </a:ext>
              </a:extLst>
            </p:cNvPr>
            <p:cNvSpPr txBox="1"/>
            <p:nvPr/>
          </p:nvSpPr>
          <p:spPr>
            <a:xfrm>
              <a:off x="7849325" y="451944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EAE8878-D43B-2A25-9BE2-E2839764CCD7}"/>
                    </a:ext>
                  </a:extLst>
                </p:cNvPr>
                <p:cNvSpPr txBox="1"/>
                <p:nvPr/>
              </p:nvSpPr>
              <p:spPr>
                <a:xfrm>
                  <a:off x="7723886" y="4271702"/>
                  <a:ext cx="359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oMath>
                  </a14:m>
                  <a:r>
                    <a:rPr lang="en-US" sz="16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EAE8878-D43B-2A25-9BE2-E2839764CC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3886" y="4271702"/>
                  <a:ext cx="359778" cy="338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2748BE4-AE71-C945-21F2-C642304227A4}"/>
                    </a:ext>
                  </a:extLst>
                </p:cNvPr>
                <p:cNvSpPr txBox="1"/>
                <p:nvPr/>
              </p:nvSpPr>
              <p:spPr>
                <a:xfrm>
                  <a:off x="7739597" y="4571584"/>
                  <a:ext cx="359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2748BE4-AE71-C945-21F2-C64230422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597" y="4571584"/>
                  <a:ext cx="359778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7D2AD34-B4E3-1F55-542F-E1019C95DD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4538" y="4575634"/>
              <a:ext cx="220436" cy="92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1A9302-807A-A00F-FDC6-97CFE7FE644F}"/>
                </a:ext>
              </a:extLst>
            </p:cNvPr>
            <p:cNvSpPr txBox="1"/>
            <p:nvPr/>
          </p:nvSpPr>
          <p:spPr>
            <a:xfrm>
              <a:off x="8077968" y="4313490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DE1E24-156A-744F-1859-3DBEBC84BEF1}"/>
                </a:ext>
              </a:extLst>
            </p:cNvPr>
            <p:cNvSpPr txBox="1"/>
            <p:nvPr/>
          </p:nvSpPr>
          <p:spPr>
            <a:xfrm>
              <a:off x="8318172" y="4211071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C15EAC-766F-9DFC-EF05-8F5D3607BB4E}"/>
                </a:ext>
              </a:extLst>
            </p:cNvPr>
            <p:cNvSpPr txBox="1"/>
            <p:nvPr/>
          </p:nvSpPr>
          <p:spPr>
            <a:xfrm>
              <a:off x="8314241" y="450980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A953B95-E586-D468-404E-C28FA9642258}"/>
                    </a:ext>
                  </a:extLst>
                </p:cNvPr>
                <p:cNvSpPr txBox="1"/>
                <p:nvPr/>
              </p:nvSpPr>
              <p:spPr>
                <a:xfrm>
                  <a:off x="8204513" y="4561942"/>
                  <a:ext cx="359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A953B95-E586-D468-404E-C28FA96422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4513" y="4561942"/>
                  <a:ext cx="359778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69523AB-A28A-AA7F-ACDA-3D02DA2EE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9454" y="4565992"/>
              <a:ext cx="220436" cy="92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62677A-B7F5-E077-A999-21B601BB1C02}"/>
                </a:ext>
              </a:extLst>
            </p:cNvPr>
            <p:cNvSpPr txBox="1"/>
            <p:nvPr/>
          </p:nvSpPr>
          <p:spPr>
            <a:xfrm>
              <a:off x="8542884" y="4303848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2817A39-912E-1806-3F95-A98B293F155F}"/>
                </a:ext>
              </a:extLst>
            </p:cNvPr>
            <p:cNvSpPr txBox="1"/>
            <p:nvPr/>
          </p:nvSpPr>
          <p:spPr>
            <a:xfrm>
              <a:off x="8783088" y="4201429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17D51EB-0114-3777-D06E-B2E59E294BFB}"/>
                </a:ext>
              </a:extLst>
            </p:cNvPr>
            <p:cNvSpPr txBox="1"/>
            <p:nvPr/>
          </p:nvSpPr>
          <p:spPr>
            <a:xfrm>
              <a:off x="8779157" y="4500160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97E4B49-1BB5-4246-7654-F2ED4D4F7A5B}"/>
                    </a:ext>
                  </a:extLst>
                </p:cNvPr>
                <p:cNvSpPr txBox="1"/>
                <p:nvPr/>
              </p:nvSpPr>
              <p:spPr>
                <a:xfrm>
                  <a:off x="8669429" y="4552300"/>
                  <a:ext cx="359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97E4B49-1BB5-4246-7654-F2ED4D4F7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9429" y="4552300"/>
                  <a:ext cx="359778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0B1A7DE-0158-74BF-6EC2-C0B03638EF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4370" y="4556350"/>
              <a:ext cx="220436" cy="92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96136AF-8FB3-1332-2025-60085F04ADE0}"/>
                </a:ext>
              </a:extLst>
            </p:cNvPr>
            <p:cNvSpPr txBox="1"/>
            <p:nvPr/>
          </p:nvSpPr>
          <p:spPr>
            <a:xfrm>
              <a:off x="9007800" y="4294206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  .   .    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E5FF78F-BEAA-B051-3F92-09FB9DE58028}"/>
                </a:ext>
              </a:extLst>
            </p:cNvPr>
            <p:cNvSpPr txBox="1"/>
            <p:nvPr/>
          </p:nvSpPr>
          <p:spPr>
            <a:xfrm>
              <a:off x="7247993" y="4352138"/>
              <a:ext cx="3469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  (   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)    </a:t>
              </a:r>
              <a:endParaRPr lang="en-US" dirty="0"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99123E-3840-1738-E774-671335480F4D}"/>
                </a:ext>
              </a:extLst>
            </p:cNvPr>
            <p:cNvSpPr txBox="1"/>
            <p:nvPr/>
          </p:nvSpPr>
          <p:spPr>
            <a:xfrm>
              <a:off x="9955043" y="4201429"/>
              <a:ext cx="285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5DDEE41-0FFA-489F-6C8F-D06CB0D8037C}"/>
                </a:ext>
              </a:extLst>
            </p:cNvPr>
            <p:cNvSpPr txBox="1"/>
            <p:nvPr/>
          </p:nvSpPr>
          <p:spPr>
            <a:xfrm>
              <a:off x="9951112" y="4500160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A1A5AFB-A1C7-8DBF-3136-EE2CF907DB75}"/>
                    </a:ext>
                  </a:extLst>
                </p:cNvPr>
                <p:cNvSpPr txBox="1"/>
                <p:nvPr/>
              </p:nvSpPr>
              <p:spPr>
                <a:xfrm>
                  <a:off x="9841384" y="4552300"/>
                  <a:ext cx="3597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A1A5AFB-A1C7-8DBF-3136-EE2CF907DB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84" y="4552300"/>
                  <a:ext cx="359778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2C54211-52B2-EED0-AEA0-CBA472E4E5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6325" y="4556350"/>
              <a:ext cx="220436" cy="92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2AD884C-CC05-DCF5-4476-C3511B6CBD3A}"/>
                </a:ext>
              </a:extLst>
            </p:cNvPr>
            <p:cNvSpPr txBox="1"/>
            <p:nvPr/>
          </p:nvSpPr>
          <p:spPr>
            <a:xfrm>
              <a:off x="10203337" y="430475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E1450773-FEBA-07D9-0166-E7165D752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5371" y="4323557"/>
            <a:ext cx="790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</a:t>
            </a:r>
            <a:r>
              <a:rPr lang="en-US" altLang="en-US" sz="24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endParaRPr lang="en-US" altLang="en-US" sz="24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13D012-4F62-12E4-DF80-36D8AE828CDA}"/>
              </a:ext>
            </a:extLst>
          </p:cNvPr>
          <p:cNvGrpSpPr/>
          <p:nvPr/>
        </p:nvGrpSpPr>
        <p:grpSpPr>
          <a:xfrm>
            <a:off x="5831621" y="4156938"/>
            <a:ext cx="1446230" cy="1686650"/>
            <a:chOff x="5831621" y="4156938"/>
            <a:chExt cx="1446230" cy="168665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F882CB6-7145-3797-F42F-915AFC2FA107}"/>
                </a:ext>
              </a:extLst>
            </p:cNvPr>
            <p:cNvGrpSpPr/>
            <p:nvPr/>
          </p:nvGrpSpPr>
          <p:grpSpPr>
            <a:xfrm>
              <a:off x="5831621" y="4156938"/>
              <a:ext cx="1446230" cy="706607"/>
              <a:chOff x="5831621" y="4156938"/>
              <a:chExt cx="1446230" cy="70660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35AD23-24FE-777C-0D31-01B73005FA3F}"/>
                  </a:ext>
                </a:extLst>
              </p:cNvPr>
              <p:cNvSpPr txBox="1"/>
              <p:nvPr/>
            </p:nvSpPr>
            <p:spPr>
              <a:xfrm>
                <a:off x="5831621" y="4156938"/>
                <a:ext cx="1285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 in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17C43F-3251-253A-DC7D-FE0357022B41}"/>
                  </a:ext>
                </a:extLst>
              </p:cNvPr>
              <p:cNvSpPr txBox="1"/>
              <p:nvPr/>
            </p:nvSpPr>
            <p:spPr>
              <a:xfrm>
                <a:off x="5831621" y="4494213"/>
                <a:ext cx="14462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 in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7093473-A600-E52D-E150-4F7398733FB0}"/>
                  </a:ext>
                </a:extLst>
              </p:cNvPr>
              <p:cNvCxnSpPr/>
              <p:nvPr/>
            </p:nvCxnSpPr>
            <p:spPr>
              <a:xfrm>
                <a:off x="5954268" y="4516892"/>
                <a:ext cx="11158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59BF22-F864-7CEF-B660-2EAC0A66E6FA}"/>
                </a:ext>
              </a:extLst>
            </p:cNvPr>
            <p:cNvCxnSpPr/>
            <p:nvPr/>
          </p:nvCxnSpPr>
          <p:spPr>
            <a:xfrm flipH="1">
              <a:off x="5831621" y="4876800"/>
              <a:ext cx="592328" cy="9667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97">
            <a:extLst>
              <a:ext uri="{FF2B5EF4-FFF2-40B4-BE49-F238E27FC236}">
                <a16:creationId xmlns:a16="http://schemas.microsoft.com/office/drawing/2014/main" id="{F5D0F6E4-28EB-955C-1143-3DF83079E70E}"/>
              </a:ext>
            </a:extLst>
          </p:cNvPr>
          <p:cNvGrpSpPr>
            <a:grpSpLocks/>
          </p:cNvGrpSpPr>
          <p:nvPr/>
        </p:nvGrpSpPr>
        <p:grpSpPr bwMode="auto">
          <a:xfrm>
            <a:off x="3063665" y="4088270"/>
            <a:ext cx="2459578" cy="646331"/>
            <a:chOff x="890412" y="3828702"/>
            <a:chExt cx="2457869" cy="645931"/>
          </a:xfrm>
        </p:grpSpPr>
        <p:sp>
          <p:nvSpPr>
            <p:cNvPr id="30" name="TextBox 98">
              <a:extLst>
                <a:ext uri="{FF2B5EF4-FFF2-40B4-BE49-F238E27FC236}">
                  <a16:creationId xmlns:a16="http://schemas.microsoft.com/office/drawing/2014/main" id="{654F688E-AFDD-6576-AEBF-B9C30A8A0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5748" y="3828702"/>
              <a:ext cx="2202533" cy="645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Smallest misfit error!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Our best </a:t>
              </a:r>
              <a:r>
                <a:rPr lang="en-US" altLang="en-US" sz="1800" dirty="0" err="1"/>
                <a:t>soln</a:t>
              </a:r>
              <a:r>
                <a:rPr lang="en-US" altLang="en-US" sz="1800" dirty="0"/>
                <a:t> </a:t>
              </a:r>
              <a:r>
                <a:rPr lang="en-US" alt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w*</a:t>
              </a:r>
              <a:r>
                <a:rPr lang="en-US" altLang="en-US" sz="1800" dirty="0">
                  <a:solidFill>
                    <a:srgbClr val="00B050"/>
                  </a:solidFill>
                </a:rPr>
                <a:t>.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D229BF9-70E5-30B4-15C1-596BC5105D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412" y="4045467"/>
              <a:ext cx="328690" cy="152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75" name="Straight Arrow Connector 11274">
            <a:extLst>
              <a:ext uri="{FF2B5EF4-FFF2-40B4-BE49-F238E27FC236}">
                <a16:creationId xmlns:a16="http://schemas.microsoft.com/office/drawing/2014/main" id="{542C7CD1-C7FA-63FB-B34B-B2BE373A113A}"/>
              </a:ext>
            </a:extLst>
          </p:cNvPr>
          <p:cNvCxnSpPr>
            <a:cxnSpLocks/>
            <a:stCxn id="30" idx="2"/>
          </p:cNvCxnSpPr>
          <p:nvPr/>
        </p:nvCxnSpPr>
        <p:spPr bwMode="auto">
          <a:xfrm flipH="1">
            <a:off x="3040385" y="4734601"/>
            <a:ext cx="1380826" cy="2206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07201 -0.2840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13881 -0.405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31498 -0.17847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/>
      <p:bldP spid="85" grpId="0" animBg="1"/>
      <p:bldP spid="50" grpId="0" animBg="1"/>
      <p:bldP spid="24" grpId="0" animBg="1"/>
      <p:bldP spid="24" grpId="1" animBg="1"/>
      <p:bldP spid="25" grpId="0" animBg="1"/>
      <p:bldP spid="31" grpId="0"/>
      <p:bldP spid="31" grpId="1"/>
      <p:bldP spid="51" grpId="0" animBg="1"/>
      <p:bldP spid="101" grpId="0" animBg="1"/>
      <p:bldP spid="102" grpId="0" animBg="1"/>
      <p:bldP spid="104" grpId="0" animBg="1"/>
      <p:bldP spid="103" grpId="0" animBg="1"/>
      <p:bldP spid="5" grpId="0" animBg="1"/>
      <p:bldP spid="7" grpId="0" animBg="1"/>
      <p:bldP spid="8" grpId="0"/>
      <p:bldP spid="60" grpId="0"/>
      <p:bldP spid="60" grpId="1"/>
      <p:bldP spid="6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A45740E9-2DC1-4C07-830C-9B726E12E087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Standard</a:t>
            </a:r>
            <a:r>
              <a:rPr lang="en-US" altLang="zh-CN" sz="5600" b="1" dirty="0">
                <a:solidFill>
                  <a:srgbClr val="FFFF00"/>
                </a:solidFill>
                <a:latin typeface="Calibri" panose="020F0502020204030204" pitchFamily="34" charset="0"/>
              </a:rPr>
              <a:t> K-means 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184794-791C-443D-8FB5-B67B395B83CE}"/>
              </a:ext>
            </a:extLst>
          </p:cNvPr>
          <p:cNvGrpSpPr/>
          <p:nvPr/>
        </p:nvGrpSpPr>
        <p:grpSpPr>
          <a:xfrm>
            <a:off x="8134107" y="1568006"/>
            <a:ext cx="3670902" cy="3967279"/>
            <a:chOff x="7613730" y="1895570"/>
            <a:chExt cx="3670902" cy="43646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3A06AD-0796-48CF-A8F0-802E37F367C8}"/>
                </a:ext>
              </a:extLst>
            </p:cNvPr>
            <p:cNvGrpSpPr/>
            <p:nvPr/>
          </p:nvGrpSpPr>
          <p:grpSpPr>
            <a:xfrm>
              <a:off x="7922251" y="1895570"/>
              <a:ext cx="3362381" cy="4364695"/>
              <a:chOff x="1541771" y="2431949"/>
              <a:chExt cx="3362381" cy="4364695"/>
            </a:xfrm>
          </p:grpSpPr>
          <p:pic>
            <p:nvPicPr>
              <p:cNvPr id="15" name="Picture 14" descr="A screenshot of a computer&#10;&#10;Description generated with high confidence">
                <a:extLst>
                  <a:ext uri="{FF2B5EF4-FFF2-40B4-BE49-F238E27FC236}">
                    <a16:creationId xmlns:a16="http://schemas.microsoft.com/office/drawing/2014/main" id="{E78AE5AB-7351-47DC-A4EB-A7A7E74885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69" t="27569" r="31260" b="29506"/>
              <a:stretch/>
            </p:blipFill>
            <p:spPr>
              <a:xfrm>
                <a:off x="2050244" y="2873108"/>
                <a:ext cx="2585450" cy="3470164"/>
              </a:xfrm>
              <a:prstGeom prst="rect">
                <a:avLst/>
              </a:prstGeom>
              <a:ln w="25400">
                <a:solidFill>
                  <a:srgbClr val="FFFF00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6D5B09-E5CB-4B2B-8D15-FDB8623C00AD}"/>
                  </a:ext>
                </a:extLst>
              </p:cNvPr>
              <p:cNvSpPr txBox="1"/>
              <p:nvPr/>
            </p:nvSpPr>
            <p:spPr>
              <a:xfrm>
                <a:off x="2355358" y="2431949"/>
                <a:ext cx="20746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 Spectrum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1991A5-6B13-408C-855B-BB893A17132A}"/>
                  </a:ext>
                </a:extLst>
              </p:cNvPr>
              <p:cNvSpPr txBox="1"/>
              <p:nvPr/>
            </p:nvSpPr>
            <p:spPr>
              <a:xfrm>
                <a:off x="1735734" y="2673053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5D25AB-1514-4D61-BED4-AFCF44807DA3}"/>
                  </a:ext>
                </a:extLst>
              </p:cNvPr>
              <p:cNvSpPr txBox="1"/>
              <p:nvPr/>
            </p:nvSpPr>
            <p:spPr>
              <a:xfrm>
                <a:off x="1541771" y="6143217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3.5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5EBA8A-C704-46C4-BADC-1B917EFFA8C3}"/>
                  </a:ext>
                </a:extLst>
              </p:cNvPr>
              <p:cNvSpPr txBox="1"/>
              <p:nvPr/>
            </p:nvSpPr>
            <p:spPr>
              <a:xfrm>
                <a:off x="1893368" y="6312451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CA8C0A-E79B-4BC1-BB4D-3E21AEF8C4E5}"/>
                  </a:ext>
                </a:extLst>
              </p:cNvPr>
              <p:cNvSpPr txBox="1"/>
              <p:nvPr/>
            </p:nvSpPr>
            <p:spPr>
              <a:xfrm>
                <a:off x="4395679" y="6327203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5.2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7A2FB3-9D6D-4787-95D8-83B6B5EB6A17}"/>
                  </a:ext>
                </a:extLst>
              </p:cNvPr>
              <p:cNvSpPr txBox="1"/>
              <p:nvPr/>
            </p:nvSpPr>
            <p:spPr>
              <a:xfrm>
                <a:off x="2502741" y="6427312"/>
                <a:ext cx="1584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 (km/s)</a:t>
                </a:r>
                <a:endParaRPr lang="zh-CN" altLang="en-US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4DC9BA-AA35-465C-9DEE-7B314AF8F2AF}"/>
                </a:ext>
              </a:extLst>
            </p:cNvPr>
            <p:cNvSpPr txBox="1"/>
            <p:nvPr/>
          </p:nvSpPr>
          <p:spPr>
            <a:xfrm rot="5400000">
              <a:off x="7331761" y="3854857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643445" y="2110061"/>
            <a:ext cx="2293407" cy="1935137"/>
            <a:chOff x="5643445" y="2110061"/>
            <a:chExt cx="2293407" cy="193513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776B08-56B9-41F5-839C-E345C721CAAD}"/>
                </a:ext>
              </a:extLst>
            </p:cNvPr>
            <p:cNvCxnSpPr/>
            <p:nvPr/>
          </p:nvCxnSpPr>
          <p:spPr>
            <a:xfrm>
              <a:off x="5643445" y="2110061"/>
              <a:ext cx="0" cy="1935137"/>
            </a:xfrm>
            <a:prstGeom prst="line">
              <a:avLst/>
            </a:prstGeom>
            <a:ln w="254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44E3F7E-BC61-4C8D-85E8-050180DAC233}"/>
                    </a:ext>
                  </a:extLst>
                </p:cNvPr>
                <p:cNvSpPr/>
                <p:nvPr/>
              </p:nvSpPr>
              <p:spPr>
                <a:xfrm>
                  <a:off x="5840701" y="2171879"/>
                  <a:ext cx="209615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=(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44E3F7E-BC61-4C8D-85E8-050180DAC2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0701" y="2171879"/>
                  <a:ext cx="2096151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E22ED3-C830-4FA9-9D74-2E045990C5D9}"/>
                </a:ext>
              </a:extLst>
            </p:cNvPr>
            <p:cNvGrpSpPr/>
            <p:nvPr/>
          </p:nvGrpSpPr>
          <p:grpSpPr>
            <a:xfrm>
              <a:off x="5808233" y="2768900"/>
              <a:ext cx="1791131" cy="1020795"/>
              <a:chOff x="5489439" y="2777537"/>
              <a:chExt cx="1791131" cy="10207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C5DFB2C2-ED3E-4DA5-B5D9-CFFD40196F00}"/>
                      </a:ext>
                    </a:extLst>
                  </p:cNvPr>
                  <p:cNvSpPr/>
                  <p:nvPr/>
                </p:nvSpPr>
                <p:spPr>
                  <a:xfrm>
                    <a:off x="5517155" y="2777537"/>
                    <a:ext cx="142244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𝑇𝑖𝑚𝑒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C5DFB2C2-ED3E-4DA5-B5D9-CFFD40196F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155" y="2777537"/>
                    <a:ext cx="142244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12400D4A-2F67-4E29-BB53-8CD66DD931E0}"/>
                      </a:ext>
                    </a:extLst>
                  </p:cNvPr>
                  <p:cNvSpPr/>
                  <p:nvPr/>
                </p:nvSpPr>
                <p:spPr>
                  <a:xfrm>
                    <a:off x="5489439" y="3092940"/>
                    <a:ext cx="179113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12400D4A-2F67-4E29-BB53-8CD66DD931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9439" y="3092940"/>
                    <a:ext cx="179113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B8C7976-53F2-408E-AF39-D20EF65F79CD}"/>
                      </a:ext>
                    </a:extLst>
                  </p:cNvPr>
                  <p:cNvSpPr/>
                  <p:nvPr/>
                </p:nvSpPr>
                <p:spPr>
                  <a:xfrm>
                    <a:off x="5489439" y="3429000"/>
                    <a:ext cx="173880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𝐴𝑀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Magnitude</m:t>
                          </m:r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B8C7976-53F2-408E-AF39-D20EF65F79C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9439" y="3429000"/>
                    <a:ext cx="1738809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0" name="Group 69"/>
          <p:cNvGrpSpPr/>
          <p:nvPr/>
        </p:nvGrpSpPr>
        <p:grpSpPr>
          <a:xfrm>
            <a:off x="609600" y="1799303"/>
            <a:ext cx="5151067" cy="1861547"/>
            <a:chOff x="609600" y="1799303"/>
            <a:chExt cx="5151067" cy="1861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F4945C9-9182-4F27-B2BC-67E12D77E0D8}"/>
                    </a:ext>
                  </a:extLst>
                </p:cNvPr>
                <p:cNvSpPr txBox="1"/>
                <p:nvPr/>
              </p:nvSpPr>
              <p:spPr>
                <a:xfrm>
                  <a:off x="788134" y="2488221"/>
                  <a:ext cx="4972533" cy="1172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nary>
                              <m:naryPr>
                                <m:chr m:val="∑"/>
                                <m:ctrlP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sz="24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sz="24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  <m:e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2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oMath>
                    </m:oMathPara>
                  </a14:m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F4945C9-9182-4F27-B2BC-67E12D77E0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134" y="2488221"/>
                  <a:ext cx="4972533" cy="11726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407B0A-E2A4-4636-8A86-D4663510BC2E}"/>
                </a:ext>
              </a:extLst>
            </p:cNvPr>
            <p:cNvSpPr txBox="1"/>
            <p:nvPr/>
          </p:nvSpPr>
          <p:spPr>
            <a:xfrm>
              <a:off x="609600" y="1799303"/>
              <a:ext cx="35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Misfit Function</a:t>
              </a:r>
              <a:endParaRPr lang="zh-CN" alt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506346" y="2730800"/>
              <a:ext cx="1882131" cy="630645"/>
              <a:chOff x="5901096" y="6274165"/>
              <a:chExt cx="1882131" cy="630645"/>
            </a:xfrm>
            <a:solidFill>
              <a:srgbClr val="000082"/>
            </a:solidFill>
          </p:grpSpPr>
          <p:grpSp>
            <p:nvGrpSpPr>
              <p:cNvPr id="56" name="Group 55"/>
              <p:cNvGrpSpPr/>
              <p:nvPr/>
            </p:nvGrpSpPr>
            <p:grpSpPr>
              <a:xfrm>
                <a:off x="6731336" y="6274165"/>
                <a:ext cx="1051891" cy="615553"/>
                <a:chOff x="7100887" y="6258931"/>
                <a:chExt cx="1051891" cy="615553"/>
              </a:xfrm>
              <a:grpFill/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100887" y="6258931"/>
                  <a:ext cx="105189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  </a:t>
                  </a:r>
                  <a:r>
                    <a:rPr lang="en-US" sz="24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||</a:t>
                  </a:r>
                  <a:r>
                    <a:rPr lang="en-US" sz="2800" b="1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7453772" y="6535930"/>
                  <a:ext cx="274434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err="1">
                      <a:solidFill>
                        <a:schemeClr val="bg1"/>
                      </a:solidFill>
                    </a:rPr>
                    <a:t>i</a:t>
                  </a:r>
                  <a:r>
                    <a:rPr lang="en-US" sz="1600" dirty="0" err="1">
                      <a:solidFill>
                        <a:srgbClr val="FFFF00"/>
                      </a:solidFill>
                    </a:rPr>
                    <a:t>j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5901096" y="6274165"/>
                <a:ext cx="641146" cy="630645"/>
                <a:chOff x="6843899" y="6229094"/>
                <a:chExt cx="641146" cy="630645"/>
              </a:xfrm>
              <a:grpFill/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6843899" y="6229094"/>
                  <a:ext cx="601447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||C</a:t>
                  </a:r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249083" y="6490407"/>
                  <a:ext cx="235962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solidFill>
                        <a:schemeClr val="bg1"/>
                      </a:solidFill>
                    </a:rPr>
                    <a:t>i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2" name="Group 61"/>
            <p:cNvGrpSpPr/>
            <p:nvPr/>
          </p:nvGrpSpPr>
          <p:grpSpPr>
            <a:xfrm>
              <a:off x="3146218" y="2385360"/>
              <a:ext cx="415325" cy="544213"/>
              <a:chOff x="7055563" y="6260265"/>
              <a:chExt cx="415325" cy="544213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055563" y="6260265"/>
                <a:ext cx="364202" cy="369332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242940" y="6435146"/>
                <a:ext cx="2279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baseline="30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dirty="0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902569" y="1782802"/>
            <a:ext cx="1364476" cy="1045436"/>
            <a:chOff x="3902569" y="1782802"/>
            <a:chExt cx="1364476" cy="1045436"/>
          </a:xfrm>
        </p:grpSpPr>
        <p:sp>
          <p:nvSpPr>
            <p:cNvPr id="73" name="TextBox 72"/>
            <p:cNvSpPr txBox="1"/>
            <p:nvPr/>
          </p:nvSpPr>
          <p:spPr>
            <a:xfrm>
              <a:off x="3902569" y="1782802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3x1 vectors</a:t>
              </a:r>
            </a:p>
          </p:txBody>
        </p:sp>
        <p:cxnSp>
          <p:nvCxnSpPr>
            <p:cNvPr id="75" name="Straight Arrow Connector 74"/>
            <p:cNvCxnSpPr>
              <a:stCxn id="73" idx="2"/>
            </p:cNvCxnSpPr>
            <p:nvPr/>
          </p:nvCxnSpPr>
          <p:spPr>
            <a:xfrm flipH="1">
              <a:off x="4006353" y="2152134"/>
              <a:ext cx="578454" cy="59277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3" idx="2"/>
            </p:cNvCxnSpPr>
            <p:nvPr/>
          </p:nvCxnSpPr>
          <p:spPr>
            <a:xfrm>
              <a:off x="4584807" y="2152134"/>
              <a:ext cx="75282" cy="6761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3227976" y="3197544"/>
            <a:ext cx="2563526" cy="755301"/>
            <a:chOff x="3238667" y="1625211"/>
            <a:chExt cx="2563526" cy="755301"/>
          </a:xfrm>
        </p:grpSpPr>
        <p:sp>
          <p:nvSpPr>
            <p:cNvPr id="82" name="TextBox 81"/>
            <p:cNvSpPr txBox="1"/>
            <p:nvPr/>
          </p:nvSpPr>
          <p:spPr>
            <a:xfrm>
              <a:off x="3238667" y="2103513"/>
              <a:ext cx="1024639" cy="2769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ith</a:t>
              </a: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centroid</a:t>
              </a:r>
            </a:p>
          </p:txBody>
        </p:sp>
        <p:cxnSp>
          <p:nvCxnSpPr>
            <p:cNvPr id="83" name="Straight Arrow Connector 82"/>
            <p:cNvCxnSpPr>
              <a:stCxn id="82" idx="0"/>
            </p:cNvCxnSpPr>
            <p:nvPr/>
          </p:nvCxnSpPr>
          <p:spPr>
            <a:xfrm flipV="1">
              <a:off x="3750987" y="1646593"/>
              <a:ext cx="109204" cy="4569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4543012" y="1625211"/>
              <a:ext cx="109584" cy="40589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4306271" y="2047317"/>
              <a:ext cx="1495922" cy="26161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jth</a:t>
              </a: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1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pt</a:t>
              </a: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 </a:t>
              </a:r>
              <a:r>
                <a:rPr lang="en-US" sz="11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ith</a:t>
              </a: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centroid</a:t>
              </a:r>
            </a:p>
          </p:txBody>
        </p:sp>
      </p:grpSp>
      <p:sp>
        <p:nvSpPr>
          <p:cNvPr id="92" name="Freeform 91"/>
          <p:cNvSpPr/>
          <p:nvPr/>
        </p:nvSpPr>
        <p:spPr>
          <a:xfrm>
            <a:off x="5192486" y="1639138"/>
            <a:ext cx="832757" cy="532562"/>
          </a:xfrm>
          <a:custGeom>
            <a:avLst/>
            <a:gdLst>
              <a:gd name="connsiteX0" fmla="*/ 0 w 832757"/>
              <a:gd name="connsiteY0" fmla="*/ 238648 h 532562"/>
              <a:gd name="connsiteX1" fmla="*/ 685800 w 832757"/>
              <a:gd name="connsiteY1" fmla="*/ 10048 h 532562"/>
              <a:gd name="connsiteX2" fmla="*/ 832757 w 832757"/>
              <a:gd name="connsiteY2" fmla="*/ 532562 h 53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757" h="532562">
                <a:moveTo>
                  <a:pt x="0" y="238648"/>
                </a:moveTo>
                <a:cubicBezTo>
                  <a:pt x="273503" y="99855"/>
                  <a:pt x="547007" y="-38938"/>
                  <a:pt x="685800" y="10048"/>
                </a:cubicBezTo>
                <a:cubicBezTo>
                  <a:pt x="824593" y="59034"/>
                  <a:pt x="828675" y="295798"/>
                  <a:pt x="832757" y="532562"/>
                </a:cubicBezTo>
              </a:path>
            </a:pathLst>
          </a:custGeom>
          <a:noFill/>
          <a:ln>
            <a:solidFill>
              <a:srgbClr val="FFFF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584078" y="2228308"/>
            <a:ext cx="1608133" cy="276999"/>
          </a:xfrm>
          <a:prstGeom prst="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 pts in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centroid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4527848-B2D7-40A4-8426-C1F6CA81C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" y="157538"/>
            <a:ext cx="1025440" cy="989003"/>
          </a:xfrm>
          <a:prstGeom prst="rect">
            <a:avLst/>
          </a:prstGeom>
          <a:solidFill>
            <a:schemeClr val="bg1"/>
          </a:solidFill>
          <a:ln w="25400">
            <a:solidFill>
              <a:srgbClr val="FFFF00"/>
            </a:solidFill>
          </a:ln>
        </p:spPr>
      </p:pic>
      <p:cxnSp>
        <p:nvCxnSpPr>
          <p:cNvPr id="45" name="Straight Arrow Connector 44"/>
          <p:cNvCxnSpPr/>
          <p:nvPr/>
        </p:nvCxnSpPr>
        <p:spPr>
          <a:xfrm>
            <a:off x="1005845" y="765688"/>
            <a:ext cx="2766611" cy="2137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12495" y="1760893"/>
            <a:ext cx="2031325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feature space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215226" y="231940"/>
            <a:ext cx="912429" cy="43088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feature </a:t>
            </a:r>
          </a:p>
          <a:p>
            <a:pPr algn="ctr"/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FE3077E-011C-EB61-09F9-B6B11AC13ED7}"/>
              </a:ext>
            </a:extLst>
          </p:cNvPr>
          <p:cNvGrpSpPr/>
          <p:nvPr/>
        </p:nvGrpSpPr>
        <p:grpSpPr>
          <a:xfrm>
            <a:off x="1634946" y="4684853"/>
            <a:ext cx="4175030" cy="1133529"/>
            <a:chOff x="1646669" y="5123669"/>
            <a:chExt cx="4175030" cy="1133529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FE2E043-6E25-F940-A844-3FF1032814CC}"/>
                </a:ext>
              </a:extLst>
            </p:cNvPr>
            <p:cNvGrpSpPr/>
            <p:nvPr/>
          </p:nvGrpSpPr>
          <p:grpSpPr>
            <a:xfrm>
              <a:off x="1646669" y="5123669"/>
              <a:ext cx="781316" cy="1133529"/>
              <a:chOff x="923245" y="4842344"/>
              <a:chExt cx="781316" cy="113352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7F7BDA-9F90-BCBC-58B8-0C147F622D61}"/>
                  </a:ext>
                </a:extLst>
              </p:cNvPr>
              <p:cNvSpPr txBox="1"/>
              <p:nvPr/>
            </p:nvSpPr>
            <p:spPr>
              <a:xfrm>
                <a:off x="1175826" y="4842344"/>
                <a:ext cx="3642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e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60ECF08-B301-B5B9-A3A6-38F12AF99781}"/>
                  </a:ext>
                </a:extLst>
              </p:cNvPr>
              <p:cNvSpPr txBox="1"/>
              <p:nvPr/>
            </p:nvSpPr>
            <p:spPr>
              <a:xfrm>
                <a:off x="1142433" y="5344931"/>
                <a:ext cx="444352" cy="523220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39B5E1F-AA94-8D01-A289-877C6794199F}"/>
                  </a:ext>
                </a:extLst>
              </p:cNvPr>
              <p:cNvSpPr/>
              <p:nvPr/>
            </p:nvSpPr>
            <p:spPr>
              <a:xfrm>
                <a:off x="1410891" y="5606541"/>
                <a:ext cx="293670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i</a:t>
                </a:r>
                <a:r>
                  <a:rPr lang="en-US" dirty="0">
                    <a:solidFill>
                      <a:schemeClr val="bg1"/>
                    </a:solidFill>
                  </a:rPr>
                  <a:t>’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1C73C05-ADB1-7BB5-4582-43950B6BDF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320" y="5400795"/>
                <a:ext cx="45110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11DD5774-1D99-3552-3BDF-B9EC6BC4996A}"/>
                      </a:ext>
                    </a:extLst>
                  </p:cNvPr>
                  <p:cNvSpPr txBox="1"/>
                  <p:nvPr/>
                </p:nvSpPr>
                <p:spPr>
                  <a:xfrm>
                    <a:off x="923245" y="4939467"/>
                    <a:ext cx="49193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oMath>
                    </a14:m>
                    <a:r>
                      <a:rPr lang="en-US" sz="2800" dirty="0">
                        <a:solidFill>
                          <a:schemeClr val="bg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11DD5774-1D99-3552-3BDF-B9EC6BC499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3245" y="4939467"/>
                    <a:ext cx="491930" cy="5232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5987B5E5-DC0B-B7FA-E312-1FCFA8C3704C}"/>
                      </a:ext>
                    </a:extLst>
                  </p:cNvPr>
                  <p:cNvSpPr txBox="1"/>
                  <p:nvPr/>
                </p:nvSpPr>
                <p:spPr>
                  <a:xfrm>
                    <a:off x="936745" y="5346517"/>
                    <a:ext cx="49193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oMath>
                    </a14:m>
                    <a:r>
                      <a:rPr lang="en-US" sz="2800" dirty="0">
                        <a:solidFill>
                          <a:schemeClr val="bg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5987B5E5-DC0B-B7FA-E312-1FCFA8C370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745" y="5346517"/>
                    <a:ext cx="491930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E5B6072-47B6-0E93-7C01-2BFA604C933D}"/>
                </a:ext>
              </a:extLst>
            </p:cNvPr>
            <p:cNvSpPr txBox="1"/>
            <p:nvPr/>
          </p:nvSpPr>
          <p:spPr>
            <a:xfrm>
              <a:off x="2507971" y="5273004"/>
              <a:ext cx="3313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Symbol" panose="05050102010706020507" pitchFamily="18" charset="2"/>
                </a:rPr>
                <a:t>=    S</a:t>
              </a:r>
              <a:r>
                <a:rPr lang="en-US" sz="2400" dirty="0">
                  <a:solidFill>
                    <a:schemeClr val="bg1"/>
                  </a:solidFill>
                </a:rPr>
                <a:t>        </a:t>
              </a:r>
              <a:r>
                <a:rPr lang="en-US" sz="4000" dirty="0" err="1">
                  <a:solidFill>
                    <a:srgbClr val="FFFF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2400" dirty="0">
                  <a:solidFill>
                    <a:schemeClr val="bg1"/>
                  </a:solidFill>
                </a:rPr>
                <a:t>  (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</a:t>
              </a:r>
              <a:r>
                <a:rPr lang="en-US" sz="24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sz="2400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0684DE61-825F-3706-2612-91642AA1BD0C}"/>
                    </a:ext>
                  </a:extLst>
                </p:cNvPr>
                <p:cNvSpPr txBox="1"/>
                <p:nvPr/>
              </p:nvSpPr>
              <p:spPr>
                <a:xfrm>
                  <a:off x="3616476" y="5360632"/>
                  <a:ext cx="894676" cy="6596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1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0684DE61-825F-3706-2612-91642AA1BD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6476" y="5360632"/>
                  <a:ext cx="894676" cy="6596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85AF89C1-ADFF-80A1-FE55-D40DC2EEBC69}"/>
                    </a:ext>
                  </a:extLst>
                </p:cNvPr>
                <p:cNvSpPr txBox="1"/>
                <p:nvPr/>
              </p:nvSpPr>
              <p:spPr>
                <a:xfrm>
                  <a:off x="3717583" y="5835570"/>
                  <a:ext cx="164243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brk m:alnAt="23"/>
                          </m:rPr>
                          <a:rPr lang="en-US" altLang="zh-CN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85AF89C1-ADFF-80A1-FE55-D40DC2EEBC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7583" y="5835570"/>
                  <a:ext cx="1642435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AAF1FDD0-790B-BF82-5102-EF0C467E573E}"/>
                    </a:ext>
                  </a:extLst>
                </p:cNvPr>
                <p:cNvSpPr txBox="1"/>
                <p:nvPr/>
              </p:nvSpPr>
              <p:spPr>
                <a:xfrm>
                  <a:off x="2738731" y="5820213"/>
                  <a:ext cx="164243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AAF1FDD0-790B-BF82-5102-EF0C467E57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8731" y="5820213"/>
                  <a:ext cx="1642435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A5F1663-A5DE-F4B0-8B2C-64ADFB565EC4}"/>
              </a:ext>
            </a:extLst>
          </p:cNvPr>
          <p:cNvGrpSpPr/>
          <p:nvPr/>
        </p:nvGrpSpPr>
        <p:grpSpPr>
          <a:xfrm>
            <a:off x="4122277" y="5252139"/>
            <a:ext cx="1480209" cy="400096"/>
            <a:chOff x="4134000" y="5690955"/>
            <a:chExt cx="1480209" cy="400096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39242EC-999E-2BD6-74C1-1FA3BBEFD430}"/>
                </a:ext>
              </a:extLst>
            </p:cNvPr>
            <p:cNvSpPr txBox="1"/>
            <p:nvPr/>
          </p:nvSpPr>
          <p:spPr>
            <a:xfrm>
              <a:off x="4134000" y="5721719"/>
              <a:ext cx="2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‘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BD08439-7552-0E4C-004F-8C3569015BAA}"/>
                </a:ext>
              </a:extLst>
            </p:cNvPr>
            <p:cNvSpPr txBox="1"/>
            <p:nvPr/>
          </p:nvSpPr>
          <p:spPr>
            <a:xfrm>
              <a:off x="5063619" y="5700783"/>
              <a:ext cx="2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‘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E18174D-2A5C-E2BD-329E-C791DADBD6AA}"/>
                </a:ext>
              </a:extLst>
            </p:cNvPr>
            <p:cNvSpPr txBox="1"/>
            <p:nvPr/>
          </p:nvSpPr>
          <p:spPr>
            <a:xfrm>
              <a:off x="5378247" y="5690955"/>
              <a:ext cx="2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‘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F7A37E8-728A-6C10-8313-44EB1C65D50B}"/>
              </a:ext>
            </a:extLst>
          </p:cNvPr>
          <p:cNvGrpSpPr/>
          <p:nvPr/>
        </p:nvGrpSpPr>
        <p:grpSpPr>
          <a:xfrm>
            <a:off x="2179576" y="5597347"/>
            <a:ext cx="2102725" cy="1133529"/>
            <a:chOff x="2179576" y="5597347"/>
            <a:chExt cx="2102725" cy="1133529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FB78E2F-AD62-0B17-8608-26352434931E}"/>
                </a:ext>
              </a:extLst>
            </p:cNvPr>
            <p:cNvSpPr txBox="1"/>
            <p:nvPr/>
          </p:nvSpPr>
          <p:spPr>
            <a:xfrm>
              <a:off x="2179576" y="5919054"/>
              <a:ext cx="16161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C</a:t>
              </a:r>
              <a:r>
                <a:rPr lang="en-US" sz="24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400" dirty="0">
                  <a:solidFill>
                    <a:schemeClr val="bg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079E205-8AC1-B13D-4F79-8E48C6B8CF54}"/>
                </a:ext>
              </a:extLst>
            </p:cNvPr>
            <p:cNvGrpSpPr/>
            <p:nvPr/>
          </p:nvGrpSpPr>
          <p:grpSpPr>
            <a:xfrm>
              <a:off x="3558693" y="5597347"/>
              <a:ext cx="723608" cy="1133529"/>
              <a:chOff x="923245" y="4842344"/>
              <a:chExt cx="723608" cy="1133529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D6918FC-6581-7422-D389-F4684AEE04EA}"/>
                  </a:ext>
                </a:extLst>
              </p:cNvPr>
              <p:cNvSpPr txBox="1"/>
              <p:nvPr/>
            </p:nvSpPr>
            <p:spPr>
              <a:xfrm>
                <a:off x="1175826" y="4842344"/>
                <a:ext cx="3642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e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EDA2915-66F6-A3BC-8B5D-8D6A45D841F1}"/>
                  </a:ext>
                </a:extLst>
              </p:cNvPr>
              <p:cNvSpPr txBox="1"/>
              <p:nvPr/>
            </p:nvSpPr>
            <p:spPr>
              <a:xfrm>
                <a:off x="1142433" y="5344931"/>
                <a:ext cx="444352" cy="523220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6F26A6A-74EA-5CBB-E424-B78327B361E5}"/>
                  </a:ext>
                </a:extLst>
              </p:cNvPr>
              <p:cNvSpPr/>
              <p:nvPr/>
            </p:nvSpPr>
            <p:spPr>
              <a:xfrm>
                <a:off x="1410891" y="5606541"/>
                <a:ext cx="23596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i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1E47FB5-98A0-57FC-0471-7C91B69702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320" y="5400795"/>
                <a:ext cx="45110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C8A5C431-4E6F-0C7E-216D-379F287C42CC}"/>
                      </a:ext>
                    </a:extLst>
                  </p:cNvPr>
                  <p:cNvSpPr txBox="1"/>
                  <p:nvPr/>
                </p:nvSpPr>
                <p:spPr>
                  <a:xfrm>
                    <a:off x="923245" y="4939467"/>
                    <a:ext cx="49193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oMath>
                    </a14:m>
                    <a:r>
                      <a:rPr lang="en-US" sz="2800" dirty="0">
                        <a:solidFill>
                          <a:schemeClr val="bg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C8A5C431-4E6F-0C7E-216D-379F287C42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3245" y="4939467"/>
                    <a:ext cx="491930" cy="5232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4DCE0331-0DAD-E682-3597-766B04DC074F}"/>
                      </a:ext>
                    </a:extLst>
                  </p:cNvPr>
                  <p:cNvSpPr txBox="1"/>
                  <p:nvPr/>
                </p:nvSpPr>
                <p:spPr>
                  <a:xfrm>
                    <a:off x="936745" y="5346517"/>
                    <a:ext cx="49193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oMath>
                    </a14:m>
                    <a:r>
                      <a:rPr lang="en-US" sz="2800" dirty="0">
                        <a:solidFill>
                          <a:schemeClr val="bg1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4DCE0331-0DAD-E682-3597-766B04DC07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745" y="5346517"/>
                    <a:ext cx="491930" cy="523220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E732E8FF-9970-4EB9-6E74-65FFAABA475F}"/>
              </a:ext>
            </a:extLst>
          </p:cNvPr>
          <p:cNvSpPr txBox="1"/>
          <p:nvPr/>
        </p:nvSpPr>
        <p:spPr>
          <a:xfrm>
            <a:off x="362420" y="5638029"/>
            <a:ext cx="300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4D3053B-231D-11CF-CBA4-1D6FF47DAB4E}"/>
              </a:ext>
            </a:extLst>
          </p:cNvPr>
          <p:cNvSpPr/>
          <p:nvPr/>
        </p:nvSpPr>
        <p:spPr>
          <a:xfrm>
            <a:off x="3251236" y="4747568"/>
            <a:ext cx="575100" cy="896566"/>
          </a:xfrm>
          <a:prstGeom prst="rect">
            <a:avLst/>
          </a:prstGeom>
          <a:solidFill>
            <a:srgbClr val="000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05394F0-194F-AE95-5227-8D0EC7F29F63}"/>
              </a:ext>
            </a:extLst>
          </p:cNvPr>
          <p:cNvGrpSpPr/>
          <p:nvPr/>
        </p:nvGrpSpPr>
        <p:grpSpPr>
          <a:xfrm>
            <a:off x="1468626" y="6443480"/>
            <a:ext cx="3004409" cy="369332"/>
            <a:chOff x="1468626" y="6443480"/>
            <a:chExt cx="3004409" cy="369332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0A32686-BCF6-0364-0C17-45AFD051BCC3}"/>
                </a:ext>
              </a:extLst>
            </p:cNvPr>
            <p:cNvSpPr txBox="1"/>
            <p:nvPr/>
          </p:nvSpPr>
          <p:spPr>
            <a:xfrm>
              <a:off x="1468626" y="6443480"/>
              <a:ext cx="3004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Length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BFD7F0E-DBD8-B495-3E63-975D7AB60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008" y="6443480"/>
              <a:ext cx="547392" cy="17967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62BCDC3-B337-1BE1-3AC8-D775E907F357}"/>
              </a:ext>
            </a:extLst>
          </p:cNvPr>
          <p:cNvGrpSpPr/>
          <p:nvPr/>
        </p:nvGrpSpPr>
        <p:grpSpPr>
          <a:xfrm>
            <a:off x="4193878" y="5578068"/>
            <a:ext cx="3190297" cy="1067496"/>
            <a:chOff x="5182740" y="5474700"/>
            <a:chExt cx="3190297" cy="10674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2C9BEB-7227-6DF9-0481-02AC644B7342}"/>
                </a:ext>
              </a:extLst>
            </p:cNvPr>
            <p:cNvGrpSpPr/>
            <p:nvPr/>
          </p:nvGrpSpPr>
          <p:grpSpPr>
            <a:xfrm>
              <a:off x="5182740" y="5671853"/>
              <a:ext cx="3190297" cy="870343"/>
              <a:chOff x="2507971" y="5273004"/>
              <a:chExt cx="3190297" cy="87034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B665F6-F315-0D00-F386-BB5CEFB43DA3}"/>
                  </a:ext>
                </a:extLst>
              </p:cNvPr>
              <p:cNvSpPr txBox="1"/>
              <p:nvPr/>
            </p:nvSpPr>
            <p:spPr>
              <a:xfrm>
                <a:off x="2507971" y="5273004"/>
                <a:ext cx="319029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        </a:t>
                </a:r>
                <a:r>
                  <a:rPr lang="en-US" sz="2400" dirty="0">
                    <a:solidFill>
                      <a:schemeClr val="bg1"/>
                    </a:solidFill>
                  </a:rPr>
                  <a:t>        </a:t>
                </a:r>
                <a:r>
                  <a:rPr lang="en-US" sz="4000" dirty="0">
                    <a:solidFill>
                      <a:srgbClr val="FFFF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2400" dirty="0">
                    <a:solidFill>
                      <a:schemeClr val="bg1"/>
                    </a:solidFill>
                  </a:rPr>
                  <a:t>  (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baseline="-25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aseline="-250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B08EA052-1BBF-B1DD-8BEB-C72440515441}"/>
                      </a:ext>
                    </a:extLst>
                  </p:cNvPr>
                  <p:cNvSpPr txBox="1"/>
                  <p:nvPr/>
                </p:nvSpPr>
                <p:spPr>
                  <a:xfrm>
                    <a:off x="3616476" y="5360632"/>
                    <a:ext cx="894676" cy="65960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0684DE61-825F-3706-2612-91642AA1BD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6476" y="5360632"/>
                    <a:ext cx="894676" cy="65960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A014998-EB91-083C-0A27-2E5BFE55B29B}"/>
                      </a:ext>
                    </a:extLst>
                  </p:cNvPr>
                  <p:cNvSpPr txBox="1"/>
                  <p:nvPr/>
                </p:nvSpPr>
                <p:spPr>
                  <a:xfrm>
                    <a:off x="3717583" y="5835570"/>
                    <a:ext cx="1642435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brk m:alnAt="23"/>
                            </m:rPr>
                            <a:rPr lang="en-US" altLang="zh-CN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85AF89C1-ADFF-80A1-FE55-D40DC2EEBC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7583" y="5835570"/>
                    <a:ext cx="1642435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5F1F88-5B74-1A59-580A-C284129E170B}"/>
                </a:ext>
              </a:extLst>
            </p:cNvPr>
            <p:cNvSpPr txBox="1"/>
            <p:nvPr/>
          </p:nvSpPr>
          <p:spPr>
            <a:xfrm>
              <a:off x="5532569" y="5778270"/>
              <a:ext cx="990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C</a:t>
              </a:r>
              <a:r>
                <a:rPr lang="en-US" sz="28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96E7D1-104B-7248-D9FF-385198315484}"/>
                </a:ext>
              </a:extLst>
            </p:cNvPr>
            <p:cNvSpPr txBox="1"/>
            <p:nvPr/>
          </p:nvSpPr>
          <p:spPr>
            <a:xfrm>
              <a:off x="6876493" y="5474700"/>
              <a:ext cx="7147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84335A6-E1C4-58BC-4ECD-C15927B500DA}"/>
              </a:ext>
            </a:extLst>
          </p:cNvPr>
          <p:cNvGrpSpPr/>
          <p:nvPr/>
        </p:nvGrpSpPr>
        <p:grpSpPr>
          <a:xfrm>
            <a:off x="4483270" y="5616138"/>
            <a:ext cx="3320819" cy="1067496"/>
            <a:chOff x="528681" y="3814345"/>
            <a:chExt cx="3320819" cy="106749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FB43CFF-91C7-203A-FE82-1E800B4539EF}"/>
                </a:ext>
              </a:extLst>
            </p:cNvPr>
            <p:cNvSpPr/>
            <p:nvPr/>
          </p:nvSpPr>
          <p:spPr>
            <a:xfrm>
              <a:off x="528681" y="3954431"/>
              <a:ext cx="3320819" cy="881823"/>
            </a:xfrm>
            <a:prstGeom prst="rect">
              <a:avLst/>
            </a:prstGeom>
            <a:solidFill>
              <a:srgbClr val="000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48040E-42F4-372F-A36A-7DA9D9E686E7}"/>
                </a:ext>
              </a:extLst>
            </p:cNvPr>
            <p:cNvGrpSpPr/>
            <p:nvPr/>
          </p:nvGrpSpPr>
          <p:grpSpPr>
            <a:xfrm>
              <a:off x="551941" y="3814345"/>
              <a:ext cx="3124167" cy="1067496"/>
              <a:chOff x="4910620" y="5474700"/>
              <a:chExt cx="3124167" cy="1067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0C0B9D-5335-D9A8-A8B2-CDB09DB18BF2}"/>
                  </a:ext>
                </a:extLst>
              </p:cNvPr>
              <p:cNvGrpSpPr/>
              <p:nvPr/>
            </p:nvGrpSpPr>
            <p:grpSpPr>
              <a:xfrm>
                <a:off x="5182740" y="5671853"/>
                <a:ext cx="2852047" cy="870343"/>
                <a:chOff x="2507971" y="5273004"/>
                <a:chExt cx="2852047" cy="870343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D0764CF-AD88-D076-922F-BA75225D23EF}"/>
                    </a:ext>
                  </a:extLst>
                </p:cNvPr>
                <p:cNvSpPr txBox="1"/>
                <p:nvPr/>
              </p:nvSpPr>
              <p:spPr>
                <a:xfrm>
                  <a:off x="2507971" y="5273004"/>
                  <a:ext cx="2632452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>
                      <a:solidFill>
                        <a:schemeClr val="bg1"/>
                      </a:solidFill>
                      <a:latin typeface="Symbol" panose="05050102010706020507" pitchFamily="18" charset="2"/>
                    </a:rPr>
                    <a:t>        </a:t>
                  </a:r>
                  <a:r>
                    <a:rPr lang="en-US" sz="2400" dirty="0">
                      <a:solidFill>
                        <a:schemeClr val="bg1"/>
                      </a:solidFill>
                    </a:rPr>
                    <a:t>        </a:t>
                  </a:r>
                  <a:r>
                    <a:rPr lang="en-US" sz="4000" dirty="0">
                      <a:solidFill>
                        <a:srgbClr val="FFFF00"/>
                      </a:solidFill>
                      <a:latin typeface="Symbol" panose="05050102010706020507" pitchFamily="18" charset="2"/>
                    </a:rPr>
                    <a:t>S</a:t>
                  </a:r>
                  <a:r>
                    <a:rPr lang="en-US" sz="2400" dirty="0">
                      <a:solidFill>
                        <a:schemeClr val="bg1"/>
                      </a:solidFill>
                    </a:rPr>
                    <a:t>  </a:t>
                  </a:r>
                  <a:r>
                    <a:rPr lang="en-US" sz="2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400" baseline="-25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2400" baseline="-25000" dirty="0" err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</a:t>
                  </a:r>
                  <a:endPara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98D076BB-2913-AE73-D41D-3511EBCCAF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16476" y="5360632"/>
                      <a:ext cx="894676" cy="6596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altLang="zh-CN" sz="1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98D076BB-2913-AE73-D41D-3511EBCCAF6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16476" y="5360632"/>
                      <a:ext cx="894676" cy="659604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7D38A438-C4FB-D370-BB4C-24F24A679C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17583" y="5835570"/>
                      <a:ext cx="1642435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brk m:alnAt="23"/>
                              </m:rPr>
                              <a:rPr lang="en-US" altLang="zh-CN" sz="1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7D38A438-C4FB-D370-BB4C-24F24A679C6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17583" y="5835570"/>
                      <a:ext cx="1642435" cy="307777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b="-80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CAD0AB-9765-6DEC-B652-6A2E9B629E71}"/>
                  </a:ext>
                </a:extLst>
              </p:cNvPr>
              <p:cNvSpPr txBox="1"/>
              <p:nvPr/>
            </p:nvSpPr>
            <p:spPr>
              <a:xfrm>
                <a:off x="4910620" y="5807487"/>
                <a:ext cx="173637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</a:t>
                </a:r>
                <a:r>
                  <a:rPr lang="en-US" sz="28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C</a:t>
                </a:r>
                <a:r>
                  <a:rPr lang="en-US" sz="28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FB65FB0-BE80-F4FB-3F6D-59CECDDFCC0F}"/>
                  </a:ext>
                </a:extLst>
              </p:cNvPr>
              <p:cNvSpPr txBox="1"/>
              <p:nvPr/>
            </p:nvSpPr>
            <p:spPr>
              <a:xfrm>
                <a:off x="6876493" y="5474700"/>
                <a:ext cx="7147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BFF5E700-CA14-5515-AA62-86222579683F}"/>
              </a:ext>
            </a:extLst>
          </p:cNvPr>
          <p:cNvSpPr/>
          <p:nvPr/>
        </p:nvSpPr>
        <p:spPr>
          <a:xfrm>
            <a:off x="4826688" y="5704531"/>
            <a:ext cx="1327502" cy="884993"/>
          </a:xfrm>
          <a:prstGeom prst="rect">
            <a:avLst/>
          </a:prstGeom>
          <a:solidFill>
            <a:srgbClr val="000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4A3AE7-B710-8304-44B8-24DADC4D59E2}"/>
              </a:ext>
            </a:extLst>
          </p:cNvPr>
          <p:cNvSpPr txBox="1"/>
          <p:nvPr/>
        </p:nvSpPr>
        <p:spPr>
          <a:xfrm>
            <a:off x="7331070" y="5708543"/>
            <a:ext cx="4926926" cy="107721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step as in K-means: we take</a:t>
            </a:r>
          </a:p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of points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1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baseline="30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cluster with centroid C</a:t>
            </a:r>
            <a:r>
              <a:rPr lang="en-US" sz="1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get the new centroid 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Then get the new members</a:t>
            </a:r>
          </a:p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new centroid 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Iterate.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C24E3B-4E75-84AD-8902-9AA8C719756C}"/>
              </a:ext>
            </a:extLst>
          </p:cNvPr>
          <p:cNvGrpSpPr/>
          <p:nvPr/>
        </p:nvGrpSpPr>
        <p:grpSpPr>
          <a:xfrm>
            <a:off x="671829" y="3553565"/>
            <a:ext cx="2385589" cy="631419"/>
            <a:chOff x="671829" y="3553565"/>
            <a:chExt cx="2385589" cy="631419"/>
          </a:xfrm>
        </p:grpSpPr>
        <p:sp>
          <p:nvSpPr>
            <p:cNvPr id="94" name="TextBox 93"/>
            <p:cNvSpPr txBox="1"/>
            <p:nvPr/>
          </p:nvSpPr>
          <p:spPr>
            <a:xfrm>
              <a:off x="671829" y="3931068"/>
              <a:ext cx="2385589" cy="25391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 pts in </a:t>
              </a:r>
              <a:r>
                <a:rPr lang="en-US" sz="105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ith</a:t>
              </a:r>
              <a:r>
                <a:rPr 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centroid at kth iteration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D3BE7B-08D9-A5D8-7D68-A026E7474D3A}"/>
                </a:ext>
              </a:extLst>
            </p:cNvPr>
            <p:cNvCxnSpPr/>
            <p:nvPr/>
          </p:nvCxnSpPr>
          <p:spPr>
            <a:xfrm flipV="1">
              <a:off x="2584078" y="3553565"/>
              <a:ext cx="212745" cy="36719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19507D5-0BC1-0E95-9AEF-F15D733FF172}"/>
              </a:ext>
            </a:extLst>
          </p:cNvPr>
          <p:cNvSpPr/>
          <p:nvPr/>
        </p:nvSpPr>
        <p:spPr>
          <a:xfrm>
            <a:off x="4724829" y="3233518"/>
            <a:ext cx="103084" cy="102381"/>
          </a:xfrm>
          <a:prstGeom prst="rect">
            <a:avLst/>
          </a:prstGeom>
          <a:solidFill>
            <a:srgbClr val="000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7AF4D4-2D1D-7B24-D86A-89AB83337C3B}"/>
              </a:ext>
            </a:extLst>
          </p:cNvPr>
          <p:cNvSpPr/>
          <p:nvPr/>
        </p:nvSpPr>
        <p:spPr>
          <a:xfrm>
            <a:off x="3146218" y="2758642"/>
            <a:ext cx="404984" cy="602803"/>
          </a:xfrm>
          <a:prstGeom prst="rect">
            <a:avLst/>
          </a:prstGeom>
          <a:solidFill>
            <a:srgbClr val="000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B113B3-824F-117C-007B-440C4D13466E}"/>
              </a:ext>
            </a:extLst>
          </p:cNvPr>
          <p:cNvSpPr txBox="1"/>
          <p:nvPr/>
        </p:nvSpPr>
        <p:spPr>
          <a:xfrm>
            <a:off x="3005787" y="2495440"/>
            <a:ext cx="4019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endParaRPr lang="en-US" sz="66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75042E8-6FBC-E656-5754-31513E5502B5}"/>
              </a:ext>
            </a:extLst>
          </p:cNvPr>
          <p:cNvCxnSpPr>
            <a:endCxn id="31" idx="0"/>
          </p:cNvCxnSpPr>
          <p:nvPr/>
        </p:nvCxnSpPr>
        <p:spPr>
          <a:xfrm>
            <a:off x="2970830" y="2505307"/>
            <a:ext cx="257146" cy="128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53A4CB5-79F5-C9AF-21E0-04A69E11DF24}"/>
              </a:ext>
            </a:extLst>
          </p:cNvPr>
          <p:cNvGrpSpPr/>
          <p:nvPr/>
        </p:nvGrpSpPr>
        <p:grpSpPr>
          <a:xfrm>
            <a:off x="2416262" y="4300514"/>
            <a:ext cx="4538644" cy="781718"/>
            <a:chOff x="2416262" y="4300514"/>
            <a:chExt cx="4538644" cy="781718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491CB95-019D-845E-C682-47637D55D3B4}"/>
                </a:ext>
              </a:extLst>
            </p:cNvPr>
            <p:cNvGrpSpPr/>
            <p:nvPr/>
          </p:nvGrpSpPr>
          <p:grpSpPr>
            <a:xfrm>
              <a:off x="2416262" y="4377284"/>
              <a:ext cx="943107" cy="704948"/>
              <a:chOff x="944420" y="4285648"/>
              <a:chExt cx="943107" cy="704948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A073394C-8D71-2761-637C-7DE8A98D9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44420" y="4285648"/>
                <a:ext cx="943107" cy="704948"/>
              </a:xfrm>
              <a:prstGeom prst="rect">
                <a:avLst/>
              </a:prstGeom>
            </p:spPr>
          </p:pic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C593EF1-BAB3-A88D-5319-862EE279EE31}"/>
                  </a:ext>
                </a:extLst>
              </p:cNvPr>
              <p:cNvSpPr/>
              <p:nvPr/>
            </p:nvSpPr>
            <p:spPr>
              <a:xfrm>
                <a:off x="1585773" y="4490384"/>
                <a:ext cx="235833" cy="253916"/>
              </a:xfrm>
              <a:prstGeom prst="rect">
                <a:avLst/>
              </a:prstGeom>
              <a:solidFill>
                <a:srgbClr val="0000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3A46E1F-D19F-C4C8-36FB-EF2AE852BF11}"/>
                  </a:ext>
                </a:extLst>
              </p:cNvPr>
              <p:cNvSpPr/>
              <p:nvPr/>
            </p:nvSpPr>
            <p:spPr>
              <a:xfrm>
                <a:off x="1122320" y="4311495"/>
                <a:ext cx="235833" cy="253916"/>
              </a:xfrm>
              <a:prstGeom prst="rect">
                <a:avLst/>
              </a:prstGeom>
              <a:solidFill>
                <a:srgbClr val="0000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C38D47-9680-467C-53FC-E77AE1646088}"/>
                </a:ext>
              </a:extLst>
            </p:cNvPr>
            <p:cNvSpPr txBox="1"/>
            <p:nvPr/>
          </p:nvSpPr>
          <p:spPr>
            <a:xfrm>
              <a:off x="2775749" y="4300514"/>
              <a:ext cx="41791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Symbol" panose="05050102010706020507" pitchFamily="18" charset="2"/>
                </a:rPr>
                <a:t>S</a:t>
              </a:r>
              <a:r>
                <a:rPr lang="en-US" dirty="0">
                  <a:solidFill>
                    <a:schemeClr val="bg1"/>
                  </a:solidFill>
                </a:rPr>
                <a:t>(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</a:t>
              </a:r>
              <a:r>
                <a:rPr lang="en-US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dirty="0">
                  <a:solidFill>
                    <a:schemeClr val="bg1"/>
                  </a:solidFill>
                </a:rPr>
                <a:t> (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</a:t>
              </a:r>
              <a:r>
                <a:rPr lang="en-US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+….</a:t>
              </a:r>
              <a:r>
                <a:rPr lang="en-US" dirty="0">
                  <a:solidFill>
                    <a:schemeClr val="bg1"/>
                  </a:solidFill>
                </a:rPr>
                <a:t>(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i’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</a:t>
              </a:r>
              <a:r>
                <a:rPr lang="en-US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i’ 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+…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D90C215-1F08-91F2-B288-CB2FF8F88499}"/>
              </a:ext>
            </a:extLst>
          </p:cNvPr>
          <p:cNvGrpSpPr/>
          <p:nvPr/>
        </p:nvGrpSpPr>
        <p:grpSpPr>
          <a:xfrm>
            <a:off x="2306188" y="4467797"/>
            <a:ext cx="3228104" cy="606471"/>
            <a:chOff x="2306188" y="4467797"/>
            <a:chExt cx="3228104" cy="606471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3F5CBFE-92DD-313F-5D3A-328FD5526A4D}"/>
                </a:ext>
              </a:extLst>
            </p:cNvPr>
            <p:cNvSpPr/>
            <p:nvPr/>
          </p:nvSpPr>
          <p:spPr>
            <a:xfrm>
              <a:off x="3109496" y="4530089"/>
              <a:ext cx="2192887" cy="293137"/>
            </a:xfrm>
            <a:prstGeom prst="rect">
              <a:avLst/>
            </a:prstGeom>
            <a:solidFill>
              <a:srgbClr val="000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1BE64F8-B2AA-8AC1-067E-5F5B7324F09F}"/>
                </a:ext>
              </a:extLst>
            </p:cNvPr>
            <p:cNvGrpSpPr/>
            <p:nvPr/>
          </p:nvGrpSpPr>
          <p:grpSpPr>
            <a:xfrm>
              <a:off x="4963905" y="4501149"/>
              <a:ext cx="570387" cy="536467"/>
              <a:chOff x="-213406" y="3196996"/>
              <a:chExt cx="570387" cy="536467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1F6F1A23-2DF5-7FD8-0F9D-8CD937E02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71562" y="3196996"/>
                <a:ext cx="371527" cy="523948"/>
              </a:xfrm>
              <a:prstGeom prst="rect">
                <a:avLst/>
              </a:prstGeom>
            </p:spPr>
          </p:pic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BC9251-C6F8-6400-1896-1452702DCBDC}"/>
                  </a:ext>
                </a:extLst>
              </p:cNvPr>
              <p:cNvSpPr/>
              <p:nvPr/>
            </p:nvSpPr>
            <p:spPr>
              <a:xfrm>
                <a:off x="-213406" y="3687744"/>
                <a:ext cx="570387" cy="45719"/>
              </a:xfrm>
              <a:prstGeom prst="rect">
                <a:avLst/>
              </a:prstGeom>
              <a:solidFill>
                <a:srgbClr val="0000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339CBDA-8056-9F36-BD8A-C1C039C4DD75}"/>
                </a:ext>
              </a:extLst>
            </p:cNvPr>
            <p:cNvSpPr/>
            <p:nvPr/>
          </p:nvSpPr>
          <p:spPr>
            <a:xfrm>
              <a:off x="2306188" y="4467797"/>
              <a:ext cx="555780" cy="606471"/>
            </a:xfrm>
            <a:prstGeom prst="rect">
              <a:avLst/>
            </a:prstGeom>
            <a:solidFill>
              <a:srgbClr val="000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4A0E8B5-246A-8560-4BE6-FE4BE99843DD}"/>
              </a:ext>
            </a:extLst>
          </p:cNvPr>
          <p:cNvSpPr/>
          <p:nvPr/>
        </p:nvSpPr>
        <p:spPr>
          <a:xfrm>
            <a:off x="2059571" y="4462622"/>
            <a:ext cx="5663787" cy="444414"/>
          </a:xfrm>
          <a:prstGeom prst="rect">
            <a:avLst/>
          </a:prstGeom>
          <a:solidFill>
            <a:srgbClr val="000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0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47" grpId="0" animBg="1"/>
      <p:bldP spid="85" grpId="0" animBg="1"/>
      <p:bldP spid="117" grpId="0"/>
      <p:bldP spid="118" grpId="0" animBg="1"/>
      <p:bldP spid="50" grpId="0" animBg="1"/>
      <p:bldP spid="54" grpId="0" animBg="1"/>
      <p:bldP spid="31" grpId="0"/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A45740E9-2DC1-4C07-830C-9B726E12E087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Standard</a:t>
            </a:r>
            <a:r>
              <a:rPr lang="en-US" altLang="zh-CN" sz="5600" b="1" dirty="0">
                <a:solidFill>
                  <a:srgbClr val="FFFF00"/>
                </a:solidFill>
                <a:latin typeface="Calibri" panose="020F0502020204030204" pitchFamily="34" charset="0"/>
              </a:rPr>
              <a:t> K-means 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184794-791C-443D-8FB5-B67B395B83CE}"/>
              </a:ext>
            </a:extLst>
          </p:cNvPr>
          <p:cNvGrpSpPr/>
          <p:nvPr/>
        </p:nvGrpSpPr>
        <p:grpSpPr>
          <a:xfrm>
            <a:off x="7613730" y="1895570"/>
            <a:ext cx="3670902" cy="4364695"/>
            <a:chOff x="7613730" y="1895570"/>
            <a:chExt cx="3670902" cy="43646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3A06AD-0796-48CF-A8F0-802E37F367C8}"/>
                </a:ext>
              </a:extLst>
            </p:cNvPr>
            <p:cNvGrpSpPr/>
            <p:nvPr/>
          </p:nvGrpSpPr>
          <p:grpSpPr>
            <a:xfrm>
              <a:off x="7922251" y="1895570"/>
              <a:ext cx="3362381" cy="4364695"/>
              <a:chOff x="1541771" y="2431949"/>
              <a:chExt cx="3362381" cy="4364695"/>
            </a:xfrm>
          </p:grpSpPr>
          <p:pic>
            <p:nvPicPr>
              <p:cNvPr id="15" name="Picture 14" descr="A screenshot of a computer&#10;&#10;Description generated with high confidence">
                <a:extLst>
                  <a:ext uri="{FF2B5EF4-FFF2-40B4-BE49-F238E27FC236}">
                    <a16:creationId xmlns:a16="http://schemas.microsoft.com/office/drawing/2014/main" id="{E78AE5AB-7351-47DC-A4EB-A7A7E74885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69" t="27569" r="31260" b="29506"/>
              <a:stretch/>
            </p:blipFill>
            <p:spPr>
              <a:xfrm>
                <a:off x="2050244" y="2873108"/>
                <a:ext cx="2585450" cy="3470164"/>
              </a:xfrm>
              <a:prstGeom prst="rect">
                <a:avLst/>
              </a:prstGeom>
              <a:ln w="25400">
                <a:solidFill>
                  <a:srgbClr val="FFFF00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6D5B09-E5CB-4B2B-8D15-FDB8623C00AD}"/>
                  </a:ext>
                </a:extLst>
              </p:cNvPr>
              <p:cNvSpPr txBox="1"/>
              <p:nvPr/>
            </p:nvSpPr>
            <p:spPr>
              <a:xfrm>
                <a:off x="2355358" y="2431949"/>
                <a:ext cx="20746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 Spectrum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1991A5-6B13-408C-855B-BB893A17132A}"/>
                  </a:ext>
                </a:extLst>
              </p:cNvPr>
              <p:cNvSpPr txBox="1"/>
              <p:nvPr/>
            </p:nvSpPr>
            <p:spPr>
              <a:xfrm>
                <a:off x="1735734" y="2673053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5D25AB-1514-4D61-BED4-AFCF44807DA3}"/>
                  </a:ext>
                </a:extLst>
              </p:cNvPr>
              <p:cNvSpPr txBox="1"/>
              <p:nvPr/>
            </p:nvSpPr>
            <p:spPr>
              <a:xfrm>
                <a:off x="1541771" y="6143217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3.5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5EBA8A-C704-46C4-BADC-1B917EFFA8C3}"/>
                  </a:ext>
                </a:extLst>
              </p:cNvPr>
              <p:cNvSpPr txBox="1"/>
              <p:nvPr/>
            </p:nvSpPr>
            <p:spPr>
              <a:xfrm>
                <a:off x="1893368" y="6312451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CA8C0A-E79B-4BC1-BB4D-3E21AEF8C4E5}"/>
                  </a:ext>
                </a:extLst>
              </p:cNvPr>
              <p:cNvSpPr txBox="1"/>
              <p:nvPr/>
            </p:nvSpPr>
            <p:spPr>
              <a:xfrm>
                <a:off x="4395679" y="6327203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5.2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7A2FB3-9D6D-4787-95D8-83B6B5EB6A17}"/>
                  </a:ext>
                </a:extLst>
              </p:cNvPr>
              <p:cNvSpPr txBox="1"/>
              <p:nvPr/>
            </p:nvSpPr>
            <p:spPr>
              <a:xfrm>
                <a:off x="2502741" y="6427312"/>
                <a:ext cx="1584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 (km/s)</a:t>
                </a:r>
                <a:endParaRPr lang="zh-CN" altLang="en-US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4DC9BA-AA35-465C-9DEE-7B314AF8F2AF}"/>
                </a:ext>
              </a:extLst>
            </p:cNvPr>
            <p:cNvSpPr txBox="1"/>
            <p:nvPr/>
          </p:nvSpPr>
          <p:spPr>
            <a:xfrm rot="5400000">
              <a:off x="7331761" y="3854857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643445" y="2110061"/>
            <a:ext cx="1955919" cy="1935137"/>
            <a:chOff x="5643445" y="2110061"/>
            <a:chExt cx="1955919" cy="193513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776B08-56B9-41F5-839C-E345C721CAAD}"/>
                </a:ext>
              </a:extLst>
            </p:cNvPr>
            <p:cNvCxnSpPr/>
            <p:nvPr/>
          </p:nvCxnSpPr>
          <p:spPr>
            <a:xfrm>
              <a:off x="5643445" y="2110061"/>
              <a:ext cx="0" cy="1935137"/>
            </a:xfrm>
            <a:prstGeom prst="line">
              <a:avLst/>
            </a:prstGeom>
            <a:ln w="254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44E3F7E-BC61-4C8D-85E8-050180DAC233}"/>
                    </a:ext>
                  </a:extLst>
                </p:cNvPr>
                <p:cNvSpPr/>
                <p:nvPr/>
              </p:nvSpPr>
              <p:spPr>
                <a:xfrm>
                  <a:off x="5840701" y="2171879"/>
                  <a:ext cx="15004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44E3F7E-BC61-4C8D-85E8-050180DAC2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0701" y="2171879"/>
                  <a:ext cx="1500411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r="-407"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E22ED3-C830-4FA9-9D74-2E045990C5D9}"/>
                </a:ext>
              </a:extLst>
            </p:cNvPr>
            <p:cNvGrpSpPr/>
            <p:nvPr/>
          </p:nvGrpSpPr>
          <p:grpSpPr>
            <a:xfrm>
              <a:off x="5808233" y="2768900"/>
              <a:ext cx="1791131" cy="1020795"/>
              <a:chOff x="5489439" y="2777537"/>
              <a:chExt cx="1791131" cy="10207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C5DFB2C2-ED3E-4DA5-B5D9-CFFD40196F00}"/>
                      </a:ext>
                    </a:extLst>
                  </p:cNvPr>
                  <p:cNvSpPr/>
                  <p:nvPr/>
                </p:nvSpPr>
                <p:spPr>
                  <a:xfrm>
                    <a:off x="5517155" y="2777537"/>
                    <a:ext cx="142244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𝑇𝑖𝑚𝑒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C5DFB2C2-ED3E-4DA5-B5D9-CFFD40196F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155" y="2777537"/>
                    <a:ext cx="142244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12400D4A-2F67-4E29-BB53-8CD66DD931E0}"/>
                      </a:ext>
                    </a:extLst>
                  </p:cNvPr>
                  <p:cNvSpPr/>
                  <p:nvPr/>
                </p:nvSpPr>
                <p:spPr>
                  <a:xfrm>
                    <a:off x="5489439" y="3092940"/>
                    <a:ext cx="179113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12400D4A-2F67-4E29-BB53-8CD66DD931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9439" y="3092940"/>
                    <a:ext cx="179113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B8C7976-53F2-408E-AF39-D20EF65F79CD}"/>
                      </a:ext>
                    </a:extLst>
                  </p:cNvPr>
                  <p:cNvSpPr/>
                  <p:nvPr/>
                </p:nvSpPr>
                <p:spPr>
                  <a:xfrm>
                    <a:off x="5489439" y="3429000"/>
                    <a:ext cx="173880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𝐴𝑀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Magnitude</m:t>
                          </m:r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B8C7976-53F2-408E-AF39-D20EF65F79C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9439" y="3429000"/>
                    <a:ext cx="1738809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0" name="Group 69"/>
          <p:cNvGrpSpPr/>
          <p:nvPr/>
        </p:nvGrpSpPr>
        <p:grpSpPr>
          <a:xfrm>
            <a:off x="609600" y="1799303"/>
            <a:ext cx="5151067" cy="1861547"/>
            <a:chOff x="609600" y="1799303"/>
            <a:chExt cx="5151067" cy="1861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F4945C9-9182-4F27-B2BC-67E12D77E0D8}"/>
                    </a:ext>
                  </a:extLst>
                </p:cNvPr>
                <p:cNvSpPr txBox="1"/>
                <p:nvPr/>
              </p:nvSpPr>
              <p:spPr>
                <a:xfrm>
                  <a:off x="788134" y="2488221"/>
                  <a:ext cx="4972533" cy="1172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nary>
                              <m:naryPr>
                                <m:chr m:val="∑"/>
                                <m:ctrlP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  <m:e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2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oMath>
                    </m:oMathPara>
                  </a14:m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7F4945C9-9182-4F27-B2BC-67E12D77E0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134" y="2488221"/>
                  <a:ext cx="4972533" cy="117262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407B0A-E2A4-4636-8A86-D4663510BC2E}"/>
                </a:ext>
              </a:extLst>
            </p:cNvPr>
            <p:cNvSpPr txBox="1"/>
            <p:nvPr/>
          </p:nvSpPr>
          <p:spPr>
            <a:xfrm>
              <a:off x="609600" y="1799303"/>
              <a:ext cx="35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Misfit Function</a:t>
              </a:r>
              <a:endParaRPr lang="zh-CN" alt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506346" y="2730800"/>
              <a:ext cx="1728243" cy="630645"/>
              <a:chOff x="5901096" y="6274165"/>
              <a:chExt cx="1728243" cy="630645"/>
            </a:xfrm>
            <a:solidFill>
              <a:srgbClr val="000082"/>
            </a:solidFill>
          </p:grpSpPr>
          <p:grpSp>
            <p:nvGrpSpPr>
              <p:cNvPr id="56" name="Group 55"/>
              <p:cNvGrpSpPr/>
              <p:nvPr/>
            </p:nvGrpSpPr>
            <p:grpSpPr>
              <a:xfrm>
                <a:off x="6731336" y="6274165"/>
                <a:ext cx="898003" cy="615553"/>
                <a:chOff x="7100887" y="6258931"/>
                <a:chExt cx="898003" cy="615553"/>
              </a:xfrm>
              <a:grpFill/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100887" y="6258931"/>
                  <a:ext cx="89800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||</a:t>
                  </a:r>
                  <a:r>
                    <a:rPr lang="en-US" sz="2800" b="1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7453772" y="6535930"/>
                  <a:ext cx="274434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err="1">
                      <a:solidFill>
                        <a:schemeClr val="bg1"/>
                      </a:solidFill>
                    </a:rPr>
                    <a:t>ij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5901096" y="6274165"/>
                <a:ext cx="641146" cy="630645"/>
                <a:chOff x="6843899" y="6229094"/>
                <a:chExt cx="641146" cy="630645"/>
              </a:xfrm>
              <a:grpFill/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6843899" y="6229094"/>
                  <a:ext cx="601447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||C</a:t>
                  </a:r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249083" y="6490407"/>
                  <a:ext cx="235962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solidFill>
                        <a:schemeClr val="bg1"/>
                      </a:solidFill>
                    </a:rPr>
                    <a:t>i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2" name="Group 61"/>
            <p:cNvGrpSpPr/>
            <p:nvPr/>
          </p:nvGrpSpPr>
          <p:grpSpPr>
            <a:xfrm>
              <a:off x="3146218" y="2385360"/>
              <a:ext cx="415325" cy="544213"/>
              <a:chOff x="7055563" y="6260265"/>
              <a:chExt cx="415325" cy="544213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055563" y="6260265"/>
                <a:ext cx="364202" cy="369332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242940" y="6435146"/>
                <a:ext cx="2279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baseline="30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dirty="0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553230" y="3763711"/>
            <a:ext cx="7784568" cy="2946235"/>
            <a:chOff x="609599" y="3816308"/>
            <a:chExt cx="7784568" cy="29462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58B669D-EE9D-4C21-9BB0-B544397F584B}"/>
                    </a:ext>
                  </a:extLst>
                </p:cNvPr>
                <p:cNvSpPr txBox="1"/>
                <p:nvPr/>
              </p:nvSpPr>
              <p:spPr>
                <a:xfrm>
                  <a:off x="621767" y="4423358"/>
                  <a:ext cx="7772400" cy="1317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+1)</m:t>
                            </m:r>
                          </m:sup>
                        </m:sSubSup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sz="28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zh-CN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altLang="zh-CN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58B669D-EE9D-4C21-9BB0-B544397F58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767" y="4423358"/>
                  <a:ext cx="7772400" cy="131734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1" name="Group 70"/>
            <p:cNvGrpSpPr/>
            <p:nvPr/>
          </p:nvGrpSpPr>
          <p:grpSpPr>
            <a:xfrm>
              <a:off x="609599" y="3816308"/>
              <a:ext cx="6818354" cy="2946235"/>
              <a:chOff x="609599" y="3816308"/>
              <a:chExt cx="6818354" cy="294623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20C857-A60C-450E-83CD-8C999CC5CA06}"/>
                  </a:ext>
                </a:extLst>
              </p:cNvPr>
              <p:cNvSpPr txBox="1"/>
              <p:nvPr/>
            </p:nvSpPr>
            <p:spPr>
              <a:xfrm>
                <a:off x="609599" y="3816308"/>
                <a:ext cx="44399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8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Iterative updates</a:t>
                </a:r>
                <a:endParaRPr lang="zh-CN" altLang="en-US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9DBBE683-EF33-4D87-AB3A-96B4F323A42C}"/>
                      </a:ext>
                    </a:extLst>
                  </p:cNvPr>
                  <p:cNvSpPr txBox="1"/>
                  <p:nvPr/>
                </p:nvSpPr>
                <p:spPr>
                  <a:xfrm>
                    <a:off x="3829411" y="5665206"/>
                    <a:ext cx="1717393" cy="10500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oMath>
                      </m:oMathPara>
                    </a14:m>
                    <a:endParaRPr lang="zh-CN" alt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9DBBE683-EF33-4D87-AB3A-96B4F323A4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9411" y="5665206"/>
                    <a:ext cx="1717393" cy="105003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E1A8BB-C9E8-4AD4-B5AE-F2A60F4AAB9E}"/>
                  </a:ext>
                </a:extLst>
              </p:cNvPr>
              <p:cNvSpPr txBox="1"/>
              <p:nvPr/>
            </p:nvSpPr>
            <p:spPr>
              <a:xfrm>
                <a:off x="5854765" y="5928611"/>
                <a:ext cx="15731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(Average)</a:t>
                </a:r>
                <a:endParaRPr lang="zh-CN" altLang="en-US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5221880" y="4766561"/>
                <a:ext cx="1851097" cy="630942"/>
                <a:chOff x="5901096" y="6274165"/>
                <a:chExt cx="1851097" cy="630942"/>
              </a:xfrm>
              <a:solidFill>
                <a:srgbClr val="000082"/>
              </a:solidFill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6690684" y="6274165"/>
                  <a:ext cx="1061509" cy="615553"/>
                  <a:chOff x="7060235" y="6258931"/>
                  <a:chExt cx="1061509" cy="615553"/>
                </a:xfrm>
                <a:grpFill/>
              </p:grpSpPr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7060235" y="6258931"/>
                    <a:ext cx="1061509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 </a:t>
                    </a:r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(k</a:t>
                    </a:r>
                    <a:r>
                      <a:rPr lang="en-US" sz="24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 </a:t>
                    </a:r>
                    <a:r>
                      <a: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</a:p>
                </p:txBody>
              </p:sp>
              <p:sp>
                <p:nvSpPr>
                  <p:cNvPr id="5" name="Rectangle 4"/>
                  <p:cNvSpPr/>
                  <p:nvPr/>
                </p:nvSpPr>
                <p:spPr>
                  <a:xfrm>
                    <a:off x="7453772" y="6535930"/>
                    <a:ext cx="274434" cy="3385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err="1">
                        <a:solidFill>
                          <a:schemeClr val="bg1"/>
                        </a:solidFill>
                      </a:rPr>
                      <a:t>ij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5901096" y="6274165"/>
                  <a:ext cx="845103" cy="630942"/>
                  <a:chOff x="6843899" y="6229094"/>
                  <a:chExt cx="845103" cy="630942"/>
                </a:xfrm>
                <a:grpFill/>
              </p:grpSpPr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6843899" y="6229094"/>
                    <a:ext cx="845103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(C</a:t>
                    </a:r>
                    <a: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(k)</a:t>
                    </a:r>
                    <a:endPara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7204565" y="6490704"/>
                    <a:ext cx="235962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err="1">
                        <a:solidFill>
                          <a:schemeClr val="bg1"/>
                        </a:solidFill>
                      </a:rPr>
                      <a:t>i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35" name="Group 34"/>
              <p:cNvGrpSpPr/>
              <p:nvPr/>
            </p:nvGrpSpPr>
            <p:grpSpPr>
              <a:xfrm>
                <a:off x="4723238" y="4336954"/>
                <a:ext cx="558166" cy="544213"/>
                <a:chOff x="7055563" y="6260265"/>
                <a:chExt cx="558166" cy="544213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7055563" y="6260265"/>
                  <a:ext cx="558166" cy="369332"/>
                </a:xfrm>
                <a:prstGeom prst="rect">
                  <a:avLst/>
                </a:prstGeom>
                <a:solidFill>
                  <a:srgbClr val="00008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0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</a:t>
                  </a:r>
                  <a:r>
                    <a:rPr lang="en-US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7242940" y="6435146"/>
                  <a:ext cx="227948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dirty="0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206616" y="5113090"/>
                <a:ext cx="558166" cy="544213"/>
                <a:chOff x="7055563" y="6260265"/>
                <a:chExt cx="558166" cy="544213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055563" y="6260265"/>
                  <a:ext cx="558166" cy="369332"/>
                </a:xfrm>
                <a:prstGeom prst="rect">
                  <a:avLst/>
                </a:prstGeom>
                <a:solidFill>
                  <a:srgbClr val="00008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0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</a:t>
                  </a:r>
                  <a:r>
                    <a:rPr lang="en-US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7242940" y="6435146"/>
                  <a:ext cx="227948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dirty="0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1958245" y="4786834"/>
                <a:ext cx="1871025" cy="778637"/>
                <a:chOff x="7270220" y="6194656"/>
                <a:chExt cx="1871025" cy="778637"/>
              </a:xfrm>
              <a:solidFill>
                <a:srgbClr val="000082"/>
              </a:solidFill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7270220" y="6194656"/>
                  <a:ext cx="1871025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8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(k+1)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8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(k)</a:t>
                  </a:r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492357" y="6450073"/>
                  <a:ext cx="250390" cy="52322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sz="2800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sz="2800" dirty="0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8632831" y="6419131"/>
                  <a:ext cx="250390" cy="52322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sz="2800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sz="2800" dirty="0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5068417" y="5946401"/>
                <a:ext cx="710451" cy="523220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304098" y="6195825"/>
                <a:ext cx="27443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chemeClr val="bg1"/>
                    </a:solidFill>
                  </a:rPr>
                  <a:t>ij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638654" y="5499107"/>
                <a:ext cx="558166" cy="369332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</a:t>
                </a:r>
                <a:r>
                  <a:rPr lang="en-US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4124128" y="6208011"/>
                <a:ext cx="558166" cy="554532"/>
                <a:chOff x="7740898" y="6278055"/>
                <a:chExt cx="558166" cy="554532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7740898" y="6278055"/>
                  <a:ext cx="558166" cy="369332"/>
                </a:xfrm>
                <a:prstGeom prst="rect">
                  <a:avLst/>
                </a:prstGeom>
                <a:solidFill>
                  <a:srgbClr val="00008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0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</a:t>
                  </a:r>
                  <a:r>
                    <a:rPr lang="en-US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7959898" y="6463255"/>
                  <a:ext cx="227948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dirty="0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771217" y="4853671"/>
                <a:ext cx="1237839" cy="369332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k=0, 1, 2…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902569" y="1782802"/>
            <a:ext cx="1364476" cy="1045436"/>
            <a:chOff x="3902569" y="1782802"/>
            <a:chExt cx="1364476" cy="1045436"/>
          </a:xfrm>
        </p:grpSpPr>
        <p:sp>
          <p:nvSpPr>
            <p:cNvPr id="73" name="TextBox 72"/>
            <p:cNvSpPr txBox="1"/>
            <p:nvPr/>
          </p:nvSpPr>
          <p:spPr>
            <a:xfrm>
              <a:off x="3902569" y="1782802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3x1 vectors</a:t>
              </a:r>
            </a:p>
          </p:txBody>
        </p:sp>
        <p:cxnSp>
          <p:nvCxnSpPr>
            <p:cNvPr id="75" name="Straight Arrow Connector 74"/>
            <p:cNvCxnSpPr>
              <a:stCxn id="73" idx="2"/>
            </p:cNvCxnSpPr>
            <p:nvPr/>
          </p:nvCxnSpPr>
          <p:spPr>
            <a:xfrm flipH="1">
              <a:off x="4006353" y="2152134"/>
              <a:ext cx="578454" cy="59277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3" idx="2"/>
            </p:cNvCxnSpPr>
            <p:nvPr/>
          </p:nvCxnSpPr>
          <p:spPr>
            <a:xfrm>
              <a:off x="4584807" y="2152134"/>
              <a:ext cx="75282" cy="6761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3227976" y="3197544"/>
            <a:ext cx="2433684" cy="755301"/>
            <a:chOff x="3238667" y="1625211"/>
            <a:chExt cx="2433684" cy="755301"/>
          </a:xfrm>
        </p:grpSpPr>
        <p:sp>
          <p:nvSpPr>
            <p:cNvPr id="82" name="TextBox 81"/>
            <p:cNvSpPr txBox="1"/>
            <p:nvPr/>
          </p:nvSpPr>
          <p:spPr>
            <a:xfrm>
              <a:off x="3238667" y="2103513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ith</a:t>
              </a:r>
              <a:r>
                <a:rPr lang="en-US" sz="1200" dirty="0">
                  <a:solidFill>
                    <a:schemeClr val="bg1"/>
                  </a:solidFill>
                </a:rPr>
                <a:t> centroid</a:t>
              </a:r>
            </a:p>
          </p:txBody>
        </p:sp>
        <p:cxnSp>
          <p:nvCxnSpPr>
            <p:cNvPr id="83" name="Straight Arrow Connector 82"/>
            <p:cNvCxnSpPr>
              <a:stCxn id="82" idx="0"/>
            </p:cNvCxnSpPr>
            <p:nvPr/>
          </p:nvCxnSpPr>
          <p:spPr>
            <a:xfrm flipV="1">
              <a:off x="3706103" y="1646593"/>
              <a:ext cx="154088" cy="4569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4543012" y="1625211"/>
              <a:ext cx="109584" cy="40589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4306271" y="2047317"/>
              <a:ext cx="13660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chemeClr val="bg1"/>
                  </a:solidFill>
                </a:rPr>
                <a:t>jth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</a:rPr>
                <a:t>pt</a:t>
              </a:r>
              <a:r>
                <a:rPr lang="en-US" sz="1100" dirty="0">
                  <a:solidFill>
                    <a:schemeClr val="bg1"/>
                  </a:solidFill>
                </a:rPr>
                <a:t> in </a:t>
              </a:r>
              <a:r>
                <a:rPr lang="en-US" sz="1100" dirty="0" err="1">
                  <a:solidFill>
                    <a:schemeClr val="bg1"/>
                  </a:solidFill>
                </a:rPr>
                <a:t>ith</a:t>
              </a:r>
              <a:r>
                <a:rPr lang="en-US" sz="1100" dirty="0">
                  <a:solidFill>
                    <a:schemeClr val="bg1"/>
                  </a:solidFill>
                </a:rPr>
                <a:t> centroid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4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A45740E9-2DC1-4C07-830C-9B726E12E087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Standard</a:t>
            </a:r>
            <a:r>
              <a:rPr lang="en-US" altLang="zh-CN" sz="5600" b="1" dirty="0">
                <a:solidFill>
                  <a:srgbClr val="FFFF00"/>
                </a:solidFill>
                <a:latin typeface="Calibri" panose="020F0502020204030204" pitchFamily="34" charset="0"/>
              </a:rPr>
              <a:t> K-means 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65A4BF20-7C2F-4726-B89C-9E2E1DF9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40" y="1809750"/>
            <a:ext cx="8402320" cy="4762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611034-2E28-4F0E-86B6-405502A262B4}"/>
              </a:ext>
            </a:extLst>
          </p:cNvPr>
          <p:cNvSpPr txBox="1"/>
          <p:nvPr/>
        </p:nvSpPr>
        <p:spPr>
          <a:xfrm>
            <a:off x="2276717" y="1409640"/>
            <a:ext cx="365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Different Classed and Centrals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37D9B5-4B44-4FBC-B97B-3B4669F6D15A}"/>
              </a:ext>
            </a:extLst>
          </p:cNvPr>
          <p:cNvSpPr txBox="1"/>
          <p:nvPr/>
        </p:nvSpPr>
        <p:spPr>
          <a:xfrm>
            <a:off x="5989442" y="1404560"/>
            <a:ext cx="430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Velocity Spectrum and Picked Result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46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767B2C25-1188-413F-8A41-E94653A455E9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Theory Review</a:t>
            </a:r>
            <a:endParaRPr lang="zh-CN" altLang="en-US" sz="5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F199B-DDA7-A5F1-FD5B-2E7E69ADF245}"/>
              </a:ext>
            </a:extLst>
          </p:cNvPr>
          <p:cNvSpPr txBox="1"/>
          <p:nvPr/>
        </p:nvSpPr>
        <p:spPr>
          <a:xfrm>
            <a:off x="420333" y="1640647"/>
            <a:ext cx="78293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Discrete Probability Mass Function (PMF) p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1.   1≥ p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≥0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{0,1,…,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   </a:t>
            </a:r>
            <a:r>
              <a:rPr lang="en-US" sz="3200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i=1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17069E5-B246-52AD-B384-C9E93F9EAED8}"/>
              </a:ext>
            </a:extLst>
          </p:cNvPr>
          <p:cNvGrpSpPr/>
          <p:nvPr/>
        </p:nvGrpSpPr>
        <p:grpSpPr>
          <a:xfrm>
            <a:off x="9135438" y="1953794"/>
            <a:ext cx="2147078" cy="1983748"/>
            <a:chOff x="8707735" y="2003200"/>
            <a:chExt cx="2147078" cy="198374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991DC3-132D-45DA-0469-950B7F7747C6}"/>
                </a:ext>
              </a:extLst>
            </p:cNvPr>
            <p:cNvCxnSpPr>
              <a:cxnSpLocks/>
            </p:cNvCxnSpPr>
            <p:nvPr/>
          </p:nvCxnSpPr>
          <p:spPr>
            <a:xfrm>
              <a:off x="9571703" y="2003200"/>
              <a:ext cx="0" cy="1425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414665D-1B46-634C-E04A-E2FA41C356B5}"/>
                </a:ext>
              </a:extLst>
            </p:cNvPr>
            <p:cNvCxnSpPr>
              <a:cxnSpLocks/>
            </p:cNvCxnSpPr>
            <p:nvPr/>
          </p:nvCxnSpPr>
          <p:spPr>
            <a:xfrm>
              <a:off x="9441717" y="3274891"/>
              <a:ext cx="141309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D7E5EAB-F2D0-AE2B-F8DB-D58B6B528F70}"/>
                </a:ext>
              </a:extLst>
            </p:cNvPr>
            <p:cNvSpPr/>
            <p:nvPr/>
          </p:nvSpPr>
          <p:spPr>
            <a:xfrm>
              <a:off x="9719188" y="2760407"/>
              <a:ext cx="147478" cy="5137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4D4D0D7-87DB-E9B1-417E-19EC2B233E68}"/>
                </a:ext>
              </a:extLst>
            </p:cNvPr>
            <p:cNvSpPr/>
            <p:nvPr/>
          </p:nvSpPr>
          <p:spPr>
            <a:xfrm>
              <a:off x="10137057" y="2760407"/>
              <a:ext cx="147478" cy="5186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261BD1-9051-E504-54FC-D54BAC0D86E7}"/>
                </a:ext>
              </a:extLst>
            </p:cNvPr>
            <p:cNvSpPr txBox="1"/>
            <p:nvPr/>
          </p:nvSpPr>
          <p:spPr>
            <a:xfrm>
              <a:off x="9031585" y="2072897"/>
              <a:ext cx="5148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1/2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88247-DE54-9458-08CA-A9F5A96B17C3}"/>
                </a:ext>
              </a:extLst>
            </p:cNvPr>
            <p:cNvSpPr txBox="1"/>
            <p:nvPr/>
          </p:nvSpPr>
          <p:spPr>
            <a:xfrm>
              <a:off x="9596937" y="3279062"/>
              <a:ext cx="7809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lain"/>
              </a:pPr>
              <a:r>
                <a:rPr lang="en-US" sz="2000" dirty="0">
                  <a:solidFill>
                    <a:schemeClr val="bg1"/>
                  </a:solidFill>
                </a:rPr>
                <a:t>2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    </a:t>
              </a:r>
              <a:r>
                <a:rPr lang="en-US" sz="2000" dirty="0" err="1">
                  <a:solidFill>
                    <a:schemeClr val="bg1"/>
                  </a:solidFill>
                </a:rPr>
                <a:t>i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66BC2B-2403-18B1-264F-C5EFF5355476}"/>
                </a:ext>
              </a:extLst>
            </p:cNvPr>
            <p:cNvSpPr txBox="1"/>
            <p:nvPr/>
          </p:nvSpPr>
          <p:spPr>
            <a:xfrm>
              <a:off x="8707735" y="2033978"/>
              <a:ext cx="6477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8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dirty="0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E8DF77-EFB2-CBD6-FB13-A4F42A3C7C68}"/>
              </a:ext>
            </a:extLst>
          </p:cNvPr>
          <p:cNvCxnSpPr/>
          <p:nvPr/>
        </p:nvCxnSpPr>
        <p:spPr>
          <a:xfrm>
            <a:off x="9982200" y="2711001"/>
            <a:ext cx="144780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84EB48D-3D04-9567-02F1-4EC48411E07F}"/>
              </a:ext>
            </a:extLst>
          </p:cNvPr>
          <p:cNvSpPr txBox="1"/>
          <p:nvPr/>
        </p:nvSpPr>
        <p:spPr>
          <a:xfrm>
            <a:off x="10294369" y="171081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 Coin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68BDB8-4AC6-0E0C-7510-FA2AD0E2178F}"/>
              </a:ext>
            </a:extLst>
          </p:cNvPr>
          <p:cNvGrpSpPr/>
          <p:nvPr/>
        </p:nvGrpSpPr>
        <p:grpSpPr>
          <a:xfrm>
            <a:off x="9002510" y="1710813"/>
            <a:ext cx="2583717" cy="2357177"/>
            <a:chOff x="7285703" y="3674912"/>
            <a:chExt cx="2583717" cy="235717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77121C0-3F78-FD34-C763-EC98B892EB2A}"/>
                </a:ext>
              </a:extLst>
            </p:cNvPr>
            <p:cNvSpPr/>
            <p:nvPr/>
          </p:nvSpPr>
          <p:spPr>
            <a:xfrm>
              <a:off x="7285703" y="3674912"/>
              <a:ext cx="2583717" cy="2357177"/>
            </a:xfrm>
            <a:prstGeom prst="rect">
              <a:avLst/>
            </a:prstGeom>
            <a:solidFill>
              <a:srgbClr val="000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DFC7D70-CBD5-6B4C-0B4F-34C112F82EEF}"/>
                </a:ext>
              </a:extLst>
            </p:cNvPr>
            <p:cNvGrpSpPr/>
            <p:nvPr/>
          </p:nvGrpSpPr>
          <p:grpSpPr>
            <a:xfrm>
              <a:off x="7400669" y="3793209"/>
              <a:ext cx="2272128" cy="2132097"/>
              <a:chOff x="7400669" y="3793209"/>
              <a:chExt cx="2272128" cy="213209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1056888-596E-7338-CFA4-FC3D996A7E3B}"/>
                  </a:ext>
                </a:extLst>
              </p:cNvPr>
              <p:cNvGrpSpPr/>
              <p:nvPr/>
            </p:nvGrpSpPr>
            <p:grpSpPr>
              <a:xfrm>
                <a:off x="7400669" y="3941558"/>
                <a:ext cx="2147078" cy="1983748"/>
                <a:chOff x="8707735" y="2003200"/>
                <a:chExt cx="2147078" cy="1983748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3630EDF-68AB-37B8-DEB4-1A1CA8328B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1703" y="2003200"/>
                  <a:ext cx="0" cy="142580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2F50755-F251-4B10-4957-AD839AB04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1717" y="3274891"/>
                  <a:ext cx="1413096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339F897-07F3-0363-E9F5-04C9213A46B6}"/>
                    </a:ext>
                  </a:extLst>
                </p:cNvPr>
                <p:cNvSpPr/>
                <p:nvPr/>
              </p:nvSpPr>
              <p:spPr>
                <a:xfrm>
                  <a:off x="9719188" y="2557199"/>
                  <a:ext cx="147476" cy="71694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E7977E6-D8A9-1CB8-19A3-E5379A80709D}"/>
                    </a:ext>
                  </a:extLst>
                </p:cNvPr>
                <p:cNvSpPr/>
                <p:nvPr/>
              </p:nvSpPr>
              <p:spPr>
                <a:xfrm>
                  <a:off x="10137057" y="2996227"/>
                  <a:ext cx="147470" cy="28283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F538348-31E8-E8B2-081B-D713711164E7}"/>
                    </a:ext>
                  </a:extLst>
                </p:cNvPr>
                <p:cNvSpPr txBox="1"/>
                <p:nvPr/>
              </p:nvSpPr>
              <p:spPr>
                <a:xfrm>
                  <a:off x="9031585" y="2072897"/>
                  <a:ext cx="51488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1</a:t>
                  </a:r>
                </a:p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1/2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FFA630B-A9C2-3BE9-1EF1-4DD46DFF28ED}"/>
                    </a:ext>
                  </a:extLst>
                </p:cNvPr>
                <p:cNvSpPr txBox="1"/>
                <p:nvPr/>
              </p:nvSpPr>
              <p:spPr>
                <a:xfrm>
                  <a:off x="9596937" y="3279062"/>
                  <a:ext cx="780983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457200" indent="-457200">
                    <a:buAutoNum type="arabicPlain"/>
                  </a:pPr>
                  <a:r>
                    <a:rPr lang="en-US" sz="2000" dirty="0">
                      <a:solidFill>
                        <a:schemeClr val="bg1"/>
                      </a:solidFill>
                    </a:rPr>
                    <a:t>2</a:t>
                  </a:r>
                </a:p>
                <a:p>
                  <a:r>
                    <a:rPr lang="en-US" sz="2000" dirty="0">
                      <a:solidFill>
                        <a:schemeClr val="bg1"/>
                      </a:solidFill>
                    </a:rPr>
                    <a:t>    </a:t>
                  </a:r>
                  <a:r>
                    <a:rPr lang="en-US" sz="2000" dirty="0" err="1">
                      <a:solidFill>
                        <a:schemeClr val="bg1"/>
                      </a:solidFill>
                    </a:rPr>
                    <a:t>i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0FBEA7D-3A67-B299-5843-4C674C507363}"/>
                    </a:ext>
                  </a:extLst>
                </p:cNvPr>
                <p:cNvSpPr txBox="1"/>
                <p:nvPr/>
              </p:nvSpPr>
              <p:spPr>
                <a:xfrm>
                  <a:off x="8707735" y="2033978"/>
                  <a:ext cx="64770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r>
                    <a:rPr lang="en-US" sz="2800" baseline="-25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sz="2800" dirty="0"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C76643-8391-57A3-8040-46A600A848FA}"/>
                  </a:ext>
                </a:extLst>
              </p:cNvPr>
              <p:cNvSpPr txBox="1"/>
              <p:nvPr/>
            </p:nvSpPr>
            <p:spPr>
              <a:xfrm>
                <a:off x="8353205" y="3793209"/>
                <a:ext cx="1319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Biased Coin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B8B19-D4D9-B8BC-04D1-65B72A5F72B3}"/>
              </a:ext>
            </a:extLst>
          </p:cNvPr>
          <p:cNvGrpSpPr/>
          <p:nvPr/>
        </p:nvGrpSpPr>
        <p:grpSpPr>
          <a:xfrm>
            <a:off x="390625" y="4436864"/>
            <a:ext cx="14148110" cy="1274718"/>
            <a:chOff x="1146082" y="4448872"/>
            <a:chExt cx="14148110" cy="127471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8FDE9A-4D45-160C-2B77-39AF33E65AC9}"/>
                </a:ext>
              </a:extLst>
            </p:cNvPr>
            <p:cNvSpPr txBox="1"/>
            <p:nvPr/>
          </p:nvSpPr>
          <p:spPr>
            <a:xfrm>
              <a:off x="9195734" y="4448872"/>
              <a:ext cx="60984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3600" baseline="30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600" dirty="0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FBF1483-0605-AFD9-02F8-5A4BA9B077F9}"/>
                </a:ext>
              </a:extLst>
            </p:cNvPr>
            <p:cNvGrpSpPr/>
            <p:nvPr/>
          </p:nvGrpSpPr>
          <p:grpSpPr>
            <a:xfrm>
              <a:off x="1146082" y="4510294"/>
              <a:ext cx="13778786" cy="1213296"/>
              <a:chOff x="1146082" y="4510294"/>
              <a:chExt cx="13778786" cy="1213296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B73FC83-5B00-2457-7F36-E86BD1DDB0FB}"/>
                  </a:ext>
                </a:extLst>
              </p:cNvPr>
              <p:cNvSpPr txBox="1"/>
              <p:nvPr/>
            </p:nvSpPr>
            <p:spPr>
              <a:xfrm>
                <a:off x="1146082" y="4752842"/>
                <a:ext cx="82950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Softmax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Probability Mass Function (PMF) p</a:t>
                </a:r>
                <a:r>
                  <a:rPr lang="en-US" sz="32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 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FC94B58-1C18-90BF-6F10-9B43DFB0783D}"/>
                  </a:ext>
                </a:extLst>
              </p:cNvPr>
              <p:cNvSpPr txBox="1"/>
              <p:nvPr/>
            </p:nvSpPr>
            <p:spPr>
              <a:xfrm>
                <a:off x="9647998" y="4510294"/>
                <a:ext cx="4169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aseline="-25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dirty="0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F62B106-DA79-62CD-AAC0-ED154BE4CB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85088" y="5059816"/>
                <a:ext cx="711238" cy="836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50C7463E-4D74-3A09-456A-FB55246E4CC0}"/>
                  </a:ext>
                </a:extLst>
              </p:cNvPr>
              <p:cNvGrpSpPr/>
              <p:nvPr/>
            </p:nvGrpSpPr>
            <p:grpSpPr>
              <a:xfrm>
                <a:off x="9059890" y="5077259"/>
                <a:ext cx="5864978" cy="646331"/>
                <a:chOff x="9059890" y="5278733"/>
                <a:chExt cx="6098458" cy="646331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6C7F41C-0B13-D4EA-E352-84BC03E7D7D1}"/>
                    </a:ext>
                  </a:extLst>
                </p:cNvPr>
                <p:cNvSpPr txBox="1"/>
                <p:nvPr/>
              </p:nvSpPr>
              <p:spPr>
                <a:xfrm>
                  <a:off x="9059890" y="5278733"/>
                  <a:ext cx="609845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600" dirty="0" err="1">
                      <a:solidFill>
                        <a:schemeClr val="bg1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3600" baseline="-25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</a:t>
                  </a:r>
                  <a:r>
                    <a:rPr lang="en-US" sz="3600" baseline="-25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=1</a:t>
                  </a:r>
                  <a:r>
                    <a:rPr lang="en-US" sz="36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3600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en-US" sz="3600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AA400B0-30B9-EA95-9BBD-67CBCD4E519E}"/>
                    </a:ext>
                  </a:extLst>
                </p:cNvPr>
                <p:cNvSpPr txBox="1"/>
                <p:nvPr/>
              </p:nvSpPr>
              <p:spPr>
                <a:xfrm>
                  <a:off x="10348280" y="5397996"/>
                  <a:ext cx="43355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aseline="-25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</a:t>
                  </a:r>
                  <a:endParaRPr lang="en-US" dirty="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68FE7AE-7B90-8F83-4884-3962B5C46CF2}"/>
                    </a:ext>
                  </a:extLst>
                </p:cNvPr>
                <p:cNvSpPr txBox="1"/>
                <p:nvPr/>
              </p:nvSpPr>
              <p:spPr>
                <a:xfrm>
                  <a:off x="9378076" y="5278733"/>
                  <a:ext cx="2648609" cy="3827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dirty="0"/>
                </a:p>
              </p:txBody>
            </p:sp>
          </p:grp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074CD192-C57A-E142-5C2D-2D178CE98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939" y="4246686"/>
            <a:ext cx="1933913" cy="2494586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826A9D3-1647-6A2D-5079-1F078242F75F}"/>
              </a:ext>
            </a:extLst>
          </p:cNvPr>
          <p:cNvSpPr txBox="1"/>
          <p:nvPr/>
        </p:nvSpPr>
        <p:spPr>
          <a:xfrm>
            <a:off x="401756" y="3571030"/>
            <a:ext cx="37641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Semblance Example 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1C8F7CB-1EF4-B2B7-4A93-F44A0CFF98E5}"/>
              </a:ext>
            </a:extLst>
          </p:cNvPr>
          <p:cNvSpPr txBox="1"/>
          <p:nvPr/>
        </p:nvSpPr>
        <p:spPr>
          <a:xfrm>
            <a:off x="4215755" y="3570571"/>
            <a:ext cx="69493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 semblance amplitude of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aseline="30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E6E63CB-E3BF-5817-7A63-4086E8D5F0E6}"/>
              </a:ext>
            </a:extLst>
          </p:cNvPr>
          <p:cNvCxnSpPr>
            <a:cxnSpLocks/>
          </p:cNvCxnSpPr>
          <p:nvPr/>
        </p:nvCxnSpPr>
        <p:spPr>
          <a:xfrm>
            <a:off x="4711485" y="4109180"/>
            <a:ext cx="5846521" cy="1391477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1C6F14D-6AD1-4FBE-58EA-95151FF25722}"/>
              </a:ext>
            </a:extLst>
          </p:cNvPr>
          <p:cNvGrpSpPr/>
          <p:nvPr/>
        </p:nvGrpSpPr>
        <p:grpSpPr>
          <a:xfrm>
            <a:off x="430857" y="5745477"/>
            <a:ext cx="10345200" cy="767133"/>
            <a:chOff x="430857" y="5745477"/>
            <a:chExt cx="10345200" cy="767133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8E62ADF-FCC8-3A87-4ECE-B95F66C6475E}"/>
                </a:ext>
              </a:extLst>
            </p:cNvPr>
            <p:cNvSpPr txBox="1"/>
            <p:nvPr/>
          </p:nvSpPr>
          <p:spPr>
            <a:xfrm>
              <a:off x="430857" y="5916706"/>
              <a:ext cx="64395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If a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2800" baseline="30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point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ij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is in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aseline="30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Centroid then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800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ij</a:t>
              </a:r>
              <a:r>
                <a:rPr lang="en-US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C370B87-77FA-AE84-C1C8-442785BBCF6D}"/>
                    </a:ext>
                  </a:extLst>
                </p:cNvPr>
                <p:cNvSpPr txBox="1"/>
                <p:nvPr/>
              </p:nvSpPr>
              <p:spPr>
                <a:xfrm>
                  <a:off x="6820518" y="5745477"/>
                  <a:ext cx="3955539" cy="7671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Sup>
                                <m:sSubSupPr>
                                  <m:ctrlPr>
                                    <a:rPr lang="en-US" altLang="zh-CN" sz="20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/>
                              </m:sSubSup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CN" sz="2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sz="20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&amp;</m:t>
                      </m:r>
                    </m:oMath>
                  </a14:m>
                  <a:r>
                    <a:rPr lang="zh-CN" altLang="en-US" sz="2000" dirty="0"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en-US" altLang="zh-CN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altLang="zh-CN" sz="2000" dirty="0">
                      <a:solidFill>
                        <a:srgbClr val="FFFFFF"/>
                      </a:solidFill>
                    </a:rPr>
                    <a:t>1</a:t>
                  </a:r>
                  <a:endParaRPr lang="zh-CN" altLang="en-US" sz="2000" dirty="0"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C370B87-77FA-AE84-C1C8-442785BBC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0518" y="5745477"/>
                  <a:ext cx="3955539" cy="76713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E672F07E-664E-1507-81D4-A9614934467E}"/>
              </a:ext>
            </a:extLst>
          </p:cNvPr>
          <p:cNvSpPr/>
          <p:nvPr/>
        </p:nvSpPr>
        <p:spPr>
          <a:xfrm>
            <a:off x="1506218" y="2184627"/>
            <a:ext cx="1472956" cy="526374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48ADC62-9915-BC32-646E-6B3AD73A67E2}"/>
              </a:ext>
            </a:extLst>
          </p:cNvPr>
          <p:cNvSpPr/>
          <p:nvPr/>
        </p:nvSpPr>
        <p:spPr>
          <a:xfrm>
            <a:off x="1529096" y="2722776"/>
            <a:ext cx="2096420" cy="526374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E8FBA7-D1B0-EA48-5C60-66E90055141B}"/>
              </a:ext>
            </a:extLst>
          </p:cNvPr>
          <p:cNvSpPr txBox="1"/>
          <p:nvPr/>
        </p:nvSpPr>
        <p:spPr>
          <a:xfrm>
            <a:off x="5037658" y="2598536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# of event types</a:t>
            </a:r>
          </a:p>
        </p:txBody>
      </p:sp>
    </p:spTree>
    <p:extLst>
      <p:ext uri="{BB962C8B-B14F-4D97-AF65-F5344CB8AC3E}">
        <p14:creationId xmlns:p14="http://schemas.microsoft.com/office/powerpoint/2010/main" val="301852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4" grpId="0"/>
      <p:bldP spid="79" grpId="0"/>
      <p:bldP spid="80" grpId="0"/>
      <p:bldP spid="87" grpId="0" animBg="1"/>
      <p:bldP spid="8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858" y="4567870"/>
            <a:ext cx="4651901" cy="1959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07B0A-E2A4-4636-8A86-D4663510BC2E}"/>
              </a:ext>
            </a:extLst>
          </p:cNvPr>
          <p:cNvSpPr txBox="1"/>
          <p:nvPr/>
        </p:nvSpPr>
        <p:spPr>
          <a:xfrm>
            <a:off x="609600" y="1799303"/>
            <a:ext cx="2949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Misfit Function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0C857-A60C-450E-83CD-8C999CC5CA06}"/>
              </a:ext>
            </a:extLst>
          </p:cNvPr>
          <p:cNvSpPr txBox="1"/>
          <p:nvPr/>
        </p:nvSpPr>
        <p:spPr>
          <a:xfrm>
            <a:off x="609599" y="3816308"/>
            <a:ext cx="2949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Iterative updates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8B669D-EE9D-4C21-9BB0-B544397F584B}"/>
                  </a:ext>
                </a:extLst>
              </p:cNvPr>
              <p:cNvSpPr txBox="1"/>
              <p:nvPr/>
            </p:nvSpPr>
            <p:spPr>
              <a:xfrm>
                <a:off x="2209800" y="4677377"/>
                <a:ext cx="7772400" cy="604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)</a:t>
                </a: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8B669D-EE9D-4C21-9BB0-B544397F5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677377"/>
                <a:ext cx="7772400" cy="604524"/>
              </a:xfrm>
              <a:prstGeom prst="rect">
                <a:avLst/>
              </a:prstGeom>
              <a:blipFill>
                <a:blip r:embed="rId4"/>
                <a:stretch>
                  <a:fillRect b="-131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BBE683-EF33-4D87-AB3A-96B4F323A42C}"/>
                  </a:ext>
                </a:extLst>
              </p:cNvPr>
              <p:cNvSpPr txBox="1"/>
              <p:nvPr/>
            </p:nvSpPr>
            <p:spPr>
              <a:xfrm>
                <a:off x="3184141" y="5547740"/>
                <a:ext cx="1675587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BBE683-EF33-4D87-AB3A-96B4F323A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141" y="5547740"/>
                <a:ext cx="1675587" cy="10500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标题 1">
            <a:extLst>
              <a:ext uri="{FF2B5EF4-FFF2-40B4-BE49-F238E27FC236}">
                <a16:creationId xmlns:a16="http://schemas.microsoft.com/office/drawing/2014/main" id="{767B2C25-1188-413F-8A41-E94653A455E9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Weighted</a:t>
            </a:r>
            <a:r>
              <a:rPr lang="en-US" altLang="zh-CN" sz="5600" b="1" dirty="0">
                <a:solidFill>
                  <a:srgbClr val="FFFF00"/>
                </a:solidFill>
                <a:latin typeface="Calibri" panose="020F0502020204030204" pitchFamily="34" charset="0"/>
              </a:rPr>
              <a:t> K-means 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A29A94-692B-4C46-870D-945F0DF58187}"/>
                  </a:ext>
                </a:extLst>
              </p:cNvPr>
              <p:cNvSpPr txBox="1"/>
              <p:nvPr/>
            </p:nvSpPr>
            <p:spPr>
              <a:xfrm>
                <a:off x="7353418" y="2902757"/>
                <a:ext cx="3955539" cy="767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Sup>
                              <m:sSubSupPr>
                                <m:ctrlPr>
                                  <a:rPr lang="en-US" altLang="zh-CN" sz="2000" b="0" i="1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/>
                            </m:sSubSup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  <m:e>
                            <m:sSup>
                              <m:sSupPr>
                                <m:ctrlPr>
                                  <a:rPr lang="en-US" altLang="zh-CN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altLang="zh-CN" sz="2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20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&amp;</m:t>
                    </m:r>
                  </m:oMath>
                </a14:m>
                <a:r>
                  <a:rPr lang="zh-CN" altLang="en-US" sz="2000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US" altLang="zh-CN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000" dirty="0">
                    <a:solidFill>
                      <a:srgbClr val="FFFFFF"/>
                    </a:solidFill>
                  </a:rPr>
                  <a:t>1</a:t>
                </a:r>
                <a:endParaRPr lang="zh-CN" altLang="en-US" sz="20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A29A94-692B-4C46-870D-945F0DF58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418" y="2902757"/>
                <a:ext cx="3955539" cy="7671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34A621-7D6E-4AE5-9EE4-3EED8FBABFB4}"/>
              </a:ext>
            </a:extLst>
          </p:cNvPr>
          <p:cNvCxnSpPr>
            <a:cxnSpLocks/>
          </p:cNvCxnSpPr>
          <p:nvPr/>
        </p:nvCxnSpPr>
        <p:spPr>
          <a:xfrm>
            <a:off x="7020559" y="2086255"/>
            <a:ext cx="0" cy="1800267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BBF534-83D7-458F-A3B7-CA1FB688B60C}"/>
              </a:ext>
            </a:extLst>
          </p:cNvPr>
          <p:cNvSpPr txBox="1"/>
          <p:nvPr/>
        </p:nvSpPr>
        <p:spPr>
          <a:xfrm>
            <a:off x="8774497" y="2260968"/>
            <a:ext cx="1378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Softmax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317B0-3814-4F40-9D8B-578C99FD6363}"/>
              </a:ext>
            </a:extLst>
          </p:cNvPr>
          <p:cNvSpPr txBox="1"/>
          <p:nvPr/>
        </p:nvSpPr>
        <p:spPr>
          <a:xfrm>
            <a:off x="5216279" y="5811145"/>
            <a:ext cx="3558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（</a:t>
            </a: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Weighted Average</a:t>
            </a:r>
            <a:r>
              <a:rPr lang="zh-CN" alt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35140" y="4533318"/>
            <a:ext cx="1149929" cy="521513"/>
            <a:chOff x="5735140" y="4533318"/>
            <a:chExt cx="1149929" cy="521513"/>
          </a:xfrm>
        </p:grpSpPr>
        <p:sp>
          <p:nvSpPr>
            <p:cNvPr id="5" name="TextBox 4"/>
            <p:cNvSpPr txBox="1"/>
            <p:nvPr/>
          </p:nvSpPr>
          <p:spPr>
            <a:xfrm>
              <a:off x="6536897" y="4779967"/>
              <a:ext cx="34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(k)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52584" y="4793221"/>
              <a:ext cx="34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(k)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5140" y="4533318"/>
              <a:ext cx="34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(k)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57434" y="5357798"/>
            <a:ext cx="1140291" cy="714957"/>
            <a:chOff x="5744778" y="4339874"/>
            <a:chExt cx="1140291" cy="714957"/>
          </a:xfrm>
        </p:grpSpPr>
        <p:sp>
          <p:nvSpPr>
            <p:cNvPr id="16" name="TextBox 15"/>
            <p:cNvSpPr txBox="1"/>
            <p:nvPr/>
          </p:nvSpPr>
          <p:spPr>
            <a:xfrm>
              <a:off x="6536897" y="4779967"/>
              <a:ext cx="34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(k)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52584" y="4793221"/>
              <a:ext cx="34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(k)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44778" y="4339874"/>
              <a:ext cx="34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(k)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37858" y="1185969"/>
            <a:ext cx="1105532" cy="1902919"/>
            <a:chOff x="7437858" y="1185969"/>
            <a:chExt cx="1105532" cy="19029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7858" y="1185969"/>
              <a:ext cx="1105532" cy="1521212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7850459" y="2587083"/>
              <a:ext cx="446048" cy="5018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3757435" y="3624146"/>
            <a:ext cx="5665346" cy="767576"/>
          </a:xfrm>
          <a:custGeom>
            <a:avLst/>
            <a:gdLst>
              <a:gd name="connsiteX0" fmla="*/ 4962293 w 4962293"/>
              <a:gd name="connsiteY0" fmla="*/ 0 h 767576"/>
              <a:gd name="connsiteX1" fmla="*/ 3914078 w 4962293"/>
              <a:gd name="connsiteY1" fmla="*/ 546410 h 767576"/>
              <a:gd name="connsiteX2" fmla="*/ 1204332 w 4962293"/>
              <a:gd name="connsiteY2" fmla="*/ 747132 h 767576"/>
              <a:gd name="connsiteX3" fmla="*/ 0 w 4962293"/>
              <a:gd name="connsiteY3" fmla="*/ 89210 h 76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2293" h="767576">
                <a:moveTo>
                  <a:pt x="4962293" y="0"/>
                </a:moveTo>
                <a:cubicBezTo>
                  <a:pt x="4751349" y="210944"/>
                  <a:pt x="4540405" y="421888"/>
                  <a:pt x="3914078" y="546410"/>
                </a:cubicBezTo>
                <a:cubicBezTo>
                  <a:pt x="3287751" y="670932"/>
                  <a:pt x="1856678" y="823332"/>
                  <a:pt x="1204332" y="747132"/>
                </a:cubicBezTo>
                <a:cubicBezTo>
                  <a:pt x="551986" y="670932"/>
                  <a:pt x="275993" y="380071"/>
                  <a:pt x="0" y="89210"/>
                </a:cubicBezTo>
              </a:path>
            </a:pathLst>
          </a:custGeom>
          <a:noFill/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341"/>
            <a:ext cx="2634577" cy="7669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1047" y="-1"/>
            <a:ext cx="1890954" cy="23225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6AF5EF5-3F0C-269F-F3AD-CA719560AD68}"/>
              </a:ext>
            </a:extLst>
          </p:cNvPr>
          <p:cNvSpPr txBox="1"/>
          <p:nvPr/>
        </p:nvSpPr>
        <p:spPr>
          <a:xfrm>
            <a:off x="4799724" y="420073"/>
            <a:ext cx="2592551" cy="830997"/>
          </a:xfrm>
          <a:prstGeom prst="rect">
            <a:avLst/>
          </a:prstGeom>
          <a:solidFill>
            <a:srgbClr val="000082"/>
          </a:solidFill>
        </p:spPr>
        <p:txBody>
          <a:bodyPr wrap="square">
            <a:spAutoFit/>
          </a:bodyPr>
          <a:lstStyle/>
          <a:p>
            <a:r>
              <a:rPr lang="en-US" altLang="zh-CN" sz="4800" b="1" i="1" dirty="0">
                <a:solidFill>
                  <a:srgbClr val="FFFF00"/>
                </a:solidFill>
                <a:latin typeface="Calibri" panose="020F0502020204030204" pitchFamily="34" charset="0"/>
              </a:rPr>
              <a:t>    Fuzzy      </a:t>
            </a:r>
            <a:endParaRPr lang="en-US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2907AB-FC54-E22E-0CCD-B0A2B2263639}"/>
              </a:ext>
            </a:extLst>
          </p:cNvPr>
          <p:cNvSpPr txBox="1"/>
          <p:nvPr/>
        </p:nvSpPr>
        <p:spPr>
          <a:xfrm>
            <a:off x="1231489" y="2924619"/>
            <a:ext cx="4903907" cy="584775"/>
          </a:xfrm>
          <a:prstGeom prst="rect">
            <a:avLst/>
          </a:prstGeom>
          <a:solidFill>
            <a:srgbClr val="00008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 = 0.5 S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|| C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F337E1-FC80-5805-B8FC-6E518EBAD7F2}"/>
              </a:ext>
            </a:extLst>
          </p:cNvPr>
          <p:cNvSpPr txBox="1"/>
          <p:nvPr/>
        </p:nvSpPr>
        <p:spPr>
          <a:xfrm>
            <a:off x="1907174" y="2956733"/>
            <a:ext cx="4681090" cy="584775"/>
          </a:xfrm>
          <a:prstGeom prst="rect">
            <a:avLst/>
          </a:prstGeom>
          <a:solidFill>
            <a:srgbClr val="00008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0.5 S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|| C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A4C16F-56BA-1ED9-B692-A9D3C596A654}"/>
              </a:ext>
            </a:extLst>
          </p:cNvPr>
          <p:cNvGrpSpPr/>
          <p:nvPr/>
        </p:nvGrpSpPr>
        <p:grpSpPr>
          <a:xfrm>
            <a:off x="1940459" y="2940905"/>
            <a:ext cx="4818948" cy="642922"/>
            <a:chOff x="-1153276" y="8063499"/>
            <a:chExt cx="4818948" cy="64292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295B57-13CF-7B40-3A51-29188F0073C8}"/>
                </a:ext>
              </a:extLst>
            </p:cNvPr>
            <p:cNvSpPr txBox="1"/>
            <p:nvPr/>
          </p:nvSpPr>
          <p:spPr>
            <a:xfrm>
              <a:off x="-1153276" y="8063499"/>
              <a:ext cx="4818948" cy="584775"/>
            </a:xfrm>
            <a:prstGeom prst="rect">
              <a:avLst/>
            </a:prstGeom>
            <a:solidFill>
              <a:srgbClr val="000082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0.5 S</a:t>
              </a:r>
              <a:r>
                <a:rPr lang="en-US" sz="32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en-US" sz="32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32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200" dirty="0" err="1">
                  <a:solidFill>
                    <a:srgbClr val="FFFF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3200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|| C</a:t>
              </a:r>
              <a:r>
                <a:rPr lang="en-US" sz="32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3200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ij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3200" baseline="-25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ij</a:t>
              </a:r>
              <a:r>
                <a:rPr lang="en-US" sz="32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||</a:t>
              </a:r>
              <a:r>
                <a:rPr lang="en-US" sz="32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8EFB566-F702-C891-51F7-4C2BD4AE2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045" y="8077683"/>
              <a:ext cx="781159" cy="628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9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8" grpId="0"/>
      <p:bldP spid="4" grpId="0"/>
      <p:bldP spid="12" grpId="0"/>
      <p:bldP spid="18" grpId="0"/>
      <p:bldP spid="25" grpId="0" animBg="1"/>
      <p:bldP spid="28" grpId="0" animBg="1"/>
      <p:bldP spid="2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767B2C25-1188-413F-8A41-E94653A455E9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Weighted</a:t>
            </a:r>
            <a:r>
              <a:rPr lang="en-US" altLang="zh-CN" sz="5600" b="1" dirty="0">
                <a:solidFill>
                  <a:srgbClr val="FFFF00"/>
                </a:solidFill>
                <a:latin typeface="Calibri" panose="020F0502020204030204" pitchFamily="34" charset="0"/>
              </a:rPr>
              <a:t> K-means 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657A5B-CB1E-4DFB-9FAF-0C6708A6A8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00" y="1810800"/>
            <a:ext cx="8402400" cy="4762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C314D4-6106-40F5-82A3-6B2638C89CD1}"/>
              </a:ext>
            </a:extLst>
          </p:cNvPr>
          <p:cNvSpPr txBox="1"/>
          <p:nvPr/>
        </p:nvSpPr>
        <p:spPr>
          <a:xfrm>
            <a:off x="2276717" y="1409640"/>
            <a:ext cx="365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Different Classed and Centrals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176784-4E83-4B61-A0FF-6ABD8E36AE97}"/>
              </a:ext>
            </a:extLst>
          </p:cNvPr>
          <p:cNvSpPr txBox="1"/>
          <p:nvPr/>
        </p:nvSpPr>
        <p:spPr>
          <a:xfrm>
            <a:off x="5989442" y="1404560"/>
            <a:ext cx="430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Velocity Spectrum and Picked Result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084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767B2C25-1188-413F-8A41-E94653A455E9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Local Tendency Regularization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FDF61-AC8E-491A-B2F5-B3B5959C1865}"/>
              </a:ext>
            </a:extLst>
          </p:cNvPr>
          <p:cNvSpPr txBox="1"/>
          <p:nvPr/>
        </p:nvSpPr>
        <p:spPr>
          <a:xfrm>
            <a:off x="193040" y="1190297"/>
            <a:ext cx="11292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local Tendency Regularization (LTR) to eliminate the picked outlier. 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682E242-673E-44A3-9D6B-11F6BDE24E33}"/>
              </a:ext>
            </a:extLst>
          </p:cNvPr>
          <p:cNvGrpSpPr/>
          <p:nvPr/>
        </p:nvGrpSpPr>
        <p:grpSpPr>
          <a:xfrm>
            <a:off x="3345631" y="4512310"/>
            <a:ext cx="1466804" cy="1273851"/>
            <a:chOff x="3345631" y="4512310"/>
            <a:chExt cx="1466804" cy="127385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636418-BB06-47AE-BC5D-38C8B3813823}"/>
                </a:ext>
              </a:extLst>
            </p:cNvPr>
            <p:cNvSpPr/>
            <p:nvPr/>
          </p:nvSpPr>
          <p:spPr>
            <a:xfrm>
              <a:off x="3345631" y="451231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C933E7-572F-4709-A2BF-36A1E916E0C4}"/>
                </a:ext>
              </a:extLst>
            </p:cNvPr>
            <p:cNvSpPr/>
            <p:nvPr/>
          </p:nvSpPr>
          <p:spPr>
            <a:xfrm>
              <a:off x="3685575" y="52628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95E546-32E5-46AD-87A4-FCC714D0E845}"/>
                </a:ext>
              </a:extLst>
            </p:cNvPr>
            <p:cNvSpPr/>
            <p:nvPr/>
          </p:nvSpPr>
          <p:spPr>
            <a:xfrm>
              <a:off x="4744755" y="572389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902CF7-9A37-4B9D-978E-A822E059513D}"/>
              </a:ext>
            </a:extLst>
          </p:cNvPr>
          <p:cNvGrpSpPr/>
          <p:nvPr/>
        </p:nvGrpSpPr>
        <p:grpSpPr>
          <a:xfrm>
            <a:off x="3246120" y="4434840"/>
            <a:ext cx="1669635" cy="1436833"/>
            <a:chOff x="3246120" y="4434840"/>
            <a:chExt cx="1669635" cy="14368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B1C6ADC-BB57-4759-8BCB-BA78210A6D2C}"/>
                </a:ext>
              </a:extLst>
            </p:cNvPr>
            <p:cNvSpPr/>
            <p:nvPr/>
          </p:nvSpPr>
          <p:spPr>
            <a:xfrm>
              <a:off x="3246120" y="4434840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349FDC5-65AC-4B8C-836D-525B934D86A5}"/>
                </a:ext>
              </a:extLst>
            </p:cNvPr>
            <p:cNvSpPr/>
            <p:nvPr/>
          </p:nvSpPr>
          <p:spPr>
            <a:xfrm>
              <a:off x="3582255" y="5182255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ED4F7CC-FF8C-4D84-9B32-74DD1B4B6912}"/>
                </a:ext>
              </a:extLst>
            </p:cNvPr>
            <p:cNvSpPr/>
            <p:nvPr/>
          </p:nvSpPr>
          <p:spPr>
            <a:xfrm>
              <a:off x="4641435" y="5648153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2A964E-3D06-4CE7-8451-C331A361E941}"/>
              </a:ext>
            </a:extLst>
          </p:cNvPr>
          <p:cNvGrpSpPr/>
          <p:nvPr/>
        </p:nvGrpSpPr>
        <p:grpSpPr>
          <a:xfrm>
            <a:off x="1736347" y="1813839"/>
            <a:ext cx="3404613" cy="4862035"/>
            <a:chOff x="1736347" y="1813839"/>
            <a:chExt cx="3404613" cy="48620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FD30C7-D36E-43FE-8AD3-F7BFA9A6D6DE}"/>
                </a:ext>
              </a:extLst>
            </p:cNvPr>
            <p:cNvSpPr/>
            <p:nvPr/>
          </p:nvSpPr>
          <p:spPr>
            <a:xfrm>
              <a:off x="2418080" y="2245360"/>
              <a:ext cx="2722880" cy="3881120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FA2709-5423-4310-B605-4EAE4E8CDE8C}"/>
                </a:ext>
              </a:extLst>
            </p:cNvPr>
            <p:cNvSpPr txBox="1"/>
            <p:nvPr/>
          </p:nvSpPr>
          <p:spPr>
            <a:xfrm>
              <a:off x="2817109" y="1813839"/>
              <a:ext cx="2007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Velocity Spectrum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82ED96-3B6F-4D7B-AB76-C2BEE6F062FC}"/>
                </a:ext>
              </a:extLst>
            </p:cNvPr>
            <p:cNvSpPr txBox="1"/>
            <p:nvPr/>
          </p:nvSpPr>
          <p:spPr>
            <a:xfrm rot="16200000">
              <a:off x="1454378" y="400705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2A5BA7-8C2D-4DDF-BAFF-D541889445D8}"/>
                </a:ext>
              </a:extLst>
            </p:cNvPr>
            <p:cNvSpPr txBox="1"/>
            <p:nvPr/>
          </p:nvSpPr>
          <p:spPr>
            <a:xfrm>
              <a:off x="2961147" y="630654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C61DC4-1A2F-401B-8798-A3BC02F1B266}"/>
              </a:ext>
            </a:extLst>
          </p:cNvPr>
          <p:cNvGrpSpPr/>
          <p:nvPr/>
        </p:nvGrpSpPr>
        <p:grpSpPr>
          <a:xfrm>
            <a:off x="2487561" y="2938780"/>
            <a:ext cx="1443494" cy="3125511"/>
            <a:chOff x="2492641" y="2938780"/>
            <a:chExt cx="1443494" cy="312551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45EE0E1-7700-4DF2-B69D-593DCFE61691}"/>
                </a:ext>
              </a:extLst>
            </p:cNvPr>
            <p:cNvSpPr/>
            <p:nvPr/>
          </p:nvSpPr>
          <p:spPr>
            <a:xfrm>
              <a:off x="2492641" y="29387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E7C1CF6-BD3A-4452-8D8A-8692C326B8A4}"/>
                </a:ext>
              </a:extLst>
            </p:cNvPr>
            <p:cNvSpPr/>
            <p:nvPr/>
          </p:nvSpPr>
          <p:spPr>
            <a:xfrm>
              <a:off x="2537912" y="3643102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EC26F95-ED2C-4EC7-9607-75F84B0BDBD0}"/>
                </a:ext>
              </a:extLst>
            </p:cNvPr>
            <p:cNvSpPr/>
            <p:nvPr/>
          </p:nvSpPr>
          <p:spPr>
            <a:xfrm>
              <a:off x="2625541" y="39065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1F12473-FF56-4A2E-93CA-028F5D2DB90D}"/>
                </a:ext>
              </a:extLst>
            </p:cNvPr>
            <p:cNvSpPr/>
            <p:nvPr/>
          </p:nvSpPr>
          <p:spPr>
            <a:xfrm>
              <a:off x="2937961" y="474853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5868AE6-301D-4598-8937-AB2FFE28D7EC}"/>
                </a:ext>
              </a:extLst>
            </p:cNvPr>
            <p:cNvSpPr/>
            <p:nvPr/>
          </p:nvSpPr>
          <p:spPr>
            <a:xfrm>
              <a:off x="3135181" y="50876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257BBE6-7B74-42C3-A9E2-01361E4AC27D}"/>
                </a:ext>
              </a:extLst>
            </p:cNvPr>
            <p:cNvSpPr/>
            <p:nvPr/>
          </p:nvSpPr>
          <p:spPr>
            <a:xfrm>
              <a:off x="3002282" y="48590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5685DBB-A9D0-4D4B-9FEE-3AFF692D720A}"/>
                </a:ext>
              </a:extLst>
            </p:cNvPr>
            <p:cNvSpPr/>
            <p:nvPr/>
          </p:nvSpPr>
          <p:spPr>
            <a:xfrm>
              <a:off x="3311791" y="54914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3007C01-2B69-469B-AB9A-FAA4BF61E800}"/>
                </a:ext>
              </a:extLst>
            </p:cNvPr>
            <p:cNvSpPr/>
            <p:nvPr/>
          </p:nvSpPr>
          <p:spPr>
            <a:xfrm>
              <a:off x="3868455" y="60020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C4B18A-BCA8-4AFF-8C35-9F6264E0FDFC}"/>
              </a:ext>
            </a:extLst>
          </p:cNvPr>
          <p:cNvGrpSpPr/>
          <p:nvPr/>
        </p:nvGrpSpPr>
        <p:grpSpPr>
          <a:xfrm>
            <a:off x="2521401" y="3001051"/>
            <a:ext cx="1351886" cy="3010088"/>
            <a:chOff x="2521401" y="3001051"/>
            <a:chExt cx="1351886" cy="3010088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3D85BAD-5B61-4CAC-B141-3AE47E84ACDC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521401" y="3001051"/>
              <a:ext cx="45271" cy="64205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6F7D8E0-69CF-4D6B-80D4-0F0D98C90BE1}"/>
                </a:ext>
              </a:extLst>
            </p:cNvPr>
            <p:cNvCxnSpPr>
              <a:cxnSpLocks/>
              <a:endCxn id="70" idx="4"/>
            </p:cNvCxnSpPr>
            <p:nvPr/>
          </p:nvCxnSpPr>
          <p:spPr>
            <a:xfrm>
              <a:off x="2577876" y="3674237"/>
              <a:ext cx="76425" cy="29455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6700E69-042A-470C-9B95-67C76BAC05C3}"/>
                </a:ext>
              </a:extLst>
            </p:cNvPr>
            <p:cNvCxnSpPr>
              <a:cxnSpLocks/>
              <a:endCxn id="71" idx="4"/>
            </p:cNvCxnSpPr>
            <p:nvPr/>
          </p:nvCxnSpPr>
          <p:spPr>
            <a:xfrm>
              <a:off x="2649928" y="3933230"/>
              <a:ext cx="316793" cy="87757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FD45E8-9A70-48EC-8A56-649DC954656F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>
              <a:off x="2954767" y="4770582"/>
              <a:ext cx="52347" cy="97557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254B4A2-0C5A-47D4-A887-FD4E262CACFC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029000" y="4898715"/>
              <a:ext cx="111013" cy="19802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B6BB436-3425-41D0-867C-D98056FB3B1B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3163941" y="5122606"/>
              <a:ext cx="152682" cy="377993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7F7A57D-FC8F-42EA-B448-5DF2F080B524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3347603" y="5534893"/>
              <a:ext cx="525684" cy="476246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3BCFE4E-0F77-45EF-8138-018EC058B268}"/>
              </a:ext>
            </a:extLst>
          </p:cNvPr>
          <p:cNvGrpSpPr/>
          <p:nvPr/>
        </p:nvGrpSpPr>
        <p:grpSpPr>
          <a:xfrm>
            <a:off x="2521401" y="3001051"/>
            <a:ext cx="2233266" cy="3032105"/>
            <a:chOff x="2521401" y="3001051"/>
            <a:chExt cx="2233266" cy="303210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4D515C-71C0-46ED-AC0E-262C79E9F8DC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521401" y="3001051"/>
              <a:ext cx="45271" cy="64205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081FDF4-8F76-4FEE-9FEB-E911E01666C2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>
              <a:off x="2574296" y="3678900"/>
              <a:ext cx="56077" cy="23673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81C2CE1-0CB2-4B17-AB17-913DF23B04B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2655729" y="3968791"/>
              <a:ext cx="699814" cy="55263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FEB66C3-E8EF-4475-A73C-881AD93C43AB}"/>
                </a:ext>
              </a:extLst>
            </p:cNvPr>
            <p:cNvCxnSpPr>
              <a:cxnSpLocks/>
              <a:stCxn id="71" idx="7"/>
              <a:endCxn id="14" idx="3"/>
            </p:cNvCxnSpPr>
            <p:nvPr/>
          </p:nvCxnSpPr>
          <p:spPr>
            <a:xfrm flipV="1">
              <a:off x="2990649" y="4565462"/>
              <a:ext cx="364894" cy="19218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526E19-96F4-44C6-92A5-D6331FA1AEC8}"/>
                </a:ext>
              </a:extLst>
            </p:cNvPr>
            <p:cNvCxnSpPr>
              <a:cxnSpLocks/>
              <a:stCxn id="71" idx="5"/>
            </p:cNvCxnSpPr>
            <p:nvPr/>
          </p:nvCxnSpPr>
          <p:spPr>
            <a:xfrm>
              <a:off x="2990649" y="4801682"/>
              <a:ext cx="37033" cy="8339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E41FEA6-B50A-440A-A8E4-152DBFF48355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039730" y="4912172"/>
              <a:ext cx="100283" cy="18456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E4736E2-0CFC-41D6-BD02-30CE3472BEAD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174123" y="5135331"/>
              <a:ext cx="521364" cy="13666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8303734-4848-4239-8520-CA0D2C70602B}"/>
                </a:ext>
              </a:extLst>
            </p:cNvPr>
            <p:cNvCxnSpPr>
              <a:cxnSpLocks/>
              <a:stCxn id="74" idx="7"/>
              <a:endCxn id="22" idx="3"/>
            </p:cNvCxnSpPr>
            <p:nvPr/>
          </p:nvCxnSpPr>
          <p:spPr>
            <a:xfrm flipV="1">
              <a:off x="3364479" y="5316032"/>
              <a:ext cx="331008" cy="18456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03586E0-A1C4-463F-8D3C-324A79ED7204}"/>
                </a:ext>
              </a:extLst>
            </p:cNvPr>
            <p:cNvCxnSpPr>
              <a:cxnSpLocks/>
              <a:stCxn id="74" idx="5"/>
              <a:endCxn id="24" idx="1"/>
            </p:cNvCxnSpPr>
            <p:nvPr/>
          </p:nvCxnSpPr>
          <p:spPr>
            <a:xfrm>
              <a:off x="3364479" y="5544632"/>
              <a:ext cx="1390188" cy="18837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BE12502-1902-48B0-B29B-5362CBB5F369}"/>
                </a:ext>
              </a:extLst>
            </p:cNvPr>
            <p:cNvCxnSpPr>
              <a:cxnSpLocks/>
              <a:stCxn id="75" idx="6"/>
              <a:endCxn id="24" idx="3"/>
            </p:cNvCxnSpPr>
            <p:nvPr/>
          </p:nvCxnSpPr>
          <p:spPr>
            <a:xfrm flipV="1">
              <a:off x="3931055" y="5777042"/>
              <a:ext cx="823612" cy="25611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4BB61B9F-6C96-4033-BF4B-1B61FD6C1544}"/>
              </a:ext>
            </a:extLst>
          </p:cNvPr>
          <p:cNvCxnSpPr>
            <a:cxnSpLocks/>
          </p:cNvCxnSpPr>
          <p:nvPr/>
        </p:nvCxnSpPr>
        <p:spPr>
          <a:xfrm>
            <a:off x="2430122" y="2996347"/>
            <a:ext cx="589591" cy="187179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F467312-D887-4F35-A72A-9FAB190E3A9A}"/>
              </a:ext>
            </a:extLst>
          </p:cNvPr>
          <p:cNvCxnSpPr>
            <a:cxnSpLocks/>
          </p:cNvCxnSpPr>
          <p:nvPr/>
        </p:nvCxnSpPr>
        <p:spPr>
          <a:xfrm>
            <a:off x="2529633" y="3705373"/>
            <a:ext cx="972956" cy="18483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780262F9-6B2F-4E3B-82C5-D8B228F0A088}"/>
              </a:ext>
            </a:extLst>
          </p:cNvPr>
          <p:cNvCxnSpPr>
            <a:cxnSpLocks/>
          </p:cNvCxnSpPr>
          <p:nvPr/>
        </p:nvCxnSpPr>
        <p:spPr>
          <a:xfrm>
            <a:off x="2857099" y="4661555"/>
            <a:ext cx="1202474" cy="14649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84965083-93EE-4F00-9203-80E25577026A}"/>
              </a:ext>
            </a:extLst>
          </p:cNvPr>
          <p:cNvCxnSpPr>
            <a:cxnSpLocks/>
          </p:cNvCxnSpPr>
          <p:nvPr/>
        </p:nvCxnSpPr>
        <p:spPr>
          <a:xfrm>
            <a:off x="3016111" y="5034281"/>
            <a:ext cx="1280442" cy="109219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2AD2DFF-010A-476D-8242-5F98AC69AD45}"/>
              </a:ext>
            </a:extLst>
          </p:cNvPr>
          <p:cNvGrpSpPr/>
          <p:nvPr/>
        </p:nvGrpSpPr>
        <p:grpSpPr>
          <a:xfrm>
            <a:off x="6866377" y="1806956"/>
            <a:ext cx="3680375" cy="4868918"/>
            <a:chOff x="6866377" y="1806956"/>
            <a:chExt cx="3680375" cy="4868918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F9A4751B-389D-4862-B99D-4EC350B90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8" t="7418" r="9444" b="10971"/>
            <a:stretch/>
          </p:blipFill>
          <p:spPr>
            <a:xfrm>
              <a:off x="7597140" y="2240280"/>
              <a:ext cx="2720340" cy="388620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A9E706E-7518-4C4F-9561-8AC3C9B69518}"/>
                </a:ext>
              </a:extLst>
            </p:cNvPr>
            <p:cNvSpPr txBox="1"/>
            <p:nvPr/>
          </p:nvSpPr>
          <p:spPr>
            <a:xfrm>
              <a:off x="7367868" y="1806956"/>
              <a:ext cx="3178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(a) Auto Pick w/o Regularization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C1CE93D-7DC0-4A6B-95FC-5826D94F44BC}"/>
                </a:ext>
              </a:extLst>
            </p:cNvPr>
            <p:cNvSpPr txBox="1"/>
            <p:nvPr/>
          </p:nvSpPr>
          <p:spPr>
            <a:xfrm rot="16200000">
              <a:off x="6584408" y="392588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856255B-8FB8-4EC2-B485-B76C33F7F9A4}"/>
                </a:ext>
              </a:extLst>
            </p:cNvPr>
            <p:cNvSpPr txBox="1"/>
            <p:nvPr/>
          </p:nvSpPr>
          <p:spPr>
            <a:xfrm>
              <a:off x="7317513" y="20556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29173AC-2FE0-4242-8427-586A2B5619E6}"/>
                </a:ext>
              </a:extLst>
            </p:cNvPr>
            <p:cNvSpPr txBox="1"/>
            <p:nvPr/>
          </p:nvSpPr>
          <p:spPr>
            <a:xfrm>
              <a:off x="7120728" y="587167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FB34C6B-7DCC-464D-9F8C-5B1C45C27B87}"/>
                </a:ext>
              </a:extLst>
            </p:cNvPr>
            <p:cNvSpPr txBox="1"/>
            <p:nvPr/>
          </p:nvSpPr>
          <p:spPr>
            <a:xfrm>
              <a:off x="7380993" y="612187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B67B5760-A3B7-493C-AB30-F4C30D761AA3}"/>
                </a:ext>
              </a:extLst>
            </p:cNvPr>
            <p:cNvSpPr txBox="1"/>
            <p:nvPr/>
          </p:nvSpPr>
          <p:spPr>
            <a:xfrm>
              <a:off x="10057215" y="612187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5.2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71AEB59-7D2F-4C11-BD08-D9A62C7DB765}"/>
                </a:ext>
              </a:extLst>
            </p:cNvPr>
            <p:cNvSpPr txBox="1"/>
            <p:nvPr/>
          </p:nvSpPr>
          <p:spPr>
            <a:xfrm>
              <a:off x="8236153" y="630654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E157A928-B543-480F-8A5D-397964D479D1}"/>
              </a:ext>
            </a:extLst>
          </p:cNvPr>
          <p:cNvCxnSpPr>
            <a:stCxn id="14" idx="2"/>
          </p:cNvCxnSpPr>
          <p:nvPr/>
        </p:nvCxnSpPr>
        <p:spPr>
          <a:xfrm flipH="1">
            <a:off x="3064882" y="4543446"/>
            <a:ext cx="280749" cy="150474"/>
          </a:xfrm>
          <a:prstGeom prst="straightConnector1">
            <a:avLst/>
          </a:prstGeom>
          <a:ln w="127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150175" y="3047761"/>
            <a:ext cx="1864613" cy="2465736"/>
            <a:chOff x="3150175" y="3047761"/>
            <a:chExt cx="1864613" cy="2465736"/>
          </a:xfrm>
        </p:grpSpPr>
        <p:sp>
          <p:nvSpPr>
            <p:cNvPr id="3" name="TextBox 2"/>
            <p:cNvSpPr txBox="1"/>
            <p:nvPr/>
          </p:nvSpPr>
          <p:spPr>
            <a:xfrm>
              <a:off x="3150175" y="3047761"/>
              <a:ext cx="1864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Outliers..maybe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downgrade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496125" y="3671079"/>
              <a:ext cx="1026835" cy="1842418"/>
              <a:chOff x="3496125" y="3671079"/>
              <a:chExt cx="1026835" cy="1842418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H="1">
                <a:off x="3496125" y="3671079"/>
                <a:ext cx="434930" cy="63464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3713591" y="3671079"/>
                <a:ext cx="234573" cy="139333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>
                <a:off x="3948164" y="3678900"/>
                <a:ext cx="574796" cy="183459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51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2BCC63-5C47-8963-E653-26F85DB3C03A}"/>
              </a:ext>
            </a:extLst>
          </p:cNvPr>
          <p:cNvSpPr/>
          <p:nvPr/>
        </p:nvSpPr>
        <p:spPr>
          <a:xfrm>
            <a:off x="4464424" y="852767"/>
            <a:ext cx="2286000" cy="2186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D9A51-B03D-29F7-A67E-1209C780F48D}"/>
              </a:ext>
            </a:extLst>
          </p:cNvPr>
          <p:cNvSpPr/>
          <p:nvPr/>
        </p:nvSpPr>
        <p:spPr>
          <a:xfrm>
            <a:off x="6750424" y="700366"/>
            <a:ext cx="3254188" cy="2728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58441-5927-43BD-EFFF-4ED1242AA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424" y="212051"/>
            <a:ext cx="3788759" cy="30645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66DB48B-4C79-8D44-50CE-2601BF3FD1F6}"/>
              </a:ext>
            </a:extLst>
          </p:cNvPr>
          <p:cNvGrpSpPr/>
          <p:nvPr/>
        </p:nvGrpSpPr>
        <p:grpSpPr>
          <a:xfrm>
            <a:off x="576641" y="3276600"/>
            <a:ext cx="11322350" cy="3675529"/>
            <a:chOff x="576641" y="3276600"/>
            <a:chExt cx="11322350" cy="36755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4E5BC0-DF05-F241-8174-D40F4A583E3D}"/>
                </a:ext>
              </a:extLst>
            </p:cNvPr>
            <p:cNvSpPr/>
            <p:nvPr/>
          </p:nvSpPr>
          <p:spPr>
            <a:xfrm>
              <a:off x="1102659" y="3276600"/>
              <a:ext cx="3254188" cy="3285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5806B0-60DF-247B-6780-F2E6224417C5}"/>
                </a:ext>
              </a:extLst>
            </p:cNvPr>
            <p:cNvSpPr/>
            <p:nvPr/>
          </p:nvSpPr>
          <p:spPr>
            <a:xfrm>
              <a:off x="4052047" y="3276600"/>
              <a:ext cx="2698377" cy="3285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42096A-A1BD-2325-1862-E5EDAC66C626}"/>
                </a:ext>
              </a:extLst>
            </p:cNvPr>
            <p:cNvSpPr/>
            <p:nvPr/>
          </p:nvSpPr>
          <p:spPr>
            <a:xfrm>
              <a:off x="6750424" y="3666564"/>
              <a:ext cx="2976842" cy="3285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7B03C9-A5B1-3516-747A-7C8FECE89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10232" y="3504083"/>
              <a:ext cx="3788759" cy="30645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32FD2B-81DF-E90C-4401-5FB1FB61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641" y="3497616"/>
              <a:ext cx="3788759" cy="30645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307DE4-A43D-5531-C67C-EDE8CF92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1473" y="3504083"/>
              <a:ext cx="3788759" cy="306454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B7BDEE-FFB2-80DA-9D19-E782B82A1322}"/>
                </a:ext>
              </a:extLst>
            </p:cNvPr>
            <p:cNvSpPr/>
            <p:nvPr/>
          </p:nvSpPr>
          <p:spPr>
            <a:xfrm>
              <a:off x="942608" y="3666564"/>
              <a:ext cx="3254188" cy="2640451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D0E1AF-06CE-CB05-125C-B974D3AAEB84}"/>
                </a:ext>
              </a:extLst>
            </p:cNvPr>
            <p:cNvSpPr/>
            <p:nvPr/>
          </p:nvSpPr>
          <p:spPr>
            <a:xfrm>
              <a:off x="4632685" y="3679751"/>
              <a:ext cx="3254188" cy="2640451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36A05E-C7E7-884C-3D24-2B936340C17F}"/>
                </a:ext>
              </a:extLst>
            </p:cNvPr>
            <p:cNvSpPr/>
            <p:nvPr/>
          </p:nvSpPr>
          <p:spPr>
            <a:xfrm>
              <a:off x="8416546" y="3692938"/>
              <a:ext cx="3254188" cy="2640451"/>
            </a:xfrm>
            <a:prstGeom prst="rect">
              <a:avLst/>
            </a:prstGeom>
            <a:solidFill>
              <a:srgbClr val="0123EF">
                <a:alpha val="2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00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767B2C25-1188-413F-8A41-E94653A455E9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Local Tendency Regularization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FDF61-AC8E-491A-B2F5-B3B5959C1865}"/>
              </a:ext>
            </a:extLst>
          </p:cNvPr>
          <p:cNvSpPr txBox="1"/>
          <p:nvPr/>
        </p:nvSpPr>
        <p:spPr>
          <a:xfrm>
            <a:off x="193040" y="1190297"/>
            <a:ext cx="11292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local Tendency Regularization (LTR) to eliminate the picked outlier. 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682E242-673E-44A3-9D6B-11F6BDE24E33}"/>
              </a:ext>
            </a:extLst>
          </p:cNvPr>
          <p:cNvGrpSpPr/>
          <p:nvPr/>
        </p:nvGrpSpPr>
        <p:grpSpPr>
          <a:xfrm>
            <a:off x="3345631" y="4512310"/>
            <a:ext cx="1466804" cy="1273851"/>
            <a:chOff x="3345631" y="4512310"/>
            <a:chExt cx="1466804" cy="127385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636418-BB06-47AE-BC5D-38C8B3813823}"/>
                </a:ext>
              </a:extLst>
            </p:cNvPr>
            <p:cNvSpPr/>
            <p:nvPr/>
          </p:nvSpPr>
          <p:spPr>
            <a:xfrm>
              <a:off x="3345631" y="451231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C933E7-572F-4709-A2BF-36A1E916E0C4}"/>
                </a:ext>
              </a:extLst>
            </p:cNvPr>
            <p:cNvSpPr/>
            <p:nvPr/>
          </p:nvSpPr>
          <p:spPr>
            <a:xfrm>
              <a:off x="3685575" y="52628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95E546-32E5-46AD-87A4-FCC714D0E845}"/>
                </a:ext>
              </a:extLst>
            </p:cNvPr>
            <p:cNvSpPr/>
            <p:nvPr/>
          </p:nvSpPr>
          <p:spPr>
            <a:xfrm>
              <a:off x="4744755" y="572389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902CF7-9A37-4B9D-978E-A822E059513D}"/>
              </a:ext>
            </a:extLst>
          </p:cNvPr>
          <p:cNvGrpSpPr/>
          <p:nvPr/>
        </p:nvGrpSpPr>
        <p:grpSpPr>
          <a:xfrm>
            <a:off x="3246120" y="4434840"/>
            <a:ext cx="1669635" cy="1436833"/>
            <a:chOff x="3246120" y="4434840"/>
            <a:chExt cx="1669635" cy="14368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B1C6ADC-BB57-4759-8BCB-BA78210A6D2C}"/>
                </a:ext>
              </a:extLst>
            </p:cNvPr>
            <p:cNvSpPr/>
            <p:nvPr/>
          </p:nvSpPr>
          <p:spPr>
            <a:xfrm>
              <a:off x="3246120" y="4434840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349FDC5-65AC-4B8C-836D-525B934D86A5}"/>
                </a:ext>
              </a:extLst>
            </p:cNvPr>
            <p:cNvSpPr/>
            <p:nvPr/>
          </p:nvSpPr>
          <p:spPr>
            <a:xfrm>
              <a:off x="3582255" y="5182255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ED4F7CC-FF8C-4D84-9B32-74DD1B4B6912}"/>
                </a:ext>
              </a:extLst>
            </p:cNvPr>
            <p:cNvSpPr/>
            <p:nvPr/>
          </p:nvSpPr>
          <p:spPr>
            <a:xfrm>
              <a:off x="4641435" y="5648153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2A964E-3D06-4CE7-8451-C331A361E941}"/>
              </a:ext>
            </a:extLst>
          </p:cNvPr>
          <p:cNvGrpSpPr/>
          <p:nvPr/>
        </p:nvGrpSpPr>
        <p:grpSpPr>
          <a:xfrm>
            <a:off x="1736347" y="1813839"/>
            <a:ext cx="3404613" cy="4862035"/>
            <a:chOff x="1736347" y="1813839"/>
            <a:chExt cx="3404613" cy="48620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FD30C7-D36E-43FE-8AD3-F7BFA9A6D6DE}"/>
                </a:ext>
              </a:extLst>
            </p:cNvPr>
            <p:cNvSpPr/>
            <p:nvPr/>
          </p:nvSpPr>
          <p:spPr>
            <a:xfrm>
              <a:off x="2418080" y="2245360"/>
              <a:ext cx="2722880" cy="3881120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FA2709-5423-4310-B605-4EAE4E8CDE8C}"/>
                </a:ext>
              </a:extLst>
            </p:cNvPr>
            <p:cNvSpPr txBox="1"/>
            <p:nvPr/>
          </p:nvSpPr>
          <p:spPr>
            <a:xfrm>
              <a:off x="2817109" y="1813839"/>
              <a:ext cx="2007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Velocity Spectrum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82ED96-3B6F-4D7B-AB76-C2BEE6F062FC}"/>
                </a:ext>
              </a:extLst>
            </p:cNvPr>
            <p:cNvSpPr txBox="1"/>
            <p:nvPr/>
          </p:nvSpPr>
          <p:spPr>
            <a:xfrm rot="16200000">
              <a:off x="1454378" y="400705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2A5BA7-8C2D-4DDF-BAFF-D541889445D8}"/>
                </a:ext>
              </a:extLst>
            </p:cNvPr>
            <p:cNvSpPr txBox="1"/>
            <p:nvPr/>
          </p:nvSpPr>
          <p:spPr>
            <a:xfrm>
              <a:off x="2961147" y="630654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C61DC4-1A2F-401B-8798-A3BC02F1B266}"/>
              </a:ext>
            </a:extLst>
          </p:cNvPr>
          <p:cNvGrpSpPr/>
          <p:nvPr/>
        </p:nvGrpSpPr>
        <p:grpSpPr>
          <a:xfrm>
            <a:off x="2487561" y="2938780"/>
            <a:ext cx="1443494" cy="3125511"/>
            <a:chOff x="2492641" y="2938780"/>
            <a:chExt cx="1443494" cy="312551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45EE0E1-7700-4DF2-B69D-593DCFE61691}"/>
                </a:ext>
              </a:extLst>
            </p:cNvPr>
            <p:cNvSpPr/>
            <p:nvPr/>
          </p:nvSpPr>
          <p:spPr>
            <a:xfrm>
              <a:off x="2492641" y="29387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E7C1CF6-BD3A-4452-8D8A-8692C326B8A4}"/>
                </a:ext>
              </a:extLst>
            </p:cNvPr>
            <p:cNvSpPr/>
            <p:nvPr/>
          </p:nvSpPr>
          <p:spPr>
            <a:xfrm>
              <a:off x="2537912" y="3643102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EC26F95-ED2C-4EC7-9607-75F84B0BDBD0}"/>
                </a:ext>
              </a:extLst>
            </p:cNvPr>
            <p:cNvSpPr/>
            <p:nvPr/>
          </p:nvSpPr>
          <p:spPr>
            <a:xfrm>
              <a:off x="2625541" y="39065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1F12473-FF56-4A2E-93CA-028F5D2DB90D}"/>
                </a:ext>
              </a:extLst>
            </p:cNvPr>
            <p:cNvSpPr/>
            <p:nvPr/>
          </p:nvSpPr>
          <p:spPr>
            <a:xfrm>
              <a:off x="2937961" y="474853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5868AE6-301D-4598-8937-AB2FFE28D7EC}"/>
                </a:ext>
              </a:extLst>
            </p:cNvPr>
            <p:cNvSpPr/>
            <p:nvPr/>
          </p:nvSpPr>
          <p:spPr>
            <a:xfrm>
              <a:off x="3135181" y="50876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257BBE6-7B74-42C3-A9E2-01361E4AC27D}"/>
                </a:ext>
              </a:extLst>
            </p:cNvPr>
            <p:cNvSpPr/>
            <p:nvPr/>
          </p:nvSpPr>
          <p:spPr>
            <a:xfrm>
              <a:off x="3002282" y="48590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5685DBB-A9D0-4D4B-9FEE-3AFF692D720A}"/>
                </a:ext>
              </a:extLst>
            </p:cNvPr>
            <p:cNvSpPr/>
            <p:nvPr/>
          </p:nvSpPr>
          <p:spPr>
            <a:xfrm>
              <a:off x="3311791" y="54914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3007C01-2B69-469B-AB9A-FAA4BF61E800}"/>
                </a:ext>
              </a:extLst>
            </p:cNvPr>
            <p:cNvSpPr/>
            <p:nvPr/>
          </p:nvSpPr>
          <p:spPr>
            <a:xfrm>
              <a:off x="3868455" y="60020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C4B18A-BCA8-4AFF-8C35-9F6264E0FDFC}"/>
              </a:ext>
            </a:extLst>
          </p:cNvPr>
          <p:cNvGrpSpPr/>
          <p:nvPr/>
        </p:nvGrpSpPr>
        <p:grpSpPr>
          <a:xfrm>
            <a:off x="2521401" y="3001051"/>
            <a:ext cx="1351886" cy="3010088"/>
            <a:chOff x="2521401" y="3001051"/>
            <a:chExt cx="1351886" cy="3010088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3D85BAD-5B61-4CAC-B141-3AE47E84ACDC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521401" y="3001051"/>
              <a:ext cx="45271" cy="64205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6F7D8E0-69CF-4D6B-80D4-0F0D98C90BE1}"/>
                </a:ext>
              </a:extLst>
            </p:cNvPr>
            <p:cNvCxnSpPr>
              <a:cxnSpLocks/>
              <a:endCxn id="70" idx="4"/>
            </p:cNvCxnSpPr>
            <p:nvPr/>
          </p:nvCxnSpPr>
          <p:spPr>
            <a:xfrm>
              <a:off x="2577876" y="3674237"/>
              <a:ext cx="76425" cy="29455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6700E69-042A-470C-9B95-67C76BAC05C3}"/>
                </a:ext>
              </a:extLst>
            </p:cNvPr>
            <p:cNvCxnSpPr>
              <a:cxnSpLocks/>
              <a:endCxn id="71" idx="4"/>
            </p:cNvCxnSpPr>
            <p:nvPr/>
          </p:nvCxnSpPr>
          <p:spPr>
            <a:xfrm>
              <a:off x="2649928" y="3933230"/>
              <a:ext cx="316793" cy="87757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FD45E8-9A70-48EC-8A56-649DC954656F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>
              <a:off x="2954767" y="4770582"/>
              <a:ext cx="52347" cy="97557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254B4A2-0C5A-47D4-A887-FD4E262CACFC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029000" y="4898715"/>
              <a:ext cx="111013" cy="19802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B6BB436-3425-41D0-867C-D98056FB3B1B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3163941" y="5122606"/>
              <a:ext cx="152682" cy="377993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7F7A57D-FC8F-42EA-B448-5DF2F080B524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3347603" y="5534893"/>
              <a:ext cx="525684" cy="476246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3BCFE4E-0F77-45EF-8138-018EC058B268}"/>
              </a:ext>
            </a:extLst>
          </p:cNvPr>
          <p:cNvGrpSpPr/>
          <p:nvPr/>
        </p:nvGrpSpPr>
        <p:grpSpPr>
          <a:xfrm>
            <a:off x="2521401" y="3001051"/>
            <a:ext cx="2233266" cy="3032105"/>
            <a:chOff x="2521401" y="3001051"/>
            <a:chExt cx="2233266" cy="303210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4D515C-71C0-46ED-AC0E-262C79E9F8DC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521401" y="3001051"/>
              <a:ext cx="45271" cy="64205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081FDF4-8F76-4FEE-9FEB-E911E01666C2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>
              <a:off x="2574296" y="3678900"/>
              <a:ext cx="56077" cy="23673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81C2CE1-0CB2-4B17-AB17-913DF23B04B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2655729" y="3968791"/>
              <a:ext cx="699814" cy="55263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FEB66C3-E8EF-4475-A73C-881AD93C43AB}"/>
                </a:ext>
              </a:extLst>
            </p:cNvPr>
            <p:cNvCxnSpPr>
              <a:cxnSpLocks/>
              <a:stCxn id="71" idx="7"/>
              <a:endCxn id="14" idx="3"/>
            </p:cNvCxnSpPr>
            <p:nvPr/>
          </p:nvCxnSpPr>
          <p:spPr>
            <a:xfrm flipV="1">
              <a:off x="2990649" y="4565462"/>
              <a:ext cx="364894" cy="19218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526E19-96F4-44C6-92A5-D6331FA1AEC8}"/>
                </a:ext>
              </a:extLst>
            </p:cNvPr>
            <p:cNvCxnSpPr>
              <a:cxnSpLocks/>
              <a:stCxn id="71" idx="5"/>
            </p:cNvCxnSpPr>
            <p:nvPr/>
          </p:nvCxnSpPr>
          <p:spPr>
            <a:xfrm>
              <a:off x="2990649" y="4801682"/>
              <a:ext cx="37033" cy="8339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E41FEA6-B50A-440A-A8E4-152DBFF48355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039730" y="4912172"/>
              <a:ext cx="100283" cy="18456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E4736E2-0CFC-41D6-BD02-30CE3472BEAD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174123" y="5135331"/>
              <a:ext cx="521364" cy="13666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8303734-4848-4239-8520-CA0D2C70602B}"/>
                </a:ext>
              </a:extLst>
            </p:cNvPr>
            <p:cNvCxnSpPr>
              <a:cxnSpLocks/>
              <a:stCxn id="74" idx="7"/>
              <a:endCxn id="22" idx="3"/>
            </p:cNvCxnSpPr>
            <p:nvPr/>
          </p:nvCxnSpPr>
          <p:spPr>
            <a:xfrm flipV="1">
              <a:off x="3364479" y="5316032"/>
              <a:ext cx="331008" cy="18456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03586E0-A1C4-463F-8D3C-324A79ED7204}"/>
                </a:ext>
              </a:extLst>
            </p:cNvPr>
            <p:cNvCxnSpPr>
              <a:cxnSpLocks/>
              <a:stCxn id="74" idx="5"/>
              <a:endCxn id="24" idx="1"/>
            </p:cNvCxnSpPr>
            <p:nvPr/>
          </p:nvCxnSpPr>
          <p:spPr>
            <a:xfrm>
              <a:off x="3364479" y="5544632"/>
              <a:ext cx="1390188" cy="18837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BE12502-1902-48B0-B29B-5362CBB5F369}"/>
                </a:ext>
              </a:extLst>
            </p:cNvPr>
            <p:cNvCxnSpPr>
              <a:cxnSpLocks/>
              <a:stCxn id="75" idx="6"/>
              <a:endCxn id="24" idx="3"/>
            </p:cNvCxnSpPr>
            <p:nvPr/>
          </p:nvCxnSpPr>
          <p:spPr>
            <a:xfrm flipV="1">
              <a:off x="3931055" y="5777042"/>
              <a:ext cx="823612" cy="25611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2AD2DFF-010A-476D-8242-5F98AC69AD45}"/>
              </a:ext>
            </a:extLst>
          </p:cNvPr>
          <p:cNvGrpSpPr/>
          <p:nvPr/>
        </p:nvGrpSpPr>
        <p:grpSpPr>
          <a:xfrm>
            <a:off x="6866377" y="1768090"/>
            <a:ext cx="3667250" cy="4907784"/>
            <a:chOff x="6866377" y="1768090"/>
            <a:chExt cx="3667250" cy="4907784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A9E706E-7518-4C4F-9561-8AC3C9B69518}"/>
                </a:ext>
              </a:extLst>
            </p:cNvPr>
            <p:cNvSpPr txBox="1"/>
            <p:nvPr/>
          </p:nvSpPr>
          <p:spPr>
            <a:xfrm>
              <a:off x="7410178" y="1768090"/>
              <a:ext cx="2971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(a) Auto Pick w Regularization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C1CE93D-7DC0-4A6B-95FC-5826D94F44BC}"/>
                </a:ext>
              </a:extLst>
            </p:cNvPr>
            <p:cNvSpPr txBox="1"/>
            <p:nvPr/>
          </p:nvSpPr>
          <p:spPr>
            <a:xfrm rot="16200000">
              <a:off x="6584408" y="392588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856255B-8FB8-4EC2-B485-B76C33F7F9A4}"/>
                </a:ext>
              </a:extLst>
            </p:cNvPr>
            <p:cNvSpPr txBox="1"/>
            <p:nvPr/>
          </p:nvSpPr>
          <p:spPr>
            <a:xfrm>
              <a:off x="7317513" y="20556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29173AC-2FE0-4242-8427-586A2B5619E6}"/>
                </a:ext>
              </a:extLst>
            </p:cNvPr>
            <p:cNvSpPr txBox="1"/>
            <p:nvPr/>
          </p:nvSpPr>
          <p:spPr>
            <a:xfrm>
              <a:off x="7120728" y="587167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FB34C6B-7DCC-464D-9F8C-5B1C45C27B87}"/>
                </a:ext>
              </a:extLst>
            </p:cNvPr>
            <p:cNvSpPr txBox="1"/>
            <p:nvPr/>
          </p:nvSpPr>
          <p:spPr>
            <a:xfrm>
              <a:off x="7380993" y="612187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B67B5760-A3B7-493C-AB30-F4C30D761AA3}"/>
                </a:ext>
              </a:extLst>
            </p:cNvPr>
            <p:cNvSpPr txBox="1"/>
            <p:nvPr/>
          </p:nvSpPr>
          <p:spPr>
            <a:xfrm>
              <a:off x="10057215" y="612187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5.2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71AEB59-7D2F-4C11-BD08-D9A62C7DB765}"/>
                </a:ext>
              </a:extLst>
            </p:cNvPr>
            <p:cNvSpPr txBox="1"/>
            <p:nvPr/>
          </p:nvSpPr>
          <p:spPr>
            <a:xfrm>
              <a:off x="8236153" y="630654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C2F90684-A6CA-4678-B944-62F314258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7364" r="9563" b="11089"/>
          <a:stretch/>
        </p:blipFill>
        <p:spPr>
          <a:xfrm>
            <a:off x="7596740" y="2247637"/>
            <a:ext cx="2718816" cy="3883153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95997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767B2C25-1188-413F-8A41-E94653A455E9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Local Tendency Regularization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FDF61-AC8E-491A-B2F5-B3B5959C1865}"/>
              </a:ext>
            </a:extLst>
          </p:cNvPr>
          <p:cNvSpPr txBox="1"/>
          <p:nvPr/>
        </p:nvSpPr>
        <p:spPr>
          <a:xfrm>
            <a:off x="193040" y="1190297"/>
            <a:ext cx="11292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local Tendency Regularization (LTR) to eliminate the picked outlier. 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682E242-673E-44A3-9D6B-11F6BDE24E33}"/>
              </a:ext>
            </a:extLst>
          </p:cNvPr>
          <p:cNvGrpSpPr/>
          <p:nvPr/>
        </p:nvGrpSpPr>
        <p:grpSpPr>
          <a:xfrm>
            <a:off x="3345631" y="4512310"/>
            <a:ext cx="1466804" cy="1273851"/>
            <a:chOff x="3345631" y="4512310"/>
            <a:chExt cx="1466804" cy="127385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636418-BB06-47AE-BC5D-38C8B3813823}"/>
                </a:ext>
              </a:extLst>
            </p:cNvPr>
            <p:cNvSpPr/>
            <p:nvPr/>
          </p:nvSpPr>
          <p:spPr>
            <a:xfrm>
              <a:off x="3345631" y="451231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C933E7-572F-4709-A2BF-36A1E916E0C4}"/>
                </a:ext>
              </a:extLst>
            </p:cNvPr>
            <p:cNvSpPr/>
            <p:nvPr/>
          </p:nvSpPr>
          <p:spPr>
            <a:xfrm>
              <a:off x="3685575" y="52628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95E546-32E5-46AD-87A4-FCC714D0E845}"/>
                </a:ext>
              </a:extLst>
            </p:cNvPr>
            <p:cNvSpPr/>
            <p:nvPr/>
          </p:nvSpPr>
          <p:spPr>
            <a:xfrm>
              <a:off x="4744755" y="572389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902CF7-9A37-4B9D-978E-A822E059513D}"/>
              </a:ext>
            </a:extLst>
          </p:cNvPr>
          <p:cNvGrpSpPr/>
          <p:nvPr/>
        </p:nvGrpSpPr>
        <p:grpSpPr>
          <a:xfrm>
            <a:off x="3246120" y="4434840"/>
            <a:ext cx="1669635" cy="1436833"/>
            <a:chOff x="3246120" y="4434840"/>
            <a:chExt cx="1669635" cy="14368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B1C6ADC-BB57-4759-8BCB-BA78210A6D2C}"/>
                </a:ext>
              </a:extLst>
            </p:cNvPr>
            <p:cNvSpPr/>
            <p:nvPr/>
          </p:nvSpPr>
          <p:spPr>
            <a:xfrm>
              <a:off x="3246120" y="4434840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349FDC5-65AC-4B8C-836D-525B934D86A5}"/>
                </a:ext>
              </a:extLst>
            </p:cNvPr>
            <p:cNvSpPr/>
            <p:nvPr/>
          </p:nvSpPr>
          <p:spPr>
            <a:xfrm>
              <a:off x="3582255" y="5182255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ED4F7CC-FF8C-4D84-9B32-74DD1B4B6912}"/>
                </a:ext>
              </a:extLst>
            </p:cNvPr>
            <p:cNvSpPr/>
            <p:nvPr/>
          </p:nvSpPr>
          <p:spPr>
            <a:xfrm>
              <a:off x="4641435" y="5648153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2A964E-3D06-4CE7-8451-C331A361E941}"/>
              </a:ext>
            </a:extLst>
          </p:cNvPr>
          <p:cNvGrpSpPr/>
          <p:nvPr/>
        </p:nvGrpSpPr>
        <p:grpSpPr>
          <a:xfrm>
            <a:off x="1736347" y="1813839"/>
            <a:ext cx="3404613" cy="4862035"/>
            <a:chOff x="1736347" y="1813839"/>
            <a:chExt cx="3404613" cy="48620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FD30C7-D36E-43FE-8AD3-F7BFA9A6D6DE}"/>
                </a:ext>
              </a:extLst>
            </p:cNvPr>
            <p:cNvSpPr/>
            <p:nvPr/>
          </p:nvSpPr>
          <p:spPr>
            <a:xfrm>
              <a:off x="2418080" y="2245360"/>
              <a:ext cx="2722880" cy="3881120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FA2709-5423-4310-B605-4EAE4E8CDE8C}"/>
                </a:ext>
              </a:extLst>
            </p:cNvPr>
            <p:cNvSpPr txBox="1"/>
            <p:nvPr/>
          </p:nvSpPr>
          <p:spPr>
            <a:xfrm>
              <a:off x="2817109" y="1813839"/>
              <a:ext cx="2007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Velocity Spectrum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82ED96-3B6F-4D7B-AB76-C2BEE6F062FC}"/>
                </a:ext>
              </a:extLst>
            </p:cNvPr>
            <p:cNvSpPr txBox="1"/>
            <p:nvPr/>
          </p:nvSpPr>
          <p:spPr>
            <a:xfrm rot="16200000">
              <a:off x="1454378" y="400705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2A5BA7-8C2D-4DDF-BAFF-D541889445D8}"/>
                </a:ext>
              </a:extLst>
            </p:cNvPr>
            <p:cNvSpPr txBox="1"/>
            <p:nvPr/>
          </p:nvSpPr>
          <p:spPr>
            <a:xfrm>
              <a:off x="2961147" y="630654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C61DC4-1A2F-401B-8798-A3BC02F1B266}"/>
              </a:ext>
            </a:extLst>
          </p:cNvPr>
          <p:cNvGrpSpPr/>
          <p:nvPr/>
        </p:nvGrpSpPr>
        <p:grpSpPr>
          <a:xfrm>
            <a:off x="2487561" y="2938780"/>
            <a:ext cx="1443494" cy="3125511"/>
            <a:chOff x="2492641" y="2938780"/>
            <a:chExt cx="1443494" cy="312551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45EE0E1-7700-4DF2-B69D-593DCFE61691}"/>
                </a:ext>
              </a:extLst>
            </p:cNvPr>
            <p:cNvSpPr/>
            <p:nvPr/>
          </p:nvSpPr>
          <p:spPr>
            <a:xfrm>
              <a:off x="2492641" y="29387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E7C1CF6-BD3A-4452-8D8A-8692C326B8A4}"/>
                </a:ext>
              </a:extLst>
            </p:cNvPr>
            <p:cNvSpPr/>
            <p:nvPr/>
          </p:nvSpPr>
          <p:spPr>
            <a:xfrm>
              <a:off x="2537912" y="3643102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EC26F95-ED2C-4EC7-9607-75F84B0BDBD0}"/>
                </a:ext>
              </a:extLst>
            </p:cNvPr>
            <p:cNvSpPr/>
            <p:nvPr/>
          </p:nvSpPr>
          <p:spPr>
            <a:xfrm>
              <a:off x="2625541" y="39065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1F12473-FF56-4A2E-93CA-028F5D2DB90D}"/>
                </a:ext>
              </a:extLst>
            </p:cNvPr>
            <p:cNvSpPr/>
            <p:nvPr/>
          </p:nvSpPr>
          <p:spPr>
            <a:xfrm>
              <a:off x="2937961" y="474853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5868AE6-301D-4598-8937-AB2FFE28D7EC}"/>
                </a:ext>
              </a:extLst>
            </p:cNvPr>
            <p:cNvSpPr/>
            <p:nvPr/>
          </p:nvSpPr>
          <p:spPr>
            <a:xfrm>
              <a:off x="3135181" y="50876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257BBE6-7B74-42C3-A9E2-01361E4AC27D}"/>
                </a:ext>
              </a:extLst>
            </p:cNvPr>
            <p:cNvSpPr/>
            <p:nvPr/>
          </p:nvSpPr>
          <p:spPr>
            <a:xfrm>
              <a:off x="3002282" y="48590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5685DBB-A9D0-4D4B-9FEE-3AFF692D720A}"/>
                </a:ext>
              </a:extLst>
            </p:cNvPr>
            <p:cNvSpPr/>
            <p:nvPr/>
          </p:nvSpPr>
          <p:spPr>
            <a:xfrm>
              <a:off x="3311791" y="54914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3007C01-2B69-469B-AB9A-FAA4BF61E800}"/>
                </a:ext>
              </a:extLst>
            </p:cNvPr>
            <p:cNvSpPr/>
            <p:nvPr/>
          </p:nvSpPr>
          <p:spPr>
            <a:xfrm>
              <a:off x="3868455" y="60020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C4B18A-BCA8-4AFF-8C35-9F6264E0FDFC}"/>
              </a:ext>
            </a:extLst>
          </p:cNvPr>
          <p:cNvGrpSpPr/>
          <p:nvPr/>
        </p:nvGrpSpPr>
        <p:grpSpPr>
          <a:xfrm>
            <a:off x="2521401" y="3001051"/>
            <a:ext cx="1351886" cy="3010088"/>
            <a:chOff x="2521401" y="3001051"/>
            <a:chExt cx="1351886" cy="3010088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3D85BAD-5B61-4CAC-B141-3AE47E84ACDC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521401" y="3001051"/>
              <a:ext cx="45271" cy="64205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6F7D8E0-69CF-4D6B-80D4-0F0D98C90BE1}"/>
                </a:ext>
              </a:extLst>
            </p:cNvPr>
            <p:cNvCxnSpPr>
              <a:cxnSpLocks/>
              <a:endCxn id="70" idx="4"/>
            </p:cNvCxnSpPr>
            <p:nvPr/>
          </p:nvCxnSpPr>
          <p:spPr>
            <a:xfrm>
              <a:off x="2577876" y="3674237"/>
              <a:ext cx="76425" cy="29455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6700E69-042A-470C-9B95-67C76BAC05C3}"/>
                </a:ext>
              </a:extLst>
            </p:cNvPr>
            <p:cNvCxnSpPr>
              <a:cxnSpLocks/>
              <a:endCxn id="71" idx="4"/>
            </p:cNvCxnSpPr>
            <p:nvPr/>
          </p:nvCxnSpPr>
          <p:spPr>
            <a:xfrm>
              <a:off x="2649928" y="3933230"/>
              <a:ext cx="316793" cy="87757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FD45E8-9A70-48EC-8A56-649DC954656F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>
              <a:off x="2954767" y="4770582"/>
              <a:ext cx="52347" cy="97557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254B4A2-0C5A-47D4-A887-FD4E262CACFC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029000" y="4898715"/>
              <a:ext cx="111013" cy="19802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B6BB436-3425-41D0-867C-D98056FB3B1B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3163941" y="5122606"/>
              <a:ext cx="152682" cy="377993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7F7A57D-FC8F-42EA-B448-5DF2F080B524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3347603" y="5534893"/>
              <a:ext cx="525684" cy="476246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3BCFE4E-0F77-45EF-8138-018EC058B268}"/>
              </a:ext>
            </a:extLst>
          </p:cNvPr>
          <p:cNvGrpSpPr/>
          <p:nvPr/>
        </p:nvGrpSpPr>
        <p:grpSpPr>
          <a:xfrm>
            <a:off x="2521401" y="3001051"/>
            <a:ext cx="2233266" cy="3032105"/>
            <a:chOff x="2521401" y="3001051"/>
            <a:chExt cx="2233266" cy="303210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4D515C-71C0-46ED-AC0E-262C79E9F8DC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521401" y="3001051"/>
              <a:ext cx="45271" cy="64205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081FDF4-8F76-4FEE-9FEB-E911E01666C2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>
              <a:off x="2574296" y="3678900"/>
              <a:ext cx="56077" cy="23673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81C2CE1-0CB2-4B17-AB17-913DF23B04B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2655729" y="3968791"/>
              <a:ext cx="699814" cy="55263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FEB66C3-E8EF-4475-A73C-881AD93C43AB}"/>
                </a:ext>
              </a:extLst>
            </p:cNvPr>
            <p:cNvCxnSpPr>
              <a:cxnSpLocks/>
              <a:stCxn id="71" idx="7"/>
              <a:endCxn id="14" idx="3"/>
            </p:cNvCxnSpPr>
            <p:nvPr/>
          </p:nvCxnSpPr>
          <p:spPr>
            <a:xfrm flipV="1">
              <a:off x="2990649" y="4565462"/>
              <a:ext cx="364894" cy="19218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526E19-96F4-44C6-92A5-D6331FA1AEC8}"/>
                </a:ext>
              </a:extLst>
            </p:cNvPr>
            <p:cNvCxnSpPr>
              <a:cxnSpLocks/>
              <a:stCxn id="71" idx="5"/>
            </p:cNvCxnSpPr>
            <p:nvPr/>
          </p:nvCxnSpPr>
          <p:spPr>
            <a:xfrm>
              <a:off x="2990649" y="4801682"/>
              <a:ext cx="37033" cy="8339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E41FEA6-B50A-440A-A8E4-152DBFF48355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039730" y="4912172"/>
              <a:ext cx="100283" cy="18456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E4736E2-0CFC-41D6-BD02-30CE3472BEAD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174123" y="5135331"/>
              <a:ext cx="521364" cy="13666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8303734-4848-4239-8520-CA0D2C70602B}"/>
                </a:ext>
              </a:extLst>
            </p:cNvPr>
            <p:cNvCxnSpPr>
              <a:cxnSpLocks/>
              <a:stCxn id="74" idx="7"/>
              <a:endCxn id="22" idx="3"/>
            </p:cNvCxnSpPr>
            <p:nvPr/>
          </p:nvCxnSpPr>
          <p:spPr>
            <a:xfrm flipV="1">
              <a:off x="3364479" y="5316032"/>
              <a:ext cx="331008" cy="18456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03586E0-A1C4-463F-8D3C-324A79ED7204}"/>
                </a:ext>
              </a:extLst>
            </p:cNvPr>
            <p:cNvCxnSpPr>
              <a:cxnSpLocks/>
              <a:stCxn id="74" idx="5"/>
              <a:endCxn id="24" idx="1"/>
            </p:cNvCxnSpPr>
            <p:nvPr/>
          </p:nvCxnSpPr>
          <p:spPr>
            <a:xfrm>
              <a:off x="3364479" y="5544632"/>
              <a:ext cx="1390188" cy="18837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BE12502-1902-48B0-B29B-5362CBB5F369}"/>
                </a:ext>
              </a:extLst>
            </p:cNvPr>
            <p:cNvCxnSpPr>
              <a:cxnSpLocks/>
              <a:stCxn id="75" idx="6"/>
              <a:endCxn id="24" idx="3"/>
            </p:cNvCxnSpPr>
            <p:nvPr/>
          </p:nvCxnSpPr>
          <p:spPr>
            <a:xfrm flipV="1">
              <a:off x="3931055" y="5777042"/>
              <a:ext cx="823612" cy="25611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2AD2DFF-010A-476D-8242-5F98AC69AD45}"/>
              </a:ext>
            </a:extLst>
          </p:cNvPr>
          <p:cNvGrpSpPr/>
          <p:nvPr/>
        </p:nvGrpSpPr>
        <p:grpSpPr>
          <a:xfrm>
            <a:off x="6866377" y="1806956"/>
            <a:ext cx="3672112" cy="4868918"/>
            <a:chOff x="6866377" y="1806956"/>
            <a:chExt cx="3672112" cy="4868918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A9E706E-7518-4C4F-9561-8AC3C9B69518}"/>
                </a:ext>
              </a:extLst>
            </p:cNvPr>
            <p:cNvSpPr txBox="1"/>
            <p:nvPr/>
          </p:nvSpPr>
          <p:spPr>
            <a:xfrm>
              <a:off x="7349218" y="1806956"/>
              <a:ext cx="3189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(b) Auto Pick w/o Regularization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C1CE93D-7DC0-4A6B-95FC-5826D94F44BC}"/>
                </a:ext>
              </a:extLst>
            </p:cNvPr>
            <p:cNvSpPr txBox="1"/>
            <p:nvPr/>
          </p:nvSpPr>
          <p:spPr>
            <a:xfrm rot="16200000">
              <a:off x="6584408" y="392588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856255B-8FB8-4EC2-B485-B76C33F7F9A4}"/>
                </a:ext>
              </a:extLst>
            </p:cNvPr>
            <p:cNvSpPr txBox="1"/>
            <p:nvPr/>
          </p:nvSpPr>
          <p:spPr>
            <a:xfrm>
              <a:off x="7317513" y="20556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29173AC-2FE0-4242-8427-586A2B5619E6}"/>
                </a:ext>
              </a:extLst>
            </p:cNvPr>
            <p:cNvSpPr txBox="1"/>
            <p:nvPr/>
          </p:nvSpPr>
          <p:spPr>
            <a:xfrm>
              <a:off x="7120728" y="587167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FB34C6B-7DCC-464D-9F8C-5B1C45C27B87}"/>
                </a:ext>
              </a:extLst>
            </p:cNvPr>
            <p:cNvSpPr txBox="1"/>
            <p:nvPr/>
          </p:nvSpPr>
          <p:spPr>
            <a:xfrm>
              <a:off x="7380993" y="612187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B67B5760-A3B7-493C-AB30-F4C30D761AA3}"/>
                </a:ext>
              </a:extLst>
            </p:cNvPr>
            <p:cNvSpPr txBox="1"/>
            <p:nvPr/>
          </p:nvSpPr>
          <p:spPr>
            <a:xfrm>
              <a:off x="10057215" y="612187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5.2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71AEB59-7D2F-4C11-BD08-D9A62C7DB765}"/>
                </a:ext>
              </a:extLst>
            </p:cNvPr>
            <p:cNvSpPr txBox="1"/>
            <p:nvPr/>
          </p:nvSpPr>
          <p:spPr>
            <a:xfrm>
              <a:off x="8236153" y="630654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625BDFA4-A4A4-40AD-8D74-38F69B6C8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7365" r="9562" b="10918"/>
          <a:stretch/>
        </p:blipFill>
        <p:spPr>
          <a:xfrm>
            <a:off x="7602309" y="2249277"/>
            <a:ext cx="2722880" cy="389128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13919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767B2C25-1188-413F-8A41-E94653A455E9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Local Tendency Regularization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FDF61-AC8E-491A-B2F5-B3B5959C1865}"/>
              </a:ext>
            </a:extLst>
          </p:cNvPr>
          <p:cNvSpPr txBox="1"/>
          <p:nvPr/>
        </p:nvSpPr>
        <p:spPr>
          <a:xfrm>
            <a:off x="193040" y="1190297"/>
            <a:ext cx="11292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local Tendency Regularization (LTR) to eliminate the picked outlier. 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682E242-673E-44A3-9D6B-11F6BDE24E33}"/>
              </a:ext>
            </a:extLst>
          </p:cNvPr>
          <p:cNvGrpSpPr/>
          <p:nvPr/>
        </p:nvGrpSpPr>
        <p:grpSpPr>
          <a:xfrm>
            <a:off x="3345631" y="4512310"/>
            <a:ext cx="1466804" cy="1273851"/>
            <a:chOff x="3345631" y="4512310"/>
            <a:chExt cx="1466804" cy="127385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636418-BB06-47AE-BC5D-38C8B3813823}"/>
                </a:ext>
              </a:extLst>
            </p:cNvPr>
            <p:cNvSpPr/>
            <p:nvPr/>
          </p:nvSpPr>
          <p:spPr>
            <a:xfrm>
              <a:off x="3345631" y="451231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C933E7-572F-4709-A2BF-36A1E916E0C4}"/>
                </a:ext>
              </a:extLst>
            </p:cNvPr>
            <p:cNvSpPr/>
            <p:nvPr/>
          </p:nvSpPr>
          <p:spPr>
            <a:xfrm>
              <a:off x="3685575" y="52628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95E546-32E5-46AD-87A4-FCC714D0E845}"/>
                </a:ext>
              </a:extLst>
            </p:cNvPr>
            <p:cNvSpPr/>
            <p:nvPr/>
          </p:nvSpPr>
          <p:spPr>
            <a:xfrm>
              <a:off x="4744755" y="572389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902CF7-9A37-4B9D-978E-A822E059513D}"/>
              </a:ext>
            </a:extLst>
          </p:cNvPr>
          <p:cNvGrpSpPr/>
          <p:nvPr/>
        </p:nvGrpSpPr>
        <p:grpSpPr>
          <a:xfrm>
            <a:off x="3246120" y="4434840"/>
            <a:ext cx="1669635" cy="1436833"/>
            <a:chOff x="3246120" y="4434840"/>
            <a:chExt cx="1669635" cy="143683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B1C6ADC-BB57-4759-8BCB-BA78210A6D2C}"/>
                </a:ext>
              </a:extLst>
            </p:cNvPr>
            <p:cNvSpPr/>
            <p:nvPr/>
          </p:nvSpPr>
          <p:spPr>
            <a:xfrm>
              <a:off x="3246120" y="4434840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349FDC5-65AC-4B8C-836D-525B934D86A5}"/>
                </a:ext>
              </a:extLst>
            </p:cNvPr>
            <p:cNvSpPr/>
            <p:nvPr/>
          </p:nvSpPr>
          <p:spPr>
            <a:xfrm>
              <a:off x="3582255" y="5182255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ED4F7CC-FF8C-4D84-9B32-74DD1B4B6912}"/>
                </a:ext>
              </a:extLst>
            </p:cNvPr>
            <p:cNvSpPr/>
            <p:nvPr/>
          </p:nvSpPr>
          <p:spPr>
            <a:xfrm>
              <a:off x="4641435" y="5648153"/>
              <a:ext cx="274320" cy="2235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2A964E-3D06-4CE7-8451-C331A361E941}"/>
              </a:ext>
            </a:extLst>
          </p:cNvPr>
          <p:cNvGrpSpPr/>
          <p:nvPr/>
        </p:nvGrpSpPr>
        <p:grpSpPr>
          <a:xfrm>
            <a:off x="1736347" y="1813839"/>
            <a:ext cx="3404613" cy="4862035"/>
            <a:chOff x="1736347" y="1813839"/>
            <a:chExt cx="3404613" cy="48620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FD30C7-D36E-43FE-8AD3-F7BFA9A6D6DE}"/>
                </a:ext>
              </a:extLst>
            </p:cNvPr>
            <p:cNvSpPr/>
            <p:nvPr/>
          </p:nvSpPr>
          <p:spPr>
            <a:xfrm>
              <a:off x="2418080" y="2245360"/>
              <a:ext cx="2722880" cy="3881120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FA2709-5423-4310-B605-4EAE4E8CDE8C}"/>
                </a:ext>
              </a:extLst>
            </p:cNvPr>
            <p:cNvSpPr txBox="1"/>
            <p:nvPr/>
          </p:nvSpPr>
          <p:spPr>
            <a:xfrm>
              <a:off x="2817109" y="1813839"/>
              <a:ext cx="2007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Velocity Spectrum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82ED96-3B6F-4D7B-AB76-C2BEE6F062FC}"/>
                </a:ext>
              </a:extLst>
            </p:cNvPr>
            <p:cNvSpPr txBox="1"/>
            <p:nvPr/>
          </p:nvSpPr>
          <p:spPr>
            <a:xfrm rot="16200000">
              <a:off x="1454378" y="400705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2A5BA7-8C2D-4DDF-BAFF-D541889445D8}"/>
                </a:ext>
              </a:extLst>
            </p:cNvPr>
            <p:cNvSpPr txBox="1"/>
            <p:nvPr/>
          </p:nvSpPr>
          <p:spPr>
            <a:xfrm>
              <a:off x="2961147" y="630654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C61DC4-1A2F-401B-8798-A3BC02F1B266}"/>
              </a:ext>
            </a:extLst>
          </p:cNvPr>
          <p:cNvGrpSpPr/>
          <p:nvPr/>
        </p:nvGrpSpPr>
        <p:grpSpPr>
          <a:xfrm>
            <a:off x="2487561" y="2938780"/>
            <a:ext cx="1443494" cy="3125511"/>
            <a:chOff x="2492641" y="2938780"/>
            <a:chExt cx="1443494" cy="312551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45EE0E1-7700-4DF2-B69D-593DCFE61691}"/>
                </a:ext>
              </a:extLst>
            </p:cNvPr>
            <p:cNvSpPr/>
            <p:nvPr/>
          </p:nvSpPr>
          <p:spPr>
            <a:xfrm>
              <a:off x="2492641" y="29387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E7C1CF6-BD3A-4452-8D8A-8692C326B8A4}"/>
                </a:ext>
              </a:extLst>
            </p:cNvPr>
            <p:cNvSpPr/>
            <p:nvPr/>
          </p:nvSpPr>
          <p:spPr>
            <a:xfrm>
              <a:off x="2537912" y="3643102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EC26F95-ED2C-4EC7-9607-75F84B0BDBD0}"/>
                </a:ext>
              </a:extLst>
            </p:cNvPr>
            <p:cNvSpPr/>
            <p:nvPr/>
          </p:nvSpPr>
          <p:spPr>
            <a:xfrm>
              <a:off x="2625541" y="39065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1F12473-FF56-4A2E-93CA-028F5D2DB90D}"/>
                </a:ext>
              </a:extLst>
            </p:cNvPr>
            <p:cNvSpPr/>
            <p:nvPr/>
          </p:nvSpPr>
          <p:spPr>
            <a:xfrm>
              <a:off x="2937961" y="474853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5868AE6-301D-4598-8937-AB2FFE28D7EC}"/>
                </a:ext>
              </a:extLst>
            </p:cNvPr>
            <p:cNvSpPr/>
            <p:nvPr/>
          </p:nvSpPr>
          <p:spPr>
            <a:xfrm>
              <a:off x="3135181" y="50876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257BBE6-7B74-42C3-A9E2-01361E4AC27D}"/>
                </a:ext>
              </a:extLst>
            </p:cNvPr>
            <p:cNvSpPr/>
            <p:nvPr/>
          </p:nvSpPr>
          <p:spPr>
            <a:xfrm>
              <a:off x="3002282" y="48590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5685DBB-A9D0-4D4B-9FEE-3AFF692D720A}"/>
                </a:ext>
              </a:extLst>
            </p:cNvPr>
            <p:cNvSpPr/>
            <p:nvPr/>
          </p:nvSpPr>
          <p:spPr>
            <a:xfrm>
              <a:off x="3311791" y="549148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3007C01-2B69-469B-AB9A-FAA4BF61E800}"/>
                </a:ext>
              </a:extLst>
            </p:cNvPr>
            <p:cNvSpPr/>
            <p:nvPr/>
          </p:nvSpPr>
          <p:spPr>
            <a:xfrm>
              <a:off x="3868455" y="6002020"/>
              <a:ext cx="67680" cy="6227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C4B18A-BCA8-4AFF-8C35-9F6264E0FDFC}"/>
              </a:ext>
            </a:extLst>
          </p:cNvPr>
          <p:cNvGrpSpPr/>
          <p:nvPr/>
        </p:nvGrpSpPr>
        <p:grpSpPr>
          <a:xfrm>
            <a:off x="2521401" y="3001051"/>
            <a:ext cx="1351886" cy="3010088"/>
            <a:chOff x="2521401" y="3001051"/>
            <a:chExt cx="1351886" cy="3010088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3D85BAD-5B61-4CAC-B141-3AE47E84ACDC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521401" y="3001051"/>
              <a:ext cx="45271" cy="64205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6F7D8E0-69CF-4D6B-80D4-0F0D98C90BE1}"/>
                </a:ext>
              </a:extLst>
            </p:cNvPr>
            <p:cNvCxnSpPr>
              <a:cxnSpLocks/>
              <a:endCxn id="70" idx="4"/>
            </p:cNvCxnSpPr>
            <p:nvPr/>
          </p:nvCxnSpPr>
          <p:spPr>
            <a:xfrm>
              <a:off x="2577876" y="3674237"/>
              <a:ext cx="76425" cy="29455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6700E69-042A-470C-9B95-67C76BAC05C3}"/>
                </a:ext>
              </a:extLst>
            </p:cNvPr>
            <p:cNvCxnSpPr>
              <a:cxnSpLocks/>
              <a:endCxn id="71" idx="4"/>
            </p:cNvCxnSpPr>
            <p:nvPr/>
          </p:nvCxnSpPr>
          <p:spPr>
            <a:xfrm>
              <a:off x="2649928" y="3933230"/>
              <a:ext cx="316793" cy="877571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FD45E8-9A70-48EC-8A56-649DC954656F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>
              <a:off x="2954767" y="4770582"/>
              <a:ext cx="52347" cy="97557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254B4A2-0C5A-47D4-A887-FD4E262CACFC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029000" y="4898715"/>
              <a:ext cx="111013" cy="198024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B6BB436-3425-41D0-867C-D98056FB3B1B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3163941" y="5122606"/>
              <a:ext cx="152682" cy="377993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7F7A57D-FC8F-42EA-B448-5DF2F080B524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3347603" y="5534893"/>
              <a:ext cx="525684" cy="476246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3BCFE4E-0F77-45EF-8138-018EC058B268}"/>
              </a:ext>
            </a:extLst>
          </p:cNvPr>
          <p:cNvGrpSpPr/>
          <p:nvPr/>
        </p:nvGrpSpPr>
        <p:grpSpPr>
          <a:xfrm>
            <a:off x="2521401" y="3001051"/>
            <a:ext cx="2233266" cy="3032105"/>
            <a:chOff x="2521401" y="3001051"/>
            <a:chExt cx="2233266" cy="303210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4D515C-71C0-46ED-AC0E-262C79E9F8DC}"/>
                </a:ext>
              </a:extLst>
            </p:cNvPr>
            <p:cNvCxnSpPr>
              <a:cxnSpLocks/>
              <a:stCxn id="68" idx="4"/>
              <a:endCxn id="69" idx="0"/>
            </p:cNvCxnSpPr>
            <p:nvPr/>
          </p:nvCxnSpPr>
          <p:spPr>
            <a:xfrm>
              <a:off x="2521401" y="3001051"/>
              <a:ext cx="45271" cy="64205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081FDF4-8F76-4FEE-9FEB-E911E01666C2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>
              <a:off x="2574296" y="3678900"/>
              <a:ext cx="56077" cy="23673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81C2CE1-0CB2-4B17-AB17-913DF23B04BC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2655729" y="3968791"/>
              <a:ext cx="699814" cy="55263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FEB66C3-E8EF-4475-A73C-881AD93C43AB}"/>
                </a:ext>
              </a:extLst>
            </p:cNvPr>
            <p:cNvCxnSpPr>
              <a:cxnSpLocks/>
              <a:stCxn id="71" idx="7"/>
              <a:endCxn id="14" idx="3"/>
            </p:cNvCxnSpPr>
            <p:nvPr/>
          </p:nvCxnSpPr>
          <p:spPr>
            <a:xfrm flipV="1">
              <a:off x="2990649" y="4565462"/>
              <a:ext cx="364894" cy="19218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526E19-96F4-44C6-92A5-D6331FA1AEC8}"/>
                </a:ext>
              </a:extLst>
            </p:cNvPr>
            <p:cNvCxnSpPr>
              <a:cxnSpLocks/>
              <a:stCxn id="71" idx="5"/>
            </p:cNvCxnSpPr>
            <p:nvPr/>
          </p:nvCxnSpPr>
          <p:spPr>
            <a:xfrm>
              <a:off x="2990649" y="4801682"/>
              <a:ext cx="37033" cy="8339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E41FEA6-B50A-440A-A8E4-152DBFF48355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039730" y="4912172"/>
              <a:ext cx="100283" cy="18456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E4736E2-0CFC-41D6-BD02-30CE3472BEAD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174123" y="5135331"/>
              <a:ext cx="521364" cy="13666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E8303734-4848-4239-8520-CA0D2C70602B}"/>
                </a:ext>
              </a:extLst>
            </p:cNvPr>
            <p:cNvCxnSpPr>
              <a:cxnSpLocks/>
              <a:stCxn id="74" idx="7"/>
              <a:endCxn id="22" idx="3"/>
            </p:cNvCxnSpPr>
            <p:nvPr/>
          </p:nvCxnSpPr>
          <p:spPr>
            <a:xfrm flipV="1">
              <a:off x="3364479" y="5316032"/>
              <a:ext cx="331008" cy="18456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03586E0-A1C4-463F-8D3C-324A79ED7204}"/>
                </a:ext>
              </a:extLst>
            </p:cNvPr>
            <p:cNvCxnSpPr>
              <a:cxnSpLocks/>
              <a:stCxn id="74" idx="5"/>
              <a:endCxn id="24" idx="1"/>
            </p:cNvCxnSpPr>
            <p:nvPr/>
          </p:nvCxnSpPr>
          <p:spPr>
            <a:xfrm>
              <a:off x="3364479" y="5544632"/>
              <a:ext cx="1390188" cy="18837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BE12502-1902-48B0-B29B-5362CBB5F369}"/>
                </a:ext>
              </a:extLst>
            </p:cNvPr>
            <p:cNvCxnSpPr>
              <a:cxnSpLocks/>
              <a:stCxn id="75" idx="6"/>
              <a:endCxn id="24" idx="3"/>
            </p:cNvCxnSpPr>
            <p:nvPr/>
          </p:nvCxnSpPr>
          <p:spPr>
            <a:xfrm flipV="1">
              <a:off x="3931055" y="5777042"/>
              <a:ext cx="823612" cy="25611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2AD2DFF-010A-476D-8242-5F98AC69AD45}"/>
              </a:ext>
            </a:extLst>
          </p:cNvPr>
          <p:cNvGrpSpPr/>
          <p:nvPr/>
        </p:nvGrpSpPr>
        <p:grpSpPr>
          <a:xfrm>
            <a:off x="6866377" y="1806956"/>
            <a:ext cx="3667250" cy="4868918"/>
            <a:chOff x="6866377" y="1806956"/>
            <a:chExt cx="3667250" cy="4868918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A9E706E-7518-4C4F-9561-8AC3C9B69518}"/>
                </a:ext>
              </a:extLst>
            </p:cNvPr>
            <p:cNvSpPr txBox="1"/>
            <p:nvPr/>
          </p:nvSpPr>
          <p:spPr>
            <a:xfrm>
              <a:off x="7349218" y="1806956"/>
              <a:ext cx="2982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(b) Auto Pick w Regularization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C1CE93D-7DC0-4A6B-95FC-5826D94F44BC}"/>
                </a:ext>
              </a:extLst>
            </p:cNvPr>
            <p:cNvSpPr txBox="1"/>
            <p:nvPr/>
          </p:nvSpPr>
          <p:spPr>
            <a:xfrm rot="16200000">
              <a:off x="6584408" y="392588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856255B-8FB8-4EC2-B485-B76C33F7F9A4}"/>
                </a:ext>
              </a:extLst>
            </p:cNvPr>
            <p:cNvSpPr txBox="1"/>
            <p:nvPr/>
          </p:nvSpPr>
          <p:spPr>
            <a:xfrm>
              <a:off x="7317513" y="20556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29173AC-2FE0-4242-8427-586A2B5619E6}"/>
                </a:ext>
              </a:extLst>
            </p:cNvPr>
            <p:cNvSpPr txBox="1"/>
            <p:nvPr/>
          </p:nvSpPr>
          <p:spPr>
            <a:xfrm>
              <a:off x="7120728" y="587167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FB34C6B-7DCC-464D-9F8C-5B1C45C27B87}"/>
                </a:ext>
              </a:extLst>
            </p:cNvPr>
            <p:cNvSpPr txBox="1"/>
            <p:nvPr/>
          </p:nvSpPr>
          <p:spPr>
            <a:xfrm>
              <a:off x="7380993" y="612187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B67B5760-A3B7-493C-AB30-F4C30D761AA3}"/>
                </a:ext>
              </a:extLst>
            </p:cNvPr>
            <p:cNvSpPr txBox="1"/>
            <p:nvPr/>
          </p:nvSpPr>
          <p:spPr>
            <a:xfrm>
              <a:off x="10057215" y="612187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5.2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71AEB59-7D2F-4C11-BD08-D9A62C7DB765}"/>
                </a:ext>
              </a:extLst>
            </p:cNvPr>
            <p:cNvSpPr txBox="1"/>
            <p:nvPr/>
          </p:nvSpPr>
          <p:spPr>
            <a:xfrm>
              <a:off x="8236153" y="6306542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7E18B6C9-301D-463E-8509-CAB1EB6BC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7365" r="9376" b="11345"/>
          <a:stretch/>
        </p:blipFill>
        <p:spPr>
          <a:xfrm>
            <a:off x="7598855" y="2247862"/>
            <a:ext cx="2722880" cy="3888778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68556" y="404685"/>
            <a:ext cx="12044728" cy="1452740"/>
            <a:chOff x="720467" y="3317847"/>
            <a:chExt cx="12044728" cy="1452740"/>
          </a:xfrm>
        </p:grpSpPr>
        <p:sp>
          <p:nvSpPr>
            <p:cNvPr id="3" name="Rectangle 2"/>
            <p:cNvSpPr/>
            <p:nvPr/>
          </p:nvSpPr>
          <p:spPr>
            <a:xfrm>
              <a:off x="838436" y="3329932"/>
              <a:ext cx="11926759" cy="1440655"/>
            </a:xfrm>
            <a:prstGeom prst="rect">
              <a:avLst/>
            </a:prstGeom>
            <a:solidFill>
              <a:srgbClr val="000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20467" y="3317847"/>
              <a:ext cx="11379306" cy="1339149"/>
              <a:chOff x="720467" y="3317847"/>
              <a:chExt cx="11379306" cy="133914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7F4945C9-9182-4F27-B2BC-67E12D77E0D8}"/>
                      </a:ext>
                    </a:extLst>
                  </p:cNvPr>
                  <p:cNvSpPr txBox="1"/>
                  <p:nvPr/>
                </p:nvSpPr>
                <p:spPr>
                  <a:xfrm>
                    <a:off x="720467" y="3317847"/>
                    <a:ext cx="5283201" cy="13391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zh-CN" sz="2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CN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nary>
                                            <m:naryPr>
                                              <m:chr m:val="∑"/>
                                              <m:ctrlP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3"/>
                                                </m:rP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sSub>
                                                <m:sSubPr>
                                                  <m:ctrlPr>
                                                    <a:rPr lang="en-US" altLang="zh-CN" sz="2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sz="2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400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𝑖𝑗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</m:den>
                                      </m:f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altLang="zh-CN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altLang="zh-CN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altLang="zh-CN" sz="2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b="1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oMath>
                      </m:oMathPara>
                    </a14:m>
                    <a:endParaRPr lang="zh-CN" alt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7F4945C9-9182-4F27-B2BC-67E12D77E0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467" y="3317847"/>
                    <a:ext cx="5283201" cy="13391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" name="TextBox 3"/>
              <p:cNvSpPr txBox="1"/>
              <p:nvPr/>
            </p:nvSpPr>
            <p:spPr>
              <a:xfrm>
                <a:off x="6028880" y="3792703"/>
                <a:ext cx="60708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</a:rPr>
                  <a:t>+</a:t>
                </a:r>
                <a:r>
                  <a:rPr lang="en-US" sz="28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 l </a:t>
                </a:r>
                <a:r>
                  <a:rPr lang="en-US" sz="2800" dirty="0">
                    <a:solidFill>
                      <a:schemeClr val="bg1"/>
                    </a:solidFill>
                  </a:rPr>
                  <a:t>(|</a:t>
                </a:r>
                <a:r>
                  <a:rPr lang="en-US" sz="28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chemeClr val="bg1"/>
                    </a:solidFill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C</a:t>
                </a:r>
                <a:r>
                  <a:rPr lang="en-US" sz="2800" baseline="-25000" dirty="0" err="1">
                    <a:solidFill>
                      <a:schemeClr val="bg1"/>
                    </a:solidFill>
                  </a:rPr>
                  <a:t>i</a:t>
                </a:r>
                <a:r>
                  <a:rPr lang="en-US" sz="2800" baseline="30000" dirty="0" err="1">
                    <a:solidFill>
                      <a:schemeClr val="bg1"/>
                    </a:solidFill>
                  </a:rPr>
                  <a:t>priori</a:t>
                </a:r>
                <a:r>
                  <a:rPr lang="en-US" sz="2800" dirty="0">
                    <a:solidFill>
                      <a:schemeClr val="bg1"/>
                    </a:solidFill>
                  </a:rPr>
                  <a:t> - C</a:t>
                </a:r>
                <a:r>
                  <a:rPr lang="en-US" sz="2800" baseline="-25000" dirty="0">
                    <a:solidFill>
                      <a:schemeClr val="bg1"/>
                    </a:solidFill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</a:rPr>
                  <a:t>)</a:t>
                </a:r>
                <a:r>
                  <a:rPr lang="en-US" sz="2800" baseline="30000" dirty="0">
                    <a:solidFill>
                      <a:schemeClr val="bg1"/>
                    </a:solidFill>
                  </a:rPr>
                  <a:t>2     </a:t>
                </a:r>
                <a:r>
                  <a:rPr lang="en-US" sz="2800" dirty="0">
                    <a:solidFill>
                      <a:schemeClr val="bg1"/>
                    </a:solidFill>
                  </a:rPr>
                  <a:t>(Regularization)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80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659819" y="1611744"/>
            <a:ext cx="633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Motivation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657361" y="5692017"/>
            <a:ext cx="3533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Conclusions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CA90AEE-E5B1-47DE-9BAD-33AC00FF57C9}"/>
              </a:ext>
            </a:extLst>
          </p:cNvPr>
          <p:cNvSpPr txBox="1"/>
          <p:nvPr/>
        </p:nvSpPr>
        <p:spPr>
          <a:xfrm>
            <a:off x="657361" y="2971835"/>
            <a:ext cx="96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Theory of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Weighted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Clustering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Algorithms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</a:t>
            </a:r>
          </a:p>
        </p:txBody>
      </p:sp>
      <p:sp>
        <p:nvSpPr>
          <p:cNvPr id="130" name="TextBox 8">
            <a:extLst>
              <a:ext uri="{FF2B5EF4-FFF2-40B4-BE49-F238E27FC236}">
                <a16:creationId xmlns:a16="http://schemas.microsoft.com/office/drawing/2014/main" id="{14CC0E6B-A699-4CDA-AADF-2B0351C8A0A1}"/>
              </a:ext>
            </a:extLst>
          </p:cNvPr>
          <p:cNvSpPr txBox="1"/>
          <p:nvPr/>
        </p:nvSpPr>
        <p:spPr>
          <a:xfrm>
            <a:off x="657361" y="4331926"/>
            <a:ext cx="511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Numerical</a:t>
            </a: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Results</a:t>
            </a:r>
            <a:endParaRPr lang="fr-FR" sz="4000" dirty="0">
              <a:solidFill>
                <a:schemeClr val="bg1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045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7D30368-76A2-44DB-BEBD-F5E9D850F883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err="1">
                <a:solidFill>
                  <a:srgbClr val="FFFF00"/>
                </a:solidFill>
                <a:latin typeface="Calibri" panose="020F0502020204030204" pitchFamily="34" charset="0"/>
              </a:rPr>
              <a:t>Marmousi</a:t>
            </a:r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 Model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ADDC02-1249-45B6-BA07-0288C19C86AA}"/>
              </a:ext>
            </a:extLst>
          </p:cNvPr>
          <p:cNvGrpSpPr/>
          <p:nvPr/>
        </p:nvGrpSpPr>
        <p:grpSpPr>
          <a:xfrm>
            <a:off x="-39024" y="1772961"/>
            <a:ext cx="2596647" cy="4132469"/>
            <a:chOff x="-39024" y="1772961"/>
            <a:chExt cx="2596647" cy="413246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F82FCC-7120-498E-8380-E00C763DB068}"/>
                </a:ext>
              </a:extLst>
            </p:cNvPr>
            <p:cNvSpPr txBox="1"/>
            <p:nvPr/>
          </p:nvSpPr>
          <p:spPr>
            <a:xfrm rot="5400000">
              <a:off x="-334618" y="3626704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C23A69C-BB8F-410D-B0C7-956B525CFE3A}"/>
                </a:ext>
              </a:extLst>
            </p:cNvPr>
            <p:cNvGrpSpPr/>
            <p:nvPr/>
          </p:nvGrpSpPr>
          <p:grpSpPr>
            <a:xfrm>
              <a:off x="30243" y="1772961"/>
              <a:ext cx="2527380" cy="4132469"/>
              <a:chOff x="30243" y="1772961"/>
              <a:chExt cx="2527380" cy="4132469"/>
            </a:xfrm>
          </p:grpSpPr>
          <p:pic>
            <p:nvPicPr>
              <p:cNvPr id="18" name="Picture 1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17AD6BB2-6F73-4672-B6D2-2827238D46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04" t="7754" r="9524" b="11292"/>
              <a:stretch/>
            </p:blipFill>
            <p:spPr>
              <a:xfrm>
                <a:off x="439235" y="2180691"/>
                <a:ext cx="1958340" cy="3261360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AA56FA-0B28-4793-904A-A5F40CD0DC6B}"/>
                  </a:ext>
                </a:extLst>
              </p:cNvPr>
              <p:cNvSpPr txBox="1"/>
              <p:nvPr/>
            </p:nvSpPr>
            <p:spPr>
              <a:xfrm>
                <a:off x="170854" y="2011639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16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F91A6-F2F5-4C87-AA2D-3E16BF1DB2A2}"/>
                  </a:ext>
                </a:extLst>
              </p:cNvPr>
              <p:cNvSpPr txBox="1"/>
              <p:nvPr/>
            </p:nvSpPr>
            <p:spPr>
              <a:xfrm>
                <a:off x="30243" y="5235159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3.5</a:t>
                </a:r>
                <a:endParaRPr lang="zh-CN" altLang="en-US" sz="16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DEE3C6-CBFB-4292-9A66-B3F041BF6914}"/>
                  </a:ext>
                </a:extLst>
              </p:cNvPr>
              <p:cNvSpPr txBox="1"/>
              <p:nvPr/>
            </p:nvSpPr>
            <p:spPr>
              <a:xfrm>
                <a:off x="330308" y="5435214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16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BF41B3-114A-45BB-B6CB-FC277AADA261}"/>
                  </a:ext>
                </a:extLst>
              </p:cNvPr>
              <p:cNvSpPr txBox="1"/>
              <p:nvPr/>
            </p:nvSpPr>
            <p:spPr>
              <a:xfrm>
                <a:off x="2164567" y="5435214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86</a:t>
                </a:r>
                <a:endParaRPr lang="zh-CN" altLang="en-US" sz="16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482883-8057-4765-A0CB-5757631AEA5A}"/>
                  </a:ext>
                </a:extLst>
              </p:cNvPr>
              <p:cNvSpPr txBox="1"/>
              <p:nvPr/>
            </p:nvSpPr>
            <p:spPr>
              <a:xfrm>
                <a:off x="930012" y="5536098"/>
                <a:ext cx="1055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Traces (s)</a:t>
                </a:r>
                <a:endParaRPr lang="zh-CN" altLang="en-US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4254EE-B1D5-4347-8981-8E149AF975C0}"/>
                  </a:ext>
                </a:extLst>
              </p:cNvPr>
              <p:cNvSpPr txBox="1"/>
              <p:nvPr/>
            </p:nvSpPr>
            <p:spPr>
              <a:xfrm>
                <a:off x="711092" y="1772961"/>
                <a:ext cx="1453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CMP Gather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C72022-F4CA-403A-AAA6-7858F29CB40F}"/>
              </a:ext>
            </a:extLst>
          </p:cNvPr>
          <p:cNvGrpSpPr/>
          <p:nvPr/>
        </p:nvGrpSpPr>
        <p:grpSpPr>
          <a:xfrm>
            <a:off x="2669429" y="1772961"/>
            <a:ext cx="2205972" cy="4132469"/>
            <a:chOff x="2669429" y="1772961"/>
            <a:chExt cx="2205972" cy="4132469"/>
          </a:xfrm>
        </p:grpSpPr>
        <p:pic>
          <p:nvPicPr>
            <p:cNvPr id="20" name="Picture 19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915E0DF8-C469-4771-8807-0112F6D0D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5" t="7740" r="9216" b="11114"/>
            <a:stretch/>
          </p:blipFill>
          <p:spPr>
            <a:xfrm>
              <a:off x="2781333" y="2173071"/>
              <a:ext cx="1988821" cy="326898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C14473-2456-41A0-A51B-01F2D0077C33}"/>
                </a:ext>
              </a:extLst>
            </p:cNvPr>
            <p:cNvSpPr txBox="1"/>
            <p:nvPr/>
          </p:nvSpPr>
          <p:spPr>
            <a:xfrm>
              <a:off x="2669429" y="544205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13528E-0497-480B-B2D4-1514982B1884}"/>
                </a:ext>
              </a:extLst>
            </p:cNvPr>
            <p:cNvSpPr txBox="1"/>
            <p:nvPr/>
          </p:nvSpPr>
          <p:spPr>
            <a:xfrm>
              <a:off x="4586539" y="544205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zh-CN" altLang="en-US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AA7A7-9AD0-413B-80AD-71C4CDC44967}"/>
                </a:ext>
              </a:extLst>
            </p:cNvPr>
            <p:cNvSpPr txBox="1"/>
            <p:nvPr/>
          </p:nvSpPr>
          <p:spPr>
            <a:xfrm>
              <a:off x="2989393" y="5536098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349FDBE-8C45-487C-B0C9-4EA74D7C5962}"/>
                </a:ext>
              </a:extLst>
            </p:cNvPr>
            <p:cNvSpPr txBox="1"/>
            <p:nvPr/>
          </p:nvSpPr>
          <p:spPr>
            <a:xfrm>
              <a:off x="2738407" y="1772961"/>
              <a:ext cx="20746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Spectrum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57DAA1-F3DF-4589-8185-562508CD0385}"/>
              </a:ext>
            </a:extLst>
          </p:cNvPr>
          <p:cNvGrpSpPr/>
          <p:nvPr/>
        </p:nvGrpSpPr>
        <p:grpSpPr>
          <a:xfrm>
            <a:off x="5125013" y="1772961"/>
            <a:ext cx="6941240" cy="4254572"/>
            <a:chOff x="5125013" y="1772961"/>
            <a:chExt cx="6941240" cy="42545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7FF56F6-1CCF-4CCE-A2C7-B814DB60C258}"/>
                </a:ext>
              </a:extLst>
            </p:cNvPr>
            <p:cNvGrpSpPr/>
            <p:nvPr/>
          </p:nvGrpSpPr>
          <p:grpSpPr>
            <a:xfrm>
              <a:off x="5125013" y="1772961"/>
              <a:ext cx="6248771" cy="4254572"/>
              <a:chOff x="5818626" y="1750029"/>
              <a:chExt cx="6248771" cy="425457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FFC7430-B608-4444-BB06-12E2266863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9" t="7342" r="17013" b="11048"/>
              <a:stretch/>
            </p:blipFill>
            <p:spPr>
              <a:xfrm>
                <a:off x="6492322" y="2211694"/>
                <a:ext cx="5417820" cy="3108960"/>
              </a:xfrm>
              <a:prstGeom prst="rect">
                <a:avLst/>
              </a:prstGeom>
              <a:ln w="31750">
                <a:solidFill>
                  <a:srgbClr val="FFFF00"/>
                </a:solidFill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3BA15F-0466-4AB5-8837-C96FA1029F5A}"/>
                  </a:ext>
                </a:extLst>
              </p:cNvPr>
              <p:cNvSpPr txBox="1"/>
              <p:nvPr/>
            </p:nvSpPr>
            <p:spPr>
              <a:xfrm>
                <a:off x="7687622" y="1750029"/>
                <a:ext cx="30892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True Velocity Model</a:t>
                </a:r>
                <a:endParaRPr lang="zh-CN" altLang="en-US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61F0BC-E3DD-40C6-BDED-B3B5F089EDC5}"/>
                  </a:ext>
                </a:extLst>
              </p:cNvPr>
              <p:cNvSpPr txBox="1"/>
              <p:nvPr/>
            </p:nvSpPr>
            <p:spPr>
              <a:xfrm>
                <a:off x="6177812" y="2011639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FD55EF-B1CA-4AED-9C3E-59338B44149D}"/>
                  </a:ext>
                </a:extLst>
              </p:cNvPr>
              <p:cNvSpPr txBox="1"/>
              <p:nvPr/>
            </p:nvSpPr>
            <p:spPr>
              <a:xfrm>
                <a:off x="5983849" y="5041941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3.5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8D839B-D7AC-4EE9-B5EB-E7C60975BAA3}"/>
                  </a:ext>
                </a:extLst>
              </p:cNvPr>
              <p:cNvSpPr txBox="1"/>
              <p:nvPr/>
            </p:nvSpPr>
            <p:spPr>
              <a:xfrm>
                <a:off x="6397092" y="5320654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F4BF4A-4033-498D-B4B7-6EE34C32D58F}"/>
                  </a:ext>
                </a:extLst>
              </p:cNvPr>
              <p:cNvSpPr txBox="1"/>
              <p:nvPr/>
            </p:nvSpPr>
            <p:spPr>
              <a:xfrm>
                <a:off x="11752887" y="5320654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5C7C0D-6367-4E43-9281-4CA2AAAC49C1}"/>
                  </a:ext>
                </a:extLst>
              </p:cNvPr>
              <p:cNvSpPr txBox="1"/>
              <p:nvPr/>
            </p:nvSpPr>
            <p:spPr>
              <a:xfrm rot="5400000">
                <a:off x="5337821" y="3566119"/>
                <a:ext cx="13617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(km)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110527-462B-433D-94AF-81734AEB2D71}"/>
                  </a:ext>
                </a:extLst>
              </p:cNvPr>
              <p:cNvSpPr txBox="1"/>
              <p:nvPr/>
            </p:nvSpPr>
            <p:spPr>
              <a:xfrm>
                <a:off x="8804884" y="5604491"/>
                <a:ext cx="8547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 (km)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7DEBDF-5CC8-487B-BA0C-F44480F30DF4}"/>
                </a:ext>
              </a:extLst>
            </p:cNvPr>
            <p:cNvCxnSpPr/>
            <p:nvPr/>
          </p:nvCxnSpPr>
          <p:spPr>
            <a:xfrm>
              <a:off x="6704617" y="2253081"/>
              <a:ext cx="0" cy="3108960"/>
            </a:xfrm>
            <a:prstGeom prst="line">
              <a:avLst/>
            </a:prstGeom>
            <a:ln w="603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6895B63-50FE-4764-9680-3B6FC2371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38" t="7728" r="12129" b="11462"/>
            <a:stretch/>
          </p:blipFill>
          <p:spPr>
            <a:xfrm>
              <a:off x="11393595" y="2234626"/>
              <a:ext cx="193040" cy="307848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0CC37D-80F0-45B7-B60E-459CB23235F1}"/>
                </a:ext>
              </a:extLst>
            </p:cNvPr>
            <p:cNvSpPr txBox="1"/>
            <p:nvPr/>
          </p:nvSpPr>
          <p:spPr>
            <a:xfrm>
              <a:off x="11586635" y="506588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D2C87C-A64D-460A-A588-C9DFD9FF6484}"/>
                </a:ext>
              </a:extLst>
            </p:cNvPr>
            <p:cNvSpPr txBox="1"/>
            <p:nvPr/>
          </p:nvSpPr>
          <p:spPr>
            <a:xfrm>
              <a:off x="11560691" y="216552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4.8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AA62BA-C06F-4E37-A107-CFB42FAA935D}"/>
                </a:ext>
              </a:extLst>
            </p:cNvPr>
            <p:cNvSpPr txBox="1"/>
            <p:nvPr/>
          </p:nvSpPr>
          <p:spPr>
            <a:xfrm>
              <a:off x="11175541" y="1883749"/>
              <a:ext cx="648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km/s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21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7D30368-76A2-44DB-BEBD-F5E9D850F883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Synthetic Test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57DAA1-F3DF-4589-8185-562508CD0385}"/>
              </a:ext>
            </a:extLst>
          </p:cNvPr>
          <p:cNvGrpSpPr/>
          <p:nvPr/>
        </p:nvGrpSpPr>
        <p:grpSpPr>
          <a:xfrm>
            <a:off x="5125013" y="1772961"/>
            <a:ext cx="6941240" cy="4254572"/>
            <a:chOff x="5125013" y="1772961"/>
            <a:chExt cx="6941240" cy="42545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7FF56F6-1CCF-4CCE-A2C7-B814DB60C258}"/>
                </a:ext>
              </a:extLst>
            </p:cNvPr>
            <p:cNvGrpSpPr/>
            <p:nvPr/>
          </p:nvGrpSpPr>
          <p:grpSpPr>
            <a:xfrm>
              <a:off x="5125013" y="1772961"/>
              <a:ext cx="6248771" cy="4254572"/>
              <a:chOff x="5818626" y="1750029"/>
              <a:chExt cx="6248771" cy="425457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FFC7430-B608-4444-BB06-12E2266863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79" t="7342" r="17013" b="11048"/>
              <a:stretch/>
            </p:blipFill>
            <p:spPr>
              <a:xfrm>
                <a:off x="6492322" y="2211694"/>
                <a:ext cx="5417820" cy="3108960"/>
              </a:xfrm>
              <a:prstGeom prst="rect">
                <a:avLst/>
              </a:prstGeom>
              <a:ln w="31750">
                <a:solidFill>
                  <a:srgbClr val="FFFF00"/>
                </a:solidFill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3BA15F-0466-4AB5-8837-C96FA1029F5A}"/>
                  </a:ext>
                </a:extLst>
              </p:cNvPr>
              <p:cNvSpPr txBox="1"/>
              <p:nvPr/>
            </p:nvSpPr>
            <p:spPr>
              <a:xfrm>
                <a:off x="7687622" y="1750029"/>
                <a:ext cx="30892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True Velocity Model</a:t>
                </a:r>
                <a:endParaRPr lang="zh-CN" altLang="en-US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61F0BC-E3DD-40C6-BDED-B3B5F089EDC5}"/>
                  </a:ext>
                </a:extLst>
              </p:cNvPr>
              <p:cNvSpPr txBox="1"/>
              <p:nvPr/>
            </p:nvSpPr>
            <p:spPr>
              <a:xfrm>
                <a:off x="6177812" y="2011639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FD55EF-B1CA-4AED-9C3E-59338B44149D}"/>
                  </a:ext>
                </a:extLst>
              </p:cNvPr>
              <p:cNvSpPr txBox="1"/>
              <p:nvPr/>
            </p:nvSpPr>
            <p:spPr>
              <a:xfrm>
                <a:off x="5983849" y="5041941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3.5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8D839B-D7AC-4EE9-B5EB-E7C60975BAA3}"/>
                  </a:ext>
                </a:extLst>
              </p:cNvPr>
              <p:cNvSpPr txBox="1"/>
              <p:nvPr/>
            </p:nvSpPr>
            <p:spPr>
              <a:xfrm>
                <a:off x="6397092" y="5320654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F4BF4A-4033-498D-B4B7-6EE34C32D58F}"/>
                  </a:ext>
                </a:extLst>
              </p:cNvPr>
              <p:cNvSpPr txBox="1"/>
              <p:nvPr/>
            </p:nvSpPr>
            <p:spPr>
              <a:xfrm>
                <a:off x="11752887" y="5320654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5C7C0D-6367-4E43-9281-4CA2AAAC49C1}"/>
                  </a:ext>
                </a:extLst>
              </p:cNvPr>
              <p:cNvSpPr txBox="1"/>
              <p:nvPr/>
            </p:nvSpPr>
            <p:spPr>
              <a:xfrm rot="5400000">
                <a:off x="5337821" y="3566119"/>
                <a:ext cx="13617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(km)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110527-462B-433D-94AF-81734AEB2D71}"/>
                  </a:ext>
                </a:extLst>
              </p:cNvPr>
              <p:cNvSpPr txBox="1"/>
              <p:nvPr/>
            </p:nvSpPr>
            <p:spPr>
              <a:xfrm>
                <a:off x="8804884" y="5604491"/>
                <a:ext cx="8547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 (km)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7DEBDF-5CC8-487B-BA0C-F44480F30DF4}"/>
                </a:ext>
              </a:extLst>
            </p:cNvPr>
            <p:cNvCxnSpPr/>
            <p:nvPr/>
          </p:nvCxnSpPr>
          <p:spPr>
            <a:xfrm>
              <a:off x="8350537" y="2234626"/>
              <a:ext cx="0" cy="3108960"/>
            </a:xfrm>
            <a:prstGeom prst="line">
              <a:avLst/>
            </a:prstGeom>
            <a:ln w="603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6895B63-50FE-4764-9680-3B6FC2371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38" t="7728" r="12129" b="11462"/>
            <a:stretch/>
          </p:blipFill>
          <p:spPr>
            <a:xfrm>
              <a:off x="11393595" y="2234626"/>
              <a:ext cx="193040" cy="307848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0CC37D-80F0-45B7-B60E-459CB23235F1}"/>
                </a:ext>
              </a:extLst>
            </p:cNvPr>
            <p:cNvSpPr txBox="1"/>
            <p:nvPr/>
          </p:nvSpPr>
          <p:spPr>
            <a:xfrm>
              <a:off x="11586635" y="506588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D2C87C-A64D-460A-A588-C9DFD9FF6484}"/>
                </a:ext>
              </a:extLst>
            </p:cNvPr>
            <p:cNvSpPr txBox="1"/>
            <p:nvPr/>
          </p:nvSpPr>
          <p:spPr>
            <a:xfrm>
              <a:off x="11560691" y="216552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4.8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AA62BA-C06F-4E37-A107-CFB42FAA935D}"/>
                </a:ext>
              </a:extLst>
            </p:cNvPr>
            <p:cNvSpPr txBox="1"/>
            <p:nvPr/>
          </p:nvSpPr>
          <p:spPr>
            <a:xfrm>
              <a:off x="11175541" y="1883749"/>
              <a:ext cx="648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km/s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9C58C8-E0AA-4931-A133-0194BA439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7580" r="9338" b="11085"/>
          <a:stretch/>
        </p:blipFill>
        <p:spPr>
          <a:xfrm>
            <a:off x="439200" y="2181600"/>
            <a:ext cx="1958340" cy="327660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6D87B28-F817-48CB-B68D-5D630D61826A}"/>
              </a:ext>
            </a:extLst>
          </p:cNvPr>
          <p:cNvSpPr txBox="1"/>
          <p:nvPr/>
        </p:nvSpPr>
        <p:spPr>
          <a:xfrm>
            <a:off x="711092" y="1772961"/>
            <a:ext cx="1453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CMP Gather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46367E-C69D-43FE-AD26-01679CC7BCF4}"/>
              </a:ext>
            </a:extLst>
          </p:cNvPr>
          <p:cNvSpPr txBox="1"/>
          <p:nvPr/>
        </p:nvSpPr>
        <p:spPr>
          <a:xfrm rot="5400000">
            <a:off x="-334618" y="3626704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(s)</a:t>
            </a:r>
            <a:endParaRPr lang="zh-CN" alt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024A6B-8009-4EA5-97EB-7148C84A0263}"/>
              </a:ext>
            </a:extLst>
          </p:cNvPr>
          <p:cNvSpPr txBox="1"/>
          <p:nvPr/>
        </p:nvSpPr>
        <p:spPr>
          <a:xfrm>
            <a:off x="170854" y="201163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7613E8-5CBF-449C-876D-90AB773D474D}"/>
              </a:ext>
            </a:extLst>
          </p:cNvPr>
          <p:cNvSpPr txBox="1"/>
          <p:nvPr/>
        </p:nvSpPr>
        <p:spPr>
          <a:xfrm>
            <a:off x="30243" y="5235159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3.5</a:t>
            </a:r>
            <a:endParaRPr lang="zh-CN" altLang="en-US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CBCC34-27A3-4D9C-832C-750B92628A8C}"/>
              </a:ext>
            </a:extLst>
          </p:cNvPr>
          <p:cNvSpPr txBox="1"/>
          <p:nvPr/>
        </p:nvSpPr>
        <p:spPr>
          <a:xfrm>
            <a:off x="330308" y="543521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0CA645-D423-4DB2-8385-0B526431DF7F}"/>
              </a:ext>
            </a:extLst>
          </p:cNvPr>
          <p:cNvSpPr txBox="1"/>
          <p:nvPr/>
        </p:nvSpPr>
        <p:spPr>
          <a:xfrm>
            <a:off x="2080747" y="5435214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endParaRPr lang="zh-CN" altLang="en-US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CBDA08-67A7-41EC-AADC-57DEC952810E}"/>
              </a:ext>
            </a:extLst>
          </p:cNvPr>
          <p:cNvSpPr txBox="1"/>
          <p:nvPr/>
        </p:nvSpPr>
        <p:spPr>
          <a:xfrm>
            <a:off x="930012" y="553609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Traces (s)</a:t>
            </a:r>
            <a:endParaRPr lang="zh-CN" alt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E47FE7-CA51-414C-99DD-E6E4647ED5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7715" r="9287" b="11178"/>
          <a:stretch/>
        </p:blipFill>
        <p:spPr>
          <a:xfrm>
            <a:off x="2782800" y="2174400"/>
            <a:ext cx="1981200" cy="3267456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00B2EC4-4C49-46EF-B873-F165D947C2B3}"/>
              </a:ext>
            </a:extLst>
          </p:cNvPr>
          <p:cNvSpPr txBox="1"/>
          <p:nvPr/>
        </p:nvSpPr>
        <p:spPr>
          <a:xfrm>
            <a:off x="2738407" y="1772961"/>
            <a:ext cx="2074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Velocity Spectrum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A36CDC-0405-4EE6-B3D6-E3F156016FDA}"/>
              </a:ext>
            </a:extLst>
          </p:cNvPr>
          <p:cNvSpPr txBox="1"/>
          <p:nvPr/>
        </p:nvSpPr>
        <p:spPr>
          <a:xfrm>
            <a:off x="2669429" y="544205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2647F0-C5C3-4BF7-B7D3-DBF26D9C8A49}"/>
              </a:ext>
            </a:extLst>
          </p:cNvPr>
          <p:cNvSpPr txBox="1"/>
          <p:nvPr/>
        </p:nvSpPr>
        <p:spPr>
          <a:xfrm>
            <a:off x="4586539" y="544205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zh-CN" altLang="en-US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7485CD-1A36-4873-BE81-EEB28F586AF5}"/>
              </a:ext>
            </a:extLst>
          </p:cNvPr>
          <p:cNvSpPr txBox="1"/>
          <p:nvPr/>
        </p:nvSpPr>
        <p:spPr>
          <a:xfrm>
            <a:off x="2989393" y="5536098"/>
            <a:ext cx="158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Velocity (km/s)</a:t>
            </a:r>
            <a:endParaRPr lang="zh-CN" alt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FFC7430-B608-4444-BB06-12E226686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7342" r="17013" b="11048"/>
          <a:stretch/>
        </p:blipFill>
        <p:spPr>
          <a:xfrm>
            <a:off x="9229383" y="0"/>
            <a:ext cx="2915339" cy="1657350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04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8B976D-2735-4154-8D84-CDFE9F41B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5" y="1354022"/>
            <a:ext cx="3619500" cy="5048250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861413-BEBB-4168-B904-245BE71E8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61" y="2051206"/>
            <a:ext cx="7620000" cy="3810000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09B094D5-0B72-4D9C-9178-DEE9CD487F5F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Synthetic Test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4453D4-C32F-487E-9F0E-964882D970F5}"/>
              </a:ext>
            </a:extLst>
          </p:cNvPr>
          <p:cNvSpPr txBox="1"/>
          <p:nvPr/>
        </p:nvSpPr>
        <p:spPr>
          <a:xfrm>
            <a:off x="9229383" y="6032940"/>
            <a:ext cx="274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(1390 </a:t>
            </a:r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CMP gathers </a:t>
            </a:r>
            <a:r>
              <a:rPr lang="en-US" altLang="zh-CN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total)</a:t>
            </a:r>
            <a:endParaRPr lang="zh-CN" alt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C7430-B608-4444-BB06-12E2266863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7342" r="17013" b="11048"/>
          <a:stretch/>
        </p:blipFill>
        <p:spPr>
          <a:xfrm>
            <a:off x="9229383" y="0"/>
            <a:ext cx="2915339" cy="1657350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77119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8B976D-2735-4154-8D84-CDFE9F41B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2" y="1281450"/>
            <a:ext cx="3619500" cy="5048250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861413-BEBB-4168-B904-245BE71E8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61" y="2051206"/>
            <a:ext cx="7620000" cy="3810000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02355D50-F328-48BE-94C6-125C76EC500B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Synthetic Test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6938" y="2354831"/>
            <a:ext cx="5500916" cy="3135843"/>
          </a:xfrm>
          <a:prstGeom prst="rect">
            <a:avLst/>
          </a:prstGeom>
          <a:blipFill dpi="0" rotWithShape="1">
            <a:blip r:embed="rId4">
              <a:alphaModFix amt="13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C7430-B608-4444-BB06-12E226686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7342" r="17013" b="11048"/>
          <a:stretch/>
        </p:blipFill>
        <p:spPr>
          <a:xfrm>
            <a:off x="9229383" y="0"/>
            <a:ext cx="2915339" cy="1657350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3519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8B976D-2735-4154-8D84-CDFE9F41B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5" y="1354022"/>
            <a:ext cx="3619500" cy="5048250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861413-BEBB-4168-B904-245BE71E8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61" y="2051206"/>
            <a:ext cx="7620000" cy="3810000"/>
          </a:xfrm>
          <a:prstGeom prst="rect">
            <a:avLst/>
          </a:prstGeom>
          <a:ln w="34925">
            <a:solidFill>
              <a:srgbClr val="FF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F8147-53B0-4581-90DB-A0D699DA6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18" y="2051206"/>
            <a:ext cx="7667143" cy="38100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F82DCA8A-3E7B-4F25-8AC4-6227F50E529F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Synthetic Test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C7430-B608-4444-BB06-12E226686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7342" r="17013" b="11048"/>
          <a:stretch/>
        </p:blipFill>
        <p:spPr>
          <a:xfrm>
            <a:off x="9229383" y="0"/>
            <a:ext cx="2915339" cy="1657350"/>
          </a:xfrm>
          <a:prstGeom prst="rect">
            <a:avLst/>
          </a:prstGeom>
          <a:ln w="317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035206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02355D50-F328-48BE-94C6-125C76EC500B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Field Data Test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7DE4A8-6BBD-44C2-94FB-DC8B467AA370}"/>
              </a:ext>
            </a:extLst>
          </p:cNvPr>
          <p:cNvGrpSpPr/>
          <p:nvPr/>
        </p:nvGrpSpPr>
        <p:grpSpPr>
          <a:xfrm>
            <a:off x="1007166" y="1187595"/>
            <a:ext cx="3805727" cy="5399775"/>
            <a:chOff x="1007166" y="1187595"/>
            <a:chExt cx="3805727" cy="5399775"/>
          </a:xfrm>
        </p:grpSpPr>
        <p:pic>
          <p:nvPicPr>
            <p:cNvPr id="4" name="Picture 3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95E426FC-C682-43EF-B89A-D8A9AC651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3" t="7525" r="55115" b="11088"/>
            <a:stretch/>
          </p:blipFill>
          <p:spPr>
            <a:xfrm>
              <a:off x="1821978" y="1710815"/>
              <a:ext cx="2890684" cy="4286864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AE1674-154A-4E95-8456-51787C8198C1}"/>
                </a:ext>
              </a:extLst>
            </p:cNvPr>
            <p:cNvSpPr txBox="1"/>
            <p:nvPr/>
          </p:nvSpPr>
          <p:spPr>
            <a:xfrm>
              <a:off x="1507344" y="1526149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7CFF4F-80DC-41DA-AC07-379B5AE75AE1}"/>
                </a:ext>
              </a:extLst>
            </p:cNvPr>
            <p:cNvSpPr txBox="1"/>
            <p:nvPr/>
          </p:nvSpPr>
          <p:spPr>
            <a:xfrm>
              <a:off x="1507344" y="5778986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F2D7AD-3633-4452-A553-4F56131C991A}"/>
                </a:ext>
              </a:extLst>
            </p:cNvPr>
            <p:cNvSpPr txBox="1"/>
            <p:nvPr/>
          </p:nvSpPr>
          <p:spPr>
            <a:xfrm rot="5400000">
              <a:off x="598261" y="3837906"/>
              <a:ext cx="12486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82B3A3-5792-42D0-8004-C19598E8EB2D}"/>
                </a:ext>
              </a:extLst>
            </p:cNvPr>
            <p:cNvSpPr txBox="1"/>
            <p:nvPr/>
          </p:nvSpPr>
          <p:spPr>
            <a:xfrm>
              <a:off x="1721747" y="6002595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DC52D2-FBA9-433F-A93B-BF9ABD340C85}"/>
                </a:ext>
              </a:extLst>
            </p:cNvPr>
            <p:cNvSpPr txBox="1"/>
            <p:nvPr/>
          </p:nvSpPr>
          <p:spPr>
            <a:xfrm>
              <a:off x="4350776" y="6002595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35E120-9DCE-4E7F-B612-2AB0A04E28ED}"/>
                </a:ext>
              </a:extLst>
            </p:cNvPr>
            <p:cNvSpPr txBox="1"/>
            <p:nvPr/>
          </p:nvSpPr>
          <p:spPr>
            <a:xfrm>
              <a:off x="2752483" y="6156483"/>
              <a:ext cx="12486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Traces</a:t>
              </a:r>
              <a:endParaRPr lang="zh-CN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A408A5-4940-4D3D-B5BA-4A65E173A1F3}"/>
                </a:ext>
              </a:extLst>
            </p:cNvPr>
            <p:cNvSpPr txBox="1"/>
            <p:nvPr/>
          </p:nvSpPr>
          <p:spPr>
            <a:xfrm>
              <a:off x="2296944" y="1187595"/>
              <a:ext cx="2159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CMP Gather</a:t>
              </a:r>
              <a:endParaRPr lang="zh-CN" alt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F731C2-FE1F-456D-A5EF-73DDA89B2057}"/>
              </a:ext>
            </a:extLst>
          </p:cNvPr>
          <p:cNvGrpSpPr/>
          <p:nvPr/>
        </p:nvGrpSpPr>
        <p:grpSpPr>
          <a:xfrm>
            <a:off x="6685290" y="1187595"/>
            <a:ext cx="3917695" cy="5401264"/>
            <a:chOff x="6685290" y="1187595"/>
            <a:chExt cx="3917695" cy="5401264"/>
          </a:xfrm>
        </p:grpSpPr>
        <p:pic>
          <p:nvPicPr>
            <p:cNvPr id="9" name="Picture 8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C8959558-0876-422C-B02D-8ED8F3306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33" t="7421" r="5011" b="11193"/>
            <a:stretch/>
          </p:blipFill>
          <p:spPr>
            <a:xfrm>
              <a:off x="7449840" y="1702650"/>
              <a:ext cx="2920182" cy="4286864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DF7B15-3350-446C-BA23-224587CBBD8C}"/>
                </a:ext>
              </a:extLst>
            </p:cNvPr>
            <p:cNvSpPr txBox="1"/>
            <p:nvPr/>
          </p:nvSpPr>
          <p:spPr>
            <a:xfrm>
              <a:off x="7118550" y="1526149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4478D1-222A-4197-BAFB-E41B79BD600D}"/>
                </a:ext>
              </a:extLst>
            </p:cNvPr>
            <p:cNvSpPr txBox="1"/>
            <p:nvPr/>
          </p:nvSpPr>
          <p:spPr>
            <a:xfrm>
              <a:off x="7118550" y="5778986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EB7CBB-7A60-4C9C-B02E-338CAFCF39AE}"/>
                </a:ext>
              </a:extLst>
            </p:cNvPr>
            <p:cNvSpPr txBox="1"/>
            <p:nvPr/>
          </p:nvSpPr>
          <p:spPr>
            <a:xfrm>
              <a:off x="7349608" y="6003218"/>
              <a:ext cx="689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1.3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18EB7F-9375-4815-AC2B-BAF37C91A12F}"/>
                </a:ext>
              </a:extLst>
            </p:cNvPr>
            <p:cNvSpPr txBox="1"/>
            <p:nvPr/>
          </p:nvSpPr>
          <p:spPr>
            <a:xfrm>
              <a:off x="9986555" y="6002595"/>
              <a:ext cx="613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A3E378-A7A3-46BB-8FB5-4853D8AC9532}"/>
                </a:ext>
              </a:extLst>
            </p:cNvPr>
            <p:cNvSpPr txBox="1"/>
            <p:nvPr/>
          </p:nvSpPr>
          <p:spPr>
            <a:xfrm>
              <a:off x="8038666" y="6157972"/>
              <a:ext cx="23313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Velocity (km/s)</a:t>
              </a:r>
              <a:endParaRPr lang="zh-CN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CEADFC-2048-4D98-8D6C-D0914C28E1D1}"/>
                </a:ext>
              </a:extLst>
            </p:cNvPr>
            <p:cNvSpPr txBox="1"/>
            <p:nvPr/>
          </p:nvSpPr>
          <p:spPr>
            <a:xfrm>
              <a:off x="7498996" y="1187595"/>
              <a:ext cx="3103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 Picked Result</a:t>
              </a:r>
              <a:endParaRPr lang="zh-CN" alt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0EDEDB-1F04-4C87-A781-5340FDC295C3}"/>
                </a:ext>
              </a:extLst>
            </p:cNvPr>
            <p:cNvSpPr txBox="1"/>
            <p:nvPr/>
          </p:nvSpPr>
          <p:spPr>
            <a:xfrm rot="5400000">
              <a:off x="6276385" y="3837906"/>
              <a:ext cx="12486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4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2BCC63-5C47-8963-E653-26F85DB3C03A}"/>
              </a:ext>
            </a:extLst>
          </p:cNvPr>
          <p:cNvSpPr/>
          <p:nvPr/>
        </p:nvSpPr>
        <p:spPr>
          <a:xfrm>
            <a:off x="4464424" y="852767"/>
            <a:ext cx="2286000" cy="2186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D9A51-B03D-29F7-A67E-1209C780F48D}"/>
              </a:ext>
            </a:extLst>
          </p:cNvPr>
          <p:cNvSpPr/>
          <p:nvPr/>
        </p:nvSpPr>
        <p:spPr>
          <a:xfrm>
            <a:off x="6750424" y="700366"/>
            <a:ext cx="3254188" cy="2728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58441-5927-43BD-EFFF-4ED1242AA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424" y="212051"/>
            <a:ext cx="3788759" cy="30645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42096A-A1BD-2325-1862-E5EDAC66C626}"/>
              </a:ext>
            </a:extLst>
          </p:cNvPr>
          <p:cNvSpPr/>
          <p:nvPr/>
        </p:nvSpPr>
        <p:spPr>
          <a:xfrm>
            <a:off x="6750424" y="3666564"/>
            <a:ext cx="2976842" cy="3285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13C242-0193-3522-9801-090C5B60F5B0}"/>
              </a:ext>
            </a:extLst>
          </p:cNvPr>
          <p:cNvGrpSpPr/>
          <p:nvPr/>
        </p:nvGrpSpPr>
        <p:grpSpPr>
          <a:xfrm>
            <a:off x="2061193" y="3334068"/>
            <a:ext cx="9378461" cy="3228678"/>
            <a:chOff x="2061193" y="3334068"/>
            <a:chExt cx="9378461" cy="322867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B3CBF02-9072-DF87-711D-AE6E01834D6F}"/>
                </a:ext>
              </a:extLst>
            </p:cNvPr>
            <p:cNvGrpSpPr/>
            <p:nvPr/>
          </p:nvGrpSpPr>
          <p:grpSpPr>
            <a:xfrm>
              <a:off x="4041657" y="3976311"/>
              <a:ext cx="4634291" cy="2586435"/>
              <a:chOff x="2464734" y="3884881"/>
              <a:chExt cx="4634291" cy="258643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3E10FB8-8240-C0B0-5E87-7868B29C5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64734" y="4319942"/>
                <a:ext cx="1755146" cy="147801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25C11BD-7F2D-4C0F-C0A2-D0EA1CE90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9402" y="4588421"/>
                <a:ext cx="1808022" cy="147801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176DFB5-1B38-799E-9F4E-6BAC67AA5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43879" y="4993298"/>
                <a:ext cx="1755146" cy="1478018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5B2C4F-5EE8-871D-27EB-7A4200180851}"/>
                  </a:ext>
                </a:extLst>
              </p:cNvPr>
              <p:cNvSpPr txBox="1"/>
              <p:nvPr/>
            </p:nvSpPr>
            <p:spPr>
              <a:xfrm>
                <a:off x="2714571" y="3884881"/>
                <a:ext cx="1255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Im</a:t>
                </a:r>
                <a:r>
                  <a:rPr lang="en-US" dirty="0"/>
                  <a:t>(nx,nz,1)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F81916-1AC5-6E14-DED8-3EAB9C4C8BAA}"/>
                  </a:ext>
                </a:extLst>
              </p:cNvPr>
              <p:cNvSpPr txBox="1"/>
              <p:nvPr/>
            </p:nvSpPr>
            <p:spPr>
              <a:xfrm>
                <a:off x="4297861" y="4201005"/>
                <a:ext cx="1255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Im</a:t>
                </a:r>
                <a:r>
                  <a:rPr lang="en-US" dirty="0"/>
                  <a:t>(nx,nz,2)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A218174-CFAF-BE70-B871-8C5302B2BD77}"/>
                  </a:ext>
                </a:extLst>
              </p:cNvPr>
              <p:cNvSpPr txBox="1"/>
              <p:nvPr/>
            </p:nvSpPr>
            <p:spPr>
              <a:xfrm>
                <a:off x="5686620" y="4637604"/>
                <a:ext cx="1255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Im</a:t>
                </a:r>
                <a:r>
                  <a:rPr lang="en-US" dirty="0"/>
                  <a:t>(nx,nz,3)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A6DD3F-E338-A2B6-6C31-4C4A0AA7AAD8}"/>
                </a:ext>
              </a:extLst>
            </p:cNvPr>
            <p:cNvSpPr txBox="1"/>
            <p:nvPr/>
          </p:nvSpPr>
          <p:spPr>
            <a:xfrm>
              <a:off x="2061193" y="3334068"/>
              <a:ext cx="93784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MATLAB Array Representation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(Nx,Nz,3)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0B99F03-FEAC-3142-09C2-BC3142AC151B}"/>
              </a:ext>
            </a:extLst>
          </p:cNvPr>
          <p:cNvSpPr txBox="1"/>
          <p:nvPr/>
        </p:nvSpPr>
        <p:spPr>
          <a:xfrm>
            <a:off x="419559" y="6039526"/>
            <a:ext cx="496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(1,1,1),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(1,1,2), </a:t>
            </a:r>
            <a:r>
              <a:rPr lang="en-US" sz="2800" dirty="0" err="1">
                <a:solidFill>
                  <a:srgbClr val="012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solidFill>
                  <a:srgbClr val="012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(1,1,3)}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3E461C-23A8-C4EE-3BCA-B8D1C1498285}"/>
              </a:ext>
            </a:extLst>
          </p:cNvPr>
          <p:cNvGrpSpPr/>
          <p:nvPr/>
        </p:nvGrpSpPr>
        <p:grpSpPr>
          <a:xfrm>
            <a:off x="4041657" y="4389423"/>
            <a:ext cx="3136697" cy="1034916"/>
            <a:chOff x="4041657" y="4389423"/>
            <a:chExt cx="3136697" cy="103491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D11C13-67E6-B08B-DF52-7E883CB0D0F9}"/>
                </a:ext>
              </a:extLst>
            </p:cNvPr>
            <p:cNvSpPr/>
            <p:nvPr/>
          </p:nvSpPr>
          <p:spPr>
            <a:xfrm>
              <a:off x="4041657" y="4389423"/>
              <a:ext cx="249837" cy="339611"/>
            </a:xfrm>
            <a:prstGeom prst="rect">
              <a:avLst/>
            </a:prstGeom>
            <a:solidFill>
              <a:srgbClr val="FF0000">
                <a:alpha val="81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EB78AF9-14CA-CFAA-B161-7945E624EB2F}"/>
                </a:ext>
              </a:extLst>
            </p:cNvPr>
            <p:cNvSpPr/>
            <p:nvPr/>
          </p:nvSpPr>
          <p:spPr>
            <a:xfrm>
              <a:off x="5357587" y="4661767"/>
              <a:ext cx="249837" cy="339611"/>
            </a:xfrm>
            <a:prstGeom prst="rect">
              <a:avLst/>
            </a:prstGeom>
            <a:solidFill>
              <a:srgbClr val="FF0000">
                <a:alpha val="81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1164B13-3803-5B41-E402-451AE12DAF23}"/>
                </a:ext>
              </a:extLst>
            </p:cNvPr>
            <p:cNvSpPr/>
            <p:nvPr/>
          </p:nvSpPr>
          <p:spPr>
            <a:xfrm>
              <a:off x="6928517" y="5084728"/>
              <a:ext cx="249837" cy="339611"/>
            </a:xfrm>
            <a:prstGeom prst="rect">
              <a:avLst/>
            </a:prstGeom>
            <a:solidFill>
              <a:srgbClr val="FF0000">
                <a:alpha val="81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EA9229-1CD4-84FB-ECDE-6C5A0C20F6C3}"/>
                </a:ext>
              </a:extLst>
            </p:cNvPr>
            <p:cNvCxnSpPr>
              <a:cxnSpLocks/>
            </p:cNvCxnSpPr>
            <p:nvPr/>
          </p:nvCxnSpPr>
          <p:spPr>
            <a:xfrm>
              <a:off x="4162396" y="4576073"/>
              <a:ext cx="2910350" cy="7298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5DAB0FE-1769-3A53-E211-2E281C669260}"/>
              </a:ext>
            </a:extLst>
          </p:cNvPr>
          <p:cNvSpPr txBox="1"/>
          <p:nvPr/>
        </p:nvSpPr>
        <p:spPr>
          <a:xfrm>
            <a:off x="931144" y="58548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0-255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2A3575-AD53-3546-F8C6-E52A78DCA641}"/>
              </a:ext>
            </a:extLst>
          </p:cNvPr>
          <p:cNvSpPr txBox="1"/>
          <p:nvPr/>
        </p:nvSpPr>
        <p:spPr>
          <a:xfrm>
            <a:off x="2550056" y="583413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0-255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37A946-6BEA-1052-69D4-193270664AFB}"/>
              </a:ext>
            </a:extLst>
          </p:cNvPr>
          <p:cNvSpPr txBox="1"/>
          <p:nvPr/>
        </p:nvSpPr>
        <p:spPr>
          <a:xfrm>
            <a:off x="4003370" y="58548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0-255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9F9D8C-096D-8FE7-FE70-5B64C3AB6B50}"/>
              </a:ext>
            </a:extLst>
          </p:cNvPr>
          <p:cNvSpPr txBox="1"/>
          <p:nvPr/>
        </p:nvSpPr>
        <p:spPr>
          <a:xfrm>
            <a:off x="141792" y="4411372"/>
            <a:ext cx="377200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points,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each point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3x1 vector)</a:t>
            </a:r>
          </a:p>
        </p:txBody>
      </p:sp>
    </p:spTree>
    <p:extLst>
      <p:ext uri="{BB962C8B-B14F-4D97-AF65-F5344CB8AC3E}">
        <p14:creationId xmlns:p14="http://schemas.microsoft.com/office/powerpoint/2010/main" val="56833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0" grpId="0"/>
      <p:bldP spid="39" grpId="0"/>
      <p:bldP spid="40" grpId="0"/>
      <p:bldP spid="41" grpId="0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02355D50-F328-48BE-94C6-125C76EC500B}"/>
              </a:ext>
            </a:extLst>
          </p:cNvPr>
          <p:cNvSpPr txBox="1">
            <a:spLocks/>
          </p:cNvSpPr>
          <p:nvPr/>
        </p:nvSpPr>
        <p:spPr>
          <a:xfrm>
            <a:off x="1107440" y="286048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Field Data Test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7DE4A8-6BBD-44C2-94FB-DC8B467AA370}"/>
              </a:ext>
            </a:extLst>
          </p:cNvPr>
          <p:cNvGrpSpPr/>
          <p:nvPr/>
        </p:nvGrpSpPr>
        <p:grpSpPr>
          <a:xfrm>
            <a:off x="1007166" y="1187595"/>
            <a:ext cx="3805727" cy="5399775"/>
            <a:chOff x="1007166" y="1187595"/>
            <a:chExt cx="3805727" cy="5399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AE1674-154A-4E95-8456-51787C8198C1}"/>
                </a:ext>
              </a:extLst>
            </p:cNvPr>
            <p:cNvSpPr txBox="1"/>
            <p:nvPr/>
          </p:nvSpPr>
          <p:spPr>
            <a:xfrm>
              <a:off x="1507344" y="1526149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7CFF4F-80DC-41DA-AC07-379B5AE75AE1}"/>
                </a:ext>
              </a:extLst>
            </p:cNvPr>
            <p:cNvSpPr txBox="1"/>
            <p:nvPr/>
          </p:nvSpPr>
          <p:spPr>
            <a:xfrm>
              <a:off x="1507344" y="5778986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F2D7AD-3633-4452-A553-4F56131C991A}"/>
                </a:ext>
              </a:extLst>
            </p:cNvPr>
            <p:cNvSpPr txBox="1"/>
            <p:nvPr/>
          </p:nvSpPr>
          <p:spPr>
            <a:xfrm rot="5400000">
              <a:off x="598261" y="3837906"/>
              <a:ext cx="12486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82B3A3-5792-42D0-8004-C19598E8EB2D}"/>
                </a:ext>
              </a:extLst>
            </p:cNvPr>
            <p:cNvSpPr txBox="1"/>
            <p:nvPr/>
          </p:nvSpPr>
          <p:spPr>
            <a:xfrm>
              <a:off x="1721747" y="6002595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DC52D2-FBA9-433F-A93B-BF9ABD340C85}"/>
                </a:ext>
              </a:extLst>
            </p:cNvPr>
            <p:cNvSpPr txBox="1"/>
            <p:nvPr/>
          </p:nvSpPr>
          <p:spPr>
            <a:xfrm>
              <a:off x="4350776" y="6002595"/>
              <a:ext cx="462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35E120-9DCE-4E7F-B612-2AB0A04E28ED}"/>
                </a:ext>
              </a:extLst>
            </p:cNvPr>
            <p:cNvSpPr txBox="1"/>
            <p:nvPr/>
          </p:nvSpPr>
          <p:spPr>
            <a:xfrm>
              <a:off x="2752483" y="6156483"/>
              <a:ext cx="12486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Traces</a:t>
              </a:r>
              <a:endParaRPr lang="zh-CN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A408A5-4940-4D3D-B5BA-4A65E173A1F3}"/>
                </a:ext>
              </a:extLst>
            </p:cNvPr>
            <p:cNvSpPr txBox="1"/>
            <p:nvPr/>
          </p:nvSpPr>
          <p:spPr>
            <a:xfrm>
              <a:off x="2296944" y="1187595"/>
              <a:ext cx="2159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CMP Gather</a:t>
              </a:r>
              <a:endParaRPr lang="zh-CN" alt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9DF7B15-3350-446C-BA23-224587CBBD8C}"/>
              </a:ext>
            </a:extLst>
          </p:cNvPr>
          <p:cNvSpPr txBox="1"/>
          <p:nvPr/>
        </p:nvSpPr>
        <p:spPr>
          <a:xfrm>
            <a:off x="7118550" y="1526149"/>
            <a:ext cx="46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478D1-222A-4197-BAFB-E41B79BD600D}"/>
              </a:ext>
            </a:extLst>
          </p:cNvPr>
          <p:cNvSpPr txBox="1"/>
          <p:nvPr/>
        </p:nvSpPr>
        <p:spPr>
          <a:xfrm>
            <a:off x="7118550" y="5778986"/>
            <a:ext cx="46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zh-CN" alt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EB7CBB-7A60-4C9C-B02E-338CAFCF39AE}"/>
              </a:ext>
            </a:extLst>
          </p:cNvPr>
          <p:cNvSpPr txBox="1"/>
          <p:nvPr/>
        </p:nvSpPr>
        <p:spPr>
          <a:xfrm>
            <a:off x="7349608" y="6003218"/>
            <a:ext cx="6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</a:t>
            </a:r>
            <a:endParaRPr lang="zh-CN" alt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18EB7F-9375-4815-AC2B-BAF37C91A12F}"/>
              </a:ext>
            </a:extLst>
          </p:cNvPr>
          <p:cNvSpPr txBox="1"/>
          <p:nvPr/>
        </p:nvSpPr>
        <p:spPr>
          <a:xfrm>
            <a:off x="9986555" y="6002595"/>
            <a:ext cx="61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</a:t>
            </a:r>
            <a:endParaRPr lang="zh-CN" alt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CEADFC-2048-4D98-8D6C-D0914C28E1D1}"/>
              </a:ext>
            </a:extLst>
          </p:cNvPr>
          <p:cNvSpPr txBox="1"/>
          <p:nvPr/>
        </p:nvSpPr>
        <p:spPr>
          <a:xfrm>
            <a:off x="7498996" y="1187595"/>
            <a:ext cx="310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Picked Result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D17B754-07F4-4059-90D3-BD1E3FB1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7868" r="52486" b="11620"/>
          <a:stretch/>
        </p:blipFill>
        <p:spPr>
          <a:xfrm>
            <a:off x="1818499" y="1700863"/>
            <a:ext cx="2888140" cy="4286863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27" name="Picture 2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D589089-3020-4884-819C-A2C9DB05F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3" t="7665" r="5259" b="11620"/>
          <a:stretch/>
        </p:blipFill>
        <p:spPr>
          <a:xfrm>
            <a:off x="7433187" y="1671484"/>
            <a:ext cx="2949678" cy="4336026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B55B5C-0F4E-47E8-8F76-C0C33AD8801B}"/>
              </a:ext>
            </a:extLst>
          </p:cNvPr>
          <p:cNvSpPr txBox="1"/>
          <p:nvPr/>
        </p:nvSpPr>
        <p:spPr>
          <a:xfrm rot="5400000">
            <a:off x="6276385" y="3837906"/>
            <a:ext cx="124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(s)</a:t>
            </a:r>
            <a:endParaRPr lang="zh-CN" altLang="en-US" sz="2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279C6C-F96A-409D-90AE-A17AF4A31747}"/>
              </a:ext>
            </a:extLst>
          </p:cNvPr>
          <p:cNvSpPr txBox="1"/>
          <p:nvPr/>
        </p:nvSpPr>
        <p:spPr>
          <a:xfrm>
            <a:off x="8038666" y="6157972"/>
            <a:ext cx="2331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Velocity (km/s)</a:t>
            </a:r>
            <a:endParaRPr lang="zh-CN" altLang="en-US" sz="2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659819" y="1611744"/>
            <a:ext cx="633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Motivation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657361" y="5692017"/>
            <a:ext cx="3533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Conclusions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CA90AEE-E5B1-47DE-9BAD-33AC00FF57C9}"/>
              </a:ext>
            </a:extLst>
          </p:cNvPr>
          <p:cNvSpPr txBox="1"/>
          <p:nvPr/>
        </p:nvSpPr>
        <p:spPr>
          <a:xfrm>
            <a:off x="657361" y="2971835"/>
            <a:ext cx="96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Theory of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Weighted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Clustering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Algorithms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</a:t>
            </a:r>
          </a:p>
        </p:txBody>
      </p:sp>
      <p:sp>
        <p:nvSpPr>
          <p:cNvPr id="130" name="TextBox 8">
            <a:extLst>
              <a:ext uri="{FF2B5EF4-FFF2-40B4-BE49-F238E27FC236}">
                <a16:creationId xmlns:a16="http://schemas.microsoft.com/office/drawing/2014/main" id="{14CC0E6B-A699-4CDA-AADF-2B0351C8A0A1}"/>
              </a:ext>
            </a:extLst>
          </p:cNvPr>
          <p:cNvSpPr txBox="1"/>
          <p:nvPr/>
        </p:nvSpPr>
        <p:spPr>
          <a:xfrm>
            <a:off x="657361" y="4331926"/>
            <a:ext cx="511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Numerical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Results</a:t>
            </a:r>
            <a:endParaRPr lang="fr-FR" sz="4000" dirty="0">
              <a:solidFill>
                <a:srgbClr val="660033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82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D802CEF5-B0CF-4B9E-A68F-05804CEE7192}"/>
              </a:ext>
            </a:extLst>
          </p:cNvPr>
          <p:cNvSpPr txBox="1">
            <a:spLocks/>
          </p:cNvSpPr>
          <p:nvPr/>
        </p:nvSpPr>
        <p:spPr>
          <a:xfrm>
            <a:off x="650240" y="247939"/>
            <a:ext cx="9966960" cy="80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Conclusion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phic 2" descr="Winking Face with No Fill">
            <a:extLst>
              <a:ext uri="{FF2B5EF4-FFF2-40B4-BE49-F238E27FC236}">
                <a16:creationId xmlns:a16="http://schemas.microsoft.com/office/drawing/2014/main" id="{908D4660-C91D-47CD-A7CC-379172483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040" y="1565787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21920A-3EE0-4A7C-847A-A8617D54C62A}"/>
              </a:ext>
            </a:extLst>
          </p:cNvPr>
          <p:cNvSpPr txBox="1"/>
          <p:nvPr/>
        </p:nvSpPr>
        <p:spPr>
          <a:xfrm>
            <a:off x="1107440" y="1731880"/>
            <a:ext cx="11125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altLang="zh-CN" sz="2800" i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weighted Clustering</a:t>
            </a: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local tendency regularization algorithm can </a:t>
            </a:r>
          </a:p>
          <a:p>
            <a:r>
              <a:rPr lang="en-US" altLang="zh-CN" sz="2800" i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automatically picking semblance curve</a:t>
            </a: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dramatically reduced human </a:t>
            </a:r>
          </a:p>
          <a:p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Labor.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62B527-81A6-4F86-BCCF-1A60E2203444}"/>
              </a:ext>
            </a:extLst>
          </p:cNvPr>
          <p:cNvSpPr txBox="1"/>
          <p:nvPr/>
        </p:nvSpPr>
        <p:spPr>
          <a:xfrm>
            <a:off x="1107440" y="4377814"/>
            <a:ext cx="108132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‘</a:t>
            </a:r>
            <a:r>
              <a:rPr lang="en-US" altLang="zh-CN" sz="2800" i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need to be added to help distinguish </a:t>
            </a:r>
            <a:r>
              <a:rPr lang="en-US" altLang="zh-CN" sz="2800" i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the good and </a:t>
            </a:r>
          </a:p>
          <a:p>
            <a:r>
              <a:rPr lang="en-US" altLang="zh-CN" sz="2800" i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 picks</a:t>
            </a:r>
            <a:r>
              <a:rPr lang="en-US" altLang="zh-CN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better automatic picked result.</a:t>
            </a:r>
            <a:endParaRPr lang="zh-CN" alt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 descr="Confused Face with No Fill">
            <a:extLst>
              <a:ext uri="{FF2B5EF4-FFF2-40B4-BE49-F238E27FC236}">
                <a16:creationId xmlns:a16="http://schemas.microsoft.com/office/drawing/2014/main" id="{C8A36DA5-76BF-4FBE-86DA-CB9D14F8B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040" y="41559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30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A45740E9-2DC1-4C07-830C-9B726E12E087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Theory: </a:t>
            </a:r>
            <a:r>
              <a:rPr lang="en-US" altLang="zh-CN" sz="5600" b="1" i="1" dirty="0">
                <a:solidFill>
                  <a:srgbClr val="FFFF00"/>
                </a:solidFill>
                <a:latin typeface="Calibri" panose="020F0502020204030204" pitchFamily="34" charset="0"/>
              </a:rPr>
              <a:t>Standard</a:t>
            </a:r>
            <a:r>
              <a:rPr lang="en-US" altLang="zh-CN" sz="5600" b="1" dirty="0">
                <a:solidFill>
                  <a:srgbClr val="FFFF00"/>
                </a:solidFill>
                <a:latin typeface="Calibri" panose="020F0502020204030204" pitchFamily="34" charset="0"/>
              </a:rPr>
              <a:t> K-means </a:t>
            </a:r>
            <a:endParaRPr lang="zh-CN" altLang="en-US" sz="56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184794-791C-443D-8FB5-B67B395B83CE}"/>
              </a:ext>
            </a:extLst>
          </p:cNvPr>
          <p:cNvGrpSpPr/>
          <p:nvPr/>
        </p:nvGrpSpPr>
        <p:grpSpPr>
          <a:xfrm>
            <a:off x="7613730" y="1895570"/>
            <a:ext cx="3670902" cy="4364695"/>
            <a:chOff x="7613730" y="1895570"/>
            <a:chExt cx="3670902" cy="43646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3A06AD-0796-48CF-A8F0-802E37F367C8}"/>
                </a:ext>
              </a:extLst>
            </p:cNvPr>
            <p:cNvGrpSpPr/>
            <p:nvPr/>
          </p:nvGrpSpPr>
          <p:grpSpPr>
            <a:xfrm>
              <a:off x="7922251" y="1895570"/>
              <a:ext cx="3362381" cy="4364695"/>
              <a:chOff x="1541771" y="2431949"/>
              <a:chExt cx="3362381" cy="4364695"/>
            </a:xfrm>
          </p:grpSpPr>
          <p:pic>
            <p:nvPicPr>
              <p:cNvPr id="15" name="Picture 14" descr="A screenshot of a computer&#10;&#10;Description generated with high confidence">
                <a:extLst>
                  <a:ext uri="{FF2B5EF4-FFF2-40B4-BE49-F238E27FC236}">
                    <a16:creationId xmlns:a16="http://schemas.microsoft.com/office/drawing/2014/main" id="{E78AE5AB-7351-47DC-A4EB-A7A7E74885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69" t="27569" r="31260" b="29506"/>
              <a:stretch/>
            </p:blipFill>
            <p:spPr>
              <a:xfrm>
                <a:off x="2050244" y="2873108"/>
                <a:ext cx="2585450" cy="3470164"/>
              </a:xfrm>
              <a:prstGeom prst="rect">
                <a:avLst/>
              </a:prstGeom>
              <a:ln w="25400">
                <a:solidFill>
                  <a:srgbClr val="FFFF00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6D5B09-E5CB-4B2B-8D15-FDB8623C00AD}"/>
                  </a:ext>
                </a:extLst>
              </p:cNvPr>
              <p:cNvSpPr txBox="1"/>
              <p:nvPr/>
            </p:nvSpPr>
            <p:spPr>
              <a:xfrm>
                <a:off x="2355358" y="2431949"/>
                <a:ext cx="20746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 Spectrum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1991A5-6B13-408C-855B-BB893A17132A}"/>
                  </a:ext>
                </a:extLst>
              </p:cNvPr>
              <p:cNvSpPr txBox="1"/>
              <p:nvPr/>
            </p:nvSpPr>
            <p:spPr>
              <a:xfrm>
                <a:off x="1735734" y="2673053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55D25AB-1514-4D61-BED4-AFCF44807DA3}"/>
                  </a:ext>
                </a:extLst>
              </p:cNvPr>
              <p:cNvSpPr txBox="1"/>
              <p:nvPr/>
            </p:nvSpPr>
            <p:spPr>
              <a:xfrm>
                <a:off x="1541771" y="6143217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3.5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5EBA8A-C704-46C4-BADC-1B917EFFA8C3}"/>
                  </a:ext>
                </a:extLst>
              </p:cNvPr>
              <p:cNvSpPr txBox="1"/>
              <p:nvPr/>
            </p:nvSpPr>
            <p:spPr>
              <a:xfrm>
                <a:off x="1893368" y="6312451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CA8C0A-E79B-4BC1-BB4D-3E21AEF8C4E5}"/>
                  </a:ext>
                </a:extLst>
              </p:cNvPr>
              <p:cNvSpPr txBox="1"/>
              <p:nvPr/>
            </p:nvSpPr>
            <p:spPr>
              <a:xfrm>
                <a:off x="4395679" y="6327203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5.2</a:t>
                </a:r>
                <a:endParaRPr lang="zh-CN" altLang="en-US" sz="2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7A2FB3-9D6D-4787-95D8-83B6B5EB6A17}"/>
                  </a:ext>
                </a:extLst>
              </p:cNvPr>
              <p:cNvSpPr txBox="1"/>
              <p:nvPr/>
            </p:nvSpPr>
            <p:spPr>
              <a:xfrm>
                <a:off x="2502741" y="6427312"/>
                <a:ext cx="1584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Velocity (km/s)</a:t>
                </a:r>
                <a:endParaRPr lang="zh-CN" altLang="en-US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4DC9BA-AA35-465C-9DEE-7B314AF8F2AF}"/>
                </a:ext>
              </a:extLst>
            </p:cNvPr>
            <p:cNvSpPr txBox="1"/>
            <p:nvPr/>
          </p:nvSpPr>
          <p:spPr>
            <a:xfrm rot="5400000">
              <a:off x="7331761" y="3854857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 (s)</a:t>
              </a:r>
              <a:endParaRPr lang="zh-CN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643445" y="2110061"/>
            <a:ext cx="2293407" cy="1935137"/>
            <a:chOff x="5643445" y="2110061"/>
            <a:chExt cx="2293407" cy="193513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776B08-56B9-41F5-839C-E345C721CAAD}"/>
                </a:ext>
              </a:extLst>
            </p:cNvPr>
            <p:cNvCxnSpPr/>
            <p:nvPr/>
          </p:nvCxnSpPr>
          <p:spPr>
            <a:xfrm>
              <a:off x="5643445" y="2110061"/>
              <a:ext cx="0" cy="1935137"/>
            </a:xfrm>
            <a:prstGeom prst="line">
              <a:avLst/>
            </a:prstGeom>
            <a:ln w="254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44E3F7E-BC61-4C8D-85E8-050180DAC233}"/>
                    </a:ext>
                  </a:extLst>
                </p:cNvPr>
                <p:cNvSpPr/>
                <p:nvPr/>
              </p:nvSpPr>
              <p:spPr>
                <a:xfrm>
                  <a:off x="5840701" y="2171879"/>
                  <a:ext cx="209615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=(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44E3F7E-BC61-4C8D-85E8-050180DAC2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0701" y="2171879"/>
                  <a:ext cx="2096151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E22ED3-C830-4FA9-9D74-2E045990C5D9}"/>
                </a:ext>
              </a:extLst>
            </p:cNvPr>
            <p:cNvGrpSpPr/>
            <p:nvPr/>
          </p:nvGrpSpPr>
          <p:grpSpPr>
            <a:xfrm>
              <a:off x="5808233" y="2768900"/>
              <a:ext cx="1791131" cy="1020795"/>
              <a:chOff x="5489439" y="2777537"/>
              <a:chExt cx="1791131" cy="10207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C5DFB2C2-ED3E-4DA5-B5D9-CFFD40196F00}"/>
                      </a:ext>
                    </a:extLst>
                  </p:cNvPr>
                  <p:cNvSpPr/>
                  <p:nvPr/>
                </p:nvSpPr>
                <p:spPr>
                  <a:xfrm>
                    <a:off x="5517155" y="2777537"/>
                    <a:ext cx="142244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𝑇𝑖𝑚𝑒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C5DFB2C2-ED3E-4DA5-B5D9-CFFD40196F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155" y="2777537"/>
                    <a:ext cx="142244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12400D4A-2F67-4E29-BB53-8CD66DD931E0}"/>
                      </a:ext>
                    </a:extLst>
                  </p:cNvPr>
                  <p:cNvSpPr/>
                  <p:nvPr/>
                </p:nvSpPr>
                <p:spPr>
                  <a:xfrm>
                    <a:off x="5489439" y="3092940"/>
                    <a:ext cx="179113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12400D4A-2F67-4E29-BB53-8CD66DD931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9439" y="3092940"/>
                    <a:ext cx="179113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B8C7976-53F2-408E-AF39-D20EF65F79CD}"/>
                      </a:ext>
                    </a:extLst>
                  </p:cNvPr>
                  <p:cNvSpPr/>
                  <p:nvPr/>
                </p:nvSpPr>
                <p:spPr>
                  <a:xfrm>
                    <a:off x="5489439" y="3429000"/>
                    <a:ext cx="173880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𝐴𝑀</m:t>
                          </m:r>
                          <m:r>
                            <a:rPr lang="en-US" altLang="zh-CN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Magnitude</m:t>
                          </m:r>
                        </m:oMath>
                      </m:oMathPara>
                    </a14:m>
                    <a:endParaRPr lang="en-US" altLang="zh-CN" b="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B8C7976-53F2-408E-AF39-D20EF65F79C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9439" y="3429000"/>
                    <a:ext cx="1738809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0" name="Group 69"/>
          <p:cNvGrpSpPr/>
          <p:nvPr/>
        </p:nvGrpSpPr>
        <p:grpSpPr>
          <a:xfrm>
            <a:off x="609600" y="1799303"/>
            <a:ext cx="5151067" cy="1861547"/>
            <a:chOff x="609600" y="1799303"/>
            <a:chExt cx="5151067" cy="1861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F4945C9-9182-4F27-B2BC-67E12D77E0D8}"/>
                    </a:ext>
                  </a:extLst>
                </p:cNvPr>
                <p:cNvSpPr txBox="1"/>
                <p:nvPr/>
              </p:nvSpPr>
              <p:spPr>
                <a:xfrm>
                  <a:off x="788134" y="2488221"/>
                  <a:ext cx="4972533" cy="1172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nary>
                              <m:naryPr>
                                <m:chr m:val="∑"/>
                                <m:ctrlP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sz="24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sz="24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  <m:e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24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400" b="1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oMath>
                    </m:oMathPara>
                  </a14:m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7F4945C9-9182-4F27-B2BC-67E12D77E0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134" y="2488221"/>
                  <a:ext cx="4972533" cy="11726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407B0A-E2A4-4636-8A86-D4663510BC2E}"/>
                </a:ext>
              </a:extLst>
            </p:cNvPr>
            <p:cNvSpPr txBox="1"/>
            <p:nvPr/>
          </p:nvSpPr>
          <p:spPr>
            <a:xfrm>
              <a:off x="609600" y="1799303"/>
              <a:ext cx="352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Misfit Function</a:t>
              </a:r>
              <a:endParaRPr lang="zh-CN" alt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506346" y="2730800"/>
              <a:ext cx="1728243" cy="630645"/>
              <a:chOff x="5901096" y="6274165"/>
              <a:chExt cx="1728243" cy="630645"/>
            </a:xfrm>
            <a:solidFill>
              <a:srgbClr val="000082"/>
            </a:solidFill>
          </p:grpSpPr>
          <p:grpSp>
            <p:nvGrpSpPr>
              <p:cNvPr id="56" name="Group 55"/>
              <p:cNvGrpSpPr/>
              <p:nvPr/>
            </p:nvGrpSpPr>
            <p:grpSpPr>
              <a:xfrm>
                <a:off x="6731336" y="6274165"/>
                <a:ext cx="898003" cy="615553"/>
                <a:chOff x="7100887" y="6258931"/>
                <a:chExt cx="898003" cy="615553"/>
              </a:xfrm>
              <a:grpFill/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100887" y="6258931"/>
                  <a:ext cx="89800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40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||</a:t>
                  </a:r>
                  <a:r>
                    <a:rPr lang="en-US" sz="2800" b="1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7453772" y="6535930"/>
                  <a:ext cx="274434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err="1">
                      <a:solidFill>
                        <a:schemeClr val="bg1"/>
                      </a:solidFill>
                    </a:rPr>
                    <a:t>i</a:t>
                  </a:r>
                  <a:r>
                    <a:rPr lang="en-US" sz="1600" dirty="0" err="1">
                      <a:solidFill>
                        <a:srgbClr val="FFFF00"/>
                      </a:solidFill>
                    </a:rPr>
                    <a:t>j</a:t>
                  </a:r>
                  <a:endParaRPr lang="en-US" sz="1600" dirty="0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5901096" y="6274165"/>
                <a:ext cx="641146" cy="630645"/>
                <a:chOff x="6843899" y="6229094"/>
                <a:chExt cx="641146" cy="630645"/>
              </a:xfrm>
              <a:grpFill/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6843899" y="6229094"/>
                  <a:ext cx="601447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||C</a:t>
                  </a:r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249083" y="6490407"/>
                  <a:ext cx="235962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solidFill>
                        <a:schemeClr val="bg1"/>
                      </a:solidFill>
                    </a:rPr>
                    <a:t>i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2" name="Group 61"/>
            <p:cNvGrpSpPr/>
            <p:nvPr/>
          </p:nvGrpSpPr>
          <p:grpSpPr>
            <a:xfrm>
              <a:off x="3146218" y="2385360"/>
              <a:ext cx="415325" cy="544213"/>
              <a:chOff x="7055563" y="6260265"/>
              <a:chExt cx="415325" cy="544213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055563" y="6260265"/>
                <a:ext cx="364202" cy="369332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242940" y="6435146"/>
                <a:ext cx="2279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baseline="30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dirty="0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553230" y="3763711"/>
            <a:ext cx="7784568" cy="2946235"/>
            <a:chOff x="609599" y="3816308"/>
            <a:chExt cx="7784568" cy="29462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58B669D-EE9D-4C21-9BB0-B544397F584B}"/>
                    </a:ext>
                  </a:extLst>
                </p:cNvPr>
                <p:cNvSpPr txBox="1"/>
                <p:nvPr/>
              </p:nvSpPr>
              <p:spPr>
                <a:xfrm>
                  <a:off x="621767" y="4423358"/>
                  <a:ext cx="7772400" cy="1317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+1)</m:t>
                            </m:r>
                          </m:sup>
                        </m:sSubSup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  <m:e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sz="28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zh-CN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altLang="zh-CN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altLang="zh-C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58B669D-EE9D-4C21-9BB0-B544397F58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767" y="4423358"/>
                  <a:ext cx="7772400" cy="131734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1" name="Group 70"/>
            <p:cNvGrpSpPr/>
            <p:nvPr/>
          </p:nvGrpSpPr>
          <p:grpSpPr>
            <a:xfrm>
              <a:off x="609599" y="3816308"/>
              <a:ext cx="6818354" cy="2946235"/>
              <a:chOff x="609599" y="3816308"/>
              <a:chExt cx="6818354" cy="294623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20C857-A60C-450E-83CD-8C999CC5CA06}"/>
                  </a:ext>
                </a:extLst>
              </p:cNvPr>
              <p:cNvSpPr txBox="1"/>
              <p:nvPr/>
            </p:nvSpPr>
            <p:spPr>
              <a:xfrm>
                <a:off x="609599" y="3816308"/>
                <a:ext cx="44399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8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Iterative updates</a:t>
                </a:r>
                <a:endParaRPr lang="zh-CN" altLang="en-US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9DBBE683-EF33-4D87-AB3A-96B4F323A42C}"/>
                      </a:ext>
                    </a:extLst>
                  </p:cNvPr>
                  <p:cNvSpPr txBox="1"/>
                  <p:nvPr/>
                </p:nvSpPr>
                <p:spPr>
                  <a:xfrm>
                    <a:off x="3829411" y="5665206"/>
                    <a:ext cx="1717393" cy="10500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oMath>
                      </m:oMathPara>
                    </a14:m>
                    <a:endParaRPr lang="zh-CN" alt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9DBBE683-EF33-4D87-AB3A-96B4F323A4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9411" y="5665206"/>
                    <a:ext cx="1717393" cy="1050031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E1A8BB-C9E8-4AD4-B5AE-F2A60F4AAB9E}"/>
                  </a:ext>
                </a:extLst>
              </p:cNvPr>
              <p:cNvSpPr txBox="1"/>
              <p:nvPr/>
            </p:nvSpPr>
            <p:spPr>
              <a:xfrm>
                <a:off x="5854765" y="5928611"/>
                <a:ext cx="15731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(Average)</a:t>
                </a:r>
                <a:endParaRPr lang="zh-CN" altLang="en-US" sz="28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5221880" y="4766561"/>
                <a:ext cx="1851097" cy="630942"/>
                <a:chOff x="5901096" y="6274165"/>
                <a:chExt cx="1851097" cy="630942"/>
              </a:xfrm>
              <a:solidFill>
                <a:srgbClr val="000082"/>
              </a:solidFill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6690684" y="6274165"/>
                  <a:ext cx="1061509" cy="615553"/>
                  <a:chOff x="7060235" y="6258931"/>
                  <a:chExt cx="1061509" cy="615553"/>
                </a:xfrm>
                <a:grpFill/>
              </p:grpSpPr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7060235" y="6258931"/>
                    <a:ext cx="1061509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 </a:t>
                    </a:r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(k</a:t>
                    </a:r>
                    <a:r>
                      <a:rPr lang="en-US" sz="24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 </a:t>
                    </a:r>
                    <a:r>
                      <a: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</a:p>
                </p:txBody>
              </p:sp>
              <p:sp>
                <p:nvSpPr>
                  <p:cNvPr id="5" name="Rectangle 4"/>
                  <p:cNvSpPr/>
                  <p:nvPr/>
                </p:nvSpPr>
                <p:spPr>
                  <a:xfrm>
                    <a:off x="7453772" y="6535930"/>
                    <a:ext cx="274434" cy="33855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err="1">
                        <a:solidFill>
                          <a:schemeClr val="bg1"/>
                        </a:solidFill>
                      </a:rPr>
                      <a:t>i</a:t>
                    </a:r>
                    <a:r>
                      <a:rPr lang="en-US" sz="1600" dirty="0" err="1">
                        <a:solidFill>
                          <a:srgbClr val="FFFF00"/>
                        </a:solidFill>
                      </a:rPr>
                      <a:t>j</a:t>
                    </a:r>
                    <a:endParaRPr lang="en-US" sz="16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5901096" y="6274165"/>
                  <a:ext cx="845103" cy="630942"/>
                  <a:chOff x="6843899" y="6229094"/>
                  <a:chExt cx="845103" cy="630942"/>
                </a:xfrm>
                <a:grpFill/>
              </p:grpSpPr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6843899" y="6229094"/>
                    <a:ext cx="845103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(C</a:t>
                    </a:r>
                    <a: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(k)</a:t>
                    </a:r>
                    <a:endPara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7204565" y="6490704"/>
                    <a:ext cx="235962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err="1">
                        <a:solidFill>
                          <a:schemeClr val="bg1"/>
                        </a:solidFill>
                      </a:rPr>
                      <a:t>i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35" name="Group 34"/>
              <p:cNvGrpSpPr/>
              <p:nvPr/>
            </p:nvGrpSpPr>
            <p:grpSpPr>
              <a:xfrm>
                <a:off x="4723238" y="4336954"/>
                <a:ext cx="558166" cy="544213"/>
                <a:chOff x="7055563" y="6260265"/>
                <a:chExt cx="558166" cy="544213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7055563" y="6260265"/>
                  <a:ext cx="558166" cy="369332"/>
                </a:xfrm>
                <a:prstGeom prst="rect">
                  <a:avLst/>
                </a:prstGeom>
                <a:solidFill>
                  <a:srgbClr val="00008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0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</a:t>
                  </a:r>
                  <a:r>
                    <a:rPr lang="en-US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7242940" y="6435146"/>
                  <a:ext cx="227948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dirty="0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206616" y="5113090"/>
                <a:ext cx="558166" cy="544213"/>
                <a:chOff x="7055563" y="6260265"/>
                <a:chExt cx="558166" cy="544213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055563" y="6260265"/>
                  <a:ext cx="558166" cy="369332"/>
                </a:xfrm>
                <a:prstGeom prst="rect">
                  <a:avLst/>
                </a:prstGeom>
                <a:solidFill>
                  <a:srgbClr val="00008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0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</a:t>
                  </a:r>
                  <a:r>
                    <a:rPr lang="en-US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7242940" y="6435146"/>
                  <a:ext cx="227948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dirty="0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1958245" y="4786834"/>
                <a:ext cx="1871025" cy="778637"/>
                <a:chOff x="7270220" y="6194656"/>
                <a:chExt cx="1871025" cy="778637"/>
              </a:xfrm>
              <a:solidFill>
                <a:srgbClr val="000082"/>
              </a:solidFill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7270220" y="6194656"/>
                  <a:ext cx="1871025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8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(k+1)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en-US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28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(k)</a:t>
                  </a:r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492357" y="6450073"/>
                  <a:ext cx="250390" cy="52322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sz="2800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sz="2800" dirty="0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8632831" y="6419131"/>
                  <a:ext cx="250390" cy="52322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sz="2800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sz="2800" dirty="0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5068417" y="5946401"/>
                <a:ext cx="710451" cy="523220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304098" y="6195825"/>
                <a:ext cx="27443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chemeClr val="bg1"/>
                    </a:solidFill>
                  </a:rPr>
                  <a:t>i</a:t>
                </a:r>
                <a:r>
                  <a:rPr lang="en-US" sz="1600" dirty="0" err="1">
                    <a:solidFill>
                      <a:srgbClr val="FFFF00"/>
                    </a:solidFill>
                  </a:rPr>
                  <a:t>j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638654" y="5499107"/>
                <a:ext cx="558166" cy="369332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</a:t>
                </a:r>
                <a:r>
                  <a:rPr lang="en-US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4124128" y="6208011"/>
                <a:ext cx="558166" cy="554532"/>
                <a:chOff x="7740898" y="6278055"/>
                <a:chExt cx="558166" cy="554532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7740898" y="6278055"/>
                  <a:ext cx="558166" cy="369332"/>
                </a:xfrm>
                <a:prstGeom prst="rect">
                  <a:avLst/>
                </a:prstGeom>
                <a:solidFill>
                  <a:srgbClr val="00008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000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(k</a:t>
                  </a:r>
                  <a:r>
                    <a:rPr lang="en-US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7959898" y="6463255"/>
                  <a:ext cx="227948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baseline="30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dirty="0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771217" y="4853671"/>
                <a:ext cx="1237839" cy="369332"/>
              </a:xfrm>
              <a:prstGeom prst="rect">
                <a:avLst/>
              </a:prstGeom>
              <a:solidFill>
                <a:srgbClr val="00008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k=0, 1, 2…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902569" y="1782802"/>
            <a:ext cx="1364476" cy="1045436"/>
            <a:chOff x="3902569" y="1782802"/>
            <a:chExt cx="1364476" cy="1045436"/>
          </a:xfrm>
        </p:grpSpPr>
        <p:sp>
          <p:nvSpPr>
            <p:cNvPr id="73" name="TextBox 72"/>
            <p:cNvSpPr txBox="1"/>
            <p:nvPr/>
          </p:nvSpPr>
          <p:spPr>
            <a:xfrm>
              <a:off x="3902569" y="1782802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3x1 vectors</a:t>
              </a:r>
            </a:p>
          </p:txBody>
        </p:sp>
        <p:cxnSp>
          <p:nvCxnSpPr>
            <p:cNvPr id="75" name="Straight Arrow Connector 74"/>
            <p:cNvCxnSpPr>
              <a:stCxn id="73" idx="2"/>
            </p:cNvCxnSpPr>
            <p:nvPr/>
          </p:nvCxnSpPr>
          <p:spPr>
            <a:xfrm flipH="1">
              <a:off x="4006353" y="2152134"/>
              <a:ext cx="578454" cy="59277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3" idx="2"/>
            </p:cNvCxnSpPr>
            <p:nvPr/>
          </p:nvCxnSpPr>
          <p:spPr>
            <a:xfrm>
              <a:off x="4584807" y="2152134"/>
              <a:ext cx="75282" cy="6761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3227976" y="3197544"/>
            <a:ext cx="2563526" cy="755301"/>
            <a:chOff x="3238667" y="1625211"/>
            <a:chExt cx="2563526" cy="755301"/>
          </a:xfrm>
        </p:grpSpPr>
        <p:sp>
          <p:nvSpPr>
            <p:cNvPr id="82" name="TextBox 81"/>
            <p:cNvSpPr txBox="1"/>
            <p:nvPr/>
          </p:nvSpPr>
          <p:spPr>
            <a:xfrm>
              <a:off x="3238667" y="2103513"/>
              <a:ext cx="1024639" cy="2769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ith</a:t>
              </a: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centroid</a:t>
              </a:r>
            </a:p>
          </p:txBody>
        </p:sp>
        <p:cxnSp>
          <p:nvCxnSpPr>
            <p:cNvPr id="83" name="Straight Arrow Connector 82"/>
            <p:cNvCxnSpPr>
              <a:stCxn id="82" idx="0"/>
            </p:cNvCxnSpPr>
            <p:nvPr/>
          </p:nvCxnSpPr>
          <p:spPr>
            <a:xfrm flipV="1">
              <a:off x="3750987" y="1646593"/>
              <a:ext cx="109204" cy="4569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4543012" y="1625211"/>
              <a:ext cx="109584" cy="40589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4306271" y="2047317"/>
              <a:ext cx="1495922" cy="26161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jth</a:t>
              </a: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1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pt</a:t>
              </a: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 </a:t>
              </a:r>
              <a:r>
                <a:rPr lang="en-US" sz="11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ith</a:t>
              </a: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centroid</a:t>
              </a:r>
            </a:p>
          </p:txBody>
        </p:sp>
      </p:grpSp>
      <p:sp>
        <p:nvSpPr>
          <p:cNvPr id="92" name="Freeform 91"/>
          <p:cNvSpPr/>
          <p:nvPr/>
        </p:nvSpPr>
        <p:spPr>
          <a:xfrm>
            <a:off x="5192486" y="1639138"/>
            <a:ext cx="832757" cy="532562"/>
          </a:xfrm>
          <a:custGeom>
            <a:avLst/>
            <a:gdLst>
              <a:gd name="connsiteX0" fmla="*/ 0 w 832757"/>
              <a:gd name="connsiteY0" fmla="*/ 238648 h 532562"/>
              <a:gd name="connsiteX1" fmla="*/ 685800 w 832757"/>
              <a:gd name="connsiteY1" fmla="*/ 10048 h 532562"/>
              <a:gd name="connsiteX2" fmla="*/ 832757 w 832757"/>
              <a:gd name="connsiteY2" fmla="*/ 532562 h 53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757" h="532562">
                <a:moveTo>
                  <a:pt x="0" y="238648"/>
                </a:moveTo>
                <a:cubicBezTo>
                  <a:pt x="273503" y="99855"/>
                  <a:pt x="547007" y="-38938"/>
                  <a:pt x="685800" y="10048"/>
                </a:cubicBezTo>
                <a:cubicBezTo>
                  <a:pt x="824593" y="59034"/>
                  <a:pt x="828675" y="295798"/>
                  <a:pt x="832757" y="532562"/>
                </a:cubicBezTo>
              </a:path>
            </a:pathLst>
          </a:custGeom>
          <a:noFill/>
          <a:ln>
            <a:solidFill>
              <a:srgbClr val="FFFF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584078" y="2228308"/>
            <a:ext cx="1608133" cy="276999"/>
          </a:xfrm>
          <a:prstGeom prst="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 pts in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centroid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167224" y="4093290"/>
            <a:ext cx="2385589" cy="253916"/>
          </a:xfrm>
          <a:prstGeom prst="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 pts in </a:t>
            </a:r>
            <a:r>
              <a:rPr lang="en-US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</a:t>
            </a: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centroid at kth iteration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4527848-B2D7-40A4-8426-C1F6CA81C2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" y="157538"/>
            <a:ext cx="1025440" cy="989003"/>
          </a:xfrm>
          <a:prstGeom prst="rect">
            <a:avLst/>
          </a:prstGeom>
          <a:solidFill>
            <a:schemeClr val="bg1"/>
          </a:solidFill>
          <a:ln w="25400">
            <a:solidFill>
              <a:srgbClr val="FFFF00"/>
            </a:solidFill>
          </a:ln>
        </p:spPr>
      </p:pic>
      <p:cxnSp>
        <p:nvCxnSpPr>
          <p:cNvPr id="45" name="Straight Arrow Connector 44"/>
          <p:cNvCxnSpPr/>
          <p:nvPr/>
        </p:nvCxnSpPr>
        <p:spPr>
          <a:xfrm>
            <a:off x="1005845" y="765688"/>
            <a:ext cx="2766611" cy="2137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12495" y="1760893"/>
            <a:ext cx="2031325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feature space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215226" y="231940"/>
            <a:ext cx="912429" cy="43088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feature </a:t>
            </a:r>
          </a:p>
          <a:p>
            <a:pPr algn="ctr"/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82840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47" grpId="0" animBg="1"/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2BCC63-5C47-8963-E653-26F85DB3C03A}"/>
              </a:ext>
            </a:extLst>
          </p:cNvPr>
          <p:cNvSpPr/>
          <p:nvPr/>
        </p:nvSpPr>
        <p:spPr>
          <a:xfrm>
            <a:off x="4464424" y="464147"/>
            <a:ext cx="2286000" cy="2186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D9A51-B03D-29F7-A67E-1209C780F48D}"/>
              </a:ext>
            </a:extLst>
          </p:cNvPr>
          <p:cNvSpPr/>
          <p:nvPr/>
        </p:nvSpPr>
        <p:spPr>
          <a:xfrm>
            <a:off x="6750424" y="700366"/>
            <a:ext cx="3254188" cy="2728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58441-5927-43BD-EFFF-4ED1242AA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89" y="1193304"/>
            <a:ext cx="3788759" cy="3064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49B866-3C88-85A9-4E5E-3464CE215AB6}"/>
              </a:ext>
            </a:extLst>
          </p:cNvPr>
          <p:cNvSpPr txBox="1"/>
          <p:nvPr/>
        </p:nvSpPr>
        <p:spPr>
          <a:xfrm>
            <a:off x="1406769" y="115591"/>
            <a:ext cx="9378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 Example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784B5-1487-E961-52C1-A20C0A952CA7}"/>
              </a:ext>
            </a:extLst>
          </p:cNvPr>
          <p:cNvSpPr txBox="1"/>
          <p:nvPr/>
        </p:nvSpPr>
        <p:spPr>
          <a:xfrm>
            <a:off x="6325922" y="4328770"/>
            <a:ext cx="462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What??? points in the same cluster (e.g. Green)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geographically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separated from one another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F988D8-30C3-2DC1-7342-A93D7D5A0DE6}"/>
              </a:ext>
            </a:extLst>
          </p:cNvPr>
          <p:cNvGrpSpPr/>
          <p:nvPr/>
        </p:nvGrpSpPr>
        <p:grpSpPr>
          <a:xfrm>
            <a:off x="4721048" y="1193304"/>
            <a:ext cx="5673873" cy="3115110"/>
            <a:chOff x="4721048" y="1581924"/>
            <a:chExt cx="5673873" cy="31151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E87934-5604-414B-D7A5-9C88D192EAFE}"/>
                </a:ext>
              </a:extLst>
            </p:cNvPr>
            <p:cNvGrpSpPr/>
            <p:nvPr/>
          </p:nvGrpSpPr>
          <p:grpSpPr>
            <a:xfrm>
              <a:off x="4721048" y="1581924"/>
              <a:ext cx="5673873" cy="3115110"/>
              <a:chOff x="4721048" y="1581924"/>
              <a:chExt cx="5673873" cy="311511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4239436-3A45-046A-8AE3-9DEF554ACD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6390" y="1581924"/>
                <a:ext cx="3448531" cy="3115110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32EA9DF-5357-584B-093E-83CE48A92B7F}"/>
                  </a:ext>
                </a:extLst>
              </p:cNvPr>
              <p:cNvCxnSpPr/>
              <p:nvPr/>
            </p:nvCxnSpPr>
            <p:spPr>
              <a:xfrm>
                <a:off x="4721048" y="3039035"/>
                <a:ext cx="202937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968F9E-3915-CF2F-4C6E-C19763D5B2FA}"/>
                </a:ext>
              </a:extLst>
            </p:cNvPr>
            <p:cNvSpPr txBox="1"/>
            <p:nvPr/>
          </p:nvSpPr>
          <p:spPr>
            <a:xfrm>
              <a:off x="4960723" y="2301778"/>
              <a:ext cx="17459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Two Clusters by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K-means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CFF572-B1FD-5FB2-05ED-0662DB216094}"/>
              </a:ext>
            </a:extLst>
          </p:cNvPr>
          <p:cNvGrpSpPr/>
          <p:nvPr/>
        </p:nvGrpSpPr>
        <p:grpSpPr>
          <a:xfrm>
            <a:off x="10188584" y="866231"/>
            <a:ext cx="1071127" cy="3226934"/>
            <a:chOff x="10188584" y="1254851"/>
            <a:chExt cx="1071127" cy="32269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C55D88-C228-EEE2-DC16-1F18EDA9CEC6}"/>
                </a:ext>
              </a:extLst>
            </p:cNvPr>
            <p:cNvGrpSpPr/>
            <p:nvPr/>
          </p:nvGrpSpPr>
          <p:grpSpPr>
            <a:xfrm>
              <a:off x="10188584" y="1254851"/>
              <a:ext cx="1071127" cy="3226934"/>
              <a:chOff x="10188584" y="1254851"/>
              <a:chExt cx="1071127" cy="322693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18057E7-4C81-68CC-80C3-A230A052DE60}"/>
                  </a:ext>
                </a:extLst>
              </p:cNvPr>
              <p:cNvGrpSpPr/>
              <p:nvPr/>
            </p:nvGrpSpPr>
            <p:grpSpPr>
              <a:xfrm>
                <a:off x="10643214" y="1797172"/>
                <a:ext cx="198120" cy="2684613"/>
                <a:chOff x="10785230" y="1581924"/>
                <a:chExt cx="198120" cy="2684613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2F6F55-5627-BFF0-72E9-39204D3B18D4}"/>
                    </a:ext>
                  </a:extLst>
                </p:cNvPr>
                <p:cNvSpPr/>
                <p:nvPr/>
              </p:nvSpPr>
              <p:spPr>
                <a:xfrm>
                  <a:off x="10785230" y="1581924"/>
                  <a:ext cx="192306" cy="136618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1E32419-5699-27EC-BFC3-DA1051A8EC0A}"/>
                    </a:ext>
                  </a:extLst>
                </p:cNvPr>
                <p:cNvSpPr/>
                <p:nvPr/>
              </p:nvSpPr>
              <p:spPr>
                <a:xfrm>
                  <a:off x="10791044" y="2900352"/>
                  <a:ext cx="192306" cy="1366185"/>
                </a:xfrm>
                <a:prstGeom prst="rect">
                  <a:avLst/>
                </a:prstGeom>
                <a:solidFill>
                  <a:srgbClr val="768B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C72E01-E1D7-BD79-DCF1-909A00AF683E}"/>
                  </a:ext>
                </a:extLst>
              </p:cNvPr>
              <p:cNvSpPr txBox="1"/>
              <p:nvPr/>
            </p:nvSpPr>
            <p:spPr>
              <a:xfrm>
                <a:off x="10188584" y="1254851"/>
                <a:ext cx="1071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Cluster #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8641FD-3617-47D4-3C9D-0A3EB3CDD880}"/>
                </a:ext>
              </a:extLst>
            </p:cNvPr>
            <p:cNvSpPr txBox="1"/>
            <p:nvPr/>
          </p:nvSpPr>
          <p:spPr>
            <a:xfrm>
              <a:off x="10579602" y="2023372"/>
              <a:ext cx="30649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7A104F6-644A-D824-5547-DB5F98503FB3}"/>
              </a:ext>
            </a:extLst>
          </p:cNvPr>
          <p:cNvSpPr txBox="1"/>
          <p:nvPr/>
        </p:nvSpPr>
        <p:spPr>
          <a:xfrm>
            <a:off x="870500" y="5580364"/>
            <a:ext cx="496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(1,1,1),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(1,1,2), </a:t>
            </a:r>
            <a:r>
              <a:rPr lang="en-US" sz="2800" dirty="0" err="1">
                <a:solidFill>
                  <a:srgbClr val="012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solidFill>
                  <a:srgbClr val="0123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(1,1,3)}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137C0D-61DD-CE27-335B-D23CAC5AC277}"/>
              </a:ext>
            </a:extLst>
          </p:cNvPr>
          <p:cNvSpPr txBox="1"/>
          <p:nvPr/>
        </p:nvSpPr>
        <p:spPr>
          <a:xfrm>
            <a:off x="1164627" y="5955429"/>
            <a:ext cx="4948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not geographic coordinates, they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RGB coordinates. So their separation is in RGB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638C82-CC49-3781-3E09-54F12EE48D25}"/>
              </a:ext>
            </a:extLst>
          </p:cNvPr>
          <p:cNvGrpSpPr/>
          <p:nvPr/>
        </p:nvGrpSpPr>
        <p:grpSpPr>
          <a:xfrm>
            <a:off x="6358284" y="5100635"/>
            <a:ext cx="4738175" cy="2586435"/>
            <a:chOff x="6358284" y="5100635"/>
            <a:chExt cx="4738175" cy="258643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9850E6D-DC1D-1A55-63EF-873A3D249A1A}"/>
                </a:ext>
              </a:extLst>
            </p:cNvPr>
            <p:cNvGrpSpPr/>
            <p:nvPr/>
          </p:nvGrpSpPr>
          <p:grpSpPr>
            <a:xfrm>
              <a:off x="6462168" y="5100635"/>
              <a:ext cx="4634291" cy="2586435"/>
              <a:chOff x="2464734" y="3884881"/>
              <a:chExt cx="4634291" cy="258643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745E4AA-9ADE-5A9C-74D1-29150D010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4734" y="4319942"/>
                <a:ext cx="1755146" cy="14780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5FF5D76-2364-E70A-32F4-2FF8C0769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9402" y="4588421"/>
                <a:ext cx="1808022" cy="147801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8EA86A1-A5EA-9312-45A9-1539A5A96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3879" y="4993298"/>
                <a:ext cx="1755146" cy="1478018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846F05C-337D-AE0B-1777-C95318117E84}"/>
                  </a:ext>
                </a:extLst>
              </p:cNvPr>
              <p:cNvSpPr txBox="1"/>
              <p:nvPr/>
            </p:nvSpPr>
            <p:spPr>
              <a:xfrm>
                <a:off x="2714571" y="3884881"/>
                <a:ext cx="1255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Im</a:t>
                </a:r>
                <a:r>
                  <a:rPr lang="en-US" dirty="0"/>
                  <a:t>(nx,nz,1)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1416301-316B-3120-B8D1-AE90DE36E499}"/>
                  </a:ext>
                </a:extLst>
              </p:cNvPr>
              <p:cNvSpPr txBox="1"/>
              <p:nvPr/>
            </p:nvSpPr>
            <p:spPr>
              <a:xfrm>
                <a:off x="4297861" y="4201005"/>
                <a:ext cx="1255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Im</a:t>
                </a:r>
                <a:r>
                  <a:rPr lang="en-US" dirty="0"/>
                  <a:t>(nx,nz,2)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62AD18F-E8CE-F303-814A-46B440B4DAD8}"/>
                  </a:ext>
                </a:extLst>
              </p:cNvPr>
              <p:cNvSpPr txBox="1"/>
              <p:nvPr/>
            </p:nvSpPr>
            <p:spPr>
              <a:xfrm>
                <a:off x="5686620" y="4637604"/>
                <a:ext cx="1255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Im</a:t>
                </a:r>
                <a:r>
                  <a:rPr lang="en-US" dirty="0"/>
                  <a:t>(nx,nz,3)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B67B5A7-EE22-E48A-6ABC-0F6CE19BBEB7}"/>
                </a:ext>
              </a:extLst>
            </p:cNvPr>
            <p:cNvGrpSpPr/>
            <p:nvPr/>
          </p:nvGrpSpPr>
          <p:grpSpPr>
            <a:xfrm>
              <a:off x="6358284" y="6222528"/>
              <a:ext cx="3136697" cy="1034916"/>
              <a:chOff x="4041657" y="4389423"/>
              <a:chExt cx="3136697" cy="103491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CD6A10D-1527-A56A-1B0F-75664524A957}"/>
                  </a:ext>
                </a:extLst>
              </p:cNvPr>
              <p:cNvSpPr/>
              <p:nvPr/>
            </p:nvSpPr>
            <p:spPr>
              <a:xfrm>
                <a:off x="4041657" y="4389423"/>
                <a:ext cx="249837" cy="339611"/>
              </a:xfrm>
              <a:prstGeom prst="rect">
                <a:avLst/>
              </a:prstGeom>
              <a:solidFill>
                <a:srgbClr val="FF0000">
                  <a:alpha val="81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73A7A55-9864-82C2-0236-9216B636AF7F}"/>
                  </a:ext>
                </a:extLst>
              </p:cNvPr>
              <p:cNvSpPr/>
              <p:nvPr/>
            </p:nvSpPr>
            <p:spPr>
              <a:xfrm>
                <a:off x="5357587" y="4661767"/>
                <a:ext cx="249837" cy="339611"/>
              </a:xfrm>
              <a:prstGeom prst="rect">
                <a:avLst/>
              </a:prstGeom>
              <a:solidFill>
                <a:srgbClr val="FF0000">
                  <a:alpha val="81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0996097-DF2C-E85B-3636-B32662623E15}"/>
                  </a:ext>
                </a:extLst>
              </p:cNvPr>
              <p:cNvSpPr/>
              <p:nvPr/>
            </p:nvSpPr>
            <p:spPr>
              <a:xfrm>
                <a:off x="6928517" y="5084728"/>
                <a:ext cx="249837" cy="339611"/>
              </a:xfrm>
              <a:prstGeom prst="rect">
                <a:avLst/>
              </a:prstGeom>
              <a:solidFill>
                <a:srgbClr val="FF0000">
                  <a:alpha val="81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051EFBB-8029-8427-661F-484BC4F55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2396" y="4576073"/>
                <a:ext cx="2910350" cy="7298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3913231-875D-7BC9-74C8-00B33C52C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9627" y="1302282"/>
            <a:ext cx="2758597" cy="28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5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8673" y="497840"/>
            <a:ext cx="11647054" cy="2309090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Automatic Semblance Picking using Information Weighted Clustering Algorithms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4001" y="3918071"/>
            <a:ext cx="11836399" cy="2442089"/>
          </a:xfrm>
        </p:spPr>
        <p:txBody>
          <a:bodyPr>
            <a:normAutofit/>
          </a:bodyPr>
          <a:lstStyle/>
          <a:p>
            <a:r>
              <a:rPr lang="en-US" altLang="zh-CN" sz="5400" dirty="0" err="1">
                <a:solidFill>
                  <a:srgbClr val="FFFFFF"/>
                </a:solidFill>
                <a:latin typeface="Calibri" panose="020F0502020204030204" pitchFamily="34" charset="0"/>
              </a:rPr>
              <a:t>Yuqing</a:t>
            </a:r>
            <a:r>
              <a:rPr lang="en-US" altLang="zh-CN" sz="5400" dirty="0">
                <a:solidFill>
                  <a:srgbClr val="FFFFFF"/>
                </a:solidFill>
                <a:latin typeface="Calibri" panose="020F0502020204030204" pitchFamily="34" charset="0"/>
              </a:rPr>
              <a:t> Chen (&amp; GTS)</a:t>
            </a:r>
          </a:p>
          <a:p>
            <a:r>
              <a:rPr lang="en-US" altLang="zh-CN" sz="5200" dirty="0">
                <a:solidFill>
                  <a:srgbClr val="FFFFFF"/>
                </a:solidFill>
                <a:latin typeface="Calibri" panose="020F0502020204030204" pitchFamily="34" charset="0"/>
              </a:rPr>
              <a:t>CSIM</a:t>
            </a:r>
          </a:p>
          <a:p>
            <a:r>
              <a:rPr lang="en-US" altLang="zh-CN" sz="4100" dirty="0">
                <a:solidFill>
                  <a:srgbClr val="FFFFFF"/>
                </a:solidFill>
                <a:latin typeface="Calibri" panose="020F0502020204030204" pitchFamily="34" charset="0"/>
              </a:rPr>
              <a:t>King Abdullah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109857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866297" y="1611744"/>
            <a:ext cx="633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Motivation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863839" y="5692017"/>
            <a:ext cx="3533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Conclusions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CA90AEE-E5B1-47DE-9BAD-33AC00FF57C9}"/>
              </a:ext>
            </a:extLst>
          </p:cNvPr>
          <p:cNvSpPr txBox="1"/>
          <p:nvPr/>
        </p:nvSpPr>
        <p:spPr>
          <a:xfrm>
            <a:off x="863839" y="2971835"/>
            <a:ext cx="96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Theory of </a:t>
            </a:r>
            <a:r>
              <a:rPr lang="fr-FR" sz="4000" dirty="0" err="1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Weighted</a:t>
            </a: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 Clustering </a:t>
            </a:r>
            <a:r>
              <a:rPr lang="fr-FR" sz="4000" dirty="0" err="1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Algorithms</a:t>
            </a: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 </a:t>
            </a:r>
          </a:p>
        </p:txBody>
      </p:sp>
      <p:sp>
        <p:nvSpPr>
          <p:cNvPr id="130" name="TextBox 8">
            <a:extLst>
              <a:ext uri="{FF2B5EF4-FFF2-40B4-BE49-F238E27FC236}">
                <a16:creationId xmlns:a16="http://schemas.microsoft.com/office/drawing/2014/main" id="{14CC0E6B-A699-4CDA-AADF-2B0351C8A0A1}"/>
              </a:ext>
            </a:extLst>
          </p:cNvPr>
          <p:cNvSpPr txBox="1"/>
          <p:nvPr/>
        </p:nvSpPr>
        <p:spPr>
          <a:xfrm>
            <a:off x="863839" y="4331926"/>
            <a:ext cx="511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Numerical</a:t>
            </a: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Results</a:t>
            </a:r>
            <a:endParaRPr lang="fr-FR" sz="4000" dirty="0">
              <a:solidFill>
                <a:schemeClr val="bg1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8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Outline</a:t>
            </a:r>
            <a:endParaRPr lang="zh-CN" alt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866297" y="1611744"/>
            <a:ext cx="633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Motivation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863839" y="5692017"/>
            <a:ext cx="3533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Conclusions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CA90AEE-E5B1-47DE-9BAD-33AC00FF57C9}"/>
              </a:ext>
            </a:extLst>
          </p:cNvPr>
          <p:cNvSpPr txBox="1"/>
          <p:nvPr/>
        </p:nvSpPr>
        <p:spPr>
          <a:xfrm>
            <a:off x="863839" y="2971835"/>
            <a:ext cx="969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Theory of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Weighted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Clustering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Algorithms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</a:t>
            </a:r>
          </a:p>
        </p:txBody>
      </p:sp>
      <p:sp>
        <p:nvSpPr>
          <p:cNvPr id="130" name="TextBox 8">
            <a:extLst>
              <a:ext uri="{FF2B5EF4-FFF2-40B4-BE49-F238E27FC236}">
                <a16:creationId xmlns:a16="http://schemas.microsoft.com/office/drawing/2014/main" id="{14CC0E6B-A699-4CDA-AADF-2B0351C8A0A1}"/>
              </a:ext>
            </a:extLst>
          </p:cNvPr>
          <p:cNvSpPr txBox="1"/>
          <p:nvPr/>
        </p:nvSpPr>
        <p:spPr>
          <a:xfrm>
            <a:off x="863839" y="4331926"/>
            <a:ext cx="511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Numerical</a:t>
            </a:r>
            <a:r>
              <a:rPr lang="fr-FR" sz="4000" dirty="0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fr-FR" sz="4000" dirty="0" err="1">
                <a:solidFill>
                  <a:srgbClr val="660033"/>
                </a:solidFill>
                <a:latin typeface="Calibri" panose="020F0502020204030204" pitchFamily="34" charset="0"/>
                <a:cs typeface="Arial" charset="0"/>
              </a:rPr>
              <a:t>Results</a:t>
            </a:r>
            <a:endParaRPr lang="fr-FR" sz="4000" dirty="0">
              <a:solidFill>
                <a:srgbClr val="660033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8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EC3E746-274E-4338-B03F-C1951034733B}"/>
              </a:ext>
            </a:extLst>
          </p:cNvPr>
          <p:cNvSpPr txBox="1">
            <a:spLocks/>
          </p:cNvSpPr>
          <p:nvPr/>
        </p:nvSpPr>
        <p:spPr>
          <a:xfrm>
            <a:off x="2209800" y="152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</a:rPr>
              <a:t>Motivation</a:t>
            </a:r>
            <a:endParaRPr lang="zh-CN" alt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picture containing outdoor&#10;&#10;Description generated with very high confidence">
            <a:extLst>
              <a:ext uri="{FF2B5EF4-FFF2-40B4-BE49-F238E27FC236}">
                <a16:creationId xmlns:a16="http://schemas.microsoft.com/office/drawing/2014/main" id="{F801A068-4D41-44D4-A7F5-65803ADF2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0" y="3625645"/>
            <a:ext cx="3297704" cy="2815607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9ACDE8-0B94-4ADF-8EBE-3CB7D50519F9}"/>
              </a:ext>
            </a:extLst>
          </p:cNvPr>
          <p:cNvSpPr txBox="1"/>
          <p:nvPr/>
        </p:nvSpPr>
        <p:spPr>
          <a:xfrm>
            <a:off x="153420" y="1484671"/>
            <a:ext cx="11920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Semblance picking is an </a:t>
            </a:r>
            <a:r>
              <a:rPr lang="en-US" altLang="zh-CN" sz="2800" i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tedious </a:t>
            </a:r>
            <a:r>
              <a:rPr lang="en-US" altLang="zh-CN" sz="2800" i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 intensive</a:t>
            </a: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processing procedure in the petroleum industry. For a large 3D dataset, this task becomes extremely time-consuming</a:t>
            </a:r>
            <a:endParaRPr lang="zh-CN" altLang="en-US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09EFD-930D-4645-8617-328084286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04" y="3625645"/>
            <a:ext cx="3396619" cy="2815606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C7DF350-8C5D-4642-A01E-B74A351056D8}"/>
              </a:ext>
            </a:extLst>
          </p:cNvPr>
          <p:cNvSpPr/>
          <p:nvPr/>
        </p:nvSpPr>
        <p:spPr>
          <a:xfrm>
            <a:off x="3586249" y="4826971"/>
            <a:ext cx="658760" cy="41295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F21992-C73D-4EAA-9DD9-51D405E78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33" y="3625645"/>
            <a:ext cx="3303640" cy="2815606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56714BF-2A59-418A-8BDA-DF8784BE67CB}"/>
              </a:ext>
            </a:extLst>
          </p:cNvPr>
          <p:cNvSpPr/>
          <p:nvPr/>
        </p:nvSpPr>
        <p:spPr>
          <a:xfrm>
            <a:off x="7857798" y="4826971"/>
            <a:ext cx="658760" cy="41295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80978A-0020-4321-9CB7-BB242B62BE97}"/>
              </a:ext>
            </a:extLst>
          </p:cNvPr>
          <p:cNvSpPr txBox="1"/>
          <p:nvPr/>
        </p:nvSpPr>
        <p:spPr>
          <a:xfrm>
            <a:off x="1114864" y="3225535"/>
            <a:ext cx="1453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CMP Gather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0C26D-3CAD-4A19-8C57-B545C2DF1426}"/>
              </a:ext>
            </a:extLst>
          </p:cNvPr>
          <p:cNvSpPr txBox="1"/>
          <p:nvPr/>
        </p:nvSpPr>
        <p:spPr>
          <a:xfrm>
            <a:off x="4531573" y="3216257"/>
            <a:ext cx="2864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Velocity Spectrum Picking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04F16E-8F36-4982-A778-30B3A88E3C7C}"/>
              </a:ext>
            </a:extLst>
          </p:cNvPr>
          <p:cNvSpPr txBox="1"/>
          <p:nvPr/>
        </p:nvSpPr>
        <p:spPr>
          <a:xfrm>
            <a:off x="9359758" y="3216257"/>
            <a:ext cx="1622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NMO Velocity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C5C20-B285-417D-BD15-936208C8BFEC}"/>
              </a:ext>
            </a:extLst>
          </p:cNvPr>
          <p:cNvSpPr txBox="1"/>
          <p:nvPr/>
        </p:nvSpPr>
        <p:spPr>
          <a:xfrm>
            <a:off x="9337873" y="6488668"/>
            <a:ext cx="260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(Cite from SEG Wikipedia)</a:t>
            </a: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EC3E746-274E-4338-B03F-C1951034733B}"/>
              </a:ext>
            </a:extLst>
          </p:cNvPr>
          <p:cNvSpPr txBox="1">
            <a:spLocks/>
          </p:cNvSpPr>
          <p:nvPr/>
        </p:nvSpPr>
        <p:spPr>
          <a:xfrm>
            <a:off x="1138236" y="0"/>
            <a:ext cx="91916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b="1" dirty="0">
                <a:solidFill>
                  <a:srgbClr val="FFFF00"/>
                </a:solidFill>
                <a:latin typeface="Calibri" panose="020F0502020204030204" pitchFamily="34" charset="0"/>
              </a:rPr>
              <a:t>CMP Gathers + NMO </a:t>
            </a:r>
            <a:r>
              <a:rPr lang="en-US" altLang="zh-CN" sz="5400" b="1" dirty="0">
                <a:solidFill>
                  <a:srgbClr val="FFFF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en-US" altLang="zh-CN" sz="5400" b="1" baseline="-25000" dirty="0">
                <a:solidFill>
                  <a:srgbClr val="FFFF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NMO</a:t>
            </a:r>
            <a:endParaRPr lang="zh-CN" altLang="en-US" sz="54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1295400"/>
            <a:ext cx="7158037" cy="549836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585836" y="1382494"/>
            <a:ext cx="3844164" cy="4775419"/>
            <a:chOff x="7585836" y="1382494"/>
            <a:chExt cx="3844164" cy="4775419"/>
          </a:xfrm>
        </p:grpSpPr>
        <p:sp>
          <p:nvSpPr>
            <p:cNvPr id="3" name="Rectangle 2"/>
            <p:cNvSpPr/>
            <p:nvPr/>
          </p:nvSpPr>
          <p:spPr>
            <a:xfrm>
              <a:off x="8158163" y="2028825"/>
              <a:ext cx="3271837" cy="4129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459551" y="1382494"/>
              <a:ext cx="11368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sym typeface="Wingdings" panose="05000000000000000000" pitchFamily="2" charset="2"/>
                </a:rPr>
                <a:t>V</a:t>
              </a:r>
              <a:r>
                <a:rPr lang="en-US" altLang="zh-CN" sz="3600" b="1" baseline="-25000" dirty="0">
                  <a:solidFill>
                    <a:srgbClr val="FFFF00"/>
                  </a:solidFill>
                  <a:latin typeface="Calibri" panose="020F0502020204030204" pitchFamily="34" charset="0"/>
                  <a:sym typeface="Wingdings" panose="05000000000000000000" pitchFamily="2" charset="2"/>
                </a:rPr>
                <a:t>NMO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85836" y="3770203"/>
              <a:ext cx="5391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sym typeface="Wingdings" panose="05000000000000000000" pitchFamily="2" charset="2"/>
                </a:rPr>
                <a:t>T</a:t>
              </a:r>
              <a:r>
                <a:rPr lang="en-US" altLang="zh-CN" sz="3600" b="1" baseline="-25000" dirty="0">
                  <a:solidFill>
                    <a:srgbClr val="FFFF00"/>
                  </a:solidFill>
                  <a:latin typeface="Calibri" panose="020F0502020204030204" pitchFamily="34" charset="0"/>
                  <a:sym typeface="Wingdings" panose="05000000000000000000" pitchFamily="2" charset="2"/>
                </a:rPr>
                <a:t>o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8158163" y="3169769"/>
            <a:ext cx="3271837" cy="2518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529138" y="2428875"/>
            <a:ext cx="4129087" cy="854526"/>
            <a:chOff x="4529138" y="2428875"/>
            <a:chExt cx="4129087" cy="854526"/>
          </a:xfrm>
        </p:grpSpPr>
        <p:sp>
          <p:nvSpPr>
            <p:cNvPr id="20" name="Freeform 19"/>
            <p:cNvSpPr/>
            <p:nvPr/>
          </p:nvSpPr>
          <p:spPr>
            <a:xfrm>
              <a:off x="4529138" y="2428875"/>
              <a:ext cx="1557337" cy="214484"/>
            </a:xfrm>
            <a:custGeom>
              <a:avLst/>
              <a:gdLst>
                <a:gd name="connsiteX0" fmla="*/ 0 w 1557337"/>
                <a:gd name="connsiteY0" fmla="*/ 0 h 214484"/>
                <a:gd name="connsiteX1" fmla="*/ 800100 w 1557337"/>
                <a:gd name="connsiteY1" fmla="*/ 214313 h 214484"/>
                <a:gd name="connsiteX2" fmla="*/ 1557337 w 1557337"/>
                <a:gd name="connsiteY2" fmla="*/ 28575 h 21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337" h="214484">
                  <a:moveTo>
                    <a:pt x="0" y="0"/>
                  </a:moveTo>
                  <a:cubicBezTo>
                    <a:pt x="270272" y="104775"/>
                    <a:pt x="540544" y="209551"/>
                    <a:pt x="800100" y="214313"/>
                  </a:cubicBezTo>
                  <a:cubicBezTo>
                    <a:pt x="1059656" y="219075"/>
                    <a:pt x="1308496" y="123825"/>
                    <a:pt x="1557337" y="28575"/>
                  </a:cubicBezTo>
                </a:path>
              </a:pathLst>
            </a:custGeom>
            <a:noFill/>
            <a:ln>
              <a:solidFill>
                <a:srgbClr val="24003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486775" y="3106503"/>
              <a:ext cx="171450" cy="176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3985" y="2093773"/>
            <a:ext cx="4775566" cy="1167694"/>
            <a:chOff x="4683372" y="2067183"/>
            <a:chExt cx="4775566" cy="1167694"/>
          </a:xfrm>
        </p:grpSpPr>
        <p:sp>
          <p:nvSpPr>
            <p:cNvPr id="28" name="Freeform 27"/>
            <p:cNvSpPr/>
            <p:nvPr/>
          </p:nvSpPr>
          <p:spPr>
            <a:xfrm>
              <a:off x="4683372" y="2067183"/>
              <a:ext cx="1247642" cy="541734"/>
            </a:xfrm>
            <a:custGeom>
              <a:avLst/>
              <a:gdLst>
                <a:gd name="connsiteX0" fmla="*/ 0 w 1557337"/>
                <a:gd name="connsiteY0" fmla="*/ 0 h 214484"/>
                <a:gd name="connsiteX1" fmla="*/ 800100 w 1557337"/>
                <a:gd name="connsiteY1" fmla="*/ 214313 h 214484"/>
                <a:gd name="connsiteX2" fmla="*/ 1557337 w 1557337"/>
                <a:gd name="connsiteY2" fmla="*/ 28575 h 21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337" h="214484">
                  <a:moveTo>
                    <a:pt x="0" y="0"/>
                  </a:moveTo>
                  <a:cubicBezTo>
                    <a:pt x="270272" y="104775"/>
                    <a:pt x="540544" y="209551"/>
                    <a:pt x="800100" y="214313"/>
                  </a:cubicBezTo>
                  <a:cubicBezTo>
                    <a:pt x="1059656" y="219075"/>
                    <a:pt x="1308496" y="123825"/>
                    <a:pt x="1557337" y="28575"/>
                  </a:cubicBezTo>
                </a:path>
              </a:pathLst>
            </a:custGeom>
            <a:noFill/>
            <a:ln>
              <a:solidFill>
                <a:srgbClr val="24003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9287488" y="3057979"/>
              <a:ext cx="171450" cy="176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V="1">
            <a:off x="8162791" y="3816100"/>
            <a:ext cx="3271837" cy="2518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4529138" y="2206407"/>
            <a:ext cx="4129087" cy="1740694"/>
            <a:chOff x="4529138" y="2428875"/>
            <a:chExt cx="4129087" cy="1740694"/>
          </a:xfrm>
        </p:grpSpPr>
        <p:sp>
          <p:nvSpPr>
            <p:cNvPr id="32" name="Freeform 31"/>
            <p:cNvSpPr/>
            <p:nvPr/>
          </p:nvSpPr>
          <p:spPr>
            <a:xfrm>
              <a:off x="4529138" y="2428875"/>
              <a:ext cx="1557337" cy="214484"/>
            </a:xfrm>
            <a:custGeom>
              <a:avLst/>
              <a:gdLst>
                <a:gd name="connsiteX0" fmla="*/ 0 w 1557337"/>
                <a:gd name="connsiteY0" fmla="*/ 0 h 214484"/>
                <a:gd name="connsiteX1" fmla="*/ 800100 w 1557337"/>
                <a:gd name="connsiteY1" fmla="*/ 214313 h 214484"/>
                <a:gd name="connsiteX2" fmla="*/ 1557337 w 1557337"/>
                <a:gd name="connsiteY2" fmla="*/ 28575 h 21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337" h="214484">
                  <a:moveTo>
                    <a:pt x="0" y="0"/>
                  </a:moveTo>
                  <a:cubicBezTo>
                    <a:pt x="270272" y="104775"/>
                    <a:pt x="540544" y="209551"/>
                    <a:pt x="800100" y="214313"/>
                  </a:cubicBezTo>
                  <a:cubicBezTo>
                    <a:pt x="1059656" y="219075"/>
                    <a:pt x="1308496" y="123825"/>
                    <a:pt x="1557337" y="28575"/>
                  </a:cubicBezTo>
                </a:path>
              </a:pathLst>
            </a:custGeom>
            <a:noFill/>
            <a:ln>
              <a:solidFill>
                <a:srgbClr val="24003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486775" y="3992671"/>
              <a:ext cx="171450" cy="176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45449" y="1984643"/>
            <a:ext cx="5000368" cy="1938330"/>
            <a:chOff x="3657857" y="2231239"/>
            <a:chExt cx="5000368" cy="1938330"/>
          </a:xfrm>
        </p:grpSpPr>
        <p:sp>
          <p:nvSpPr>
            <p:cNvPr id="35" name="Freeform 34"/>
            <p:cNvSpPr/>
            <p:nvPr/>
          </p:nvSpPr>
          <p:spPr>
            <a:xfrm>
              <a:off x="3657857" y="2231239"/>
              <a:ext cx="1687065" cy="401326"/>
            </a:xfrm>
            <a:custGeom>
              <a:avLst/>
              <a:gdLst>
                <a:gd name="connsiteX0" fmla="*/ 0 w 1557337"/>
                <a:gd name="connsiteY0" fmla="*/ 0 h 214484"/>
                <a:gd name="connsiteX1" fmla="*/ 800100 w 1557337"/>
                <a:gd name="connsiteY1" fmla="*/ 214313 h 214484"/>
                <a:gd name="connsiteX2" fmla="*/ 1557337 w 1557337"/>
                <a:gd name="connsiteY2" fmla="*/ 28575 h 21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7337" h="214484">
                  <a:moveTo>
                    <a:pt x="0" y="0"/>
                  </a:moveTo>
                  <a:cubicBezTo>
                    <a:pt x="270272" y="104775"/>
                    <a:pt x="540544" y="209551"/>
                    <a:pt x="800100" y="214313"/>
                  </a:cubicBezTo>
                  <a:cubicBezTo>
                    <a:pt x="1059656" y="219075"/>
                    <a:pt x="1308496" y="123825"/>
                    <a:pt x="1557337" y="28575"/>
                  </a:cubicBezTo>
                </a:path>
              </a:pathLst>
            </a:custGeom>
            <a:noFill/>
            <a:ln>
              <a:solidFill>
                <a:srgbClr val="24003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8486775" y="3992671"/>
              <a:ext cx="171450" cy="176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/>
          <p:cNvSpPr/>
          <p:nvPr/>
        </p:nvSpPr>
        <p:spPr>
          <a:xfrm>
            <a:off x="9199995" y="3745021"/>
            <a:ext cx="259556" cy="21854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063685" y="3947101"/>
            <a:ext cx="566089" cy="2200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158162" y="4022052"/>
            <a:ext cx="3271837" cy="2518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162791" y="4253902"/>
            <a:ext cx="3271837" cy="2518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9063685" y="4121642"/>
            <a:ext cx="819149" cy="2772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288101" y="4296184"/>
            <a:ext cx="594733" cy="2000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8187977" y="2044277"/>
            <a:ext cx="3232081" cy="4126143"/>
            <a:chOff x="8197918" y="2058570"/>
            <a:chExt cx="3232081" cy="412614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6328" y="2058570"/>
              <a:ext cx="2633671" cy="4126143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Rectangle 44"/>
            <p:cNvSpPr/>
            <p:nvPr/>
          </p:nvSpPr>
          <p:spPr>
            <a:xfrm>
              <a:off x="8197918" y="2058570"/>
              <a:ext cx="638166" cy="4126143"/>
            </a:xfrm>
            <a:prstGeom prst="rect">
              <a:avLst/>
            </a:prstGeom>
            <a:solidFill>
              <a:srgbClr val="3D2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Freeform 46"/>
          <p:cNvSpPr/>
          <p:nvPr/>
        </p:nvSpPr>
        <p:spPr>
          <a:xfrm>
            <a:off x="4459645" y="1877561"/>
            <a:ext cx="1687065" cy="401326"/>
          </a:xfrm>
          <a:custGeom>
            <a:avLst/>
            <a:gdLst>
              <a:gd name="connsiteX0" fmla="*/ 0 w 1557337"/>
              <a:gd name="connsiteY0" fmla="*/ 0 h 214484"/>
              <a:gd name="connsiteX1" fmla="*/ 800100 w 1557337"/>
              <a:gd name="connsiteY1" fmla="*/ 214313 h 214484"/>
              <a:gd name="connsiteX2" fmla="*/ 1557337 w 1557337"/>
              <a:gd name="connsiteY2" fmla="*/ 28575 h 21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7337" h="214484">
                <a:moveTo>
                  <a:pt x="0" y="0"/>
                </a:moveTo>
                <a:cubicBezTo>
                  <a:pt x="270272" y="104775"/>
                  <a:pt x="540544" y="209551"/>
                  <a:pt x="800100" y="214313"/>
                </a:cubicBezTo>
                <a:cubicBezTo>
                  <a:pt x="1059656" y="219075"/>
                  <a:pt x="1308496" y="123825"/>
                  <a:pt x="1557337" y="28575"/>
                </a:cubicBezTo>
              </a:path>
            </a:pathLst>
          </a:custGeom>
          <a:noFill/>
          <a:ln>
            <a:solidFill>
              <a:srgbClr val="2400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8766313" y="2464904"/>
            <a:ext cx="1292087" cy="3597966"/>
          </a:xfrm>
          <a:custGeom>
            <a:avLst/>
            <a:gdLst>
              <a:gd name="connsiteX0" fmla="*/ 0 w 1292087"/>
              <a:gd name="connsiteY0" fmla="*/ 0 h 3597966"/>
              <a:gd name="connsiteX1" fmla="*/ 139148 w 1292087"/>
              <a:gd name="connsiteY1" fmla="*/ 993913 h 3597966"/>
              <a:gd name="connsiteX2" fmla="*/ 278296 w 1292087"/>
              <a:gd name="connsiteY2" fmla="*/ 1848679 h 3597966"/>
              <a:gd name="connsiteX3" fmla="*/ 556591 w 1292087"/>
              <a:gd name="connsiteY3" fmla="*/ 2345635 h 3597966"/>
              <a:gd name="connsiteX4" fmla="*/ 636104 w 1292087"/>
              <a:gd name="connsiteY4" fmla="*/ 2822713 h 3597966"/>
              <a:gd name="connsiteX5" fmla="*/ 1292087 w 1292087"/>
              <a:gd name="connsiteY5" fmla="*/ 3597966 h 359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2087" h="3597966">
                <a:moveTo>
                  <a:pt x="0" y="0"/>
                </a:moveTo>
                <a:cubicBezTo>
                  <a:pt x="46382" y="342900"/>
                  <a:pt x="92765" y="685800"/>
                  <a:pt x="139148" y="993913"/>
                </a:cubicBezTo>
                <a:cubicBezTo>
                  <a:pt x="185531" y="1302026"/>
                  <a:pt x="208722" y="1623392"/>
                  <a:pt x="278296" y="1848679"/>
                </a:cubicBezTo>
                <a:cubicBezTo>
                  <a:pt x="347870" y="2073966"/>
                  <a:pt x="496956" y="2183296"/>
                  <a:pt x="556591" y="2345635"/>
                </a:cubicBezTo>
                <a:cubicBezTo>
                  <a:pt x="616226" y="2507974"/>
                  <a:pt x="513521" y="2613991"/>
                  <a:pt x="636104" y="2822713"/>
                </a:cubicBezTo>
                <a:cubicBezTo>
                  <a:pt x="758687" y="3031435"/>
                  <a:pt x="1025387" y="3314700"/>
                  <a:pt x="1292087" y="359796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38246" y="4057135"/>
            <a:ext cx="3835367" cy="2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003255" y="4121641"/>
            <a:ext cx="3153956" cy="2433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390669" y="2056847"/>
            <a:ext cx="2833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T(x)=</a:t>
            </a:r>
            <a:r>
              <a:rPr lang="en-US" dirty="0" err="1">
                <a:solidFill>
                  <a:srgbClr val="FFFFFF"/>
                </a:solidFill>
              </a:rPr>
              <a:t>sqrt</a:t>
            </a:r>
            <a:r>
              <a:rPr lang="en-US" dirty="0">
                <a:solidFill>
                  <a:srgbClr val="FFFFFF"/>
                </a:solidFill>
              </a:rPr>
              <a:t>( (x/</a:t>
            </a:r>
            <a:r>
              <a:rPr lang="en-US" dirty="0" err="1">
                <a:solidFill>
                  <a:srgbClr val="FFFFFF"/>
                </a:solidFill>
              </a:rPr>
              <a:t>v</a:t>
            </a:r>
            <a:r>
              <a:rPr lang="en-US" baseline="-25000" dirty="0" err="1">
                <a:solidFill>
                  <a:srgbClr val="FFFFFF"/>
                </a:solidFill>
              </a:rPr>
              <a:t>NMO</a:t>
            </a:r>
            <a:r>
              <a:rPr lang="en-US" dirty="0">
                <a:solidFill>
                  <a:srgbClr val="FFFFFF"/>
                </a:solidFill>
              </a:rPr>
              <a:t>)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 + T</a:t>
            </a:r>
            <a:r>
              <a:rPr lang="en-US" baseline="-25000" dirty="0">
                <a:solidFill>
                  <a:srgbClr val="FFFFFF"/>
                </a:solidFill>
              </a:rPr>
              <a:t>o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 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810566" y="2103514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T(x)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463582" y="1295400"/>
            <a:ext cx="3835367" cy="2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5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  <p:bldP spid="42" grpId="0" animBg="1"/>
      <p:bldP spid="47" grpId="0" animBg="1"/>
      <p:bldP spid="49" grpId="0" animBg="1"/>
      <p:bldP spid="51" grpId="0" animBg="1"/>
      <p:bldP spid="52" grpId="0" animBg="1"/>
      <p:bldP spid="53" grpId="0"/>
      <p:bldP spid="5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26689</TotalTime>
  <Words>1699</Words>
  <Application>Microsoft Office PowerPoint</Application>
  <PresentationFormat>Widescreen</PresentationFormat>
  <Paragraphs>489</Paragraphs>
  <Slides>33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等线</vt:lpstr>
      <vt:lpstr>等线 Light</vt:lpstr>
      <vt:lpstr>Arial</vt:lpstr>
      <vt:lpstr>Calibri</vt:lpstr>
      <vt:lpstr>Cambria Math</vt:lpstr>
      <vt:lpstr>Symbol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Automatic Semblance Picking using Information Weighted Clustering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Migration Deconvolution</dc:title>
  <dc:creator>雨青</dc:creator>
  <cp:lastModifiedBy>gerard schuster</cp:lastModifiedBy>
  <cp:revision>420</cp:revision>
  <dcterms:created xsi:type="dcterms:W3CDTF">2016-03-17T18:22:27Z</dcterms:created>
  <dcterms:modified xsi:type="dcterms:W3CDTF">2023-01-25T04:27:20Z</dcterms:modified>
</cp:coreProperties>
</file>