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6"/>
  </p:notesMasterIdLst>
  <p:handoutMasterIdLst>
    <p:handoutMasterId r:id="rId7"/>
  </p:handoutMasterIdLst>
  <p:sldIdLst>
    <p:sldId id="1279" r:id="rId2"/>
    <p:sldId id="1281" r:id="rId3"/>
    <p:sldId id="1264" r:id="rId4"/>
    <p:sldId id="1282" r:id="rId5"/>
  </p:sldIdLst>
  <p:sldSz cx="9144000" cy="6858000" type="screen4x3"/>
  <p:notesSz cx="6858000" cy="9199563"/>
  <p:kinsoku lang="zh-CN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82" userDrawn="1">
          <p15:clr>
            <a:srgbClr val="A4A3A4"/>
          </p15:clr>
        </p15:guide>
        <p15:guide id="2" orient="horz" pos="3026" userDrawn="1">
          <p15:clr>
            <a:srgbClr val="A4A3A4"/>
          </p15:clr>
        </p15:guide>
        <p15:guide id="3" orient="horz" pos="1135" userDrawn="1">
          <p15:clr>
            <a:srgbClr val="A4A3A4"/>
          </p15:clr>
        </p15:guide>
        <p15:guide id="4" orient="horz" pos="1738" userDrawn="1">
          <p15:clr>
            <a:srgbClr val="A4A3A4"/>
          </p15:clr>
        </p15:guide>
        <p15:guide id="5" orient="horz" pos="1414" userDrawn="1">
          <p15:clr>
            <a:srgbClr val="A4A3A4"/>
          </p15:clr>
        </p15:guide>
        <p15:guide id="6" pos="3456" userDrawn="1">
          <p15:clr>
            <a:srgbClr val="A4A3A4"/>
          </p15:clr>
        </p15:guide>
        <p15:guide id="7" pos="1296" userDrawn="1">
          <p15:clr>
            <a:srgbClr val="A4A3A4"/>
          </p15:clr>
        </p15:guide>
        <p15:guide id="8" pos="4613" userDrawn="1">
          <p15:clr>
            <a:srgbClr val="A4A3A4"/>
          </p15:clr>
        </p15:guide>
        <p15:guide id="9" pos="3219" userDrawn="1">
          <p15:clr>
            <a:srgbClr val="A4A3A4"/>
          </p15:clr>
        </p15:guide>
        <p15:guide id="10" pos="5184" userDrawn="1">
          <p15:clr>
            <a:srgbClr val="A4A3A4"/>
          </p15:clr>
        </p15:guide>
        <p15:guide id="11" orient="horz" pos="3326" userDrawn="1">
          <p15:clr>
            <a:srgbClr val="A4A3A4"/>
          </p15:clr>
        </p15:guide>
        <p15:guide id="12" orient="horz" pos="2531" userDrawn="1">
          <p15:clr>
            <a:srgbClr val="A4A3A4"/>
          </p15:clr>
        </p15:guide>
        <p15:guide id="13" orient="horz" pos="3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1527" initials="u" lastIdx="6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E919"/>
    <a:srgbClr val="EEF2D2"/>
    <a:srgbClr val="000082"/>
    <a:srgbClr val="FFFF87"/>
    <a:srgbClr val="FFFFFF"/>
    <a:srgbClr val="000000"/>
    <a:srgbClr val="ECF2D2"/>
    <a:srgbClr val="EEF4D9"/>
    <a:srgbClr val="EDF3DA"/>
    <a:srgbClr val="CFD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5" autoAdjust="0"/>
    <p:restoredTop sz="99625" autoAdjust="0"/>
  </p:normalViewPr>
  <p:slideViewPr>
    <p:cSldViewPr>
      <p:cViewPr varScale="1">
        <p:scale>
          <a:sx n="53" d="100"/>
          <a:sy n="53" d="100"/>
        </p:scale>
        <p:origin x="843" y="45"/>
      </p:cViewPr>
      <p:guideLst>
        <p:guide orient="horz" pos="2282"/>
        <p:guide orient="horz" pos="3026"/>
        <p:guide orient="horz" pos="1135"/>
        <p:guide orient="horz" pos="1738"/>
        <p:guide orient="horz" pos="1414"/>
        <p:guide pos="3456"/>
        <p:guide pos="1296"/>
        <p:guide pos="4613"/>
        <p:guide pos="3219"/>
        <p:guide pos="5184"/>
        <p:guide orient="horz" pos="3326"/>
        <p:guide orient="horz" pos="2531"/>
        <p:guide orient="horz" pos="3024"/>
      </p:guideLst>
    </p:cSldViewPr>
  </p:slideViewPr>
  <p:outlineViewPr>
    <p:cViewPr>
      <p:scale>
        <a:sx n="33" d="100"/>
        <a:sy n="33" d="100"/>
      </p:scale>
      <p:origin x="246" y="1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628" y="-102"/>
      </p:cViewPr>
      <p:guideLst>
        <p:guide orient="horz" pos="289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180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717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8238" y="696913"/>
            <a:ext cx="4583112" cy="3436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79241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0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9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1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77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8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4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2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2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2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9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8EC74-13BD-4258-B264-F89A936D652E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A4B0D-AF3A-408E-AB66-1305CBBA1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5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30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11" Type="http://schemas.openxmlformats.org/officeDocument/2006/relationships/image" Target="../media/image1.png"/><Relationship Id="rId5" Type="http://schemas.openxmlformats.org/officeDocument/2006/relationships/image" Target="../media/image28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3000" y="160146"/>
            <a:ext cx="7811069" cy="3198119"/>
            <a:chOff x="1026226" y="3437100"/>
            <a:chExt cx="7811069" cy="3198119"/>
          </a:xfrm>
        </p:grpSpPr>
        <p:grpSp>
          <p:nvGrpSpPr>
            <p:cNvPr id="23" name="Group 22"/>
            <p:cNvGrpSpPr/>
            <p:nvPr/>
          </p:nvGrpSpPr>
          <p:grpSpPr>
            <a:xfrm>
              <a:off x="1718474" y="4231243"/>
              <a:ext cx="4301326" cy="2245757"/>
              <a:chOff x="1718474" y="4231243"/>
              <a:chExt cx="4301326" cy="2245757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209800" y="4267200"/>
                <a:ext cx="0" cy="1981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1981200" y="5943600"/>
                <a:ext cx="3124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030187" y="5486400"/>
                <a:ext cx="1143000" cy="533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4809485" y="5845277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x</a:t>
                </a:r>
                <a:r>
                  <a:rPr lang="en-US" sz="1800" baseline="-25000" dirty="0" smtClean="0"/>
                  <a:t>1</a:t>
                </a:r>
                <a:endParaRPr lang="en-US" sz="18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18474" y="4231243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x</a:t>
                </a:r>
                <a:r>
                  <a:rPr lang="en-US" sz="1800" baseline="-25000" dirty="0" smtClean="0"/>
                  <a:t>3</a:t>
                </a:r>
                <a:endParaRPr lang="en-US" sz="18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32874" y="5221265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x</a:t>
                </a:r>
                <a:r>
                  <a:rPr lang="en-US" sz="1800" baseline="-25000" dirty="0" smtClean="0"/>
                  <a:t>2</a:t>
                </a:r>
                <a:endParaRPr lang="en-US" sz="1800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997998" y="4724400"/>
                <a:ext cx="107402" cy="1963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378998" y="4876800"/>
                <a:ext cx="107402" cy="1963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029200" y="5029200"/>
                <a:ext cx="107402" cy="1963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455198" y="5181600"/>
                <a:ext cx="107402" cy="1963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181600" y="5334000"/>
                <a:ext cx="107402" cy="1963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908002" y="5486400"/>
                <a:ext cx="107402" cy="1963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634404" y="5638800"/>
                <a:ext cx="107402" cy="1963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769398" y="4876800"/>
                <a:ext cx="107402" cy="1963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693198" y="5290066"/>
                <a:ext cx="107402" cy="1963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971800" y="6280666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940598" y="5899666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473998" y="5899666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007398" y="5334000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540798" y="4419600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302798" y="4299466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048000" y="4572000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810000" y="4451866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778798" y="4844534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540798" y="4724400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912398" y="4756666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867400" y="5213866"/>
                <a:ext cx="107402" cy="196334"/>
              </a:xfrm>
              <a:prstGeom prst="ellipse">
                <a:avLst/>
              </a:prstGeom>
              <a:solidFill>
                <a:srgbClr val="19E91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3575957" y="4617556"/>
              <a:ext cx="2188029" cy="1897544"/>
            </a:xfrm>
            <a:custGeom>
              <a:avLst/>
              <a:gdLst>
                <a:gd name="connsiteX0" fmla="*/ 2188029 w 2188029"/>
                <a:gd name="connsiteY0" fmla="*/ 787201 h 1897544"/>
                <a:gd name="connsiteX1" fmla="*/ 2024743 w 2188029"/>
                <a:gd name="connsiteY1" fmla="*/ 248358 h 1897544"/>
                <a:gd name="connsiteX2" fmla="*/ 1534886 w 2188029"/>
                <a:gd name="connsiteY2" fmla="*/ 3430 h 1897544"/>
                <a:gd name="connsiteX3" fmla="*/ 1257300 w 2188029"/>
                <a:gd name="connsiteY3" fmla="*/ 134058 h 1897544"/>
                <a:gd name="connsiteX4" fmla="*/ 996043 w 2188029"/>
                <a:gd name="connsiteY4" fmla="*/ 525944 h 1897544"/>
                <a:gd name="connsiteX5" fmla="*/ 636814 w 2188029"/>
                <a:gd name="connsiteY5" fmla="*/ 1179087 h 1897544"/>
                <a:gd name="connsiteX6" fmla="*/ 0 w 2188029"/>
                <a:gd name="connsiteY6" fmla="*/ 1897544 h 1897544"/>
                <a:gd name="connsiteX7" fmla="*/ 0 w 2188029"/>
                <a:gd name="connsiteY7" fmla="*/ 1897544 h 189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029" h="1897544">
                  <a:moveTo>
                    <a:pt x="2188029" y="787201"/>
                  </a:moveTo>
                  <a:cubicBezTo>
                    <a:pt x="2160814" y="583093"/>
                    <a:pt x="2133600" y="378986"/>
                    <a:pt x="2024743" y="248358"/>
                  </a:cubicBezTo>
                  <a:cubicBezTo>
                    <a:pt x="1915886" y="117730"/>
                    <a:pt x="1662793" y="22480"/>
                    <a:pt x="1534886" y="3430"/>
                  </a:cubicBezTo>
                  <a:cubicBezTo>
                    <a:pt x="1406979" y="-15620"/>
                    <a:pt x="1347107" y="46972"/>
                    <a:pt x="1257300" y="134058"/>
                  </a:cubicBezTo>
                  <a:cubicBezTo>
                    <a:pt x="1167493" y="221144"/>
                    <a:pt x="1099457" y="351773"/>
                    <a:pt x="996043" y="525944"/>
                  </a:cubicBezTo>
                  <a:cubicBezTo>
                    <a:pt x="892629" y="700115"/>
                    <a:pt x="802821" y="950487"/>
                    <a:pt x="636814" y="1179087"/>
                  </a:cubicBezTo>
                  <a:cubicBezTo>
                    <a:pt x="470807" y="1407687"/>
                    <a:pt x="0" y="1897544"/>
                    <a:pt x="0" y="1897544"/>
                  </a:cubicBezTo>
                  <a:lnTo>
                    <a:pt x="0" y="1897544"/>
                  </a:lnTo>
                </a:path>
              </a:pathLst>
            </a:custGeom>
            <a:noFill/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27782" y="6050444"/>
              <a:ext cx="50095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7030A0"/>
                  </a:solidFill>
                </a:rPr>
                <a:t>decision boundary </a:t>
              </a:r>
              <a:r>
                <a:rPr lang="en-US" sz="3200" dirty="0" smtClean="0"/>
                <a:t>(i.e. </a:t>
              </a:r>
              <a:r>
                <a:rPr lang="en-US" sz="3200" dirty="0" err="1" smtClean="0"/>
                <a:t>w</a:t>
              </a:r>
              <a:r>
                <a:rPr lang="en-US" sz="3200" baseline="-25000" dirty="0" err="1" smtClean="0"/>
                <a:t>ij</a:t>
              </a:r>
              <a:r>
                <a:rPr lang="en-US" sz="3200" dirty="0" err="1" smtClean="0"/>
                <a:t>’s</a:t>
              </a:r>
              <a:r>
                <a:rPr lang="en-US" sz="3200" dirty="0" smtClean="0"/>
                <a:t> )</a:t>
              </a:r>
              <a:endParaRPr lang="en-US" sz="3200" dirty="0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2633272" y="4817532"/>
              <a:ext cx="1160895" cy="668057"/>
              <a:chOff x="6324870" y="3970415"/>
              <a:chExt cx="1160895" cy="668057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6897980" y="4333672"/>
                <a:ext cx="224838" cy="3048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324870" y="3970415"/>
                <a:ext cx="11608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B0F0"/>
                    </a:solidFill>
                  </a:rPr>
                  <a:t>New data</a:t>
                </a:r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194957" y="5173708"/>
              <a:ext cx="224838" cy="304800"/>
            </a:xfrm>
            <a:prstGeom prst="ellipse">
              <a:avLst/>
            </a:prstGeom>
            <a:solidFill>
              <a:srgbClr val="19E919">
                <a:alpha val="7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026226" y="3437100"/>
              <a:ext cx="7593745" cy="1281857"/>
              <a:chOff x="1026226" y="3437100"/>
              <a:chExt cx="7593745" cy="1281857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1026226" y="3437100"/>
                <a:ext cx="7593745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7030A0"/>
                    </a:solidFill>
                  </a:rPr>
                  <a:t>Support Vector Machine (binary)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5600700" y="4114800"/>
                <a:ext cx="522514" cy="604157"/>
              </a:xfrm>
              <a:custGeom>
                <a:avLst/>
                <a:gdLst>
                  <a:gd name="connsiteX0" fmla="*/ 522514 w 522514"/>
                  <a:gd name="connsiteY0" fmla="*/ 0 h 604157"/>
                  <a:gd name="connsiteX1" fmla="*/ 310243 w 522514"/>
                  <a:gd name="connsiteY1" fmla="*/ 326571 h 604157"/>
                  <a:gd name="connsiteX2" fmla="*/ 0 w 522514"/>
                  <a:gd name="connsiteY2" fmla="*/ 604157 h 604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2514" h="604157">
                    <a:moveTo>
                      <a:pt x="522514" y="0"/>
                    </a:moveTo>
                    <a:cubicBezTo>
                      <a:pt x="459921" y="112939"/>
                      <a:pt x="397329" y="225878"/>
                      <a:pt x="310243" y="326571"/>
                    </a:cubicBezTo>
                    <a:cubicBezTo>
                      <a:pt x="223157" y="427264"/>
                      <a:pt x="111578" y="515710"/>
                      <a:pt x="0" y="604157"/>
                    </a:cubicBezTo>
                  </a:path>
                </a:pathLst>
              </a:custGeom>
              <a:noFill/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473746" y="3403886"/>
            <a:ext cx="88248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1: Linear</a:t>
            </a:r>
          </a:p>
          <a:p>
            <a:r>
              <a:rPr lang="en-US" dirty="0" smtClean="0"/>
              <a:t>Part 2: Dual Soln. + Non-Linear SVM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40222" y="4777392"/>
            <a:ext cx="59116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3: Kernel SVM</a:t>
            </a:r>
          </a:p>
          <a:p>
            <a:r>
              <a:rPr lang="en-US" dirty="0" smtClean="0"/>
              <a:t>Part 4: Soft Margin SVM</a:t>
            </a:r>
          </a:p>
          <a:p>
            <a:r>
              <a:rPr lang="en-US" dirty="0" smtClean="0"/>
              <a:t>Part 5: Summary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45988" y="5562501"/>
            <a:ext cx="4205852" cy="690563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70484" y="3455049"/>
            <a:ext cx="2752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Lagrangian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9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1"/>
    </mc:Choice>
    <mc:Fallback xmlns="">
      <p:transition spd="slow" advTm="19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6" y="762000"/>
            <a:ext cx="7554397" cy="2375462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28600" y="0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dirty="0">
                <a:solidFill>
                  <a:srgbClr val="FFFFFF"/>
                </a:solidFill>
              </a:rPr>
              <a:t>Support Vector Machine</a:t>
            </a:r>
            <a:endParaRPr 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419100" y="-1751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000" dirty="0" smtClean="0">
                <a:solidFill>
                  <a:srgbClr val="000000"/>
                </a:solidFill>
              </a:rPr>
              <a:t>SVM Overfitting</a:t>
            </a:r>
            <a:endParaRPr lang="en-US" sz="6000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1000" y="3151007"/>
            <a:ext cx="8695861" cy="1723025"/>
            <a:chOff x="38100" y="5423656"/>
            <a:chExt cx="8695861" cy="17230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0400" y="5423656"/>
              <a:ext cx="5533561" cy="17230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8100" y="5481935"/>
              <a:ext cx="34916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Final Goal: </a:t>
              </a:r>
              <a:r>
                <a:rPr lang="en-US" sz="2400" dirty="0" smtClean="0"/>
                <a:t>Find (</a:t>
              </a:r>
              <a:r>
                <a:rPr lang="en-US" sz="2400" b="1" dirty="0" err="1" smtClean="0"/>
                <a:t>w</a:t>
              </a:r>
              <a:r>
                <a:rPr lang="en-US" sz="2400" dirty="0" err="1" smtClean="0"/>
                <a:t>,b</a:t>
              </a:r>
              <a:r>
                <a:rPr lang="en-US" sz="2400" dirty="0" smtClean="0"/>
                <a:t>) </a:t>
              </a:r>
              <a:r>
                <a:rPr lang="en-US" sz="2400" dirty="0" err="1" smtClean="0"/>
                <a:t>s.t.</a:t>
              </a:r>
              <a:endParaRPr lang="en-US" sz="24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638800" y="3209286"/>
            <a:ext cx="2590800" cy="58757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519113" y="3894705"/>
            <a:ext cx="106680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116516" y="1665487"/>
            <a:ext cx="499240" cy="408791"/>
            <a:chOff x="7116516" y="1665487"/>
            <a:chExt cx="499240" cy="408791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7116516" y="1851423"/>
              <a:ext cx="281581" cy="22285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152168" y="1665487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ymbol" panose="05050102010706020507" pitchFamily="18" charset="2"/>
                </a:rPr>
                <a:t>d</a:t>
              </a:r>
              <a:r>
                <a:rPr lang="en-US" sz="1400" dirty="0" smtClean="0"/>
                <a:t>=1</a:t>
              </a:r>
              <a:endParaRPr lang="en-US" sz="1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67400" y="896820"/>
            <a:ext cx="2590800" cy="2216524"/>
            <a:chOff x="5890619" y="896820"/>
            <a:chExt cx="2590800" cy="2216524"/>
          </a:xfrm>
        </p:grpSpPr>
        <p:grpSp>
          <p:nvGrpSpPr>
            <p:cNvPr id="36" name="Group 35"/>
            <p:cNvGrpSpPr/>
            <p:nvPr/>
          </p:nvGrpSpPr>
          <p:grpSpPr>
            <a:xfrm>
              <a:off x="5890619" y="896820"/>
              <a:ext cx="2590800" cy="2216524"/>
              <a:chOff x="5890619" y="896820"/>
              <a:chExt cx="2590800" cy="221652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6096000" y="896820"/>
                <a:ext cx="0" cy="215639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5890619" y="2969567"/>
                <a:ext cx="2590800" cy="36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477000" y="2818426"/>
                <a:ext cx="0" cy="2818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934200" y="2818426"/>
                <a:ext cx="0" cy="2818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>
              <a:xfrm>
                <a:off x="7391400" y="2831523"/>
                <a:ext cx="457200" cy="281821"/>
                <a:chOff x="6629400" y="2970826"/>
                <a:chExt cx="457200" cy="281821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629400" y="2970826"/>
                  <a:ext cx="0" cy="2818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7086600" y="2970826"/>
                  <a:ext cx="0" cy="2818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" name="Group 38"/>
            <p:cNvGrpSpPr/>
            <p:nvPr/>
          </p:nvGrpSpPr>
          <p:grpSpPr>
            <a:xfrm rot="5400000">
              <a:off x="5384998" y="1732151"/>
              <a:ext cx="1371600" cy="294918"/>
              <a:chOff x="6477000" y="2818426"/>
              <a:chExt cx="1371600" cy="29491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6477000" y="2818426"/>
                <a:ext cx="0" cy="2818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934200" y="2818426"/>
                <a:ext cx="0" cy="2818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/>
              <p:cNvGrpSpPr/>
              <p:nvPr/>
            </p:nvGrpSpPr>
            <p:grpSpPr>
              <a:xfrm>
                <a:off x="7391400" y="2831523"/>
                <a:ext cx="457200" cy="281821"/>
                <a:chOff x="6629400" y="2970826"/>
                <a:chExt cx="457200" cy="281821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6629400" y="2970826"/>
                  <a:ext cx="0" cy="2818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7086600" y="2970826"/>
                  <a:ext cx="0" cy="2818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3" name="Rectangle 52"/>
          <p:cNvSpPr/>
          <p:nvPr/>
        </p:nvSpPr>
        <p:spPr>
          <a:xfrm>
            <a:off x="400547" y="3015368"/>
            <a:ext cx="8161234" cy="140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5431115" y="959949"/>
            <a:ext cx="2162390" cy="2313152"/>
            <a:chOff x="5535219" y="999123"/>
            <a:chExt cx="2162390" cy="2313152"/>
          </a:xfrm>
        </p:grpSpPr>
        <p:sp>
          <p:nvSpPr>
            <p:cNvPr id="56" name="TextBox 55"/>
            <p:cNvSpPr txBox="1"/>
            <p:nvPr/>
          </p:nvSpPr>
          <p:spPr>
            <a:xfrm>
              <a:off x="6012532" y="2942943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1      2       3     4</a:t>
              </a:r>
              <a:endParaRPr lang="en-US" sz="1800" dirty="0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5535219" y="999123"/>
              <a:ext cx="500587" cy="2029094"/>
              <a:chOff x="5535219" y="999123"/>
              <a:chExt cx="500587" cy="2029094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5562600" y="999123"/>
                <a:ext cx="4732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4</a:t>
                </a:r>
              </a:p>
              <a:p>
                <a:r>
                  <a:rPr lang="en-US" sz="1800" dirty="0" smtClean="0"/>
                  <a:t>     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553473" y="1460044"/>
                <a:ext cx="4732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3</a:t>
                </a:r>
              </a:p>
              <a:p>
                <a:r>
                  <a:rPr lang="en-US" sz="1800" dirty="0" smtClean="0"/>
                  <a:t>     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544346" y="1920965"/>
                <a:ext cx="4732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2</a:t>
                </a:r>
              </a:p>
              <a:p>
                <a:r>
                  <a:rPr lang="en-US" sz="1800" dirty="0" smtClean="0"/>
                  <a:t>     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535219" y="2381886"/>
                <a:ext cx="4732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 1</a:t>
                </a:r>
              </a:p>
              <a:p>
                <a:r>
                  <a:rPr lang="en-US" sz="1800" dirty="0" smtClean="0"/>
                  <a:t>     </a:t>
                </a:r>
              </a:p>
            </p:txBody>
          </p:sp>
        </p:grpSp>
      </p:grpSp>
      <p:cxnSp>
        <p:nvCxnSpPr>
          <p:cNvPr id="62" name="Straight Arrow Connector 61"/>
          <p:cNvCxnSpPr/>
          <p:nvPr/>
        </p:nvCxnSpPr>
        <p:spPr>
          <a:xfrm>
            <a:off x="6079573" y="2828394"/>
            <a:ext cx="392420" cy="4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5" name="Group 1024"/>
          <p:cNvGrpSpPr/>
          <p:nvPr/>
        </p:nvGrpSpPr>
        <p:grpSpPr>
          <a:xfrm>
            <a:off x="6145753" y="954754"/>
            <a:ext cx="1142213" cy="1664071"/>
            <a:chOff x="6145753" y="954754"/>
            <a:chExt cx="1142213" cy="1664071"/>
          </a:xfrm>
        </p:grpSpPr>
        <p:sp>
          <p:nvSpPr>
            <p:cNvPr id="1024" name="Oval 1023"/>
            <p:cNvSpPr/>
            <p:nvPr/>
          </p:nvSpPr>
          <p:spPr>
            <a:xfrm>
              <a:off x="6910437" y="2235823"/>
              <a:ext cx="342900" cy="383002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145753" y="2039268"/>
              <a:ext cx="342900" cy="383002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945066" y="954754"/>
              <a:ext cx="342900" cy="383002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81492" y="3940846"/>
            <a:ext cx="7444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92929"/>
                </a:solidFill>
                <a:latin typeface="Menlo"/>
              </a:rPr>
              <a:t>import </a:t>
            </a:r>
            <a:r>
              <a:rPr lang="en-US" sz="2000" dirty="0" err="1">
                <a:solidFill>
                  <a:srgbClr val="292929"/>
                </a:solidFill>
                <a:latin typeface="Menlo"/>
              </a:rPr>
              <a:t>numpy</a:t>
            </a:r>
            <a:r>
              <a:rPr lang="en-US" sz="2000" dirty="0">
                <a:solidFill>
                  <a:srgbClr val="292929"/>
                </a:solidFill>
                <a:latin typeface="Menlo"/>
              </a:rPr>
              <a:t> as np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rgbClr val="292929"/>
                </a:solidFill>
                <a:latin typeface="Menlo"/>
              </a:rPr>
              <a:t>X = </a:t>
            </a:r>
            <a:r>
              <a:rPr lang="en-US" sz="2000" dirty="0" err="1">
                <a:solidFill>
                  <a:srgbClr val="292929"/>
                </a:solidFill>
                <a:latin typeface="Menlo"/>
              </a:rPr>
              <a:t>np.array</a:t>
            </a:r>
            <a:r>
              <a:rPr lang="en-US" sz="2000" dirty="0">
                <a:solidFill>
                  <a:srgbClr val="292929"/>
                </a:solidFill>
                <a:latin typeface="Menlo"/>
              </a:rPr>
              <a:t>([[-1, -1], [-2, -1], [1, 1], [2, 1]])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solidFill>
                  <a:srgbClr val="292929"/>
                </a:solidFill>
                <a:latin typeface="Menlo"/>
              </a:rPr>
              <a:t>y = </a:t>
            </a:r>
            <a:r>
              <a:rPr lang="en-US" sz="2000" dirty="0" err="1">
                <a:solidFill>
                  <a:srgbClr val="292929"/>
                </a:solidFill>
                <a:latin typeface="Menlo"/>
              </a:rPr>
              <a:t>np.array</a:t>
            </a:r>
            <a:r>
              <a:rPr lang="en-US" sz="2000" dirty="0">
                <a:solidFill>
                  <a:srgbClr val="292929"/>
                </a:solidFill>
                <a:latin typeface="Menlo"/>
              </a:rPr>
              <a:t>([1, 1, 2, 2])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708459" y="5074229"/>
            <a:ext cx="51120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92929"/>
                </a:solidFill>
                <a:latin typeface="Menlo"/>
              </a:rPr>
              <a:t>from </a:t>
            </a:r>
            <a:r>
              <a:rPr lang="en-US" sz="2000" dirty="0" err="1">
                <a:solidFill>
                  <a:srgbClr val="292929"/>
                </a:solidFill>
                <a:latin typeface="Menlo"/>
              </a:rPr>
              <a:t>sklearn.svm</a:t>
            </a:r>
            <a:r>
              <a:rPr lang="en-US" sz="2000" dirty="0">
                <a:solidFill>
                  <a:srgbClr val="292929"/>
                </a:solidFill>
                <a:latin typeface="Menlo"/>
              </a:rPr>
              <a:t> import SVC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>
                <a:solidFill>
                  <a:srgbClr val="292929"/>
                </a:solidFill>
                <a:latin typeface="Menlo"/>
              </a:rPr>
              <a:t>clf</a:t>
            </a:r>
            <a:r>
              <a:rPr lang="en-US" sz="2000" dirty="0">
                <a:solidFill>
                  <a:srgbClr val="292929"/>
                </a:solidFill>
                <a:latin typeface="Menlo"/>
              </a:rPr>
              <a:t> = SVC(kernel='linear')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>
                <a:solidFill>
                  <a:srgbClr val="292929"/>
                </a:solidFill>
                <a:latin typeface="Menlo"/>
              </a:rPr>
              <a:t>clf.fit</a:t>
            </a:r>
            <a:r>
              <a:rPr lang="en-US" sz="2000" dirty="0">
                <a:solidFill>
                  <a:srgbClr val="292929"/>
                </a:solidFill>
                <a:latin typeface="Menlo"/>
              </a:rPr>
              <a:t>(X, y)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705757" y="622465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292929"/>
                </a:solidFill>
                <a:latin typeface="Menlo"/>
              </a:rPr>
              <a:t>prediction = </a:t>
            </a:r>
            <a:r>
              <a:rPr lang="en-US" sz="2000" dirty="0" err="1">
                <a:solidFill>
                  <a:srgbClr val="292929"/>
                </a:solidFill>
                <a:latin typeface="Menlo"/>
              </a:rPr>
              <a:t>clf.predict</a:t>
            </a:r>
            <a:r>
              <a:rPr lang="en-US" sz="2000" dirty="0">
                <a:solidFill>
                  <a:srgbClr val="292929"/>
                </a:solidFill>
                <a:latin typeface="Menlo"/>
              </a:rPr>
              <a:t>([[0,6]])</a:t>
            </a:r>
            <a:endParaRPr lang="en-US" sz="2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5694700" y="4060325"/>
            <a:ext cx="1638648" cy="843792"/>
            <a:chOff x="5694700" y="4060325"/>
            <a:chExt cx="1638648" cy="843792"/>
          </a:xfrm>
        </p:grpSpPr>
        <p:sp>
          <p:nvSpPr>
            <p:cNvPr id="30" name="TextBox 29"/>
            <p:cNvSpPr txBox="1"/>
            <p:nvPr/>
          </p:nvSpPr>
          <p:spPr>
            <a:xfrm>
              <a:off x="6174056" y="4083457"/>
              <a:ext cx="1159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Input</a:t>
              </a:r>
              <a:endParaRPr lang="en-US" sz="3600" dirty="0"/>
            </a:p>
          </p:txBody>
        </p:sp>
        <p:sp>
          <p:nvSpPr>
            <p:cNvPr id="40" name="Right Brace 39"/>
            <p:cNvSpPr/>
            <p:nvPr/>
          </p:nvSpPr>
          <p:spPr>
            <a:xfrm>
              <a:off x="5694700" y="4060325"/>
              <a:ext cx="209006" cy="8437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694700" y="5023596"/>
            <a:ext cx="1648074" cy="843792"/>
            <a:chOff x="5694700" y="4060325"/>
            <a:chExt cx="1648074" cy="843792"/>
          </a:xfrm>
        </p:grpSpPr>
        <p:sp>
          <p:nvSpPr>
            <p:cNvPr id="69" name="TextBox 68"/>
            <p:cNvSpPr txBox="1"/>
            <p:nvPr/>
          </p:nvSpPr>
          <p:spPr>
            <a:xfrm>
              <a:off x="6174056" y="4083457"/>
              <a:ext cx="11687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Train</a:t>
              </a:r>
              <a:endParaRPr lang="en-US" sz="3600" dirty="0"/>
            </a:p>
          </p:txBody>
        </p:sp>
        <p:sp>
          <p:nvSpPr>
            <p:cNvPr id="70" name="Right Brace 69"/>
            <p:cNvSpPr/>
            <p:nvPr/>
          </p:nvSpPr>
          <p:spPr>
            <a:xfrm>
              <a:off x="5694700" y="4060325"/>
              <a:ext cx="209006" cy="8437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735888" y="5986378"/>
            <a:ext cx="1972072" cy="843792"/>
            <a:chOff x="5694700" y="4060325"/>
            <a:chExt cx="1972072" cy="843792"/>
          </a:xfrm>
        </p:grpSpPr>
        <p:sp>
          <p:nvSpPr>
            <p:cNvPr id="72" name="TextBox 71"/>
            <p:cNvSpPr txBox="1"/>
            <p:nvPr/>
          </p:nvSpPr>
          <p:spPr>
            <a:xfrm>
              <a:off x="6174056" y="4083457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Predict</a:t>
              </a:r>
              <a:endParaRPr lang="en-US" sz="3600" dirty="0"/>
            </a:p>
          </p:txBody>
        </p:sp>
        <p:sp>
          <p:nvSpPr>
            <p:cNvPr id="73" name="Right Brace 72"/>
            <p:cNvSpPr/>
            <p:nvPr/>
          </p:nvSpPr>
          <p:spPr>
            <a:xfrm>
              <a:off x="5694700" y="4060325"/>
              <a:ext cx="209006" cy="84379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045" y="3253226"/>
            <a:ext cx="5099456" cy="44220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7986" y="727106"/>
            <a:ext cx="9258300" cy="313405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23720" y="2871535"/>
            <a:ext cx="3028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</a:rPr>
              <a:t>Regularization Parameter C</a:t>
            </a:r>
          </a:p>
          <a:p>
            <a:r>
              <a:rPr lang="en-US" sz="2000" dirty="0" smtClean="0">
                <a:solidFill>
                  <a:srgbClr val="00B0F0"/>
                </a:solidFill>
              </a:rPr>
              <a:t> Controls exactness of fit</a:t>
            </a:r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58"/>
    </mc:Choice>
    <mc:Fallback xmlns="">
      <p:transition spd="slow" advTm="6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876479" y="6525532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9373CF3-043B-4807-B4B6-2FC22C5F1E4E}" type="slidenum">
              <a:rPr lang="en-US" altLang="en-US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1313" y="-140441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 Margin Classification  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V="1">
            <a:off x="2362200" y="3818632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V="1">
            <a:off x="2188048" y="6705600"/>
            <a:ext cx="4081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3584254" y="459623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1" name="AutoShape 7"/>
          <p:cNvSpPr>
            <a:spLocks noChangeArrowheads="1"/>
          </p:cNvSpPr>
          <p:nvPr/>
        </p:nvSpPr>
        <p:spPr bwMode="auto">
          <a:xfrm>
            <a:off x="3009579" y="495342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61979" y="549952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2780979" y="595672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3314379" y="435652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2780979" y="527092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6" name="AutoShape 12"/>
          <p:cNvSpPr>
            <a:spLocks noChangeArrowheads="1"/>
          </p:cNvSpPr>
          <p:nvPr/>
        </p:nvSpPr>
        <p:spPr bwMode="auto">
          <a:xfrm>
            <a:off x="2933379" y="542332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7" name="AutoShape 13"/>
          <p:cNvSpPr>
            <a:spLocks noChangeArrowheads="1"/>
          </p:cNvSpPr>
          <p:nvPr/>
        </p:nvSpPr>
        <p:spPr bwMode="auto">
          <a:xfrm>
            <a:off x="3695379" y="504232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8" name="AutoShape 14"/>
          <p:cNvSpPr>
            <a:spLocks noChangeArrowheads="1"/>
          </p:cNvSpPr>
          <p:nvPr/>
        </p:nvSpPr>
        <p:spPr bwMode="auto">
          <a:xfrm>
            <a:off x="4597079" y="502962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9" name="AutoShape 15"/>
          <p:cNvSpPr>
            <a:spLocks noChangeArrowheads="1"/>
          </p:cNvSpPr>
          <p:nvPr/>
        </p:nvSpPr>
        <p:spPr bwMode="auto">
          <a:xfrm>
            <a:off x="4228779" y="595672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80" name="AutoShape 16"/>
          <p:cNvSpPr>
            <a:spLocks noChangeArrowheads="1"/>
          </p:cNvSpPr>
          <p:nvPr/>
        </p:nvSpPr>
        <p:spPr bwMode="auto">
          <a:xfrm>
            <a:off x="5219379" y="595672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81" name="AutoShape 17"/>
          <p:cNvSpPr>
            <a:spLocks noChangeArrowheads="1"/>
          </p:cNvSpPr>
          <p:nvPr/>
        </p:nvSpPr>
        <p:spPr bwMode="auto">
          <a:xfrm>
            <a:off x="3911279" y="647742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82" name="AutoShape 18"/>
          <p:cNvSpPr>
            <a:spLocks noChangeArrowheads="1"/>
          </p:cNvSpPr>
          <p:nvPr/>
        </p:nvSpPr>
        <p:spPr bwMode="auto">
          <a:xfrm>
            <a:off x="4533579" y="534712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83" name="AutoShape 19"/>
          <p:cNvSpPr>
            <a:spLocks noChangeArrowheads="1"/>
          </p:cNvSpPr>
          <p:nvPr/>
        </p:nvSpPr>
        <p:spPr bwMode="auto">
          <a:xfrm>
            <a:off x="3965254" y="584083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84" name="AutoShape 20"/>
          <p:cNvSpPr>
            <a:spLocks noChangeArrowheads="1"/>
          </p:cNvSpPr>
          <p:nvPr/>
        </p:nvSpPr>
        <p:spPr bwMode="auto">
          <a:xfrm>
            <a:off x="4609779" y="618532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85" name="AutoShape 21"/>
          <p:cNvSpPr>
            <a:spLocks noChangeArrowheads="1"/>
          </p:cNvSpPr>
          <p:nvPr/>
        </p:nvSpPr>
        <p:spPr bwMode="auto">
          <a:xfrm>
            <a:off x="5295579" y="527092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86" name="AutoShape 22"/>
          <p:cNvSpPr>
            <a:spLocks noChangeArrowheads="1"/>
          </p:cNvSpPr>
          <p:nvPr/>
        </p:nvSpPr>
        <p:spPr bwMode="auto">
          <a:xfrm>
            <a:off x="3781104" y="375803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87" name="AutoShape 23"/>
          <p:cNvSpPr>
            <a:spLocks noChangeArrowheads="1"/>
          </p:cNvSpPr>
          <p:nvPr/>
        </p:nvSpPr>
        <p:spPr bwMode="auto">
          <a:xfrm>
            <a:off x="4390704" y="383423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457504" y="459623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90" name="AutoShape 26"/>
          <p:cNvSpPr>
            <a:spLocks noChangeArrowheads="1"/>
          </p:cNvSpPr>
          <p:nvPr/>
        </p:nvSpPr>
        <p:spPr bwMode="auto">
          <a:xfrm>
            <a:off x="2990529" y="574717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591" name="Oval 31"/>
          <p:cNvSpPr>
            <a:spLocks noChangeArrowheads="1"/>
          </p:cNvSpPr>
          <p:nvPr/>
        </p:nvSpPr>
        <p:spPr bwMode="auto">
          <a:xfrm>
            <a:off x="3893816" y="5772573"/>
            <a:ext cx="228600" cy="219075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592" name="Oval 32"/>
          <p:cNvSpPr>
            <a:spLocks noChangeArrowheads="1"/>
          </p:cNvSpPr>
          <p:nvPr/>
        </p:nvSpPr>
        <p:spPr bwMode="auto">
          <a:xfrm>
            <a:off x="4527229" y="4959773"/>
            <a:ext cx="228600" cy="219075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595" name="Line 35"/>
          <p:cNvSpPr>
            <a:spLocks noChangeShapeType="1"/>
          </p:cNvSpPr>
          <p:nvPr/>
        </p:nvSpPr>
        <p:spPr bwMode="auto">
          <a:xfrm flipV="1">
            <a:off x="3447729" y="3939010"/>
            <a:ext cx="2009775" cy="2693988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5" name="TextBox 4"/>
          <p:cNvSpPr txBox="1">
            <a:spLocks noChangeArrowheads="1"/>
          </p:cNvSpPr>
          <p:nvPr/>
        </p:nvSpPr>
        <p:spPr bwMode="auto">
          <a:xfrm>
            <a:off x="7620000" y="-33338"/>
            <a:ext cx="1293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BFCFF"/>
                </a:solidFill>
              </a:rPr>
              <a:t>Sec. 15.2.1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94675" y="4300960"/>
            <a:ext cx="228600" cy="219075"/>
            <a:chOff x="4928371" y="4164012"/>
            <a:chExt cx="228600" cy="219075"/>
          </a:xfrm>
        </p:grpSpPr>
        <p:sp>
          <p:nvSpPr>
            <p:cNvPr id="962590" name="Oval 30"/>
            <p:cNvSpPr>
              <a:spLocks noChangeArrowheads="1"/>
            </p:cNvSpPr>
            <p:nvPr/>
          </p:nvSpPr>
          <p:spPr bwMode="auto">
            <a:xfrm>
              <a:off x="4928371" y="4164012"/>
              <a:ext cx="228600" cy="2190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AutoShape 23"/>
            <p:cNvSpPr>
              <a:spLocks noChangeArrowheads="1"/>
            </p:cNvSpPr>
            <p:nvPr/>
          </p:nvSpPr>
          <p:spPr bwMode="auto">
            <a:xfrm>
              <a:off x="4995862" y="4217987"/>
              <a:ext cx="88900" cy="88900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Sans" panose="020B0602030504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4" name="Line 35"/>
          <p:cNvSpPr>
            <a:spLocks noChangeShapeType="1"/>
          </p:cNvSpPr>
          <p:nvPr/>
        </p:nvSpPr>
        <p:spPr bwMode="auto">
          <a:xfrm flipV="1">
            <a:off x="3105509" y="3924768"/>
            <a:ext cx="2009775" cy="2693988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043166" y="3449300"/>
            <a:ext cx="401653" cy="689735"/>
            <a:chOff x="7620000" y="2129665"/>
            <a:chExt cx="401653" cy="689735"/>
          </a:xfrm>
        </p:grpSpPr>
        <p:sp>
          <p:nvSpPr>
            <p:cNvPr id="2" name="TextBox 1"/>
            <p:cNvSpPr txBox="1"/>
            <p:nvPr/>
          </p:nvSpPr>
          <p:spPr>
            <a:xfrm>
              <a:off x="7723173" y="2129665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endParaRPr lang="en-US" sz="18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7620000" y="2605133"/>
              <a:ext cx="269195" cy="21426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943475" y="4380803"/>
            <a:ext cx="3822379" cy="646331"/>
            <a:chOff x="5277171" y="4243855"/>
            <a:chExt cx="3822379" cy="646331"/>
          </a:xfrm>
        </p:grpSpPr>
        <p:grpSp>
          <p:nvGrpSpPr>
            <p:cNvPr id="8" name="Group 7"/>
            <p:cNvGrpSpPr/>
            <p:nvPr/>
          </p:nvGrpSpPr>
          <p:grpSpPr>
            <a:xfrm>
              <a:off x="8610600" y="4641850"/>
              <a:ext cx="228600" cy="219075"/>
              <a:chOff x="8695979" y="1350961"/>
              <a:chExt cx="228600" cy="219075"/>
            </a:xfrm>
          </p:grpSpPr>
          <p:sp>
            <p:nvSpPr>
              <p:cNvPr id="50" name="Oval 30"/>
              <p:cNvSpPr>
                <a:spLocks noChangeArrowheads="1"/>
              </p:cNvSpPr>
              <p:nvPr/>
            </p:nvSpPr>
            <p:spPr bwMode="auto">
              <a:xfrm>
                <a:off x="8695979" y="1350961"/>
                <a:ext cx="228600" cy="21907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" name="AutoShape 23"/>
              <p:cNvSpPr>
                <a:spLocks noChangeArrowheads="1"/>
              </p:cNvSpPr>
              <p:nvPr/>
            </p:nvSpPr>
            <p:spPr bwMode="auto">
              <a:xfrm>
                <a:off x="8763470" y="1404936"/>
                <a:ext cx="88900" cy="88900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277171" y="4243855"/>
              <a:ext cx="3822379" cy="646331"/>
              <a:chOff x="9417248" y="2555549"/>
              <a:chExt cx="3822379" cy="64633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0220852" y="2555549"/>
                <a:ext cx="30187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</a:rPr>
                  <a:t>What a waste with small 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d, </a:t>
                </a:r>
              </a:p>
              <a:p>
                <a:r>
                  <a:rPr lang="en-US" sz="1800" dirty="0" smtClean="0">
                    <a:solidFill>
                      <a:srgbClr val="FF0000"/>
                    </a:solidFill>
                  </a:rPr>
                  <a:t>just because of one point        !</a:t>
                </a:r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9417248" y="2566229"/>
                <a:ext cx="864638" cy="1365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276225" y="970790"/>
            <a:ext cx="4667250" cy="1015663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</a:rPr>
              <a:t>Find </a:t>
            </a:r>
            <a:r>
              <a:rPr lang="en-US" altLang="en-US" sz="2000" b="1" dirty="0">
                <a:latin typeface="Times New Roman" panose="02020603050405020304" pitchFamily="18" charset="0"/>
              </a:rPr>
              <a:t>w</a:t>
            </a:r>
            <a:r>
              <a:rPr lang="en-US" altLang="en-US" sz="2000" dirty="0">
                <a:latin typeface="Times New Roman" panose="02020603050405020304" pitchFamily="18" charset="0"/>
              </a:rPr>
              <a:t> and </a:t>
            </a:r>
            <a:r>
              <a:rPr lang="en-US" altLang="en-US" sz="2000" i="1" dirty="0">
                <a:latin typeface="Times New Roman" panose="02020603050405020304" pitchFamily="18" charset="0"/>
              </a:rPr>
              <a:t>b</a:t>
            </a:r>
            <a:r>
              <a:rPr lang="en-US" altLang="en-US" sz="2000" dirty="0">
                <a:latin typeface="Times New Roman" panose="02020603050405020304" pitchFamily="18" charset="0"/>
              </a:rPr>
              <a:t> such that</a:t>
            </a:r>
          </a:p>
          <a:p>
            <a:pPr eaLnBrk="1" hangingPunct="1"/>
            <a:r>
              <a:rPr lang="el-GR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=½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w</a:t>
            </a:r>
            <a:r>
              <a:rPr lang="en-US" altLang="en-US" sz="2000" baseline="30000" dirty="0" err="1">
                <a:latin typeface="Times New Roman" panose="02020603050405020304" pitchFamily="18" charset="0"/>
              </a:rPr>
              <a:t>T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w</a:t>
            </a:r>
            <a:r>
              <a:rPr lang="en-US" altLang="en-US" sz="2000" dirty="0">
                <a:latin typeface="Times New Roman" panose="02020603050405020304" pitchFamily="18" charset="0"/>
              </a:rPr>
              <a:t>  is </a:t>
            </a:r>
            <a:r>
              <a:rPr lang="en-US" altLang="en-US" sz="1600" dirty="0">
                <a:latin typeface="Times New Roman" panose="02020603050405020304" pitchFamily="18" charset="0"/>
              </a:rPr>
              <a:t>minimized and for all </a:t>
            </a:r>
            <a:r>
              <a:rPr lang="en-US" altLang="en-US" sz="1800" dirty="0">
                <a:latin typeface="Times New Roman" panose="02020603050405020304" pitchFamily="18" charset="0"/>
              </a:rPr>
              <a:t>{</a:t>
            </a:r>
            <a:r>
              <a:rPr lang="en-US" altLang="en-US" sz="1600" dirty="0">
                <a:latin typeface="Times New Roman" panose="02020603050405020304" pitchFamily="18" charset="0"/>
              </a:rPr>
              <a:t>(</a:t>
            </a:r>
            <a:r>
              <a:rPr lang="en-US" altLang="en-US" sz="1800" b="1" dirty="0">
                <a:latin typeface="Times New Roman" panose="02020603050405020304" pitchFamily="18" charset="0"/>
              </a:rPr>
              <a:t>x</a:t>
            </a:r>
            <a:r>
              <a:rPr lang="en-US" altLang="en-US" sz="1800" b="1" baseline="-25000" dirty="0">
                <a:latin typeface="Times New Roman" panose="02020603050405020304" pitchFamily="18" charset="0"/>
              </a:rPr>
              <a:t>i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,</a:t>
            </a:r>
            <a:r>
              <a:rPr lang="en-US" altLang="en-US" sz="1800" i="1" dirty="0" err="1">
                <a:latin typeface="Times New Roman" panose="02020603050405020304" pitchFamily="18" charset="0"/>
              </a:rPr>
              <a:t>y</a:t>
            </a:r>
            <a:r>
              <a:rPr lang="en-US" altLang="en-US" sz="1800" i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sz="1800" dirty="0">
                <a:latin typeface="Times New Roman" panose="02020603050405020304" pitchFamily="18" charset="0"/>
              </a:rPr>
              <a:t>)}</a:t>
            </a:r>
            <a:endParaRPr lang="en-US" altLang="en-US" sz="2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000" i="1" dirty="0" err="1">
                <a:latin typeface="Times New Roman" panose="02020603050405020304" pitchFamily="18" charset="0"/>
              </a:rPr>
              <a:t>y</a:t>
            </a:r>
            <a:r>
              <a:rPr lang="en-US" altLang="en-US" sz="2000" i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sz="2000" dirty="0">
                <a:latin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w</a:t>
            </a:r>
            <a:r>
              <a:rPr lang="en-US" altLang="en-US" sz="2000" b="1" baseline="30000" dirty="0" err="1">
                <a:latin typeface="Times New Roman" panose="02020603050405020304" pitchFamily="18" charset="0"/>
              </a:rPr>
              <a:t>T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x</a:t>
            </a:r>
            <a:r>
              <a:rPr lang="en-US" altLang="en-US" sz="2000" b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</a:rPr>
              <a:t>+ b)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813058" y="3608611"/>
            <a:ext cx="2800767" cy="369332"/>
            <a:chOff x="6146754" y="3471663"/>
            <a:chExt cx="2800767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6146754" y="3471663"/>
              <a:ext cx="2800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If we could ignore        then 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8038306" y="3546791"/>
              <a:ext cx="228600" cy="219075"/>
              <a:chOff x="4928371" y="4164012"/>
              <a:chExt cx="228600" cy="219075"/>
            </a:xfrm>
          </p:grpSpPr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4928371" y="4164012"/>
                <a:ext cx="228600" cy="21907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1" name="AutoShape 23"/>
              <p:cNvSpPr>
                <a:spLocks noChangeArrowheads="1"/>
              </p:cNvSpPr>
              <p:nvPr/>
            </p:nvSpPr>
            <p:spPr bwMode="auto">
              <a:xfrm>
                <a:off x="4995862" y="4217987"/>
                <a:ext cx="88900" cy="88900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Sans" panose="020B0602030504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962588" name="Line 28"/>
          <p:cNvSpPr>
            <a:spLocks noChangeShapeType="1"/>
          </p:cNvSpPr>
          <p:nvPr/>
        </p:nvSpPr>
        <p:spPr bwMode="auto">
          <a:xfrm flipV="1">
            <a:off x="3181709" y="3894121"/>
            <a:ext cx="2143125" cy="28844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2732929"/>
            <a:ext cx="3313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Instead of ignoring</a:t>
            </a:r>
            <a:r>
              <a:rPr lang="en-US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</a:t>
            </a:r>
            <a:r>
              <a:rPr lang="en-US" sz="1600" b="1" baseline="-25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/>
              <a:t>we can move it!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4301171" y="4237094"/>
            <a:ext cx="407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600" b="1" baseline="-25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1600" dirty="0">
                <a:solidFill>
                  <a:srgbClr val="00B0F0"/>
                </a:solidFill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524124" y="4067940"/>
            <a:ext cx="247136" cy="220688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75082" y="2402941"/>
                <a:ext cx="47371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en-US" sz="1600" i="1" dirty="0" smtClean="0">
                    <a:solidFill>
                      <a:srgbClr val="00B0F0"/>
                    </a:solidFill>
                  </a:rPr>
                  <a:t>y</a:t>
                </a:r>
                <a:r>
                  <a:rPr lang="en-US" altLang="en-US" sz="1600" i="1" baseline="-25000" dirty="0" smtClean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600" i="1" dirty="0" smtClean="0"/>
                  <a:t> </a:t>
                </a:r>
                <a:r>
                  <a:rPr lang="en-US" altLang="en-US" sz="1600" dirty="0" smtClean="0"/>
                  <a:t>(</a:t>
                </a:r>
                <a:r>
                  <a:rPr lang="en-US" altLang="en-US" sz="1600" b="1" dirty="0" smtClean="0"/>
                  <a:t>w</a:t>
                </a:r>
                <a:r>
                  <a:rPr lang="en-US" altLang="en-US" sz="1600" b="1" baseline="30000" dirty="0" smtClean="0"/>
                  <a:t>T</a:t>
                </a:r>
                <a:r>
                  <a:rPr lang="en-US" altLang="en-US" sz="1600" b="1" dirty="0" smtClean="0">
                    <a:solidFill>
                      <a:srgbClr val="00B0F0"/>
                    </a:solidFill>
                  </a:rPr>
                  <a:t>x</a:t>
                </a:r>
                <a:r>
                  <a:rPr lang="en-US" altLang="en-US" sz="1600" b="1" baseline="-25000" dirty="0" smtClean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600" b="1" dirty="0" smtClean="0"/>
                  <a:t> </a:t>
                </a:r>
                <a:r>
                  <a:rPr lang="en-US" altLang="en-US" sz="1600" dirty="0" smtClean="0"/>
                  <a:t>+ </a:t>
                </a:r>
                <a:r>
                  <a:rPr lang="en-US" altLang="en-US" sz="1600" i="1" dirty="0" smtClean="0"/>
                  <a:t>b</a:t>
                </a:r>
                <a:r>
                  <a:rPr lang="en-US" altLang="en-US" sz="1600" dirty="0" smtClean="0"/>
                  <a:t>)</a:t>
                </a:r>
                <a:r>
                  <a:rPr lang="en-US" altLang="en-US" sz="1600" b="1" dirty="0" smtClean="0"/>
                  <a:t> + </a:t>
                </a:r>
                <a:r>
                  <a:rPr lang="en-US" altLang="en-US" sz="1600" i="1" dirty="0" smtClean="0">
                    <a:solidFill>
                      <a:srgbClr val="00B0F0"/>
                    </a:solidFill>
                  </a:rPr>
                  <a:t>y</a:t>
                </a:r>
                <a:r>
                  <a:rPr lang="en-US" altLang="en-US" sz="1600" i="1" baseline="-25000" dirty="0" smtClean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600" i="1" dirty="0" smtClean="0"/>
                  <a:t> </a:t>
                </a:r>
                <a:r>
                  <a:rPr lang="en-US" altLang="en-US" sz="1600" dirty="0"/>
                  <a:t>(</a:t>
                </a:r>
                <a:r>
                  <a:rPr lang="en-US" altLang="en-US" sz="1600" b="1" dirty="0" smtClean="0"/>
                  <a:t>w</a:t>
                </a:r>
                <a:r>
                  <a:rPr lang="en-US" altLang="en-US" sz="1600" b="1" baseline="30000" dirty="0" smtClean="0"/>
                  <a:t>T</a:t>
                </a:r>
                <a:r>
                  <a:rPr lang="en-US" altLang="en-US" sz="1600" b="1" dirty="0" smtClean="0">
                    <a:solidFill>
                      <a:srgbClr val="00B0F0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altLang="en-US" sz="1600" b="1" dirty="0" smtClean="0">
                    <a:solidFill>
                      <a:srgbClr val="00B0F0"/>
                    </a:solidFill>
                  </a:rPr>
                  <a:t>x</a:t>
                </a:r>
                <a:r>
                  <a:rPr lang="en-US" altLang="en-US" sz="1600" b="1" baseline="-25000" dirty="0" smtClean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600" b="1" dirty="0" smtClean="0"/>
                  <a:t> </a:t>
                </a:r>
                <a:r>
                  <a:rPr lang="en-US" altLang="en-US" sz="1600" dirty="0"/>
                  <a:t>+ </a:t>
                </a:r>
                <a:r>
                  <a:rPr lang="en-US" altLang="en-US" sz="1600" i="1" dirty="0"/>
                  <a:t>b</a:t>
                </a:r>
                <a:r>
                  <a:rPr lang="en-US" altLang="en-US" sz="1600" dirty="0" smtClean="0"/>
                  <a:t>) = </a:t>
                </a:r>
                <a:r>
                  <a:rPr lang="en-US" altLang="en-US" sz="1600" i="1" dirty="0">
                    <a:solidFill>
                      <a:srgbClr val="00B0F0"/>
                    </a:solidFill>
                  </a:rPr>
                  <a:t>y</a:t>
                </a:r>
                <a:r>
                  <a:rPr lang="en-US" altLang="en-US" sz="1600" i="1" baseline="-25000" dirty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600" i="1" dirty="0"/>
                  <a:t> </a:t>
                </a:r>
                <a:r>
                  <a:rPr lang="en-US" altLang="en-US" sz="1600" dirty="0"/>
                  <a:t>(</a:t>
                </a:r>
                <a:r>
                  <a:rPr lang="en-US" altLang="en-US" sz="1600" b="1" dirty="0"/>
                  <a:t>w</a:t>
                </a:r>
                <a:r>
                  <a:rPr lang="en-US" altLang="en-US" sz="1600" b="1" baseline="30000" dirty="0"/>
                  <a:t>T</a:t>
                </a:r>
                <a:r>
                  <a:rPr lang="en-US" altLang="en-US" sz="1600" b="1" dirty="0">
                    <a:solidFill>
                      <a:srgbClr val="00B0F0"/>
                    </a:solidFill>
                  </a:rPr>
                  <a:t>x</a:t>
                </a:r>
                <a:r>
                  <a:rPr lang="en-US" altLang="en-US" sz="1600" b="1" baseline="-25000" dirty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600" b="1" dirty="0"/>
                  <a:t> </a:t>
                </a:r>
                <a:r>
                  <a:rPr lang="en-US" altLang="en-US" sz="1600" dirty="0"/>
                  <a:t>+ </a:t>
                </a:r>
                <a:r>
                  <a:rPr lang="en-US" altLang="en-US" sz="1600" i="1" dirty="0"/>
                  <a:t>b</a:t>
                </a:r>
                <a:r>
                  <a:rPr lang="en-US" altLang="en-US" sz="1600" dirty="0"/>
                  <a:t>)</a:t>
                </a:r>
                <a:r>
                  <a:rPr lang="en-US" altLang="en-US" sz="1600" b="1" dirty="0"/>
                  <a:t> </a:t>
                </a:r>
                <a:r>
                  <a:rPr lang="en-US" altLang="en-US" sz="1600" b="1" dirty="0" smtClean="0"/>
                  <a:t>+ </a:t>
                </a:r>
                <a:r>
                  <a:rPr lang="en-US" altLang="en-US" sz="1600" b="1" dirty="0" smtClean="0">
                    <a:solidFill>
                      <a:srgbClr val="00B0F0"/>
                    </a:solidFill>
                    <a:latin typeface="Symbol" panose="05050102010706020507" pitchFamily="18" charset="2"/>
                  </a:rPr>
                  <a:t>x</a:t>
                </a:r>
                <a:r>
                  <a:rPr lang="en-US" altLang="en-US" sz="1600" b="1" baseline="-25000" dirty="0" smtClean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600" b="1" dirty="0" smtClean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600" b="1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en-US" sz="1600" b="1" dirty="0" smtClean="0">
                    <a:solidFill>
                      <a:srgbClr val="00B0F0"/>
                    </a:solidFill>
                  </a:rPr>
                  <a:t> 1</a:t>
                </a:r>
                <a:endParaRPr lang="en-US" sz="16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82" y="2402941"/>
                <a:ext cx="4737194" cy="338554"/>
              </a:xfrm>
              <a:prstGeom prst="rect">
                <a:avLst/>
              </a:prstGeom>
              <a:blipFill>
                <a:blip r:embed="rId5"/>
                <a:stretch>
                  <a:fillRect l="-772" t="-71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4539660" y="3947197"/>
            <a:ext cx="407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b="1" dirty="0">
                <a:solidFill>
                  <a:srgbClr val="00B0F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1200" b="1" dirty="0">
                <a:solidFill>
                  <a:srgbClr val="00B0F0"/>
                </a:solidFill>
              </a:rPr>
              <a:t>x</a:t>
            </a:r>
            <a:r>
              <a:rPr lang="en-US" altLang="en-US" sz="1200" b="1" baseline="-25000" dirty="0">
                <a:solidFill>
                  <a:srgbClr val="00B0F0"/>
                </a:solidFill>
              </a:rPr>
              <a:t>5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44260" y="1960601"/>
                <a:ext cx="223065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1800" i="1" dirty="0">
                    <a:solidFill>
                      <a:srgbClr val="00B0F0"/>
                    </a:solidFill>
                  </a:rPr>
                  <a:t>y</a:t>
                </a:r>
                <a:r>
                  <a:rPr lang="en-US" altLang="en-US" sz="1800" i="1" baseline="-25000" dirty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800" i="1" dirty="0"/>
                  <a:t> </a:t>
                </a:r>
                <a:r>
                  <a:rPr lang="en-US" altLang="en-US" sz="1800" dirty="0"/>
                  <a:t>(</a:t>
                </a:r>
                <a:r>
                  <a:rPr lang="en-US" altLang="en-US" sz="1800" b="1" dirty="0"/>
                  <a:t>w</a:t>
                </a:r>
                <a:r>
                  <a:rPr lang="en-US" altLang="en-US" sz="1800" b="1" baseline="30000" dirty="0"/>
                  <a:t>T</a:t>
                </a:r>
                <a:r>
                  <a:rPr lang="en-US" altLang="en-US" sz="1800" b="1" dirty="0">
                    <a:solidFill>
                      <a:srgbClr val="00B0F0"/>
                    </a:solidFill>
                  </a:rPr>
                  <a:t>x</a:t>
                </a:r>
                <a:r>
                  <a:rPr lang="en-US" altLang="en-US" sz="1800" b="1" baseline="-25000" dirty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800" b="1" dirty="0"/>
                  <a:t> </a:t>
                </a:r>
                <a:r>
                  <a:rPr lang="en-US" altLang="en-US" sz="1800" dirty="0"/>
                  <a:t>+ </a:t>
                </a:r>
                <a:r>
                  <a:rPr lang="en-US" altLang="en-US" sz="1800" i="1" dirty="0"/>
                  <a:t>b</a:t>
                </a:r>
                <a:r>
                  <a:rPr lang="en-US" altLang="en-US" sz="1800" dirty="0"/>
                  <a:t>)</a:t>
                </a:r>
                <a:r>
                  <a:rPr lang="en-US" alt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altLang="en-US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en-US" sz="1800" b="1" dirty="0">
                    <a:solidFill>
                      <a:schemeClr val="tx1"/>
                    </a:solidFill>
                  </a:rPr>
                  <a:t> 1 - </a:t>
                </a:r>
                <a:r>
                  <a:rPr lang="en-US" altLang="en-US" sz="1800" b="1" dirty="0">
                    <a:solidFill>
                      <a:srgbClr val="00B0F0"/>
                    </a:solidFill>
                    <a:latin typeface="Symbol" panose="05050102010706020507" pitchFamily="18" charset="2"/>
                  </a:rPr>
                  <a:t>x</a:t>
                </a:r>
                <a:r>
                  <a:rPr lang="en-US" altLang="en-US" sz="1800" b="1" baseline="-25000" dirty="0">
                    <a:solidFill>
                      <a:srgbClr val="00B0F0"/>
                    </a:solidFill>
                  </a:rPr>
                  <a:t>5</a:t>
                </a:r>
                <a:r>
                  <a:rPr lang="en-US" altLang="en-US" sz="1800" b="1" dirty="0"/>
                  <a:t> </a:t>
                </a:r>
                <a:endParaRPr lang="en-US" sz="18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60" y="1960601"/>
                <a:ext cx="2230653" cy="369332"/>
              </a:xfrm>
              <a:prstGeom prst="rect">
                <a:avLst/>
              </a:prstGeom>
              <a:blipFill>
                <a:blip r:embed="rId6"/>
                <a:stretch>
                  <a:fillRect l="-2186" t="-11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276225" y="970790"/>
            <a:ext cx="4667250" cy="1359143"/>
            <a:chOff x="276225" y="970790"/>
            <a:chExt cx="4667250" cy="1359143"/>
          </a:xfrm>
        </p:grpSpPr>
        <p:sp>
          <p:nvSpPr>
            <p:cNvPr id="31" name="Rectangle 30"/>
            <p:cNvSpPr/>
            <p:nvPr/>
          </p:nvSpPr>
          <p:spPr>
            <a:xfrm>
              <a:off x="276225" y="1960601"/>
              <a:ext cx="4667250" cy="9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6225" y="970790"/>
              <a:ext cx="4667250" cy="1359143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333900" y="1954293"/>
                <a:ext cx="40565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en-US" sz="1800" i="1" dirty="0" smtClean="0">
                    <a:solidFill>
                      <a:srgbClr val="00B0F0"/>
                    </a:solidFill>
                  </a:rPr>
                  <a:t>y</a:t>
                </a:r>
                <a:r>
                  <a:rPr lang="en-US" altLang="en-US" sz="1800" i="1" baseline="-25000" dirty="0" err="1" smtClean="0">
                    <a:solidFill>
                      <a:srgbClr val="00B0F0"/>
                    </a:solidFill>
                  </a:rPr>
                  <a:t>i</a:t>
                </a:r>
                <a:r>
                  <a:rPr lang="en-US" altLang="en-US" sz="1800" i="1" dirty="0" smtClean="0"/>
                  <a:t> </a:t>
                </a:r>
                <a:r>
                  <a:rPr lang="en-US" altLang="en-US" sz="1800" dirty="0"/>
                  <a:t>(</a:t>
                </a:r>
                <a:r>
                  <a:rPr lang="en-US" altLang="en-US" sz="1800" b="1" dirty="0" err="1" smtClean="0"/>
                  <a:t>w</a:t>
                </a:r>
                <a:r>
                  <a:rPr lang="en-US" altLang="en-US" sz="1800" b="1" baseline="30000" dirty="0" err="1" smtClean="0"/>
                  <a:t>T</a:t>
                </a:r>
                <a:r>
                  <a:rPr lang="en-US" altLang="en-US" sz="1800" b="1" dirty="0" err="1" smtClean="0">
                    <a:solidFill>
                      <a:srgbClr val="00B0F0"/>
                    </a:solidFill>
                  </a:rPr>
                  <a:t>x</a:t>
                </a:r>
                <a:r>
                  <a:rPr lang="en-US" altLang="en-US" sz="1800" b="1" baseline="-25000" dirty="0" err="1" smtClean="0">
                    <a:solidFill>
                      <a:srgbClr val="00B0F0"/>
                    </a:solidFill>
                  </a:rPr>
                  <a:t>i</a:t>
                </a:r>
                <a:r>
                  <a:rPr lang="en-US" altLang="en-US" sz="1800" b="1" dirty="0" smtClean="0"/>
                  <a:t> </a:t>
                </a:r>
                <a:r>
                  <a:rPr lang="en-US" altLang="en-US" sz="1800" dirty="0"/>
                  <a:t>+ </a:t>
                </a:r>
                <a:r>
                  <a:rPr lang="en-US" altLang="en-US" sz="1800" i="1" dirty="0"/>
                  <a:t>b</a:t>
                </a:r>
                <a:r>
                  <a:rPr lang="en-US" altLang="en-US" sz="1800" dirty="0"/>
                  <a:t>)</a:t>
                </a:r>
                <a:r>
                  <a:rPr lang="en-US" alt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altLang="en-US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en-US" sz="1800" b="1" dirty="0">
                    <a:solidFill>
                      <a:schemeClr val="tx1"/>
                    </a:solidFill>
                  </a:rPr>
                  <a:t> 1 </a:t>
                </a:r>
                <a:r>
                  <a:rPr lang="en-US" altLang="en-US" sz="1800" b="1" dirty="0" smtClean="0">
                    <a:solidFill>
                      <a:schemeClr val="tx1"/>
                    </a:solidFill>
                  </a:rPr>
                  <a:t>– </a:t>
                </a:r>
                <a:r>
                  <a:rPr lang="en-US" altLang="en-US" sz="1800" b="1" dirty="0" smtClean="0">
                    <a:solidFill>
                      <a:srgbClr val="00B0F0"/>
                    </a:solidFill>
                    <a:latin typeface="Symbol" panose="05050102010706020507" pitchFamily="18" charset="2"/>
                  </a:rPr>
                  <a:t>x</a:t>
                </a:r>
                <a:r>
                  <a:rPr lang="en-US" altLang="en-US" sz="1800" b="1" baseline="-25000" dirty="0" smtClean="0">
                    <a:solidFill>
                      <a:srgbClr val="00B0F0"/>
                    </a:solidFill>
                  </a:rPr>
                  <a:t>i</a:t>
                </a:r>
                <a:r>
                  <a:rPr lang="en-US" altLang="en-US" sz="1800" b="1" dirty="0" smtClean="0">
                    <a:solidFill>
                      <a:srgbClr val="00B0F0"/>
                    </a:solidFill>
                  </a:rPr>
                  <a:t>    </a:t>
                </a:r>
                <a:r>
                  <a:rPr lang="en-US" altLang="en-US" sz="1800" b="1" dirty="0" smtClean="0"/>
                  <a:t>&amp;</a:t>
                </a:r>
                <a:r>
                  <a:rPr lang="en-US" altLang="en-US" sz="1800" b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altLang="en-US" sz="1800" b="1" dirty="0" smtClean="0">
                    <a:solidFill>
                      <a:srgbClr val="00B0F0"/>
                    </a:solidFill>
                    <a:latin typeface="Symbol" panose="05050102010706020507" pitchFamily="18" charset="2"/>
                  </a:rPr>
                  <a:t>x</a:t>
                </a:r>
                <a:r>
                  <a:rPr lang="en-US" altLang="en-US" sz="1800" b="1" baseline="-25000" dirty="0" smtClean="0">
                    <a:solidFill>
                      <a:srgbClr val="00B0F0"/>
                    </a:solidFill>
                  </a:rPr>
                  <a:t>i </a:t>
                </a:r>
                <a:r>
                  <a:rPr lang="en-US" altLang="en-US" sz="1800" b="1" dirty="0" smtClean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en-US" sz="18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en-US" sz="1800" b="1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 </a:t>
                </a:r>
                <a:r>
                  <a:rPr lang="en-US" altLang="en-US" sz="1800" b="1" dirty="0" err="1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i</a:t>
                </a:r>
                <a:r>
                  <a:rPr lang="en-US" altLang="en-US" sz="1800" b="1" dirty="0" smtClean="0">
                    <a:solidFill>
                      <a:schemeClr val="tx1"/>
                    </a:solidFill>
                  </a:rPr>
                  <a:t> </a:t>
                </a:r>
                <a:endParaRPr lang="en-US" sz="1800" dirty="0"/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00" y="1954293"/>
                <a:ext cx="4056599" cy="369332"/>
              </a:xfrm>
              <a:prstGeom prst="rect">
                <a:avLst/>
              </a:prstGeom>
              <a:blipFill>
                <a:blip r:embed="rId7"/>
                <a:stretch>
                  <a:fillRect l="-1353" t="-11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289356" y="967503"/>
            <a:ext cx="5537190" cy="1359143"/>
            <a:chOff x="289356" y="967503"/>
            <a:chExt cx="5265307" cy="1359143"/>
          </a:xfrm>
        </p:grpSpPr>
        <p:grpSp>
          <p:nvGrpSpPr>
            <p:cNvPr id="36" name="Group 35"/>
            <p:cNvGrpSpPr/>
            <p:nvPr/>
          </p:nvGrpSpPr>
          <p:grpSpPr>
            <a:xfrm>
              <a:off x="289356" y="967503"/>
              <a:ext cx="5265307" cy="1359143"/>
              <a:chOff x="289356" y="967503"/>
              <a:chExt cx="5265307" cy="1359143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4853952" y="1663235"/>
                <a:ext cx="119714" cy="635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289356" y="967503"/>
                <a:ext cx="5265307" cy="1359143"/>
                <a:chOff x="289356" y="967503"/>
                <a:chExt cx="5265307" cy="1359143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4876479" y="988208"/>
                  <a:ext cx="166687" cy="3121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289356" y="967503"/>
                  <a:ext cx="5265307" cy="1359143"/>
                </a:xfrm>
                <a:prstGeom prst="rect">
                  <a:avLst/>
                </a:prstGeom>
                <a:noFill/>
                <a:ln w="571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286" y="1282947"/>
              <a:ext cx="4952543" cy="38795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96" name="TextBox 95"/>
          <p:cNvSpPr txBox="1"/>
          <p:nvPr/>
        </p:nvSpPr>
        <p:spPr>
          <a:xfrm>
            <a:off x="3197088" y="2720505"/>
            <a:ext cx="4022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What is mathematical formula  for moving </a:t>
            </a:r>
            <a:r>
              <a:rPr lang="en-US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600" b="1" baseline="-25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333900" y="1670897"/>
            <a:ext cx="1723500" cy="283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347" y="856391"/>
            <a:ext cx="2643477" cy="168594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0" y="2978150"/>
            <a:ext cx="4350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Ah ha, much fatter, more robust margin thickness?</a:t>
            </a:r>
            <a:endParaRPr lang="en-US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0" y="3257987"/>
            <a:ext cx="5543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Penalty might be one misclassification (error) </a:t>
            </a:r>
            <a:r>
              <a:rPr lang="en-US" sz="1600" dirty="0" smtClean="0">
                <a:solidFill>
                  <a:srgbClr val="00B0F0"/>
                </a:solidFill>
              </a:rPr>
              <a:t>of x</a:t>
            </a:r>
            <a:r>
              <a:rPr lang="en-US" sz="1600" baseline="-25000" dirty="0" smtClean="0">
                <a:solidFill>
                  <a:srgbClr val="00B0F0"/>
                </a:solidFill>
              </a:rPr>
              <a:t>5</a:t>
            </a:r>
            <a:r>
              <a:rPr lang="en-US" sz="1600" dirty="0" smtClean="0">
                <a:solidFill>
                  <a:srgbClr val="00B0F0"/>
                </a:solidFill>
              </a:rPr>
              <a:t>, </a:t>
            </a:r>
            <a:r>
              <a:rPr lang="en-US" sz="1600" dirty="0" smtClean="0"/>
              <a:t>but might be</a:t>
            </a:r>
          </a:p>
          <a:p>
            <a:r>
              <a:rPr lang="en-US" sz="1600" dirty="0" smtClean="0"/>
              <a:t>worth it if you want to robustly label lots of new points ?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834645" y="2423468"/>
            <a:ext cx="2908757" cy="284139"/>
            <a:chOff x="1834645" y="2423468"/>
            <a:chExt cx="2908757" cy="284139"/>
          </a:xfrm>
        </p:grpSpPr>
        <p:sp>
          <p:nvSpPr>
            <p:cNvPr id="3" name="Rectangle 2"/>
            <p:cNvSpPr/>
            <p:nvPr/>
          </p:nvSpPr>
          <p:spPr>
            <a:xfrm>
              <a:off x="4465724" y="2433421"/>
              <a:ext cx="277678" cy="274186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834645" y="2423468"/>
              <a:ext cx="1244784" cy="258102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26669" y="5296212"/>
            <a:ext cx="4317657" cy="276999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C~0 then we allow many errors (shifted pts) to fatten margin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876479" y="5674913"/>
            <a:ext cx="4098494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C&gt;&gt;0 then we work hard to reduce errors (shifted pts) at </a:t>
            </a:r>
          </a:p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of thin margin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479" y="1004640"/>
            <a:ext cx="166687" cy="1293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293288" y="1657351"/>
            <a:ext cx="2953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Slack variables-&gt;allowable errors</a:t>
            </a:r>
            <a:endParaRPr lang="en-US" sz="1600" dirty="0">
              <a:solidFill>
                <a:srgbClr val="00B0F0"/>
              </a:solidFill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241" y="1292857"/>
            <a:ext cx="5208276" cy="3879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2030853" y="1327899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40643" y="1004640"/>
            <a:ext cx="3699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CN" sz="1200" i="1" dirty="0">
                <a:solidFill>
                  <a:srgbClr val="FF0000"/>
                </a:solidFill>
                <a:ea typeface="SimSun" panose="02010600030101010101" pitchFamily="2" charset="-122"/>
              </a:rPr>
              <a:t>C</a:t>
            </a:r>
            <a:r>
              <a:rPr lang="en-US" altLang="zh-CN" sz="1200" dirty="0">
                <a:ea typeface="SimSun" panose="02010600030101010101" pitchFamily="2" charset="-122"/>
              </a:rPr>
              <a:t> </a:t>
            </a:r>
            <a:r>
              <a:rPr lang="en-US" altLang="zh-CN" sz="1200" dirty="0">
                <a:solidFill>
                  <a:srgbClr val="FF0000"/>
                </a:solidFill>
                <a:ea typeface="SimSun" panose="02010600030101010101" pitchFamily="2" charset="-122"/>
              </a:rPr>
              <a:t>: tradeoff parameter </a:t>
            </a:r>
            <a:r>
              <a:rPr lang="en-US" altLang="zh-CN" sz="1200" dirty="0" smtClean="0">
                <a:solidFill>
                  <a:srgbClr val="FF0000"/>
                </a:solidFill>
                <a:ea typeface="SimSun" panose="02010600030101010101" pitchFamily="2" charset="-122"/>
              </a:rPr>
              <a:t>between reducing error</a:t>
            </a:r>
          </a:p>
          <a:p>
            <a:pPr lvl="1" algn="ctr"/>
            <a:r>
              <a:rPr lang="en-US" altLang="zh-CN" sz="1200" dirty="0" smtClean="0">
                <a:solidFill>
                  <a:srgbClr val="FF0000"/>
                </a:solidFill>
                <a:ea typeface="SimSun" panose="02010600030101010101" pitchFamily="2" charset="-122"/>
              </a:rPr>
              <a:t>  (C&gt;&gt;&gt;0) or increase margin thickness (C~0)</a:t>
            </a:r>
            <a:endParaRPr lang="en-US" altLang="zh-CN" sz="1200" dirty="0">
              <a:solidFill>
                <a:srgbClr val="FF0000"/>
              </a:solidFill>
              <a:ea typeface="SimSun" panose="02010600030101010101" pitchFamily="2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22" y="920300"/>
            <a:ext cx="5596613" cy="141439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378031"/>
      </p:ext>
    </p:extLst>
  </p:cSld>
  <p:clrMapOvr>
    <a:masterClrMapping/>
  </p:clrMapOvr>
  <p:transition advTm="606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6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6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3073 -0.0398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01041 -0.0335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62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2.5E-6 -2.22222E-6 C -0.00174 -0.0007 -0.00347 -0.0007 -0.00486 -0.00162 C -0.00556 -0.00185 -0.00538 -0.00324 -0.0059 -0.00371 C -0.00643 -0.00417 -0.00695 -0.00417 -0.00764 -0.0044 C -0.00903 -0.00486 -0.01181 -0.00579 -0.01181 -0.00579 C -0.01302 -0.01088 -0.01111 -0.00509 -0.01441 -0.0088 C -0.01493 -0.00926 -0.01476 -0.01019 -0.01511 -0.01088 C -0.01545 -0.01158 -0.01615 -0.01181 -0.01667 -0.01227 C -0.01684 -0.01343 -0.01736 -0.01574 -0.01823 -0.01644 C -0.0191 -0.01736 -0.02031 -0.01759 -0.02136 -0.01806 C -0.02518 -0.01968 -0.02049 -0.01736 -0.02518 -0.02014 C -0.0257 -0.02037 -0.02622 -0.0206 -0.02674 -0.02084 C -0.02813 -0.02361 -0.02726 -0.02292 -0.02934 -0.02292 L -0.02934 -0.02292 " pathEditMode="relative" ptsTypes="AAAAAAAAAAAAAAA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2257 -0.00162 C -0.02309 -0.00162 -0.02362 -0.00208 -0.02414 -0.00231 C -0.02553 -0.00254 -0.02709 -0.00278 -0.02848 -0.00301 L -0.03212 -0.00787 L -0.03212 -0.00787 " pathEditMode="relative" ptsTypes="AAAAA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62595" grpId="0" animBg="1"/>
      <p:bldP spid="44" grpId="0" animBg="1"/>
      <p:bldP spid="44" grpId="1" animBg="1"/>
      <p:bldP spid="962588" grpId="0" animBg="1"/>
      <p:bldP spid="962588" grpId="1" animBg="1"/>
      <p:bldP spid="22" grpId="0"/>
      <p:bldP spid="23" grpId="0"/>
      <p:bldP spid="23" grpId="1"/>
      <p:bldP spid="27" grpId="0"/>
      <p:bldP spid="28" grpId="0"/>
      <p:bldP spid="29" grpId="0"/>
      <p:bldP spid="94" grpId="0" animBg="1"/>
      <p:bldP spid="96" grpId="0"/>
      <p:bldP spid="39" grpId="0" animBg="1"/>
      <p:bldP spid="76" grpId="0"/>
      <p:bldP spid="77" grpId="0"/>
      <p:bldP spid="9" grpId="0" animBg="1"/>
      <p:bldP spid="82" grpId="0" animBg="1"/>
      <p:bldP spid="38" grpId="0"/>
      <p:bldP spid="12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1313" y="-140441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 Margin Classification  </a:t>
            </a:r>
          </a:p>
        </p:txBody>
      </p:sp>
      <p:sp>
        <p:nvSpPr>
          <p:cNvPr id="36905" name="TextBox 4"/>
          <p:cNvSpPr txBox="1">
            <a:spLocks noChangeArrowheads="1"/>
          </p:cNvSpPr>
          <p:nvPr/>
        </p:nvSpPr>
        <p:spPr bwMode="auto">
          <a:xfrm>
            <a:off x="7620000" y="-33338"/>
            <a:ext cx="1293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panose="020B0602030504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BFCFF"/>
                </a:solidFill>
              </a:rPr>
              <a:t>Sec. 15.2.1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" y="-33338"/>
            <a:ext cx="10128196" cy="6833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479303"/>
      </p:ext>
    </p:extLst>
  </p:cSld>
  <p:clrMapOvr>
    <a:masterClrMapping/>
  </p:clrMapOvr>
  <p:transition advTm="606127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0.8|3.6|4.6|54.8|1.3|25|2.2|2|0.9|3|19.8|2.1|9.8|7.3|22.6|0.8|29.7|37.7|0.6|109.2|80|0.9|2.2|49.8|44.3|3.6|30|35.9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0.8|3.6|4.6|54.8|1.3|25|2.2|2|0.9|3|19.8|2.1|9.8|7.3|22.6|0.8|29.7|37.7|0.6|109.2|80|0.9|2.2|49.8|44.3|3.6|30|35.9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80627</TotalTime>
  <Words>379</Words>
  <Application>Microsoft Office PowerPoint</Application>
  <PresentationFormat>On-screen Show (4:3)</PresentationFormat>
  <Paragraphs>62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MS PGothic</vt:lpstr>
      <vt:lpstr>宋体</vt:lpstr>
      <vt:lpstr>宋体</vt:lpstr>
      <vt:lpstr>Arial</vt:lpstr>
      <vt:lpstr>Calibri</vt:lpstr>
      <vt:lpstr>Calibri Light</vt:lpstr>
      <vt:lpstr>Cambria Math</vt:lpstr>
      <vt:lpstr>Lucida Sans</vt:lpstr>
      <vt:lpstr>Menlo</vt:lpstr>
      <vt:lpstr>Symbol</vt:lpstr>
      <vt:lpstr>Times New Roman</vt:lpstr>
      <vt:lpstr>Office Theme</vt:lpstr>
      <vt:lpstr>PowerPoint Presentation</vt:lpstr>
      <vt:lpstr>PowerPoint Presentation</vt:lpstr>
      <vt:lpstr>Soft Margin Classification  </vt:lpstr>
      <vt:lpstr>Soft Margin Classification  </vt:lpstr>
    </vt:vector>
  </TitlesOfParts>
  <Company>University of Utah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Extended Diffraction-Slice Theorem for Wavepath Traveltime Tomography</dc:title>
  <dc:creator>GeoPhysics</dc:creator>
  <cp:lastModifiedBy>KITS</cp:lastModifiedBy>
  <cp:revision>1515</cp:revision>
  <dcterms:created xsi:type="dcterms:W3CDTF">1999-02-02T06:33:16Z</dcterms:created>
  <dcterms:modified xsi:type="dcterms:W3CDTF">2020-11-17T18:16:14Z</dcterms:modified>
</cp:coreProperties>
</file>