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3"/>
  </p:notesMasterIdLst>
  <p:handoutMasterIdLst>
    <p:handoutMasterId r:id="rId54"/>
  </p:handoutMasterIdLst>
  <p:sldIdLst>
    <p:sldId id="1279" r:id="rId2"/>
    <p:sldId id="1191" r:id="rId3"/>
    <p:sldId id="1196" r:id="rId4"/>
    <p:sldId id="1205" r:id="rId5"/>
    <p:sldId id="1248" r:id="rId6"/>
    <p:sldId id="1253" r:id="rId7"/>
    <p:sldId id="1250" r:id="rId8"/>
    <p:sldId id="1254" r:id="rId9"/>
    <p:sldId id="1255" r:id="rId10"/>
    <p:sldId id="1249" r:id="rId11"/>
    <p:sldId id="1243" r:id="rId12"/>
    <p:sldId id="1218" r:id="rId13"/>
    <p:sldId id="1256" r:id="rId14"/>
    <p:sldId id="1197" r:id="rId15"/>
    <p:sldId id="1262" r:id="rId16"/>
    <p:sldId id="1270" r:id="rId17"/>
    <p:sldId id="1281" r:id="rId18"/>
    <p:sldId id="1264" r:id="rId19"/>
    <p:sldId id="1280" r:id="rId20"/>
    <p:sldId id="1282" r:id="rId21"/>
    <p:sldId id="1263" r:id="rId22"/>
    <p:sldId id="1265" r:id="rId23"/>
    <p:sldId id="1271" r:id="rId24"/>
    <p:sldId id="1272" r:id="rId25"/>
    <p:sldId id="1273" r:id="rId26"/>
    <p:sldId id="1217" r:id="rId27"/>
    <p:sldId id="1219" r:id="rId28"/>
    <p:sldId id="1175" r:id="rId29"/>
    <p:sldId id="1236" r:id="rId30"/>
    <p:sldId id="1203" r:id="rId31"/>
    <p:sldId id="1222" r:id="rId32"/>
    <p:sldId id="1176" r:id="rId33"/>
    <p:sldId id="1177" r:id="rId34"/>
    <p:sldId id="1216" r:id="rId35"/>
    <p:sldId id="1242" r:id="rId36"/>
    <p:sldId id="1234" r:id="rId37"/>
    <p:sldId id="1207" r:id="rId38"/>
    <p:sldId id="1209" r:id="rId39"/>
    <p:sldId id="1210" r:id="rId40"/>
    <p:sldId id="1224" r:id="rId41"/>
    <p:sldId id="1225" r:id="rId42"/>
    <p:sldId id="1226" r:id="rId43"/>
    <p:sldId id="1227" r:id="rId44"/>
    <p:sldId id="1228" r:id="rId45"/>
    <p:sldId id="1230" r:id="rId46"/>
    <p:sldId id="1266" r:id="rId47"/>
    <p:sldId id="1267" r:id="rId48"/>
    <p:sldId id="1268" r:id="rId49"/>
    <p:sldId id="1269" r:id="rId50"/>
    <p:sldId id="1251" r:id="rId51"/>
    <p:sldId id="1252" r:id="rId52"/>
  </p:sldIdLst>
  <p:sldSz cx="9144000" cy="6858000" type="screen4x3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82" userDrawn="1">
          <p15:clr>
            <a:srgbClr val="A4A3A4"/>
          </p15:clr>
        </p15:guide>
        <p15:guide id="2" orient="horz" pos="3026" userDrawn="1">
          <p15:clr>
            <a:srgbClr val="A4A3A4"/>
          </p15:clr>
        </p15:guide>
        <p15:guide id="3" orient="horz" pos="1135" userDrawn="1">
          <p15:clr>
            <a:srgbClr val="A4A3A4"/>
          </p15:clr>
        </p15:guide>
        <p15:guide id="4" orient="horz" pos="1738" userDrawn="1">
          <p15:clr>
            <a:srgbClr val="A4A3A4"/>
          </p15:clr>
        </p15:guide>
        <p15:guide id="5" orient="horz" pos="1414" userDrawn="1">
          <p15:clr>
            <a:srgbClr val="A4A3A4"/>
          </p15:clr>
        </p15:guide>
        <p15:guide id="6" pos="3456" userDrawn="1">
          <p15:clr>
            <a:srgbClr val="A4A3A4"/>
          </p15:clr>
        </p15:guide>
        <p15:guide id="7" pos="1296" userDrawn="1">
          <p15:clr>
            <a:srgbClr val="A4A3A4"/>
          </p15:clr>
        </p15:guide>
        <p15:guide id="8" pos="4613" userDrawn="1">
          <p15:clr>
            <a:srgbClr val="A4A3A4"/>
          </p15:clr>
        </p15:guide>
        <p15:guide id="9" pos="3219" userDrawn="1">
          <p15:clr>
            <a:srgbClr val="A4A3A4"/>
          </p15:clr>
        </p15:guide>
        <p15:guide id="10" pos="5184" userDrawn="1">
          <p15:clr>
            <a:srgbClr val="A4A3A4"/>
          </p15:clr>
        </p15:guide>
        <p15:guide id="11" orient="horz" pos="3326" userDrawn="1">
          <p15:clr>
            <a:srgbClr val="A4A3A4"/>
          </p15:clr>
        </p15:guide>
        <p15:guide id="12" orient="horz" pos="2531" userDrawn="1">
          <p15:clr>
            <a:srgbClr val="A4A3A4"/>
          </p15:clr>
        </p15:guide>
        <p15:guide id="13" orient="horz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527" initials="u" lastIdx="6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E919"/>
    <a:srgbClr val="EEF2D2"/>
    <a:srgbClr val="000082"/>
    <a:srgbClr val="FFFF87"/>
    <a:srgbClr val="FFFFFF"/>
    <a:srgbClr val="000000"/>
    <a:srgbClr val="ECF2D2"/>
    <a:srgbClr val="EEF4D9"/>
    <a:srgbClr val="EDF3DA"/>
    <a:srgbClr val="CFD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5" autoAdjust="0"/>
    <p:restoredTop sz="99625" autoAdjust="0"/>
  </p:normalViewPr>
  <p:slideViewPr>
    <p:cSldViewPr>
      <p:cViewPr>
        <p:scale>
          <a:sx n="44" d="100"/>
          <a:sy n="44" d="100"/>
        </p:scale>
        <p:origin x="1096" y="131"/>
      </p:cViewPr>
      <p:guideLst>
        <p:guide orient="horz" pos="2282"/>
        <p:guide orient="horz" pos="3026"/>
        <p:guide orient="horz" pos="1135"/>
        <p:guide orient="horz" pos="1738"/>
        <p:guide orient="horz" pos="1414"/>
        <p:guide pos="3456"/>
        <p:guide pos="1296"/>
        <p:guide pos="4613"/>
        <p:guide pos="3219"/>
        <p:guide pos="5184"/>
        <p:guide orient="horz" pos="3326"/>
        <p:guide orient="horz" pos="2531"/>
        <p:guide orient="horz" pos="3024"/>
      </p:guideLst>
    </p:cSldViewPr>
  </p:slideViewPr>
  <p:outlineViewPr>
    <p:cViewPr>
      <p:scale>
        <a:sx n="33" d="100"/>
        <a:sy n="33" d="100"/>
      </p:scale>
      <p:origin x="246" y="1932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28" y="-10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8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241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3A328-2A11-491D-A284-4360A881C4D6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670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7B1DF-0DC8-490C-BB61-32A6912EFF55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0115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6E92D-41C0-457F-859D-E95D8C9FBDAC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036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0CF67-9C80-4ADD-9698-2280A05F4F06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XOR: x_1, x_2, and we want to transform to x_1^2, x_2^2, x_1 x_2</a:t>
            </a:r>
          </a:p>
          <a:p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It can also be viewed as feature extraction from the feature vector </a:t>
            </a:r>
            <a:r>
              <a:rPr lang="en-US" altLang="zh-CN" b="1">
                <a:ea typeface="SimSun" panose="02010600030101010101" pitchFamily="2" charset="-122"/>
              </a:rPr>
              <a:t>x</a:t>
            </a:r>
            <a:r>
              <a:rPr lang="en-US" altLang="zh-CN">
                <a:ea typeface="SimSun" panose="02010600030101010101" pitchFamily="2" charset="-122"/>
              </a:rPr>
              <a:t>, but now we extract </a:t>
            </a:r>
            <a:r>
              <a:rPr lang="en-US" altLang="zh-CN" i="1">
                <a:ea typeface="SimSun" panose="02010600030101010101" pitchFamily="2" charset="-122"/>
              </a:rPr>
              <a:t>more</a:t>
            </a:r>
            <a:r>
              <a:rPr lang="en-US" altLang="zh-CN">
                <a:ea typeface="SimSun" panose="02010600030101010101" pitchFamily="2" charset="-122"/>
              </a:rPr>
              <a:t> feature than the number of features in </a:t>
            </a:r>
            <a:r>
              <a:rPr lang="en-US" altLang="zh-CN" b="1">
                <a:ea typeface="SimSun" panose="02010600030101010101" pitchFamily="2" charset="-122"/>
              </a:rPr>
              <a:t>x</a:t>
            </a:r>
            <a:r>
              <a:rPr lang="en-US" altLang="zh-CN">
                <a:ea typeface="SimSun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94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82636-33F7-46C6-87C0-8FBDE1C8BC38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080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02E89-7612-40E9-8FEB-516268114224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418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F5B14-17AA-4C4F-86AA-1FF1F550BD0F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7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01890-0441-444D-8EDC-7F97DC10AA3E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Despite violating Mercer condition, the sigmoid kernel function can still work</a:t>
            </a:r>
          </a:p>
        </p:txBody>
      </p:sp>
    </p:spTree>
    <p:extLst>
      <p:ext uri="{BB962C8B-B14F-4D97-AF65-F5344CB8AC3E}">
        <p14:creationId xmlns:p14="http://schemas.microsoft.com/office/powerpoint/2010/main" val="178785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2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2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EC74-13BD-4258-B264-F89A936D652E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4B0D-AF3A-408E-AB66-1305CBBA1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rnel-machines.org/" TargetMode="External"/><Relationship Id="rId7" Type="http://schemas.openxmlformats.org/officeDocument/2006/relationships/hyperlink" Target="http://www.clopinet.com/isabelle/Projects/SVM/applis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rnel-machines.org/papers/tutorial-nips.ps.gz" TargetMode="External"/><Relationship Id="rId5" Type="http://schemas.openxmlformats.org/officeDocument/2006/relationships/hyperlink" Target="http://www.support-vector.net/icml-tutorial.pdf" TargetMode="External"/><Relationship Id="rId4" Type="http://schemas.openxmlformats.org/officeDocument/2006/relationships/hyperlink" Target="http://www.support-vector.net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2.xml"/><Relationship Id="rId16" Type="http://schemas.openxmlformats.org/officeDocument/2006/relationships/image" Target="../media/image39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4.png"/><Relationship Id="rId5" Type="http://schemas.openxmlformats.org/officeDocument/2006/relationships/tags" Target="../tags/tag5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11.xml"/><Relationship Id="rId7" Type="http://schemas.openxmlformats.org/officeDocument/2006/relationships/image" Target="../media/image4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png"/><Relationship Id="rId4" Type="http://schemas.openxmlformats.org/officeDocument/2006/relationships/tags" Target="../tags/tag12.xml"/><Relationship Id="rId9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15.xml"/><Relationship Id="rId7" Type="http://schemas.openxmlformats.org/officeDocument/2006/relationships/image" Target="../media/image6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8.xml"/><Relationship Id="rId7" Type="http://schemas.openxmlformats.org/officeDocument/2006/relationships/image" Target="../media/image6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21.xml"/><Relationship Id="rId7" Type="http://schemas.openxmlformats.org/officeDocument/2006/relationships/image" Target="../media/image7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10995" y="4392275"/>
            <a:ext cx="2484805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5490" y="3714776"/>
            <a:ext cx="2752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917374" y="3813631"/>
            <a:ext cx="2770793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010994" y="4397639"/>
            <a:ext cx="2484805" cy="690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09947" y="5082049"/>
            <a:ext cx="3114829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1160514" y="-24021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Dual Solution to SVM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12" y="157740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4" y="1291931"/>
            <a:ext cx="6163731" cy="894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8452" y="2370002"/>
            <a:ext cx="553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Correlation matrix=Dot products between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(n)</a:t>
            </a:r>
            <a:r>
              <a:rPr lang="en-US" sz="1800" b="1" dirty="0" smtClean="0">
                <a:solidFill>
                  <a:srgbClr val="FF0000"/>
                </a:solidFill>
              </a:rPr>
              <a:t> and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(m)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512" y="3402233"/>
            <a:ext cx="10610356" cy="2310823"/>
            <a:chOff x="4699386" y="1820998"/>
            <a:chExt cx="10610356" cy="2310823"/>
          </a:xfrm>
        </p:grpSpPr>
        <p:grpSp>
          <p:nvGrpSpPr>
            <p:cNvPr id="20" name="Group 19"/>
            <p:cNvGrpSpPr/>
            <p:nvPr/>
          </p:nvGrpSpPr>
          <p:grpSpPr>
            <a:xfrm>
              <a:off x="4699386" y="1820998"/>
              <a:ext cx="10610356" cy="2310823"/>
              <a:chOff x="4699386" y="1820998"/>
              <a:chExt cx="10610356" cy="231082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21696" y="1820998"/>
                <a:ext cx="8767875" cy="2310823"/>
                <a:chOff x="6421696" y="1820998"/>
                <a:chExt cx="8767875" cy="2310823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448875" y="1823497"/>
                  <a:ext cx="8740696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(1)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(1)       </a:t>
                  </a:r>
                  <a:r>
                    <a:rPr lang="en-US" sz="1800" b="1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/>
                    <a:t> …… 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</a:t>
                  </a:r>
                  <a:r>
                    <a:rPr lang="en-US" sz="1800" baseline="30000" dirty="0"/>
                    <a:t>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endParaRPr lang="en-US" sz="1800" b="1" dirty="0" smtClean="0"/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   </a:t>
                  </a:r>
                  <a:r>
                    <a:rPr lang="en-US" sz="1800" b="1" baseline="30000" dirty="0" smtClean="0"/>
                    <a:t>    </a:t>
                  </a:r>
                  <a:r>
                    <a:rPr lang="en-US" sz="1800" b="1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(2)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(2)</a:t>
                  </a:r>
                  <a:r>
                    <a:rPr lang="en-US" sz="1800" b="1" dirty="0"/>
                    <a:t> …… </a:t>
                  </a:r>
                  <a:r>
                    <a:rPr lang="en-US" sz="1800" b="1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(N)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(N</a:t>
                  </a:r>
                  <a:r>
                    <a:rPr lang="en-US" sz="1800" b="1" baseline="30000" dirty="0" smtClean="0"/>
                    <a:t>)</a:t>
                  </a:r>
                  <a:endParaRPr lang="en-US" sz="1800" b="1" dirty="0" smtClean="0"/>
                </a:p>
                <a:p>
                  <a:r>
                    <a:rPr lang="en-US" sz="1800" b="1" dirty="0"/>
                    <a:t> </a:t>
                  </a:r>
                  <a:r>
                    <a:rPr lang="en-US" sz="1800" b="1" dirty="0" smtClean="0"/>
                    <a:t>      .…                           ….                              ….</a:t>
                  </a:r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      </a:t>
                  </a:r>
                  <a:r>
                    <a:rPr lang="en-US" sz="1800" b="1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(2)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(2)</a:t>
                  </a:r>
                  <a:r>
                    <a:rPr lang="en-US" sz="1800" b="1" dirty="0"/>
                    <a:t> ……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(N)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(N)</a:t>
                  </a:r>
                  <a:endParaRPr lang="en-US" sz="1800" b="1" dirty="0"/>
                </a:p>
                <a:p>
                  <a:endParaRPr lang="en-US" sz="1800" b="1" dirty="0"/>
                </a:p>
                <a:p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   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</p:txBody>
            </p:sp>
            <p:sp>
              <p:nvSpPr>
                <p:cNvPr id="6" name="Double Bracket 5"/>
                <p:cNvSpPr/>
                <p:nvPr/>
              </p:nvSpPr>
              <p:spPr>
                <a:xfrm>
                  <a:off x="6421696" y="1820998"/>
                  <a:ext cx="5465504" cy="1227002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699386" y="22387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maximize</a:t>
                </a:r>
                <a:endParaRPr lang="en-US" sz="1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30388" y="2205335"/>
                <a:ext cx="9579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1/2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baseline="30000" dirty="0" smtClean="0"/>
                  <a:t>T</a:t>
                </a:r>
                <a:r>
                  <a:rPr lang="en-US" sz="2400" dirty="0" smtClean="0"/>
                  <a:t>                                                                         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baseline="30000" dirty="0" smtClean="0"/>
                  <a:t> </a:t>
                </a:r>
                <a:r>
                  <a:rPr lang="en-US" sz="2400" dirty="0" smtClean="0"/>
                  <a:t>   + (-</a:t>
                </a:r>
                <a:r>
                  <a:rPr lang="en-US" sz="2400" b="1" dirty="0" smtClean="0"/>
                  <a:t>1</a:t>
                </a:r>
                <a:r>
                  <a:rPr lang="en-US" sz="2400" baseline="30000" dirty="0" smtClean="0"/>
                  <a:t>T</a:t>
                </a:r>
                <a:r>
                  <a:rPr lang="en-US" sz="2400" dirty="0" smtClean="0"/>
                  <a:t>)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dirty="0" smtClean="0"/>
                  <a:t>                    </a:t>
                </a:r>
                <a:endParaRPr lang="en-US" sz="2400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998824" y="2366414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Symbol" panose="05050102010706020507" pitchFamily="18" charset="2"/>
                </a:rPr>
                <a:t>a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152485" y="1512692"/>
            <a:ext cx="122982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z</a:t>
            </a:r>
            <a:r>
              <a:rPr lang="en-US" sz="2000" b="1" baseline="30000" dirty="0" smtClean="0"/>
              <a:t>(n)</a:t>
            </a:r>
            <a:r>
              <a:rPr lang="en-US" sz="2000" b="1" dirty="0" smtClean="0">
                <a:cs typeface="Times New Roman" panose="02020603050405020304" pitchFamily="18" charset="0"/>
              </a:rPr>
              <a:t>•</a:t>
            </a:r>
            <a:r>
              <a:rPr lang="en-US" sz="2000" baseline="-25000" dirty="0" smtClean="0"/>
              <a:t> </a:t>
            </a:r>
            <a:r>
              <a:rPr lang="en-US" sz="2000" b="1" dirty="0" smtClean="0"/>
              <a:t>z</a:t>
            </a:r>
            <a:r>
              <a:rPr lang="en-US" sz="2000" b="1" baseline="30000" dirty="0" smtClean="0"/>
              <a:t>(m)     </a:t>
            </a:r>
            <a:endParaRPr lang="en-US" sz="2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79001" y="3421660"/>
            <a:ext cx="8788999" cy="2308324"/>
            <a:chOff x="1133335" y="4539796"/>
            <a:chExt cx="8788999" cy="2308324"/>
          </a:xfrm>
        </p:grpSpPr>
        <p:sp>
          <p:nvSpPr>
            <p:cNvPr id="24" name="Rectangle 23"/>
            <p:cNvSpPr/>
            <p:nvPr/>
          </p:nvSpPr>
          <p:spPr>
            <a:xfrm>
              <a:off x="1133335" y="4575946"/>
              <a:ext cx="5273484" cy="111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1638" y="4539796"/>
              <a:ext cx="87406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y</a:t>
              </a:r>
              <a:r>
                <a:rPr lang="en-US" sz="1800" baseline="30000" dirty="0" smtClean="0"/>
                <a:t>(1)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(1)       </a:t>
              </a:r>
              <a:r>
                <a:rPr lang="en-US" sz="1800" b="1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</a:t>
              </a:r>
              <a:r>
                <a:rPr lang="en-US" sz="1800" b="1" dirty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/>
                <a:t> …… 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(1</a:t>
              </a:r>
              <a:r>
                <a:rPr lang="en-US" sz="1800" baseline="30000" dirty="0"/>
                <a:t>)</a:t>
              </a:r>
              <a:r>
                <a:rPr lang="en-US" sz="1800" baseline="-25000" dirty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</a:t>
              </a:r>
              <a:r>
                <a:rPr lang="en-US" sz="1800" b="1" dirty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endParaRPr lang="en-US" sz="1800" b="1" dirty="0" smtClean="0"/>
            </a:p>
            <a:p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   </a:t>
              </a:r>
              <a:r>
                <a:rPr lang="en-US" sz="1800" b="1" baseline="30000" dirty="0" smtClean="0"/>
                <a:t>    </a:t>
              </a:r>
              <a:r>
                <a:rPr lang="en-US" sz="1800" b="1" dirty="0" smtClean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(2)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</a:t>
              </a:r>
              <a:r>
                <a:rPr lang="en-US" sz="1800" b="1" baseline="30000" dirty="0"/>
                <a:t>)</a:t>
              </a:r>
              <a:r>
                <a:rPr lang="en-US" sz="1800" b="1" dirty="0"/>
                <a:t> …… </a:t>
              </a:r>
              <a:r>
                <a:rPr lang="en-US" sz="1800" b="1" dirty="0" smtClean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(N)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endParaRPr lang="en-US" sz="1800" b="1" dirty="0" smtClean="0"/>
            </a:p>
            <a:p>
              <a:r>
                <a:rPr lang="en-US" sz="1800" b="1" dirty="0"/>
                <a:t> </a:t>
              </a:r>
              <a:r>
                <a:rPr lang="en-US" sz="1800" b="1" dirty="0" smtClean="0"/>
                <a:t>      .…                           ….                              ….</a:t>
              </a:r>
            </a:p>
            <a:p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      </a:t>
              </a:r>
              <a:r>
                <a:rPr lang="en-US" sz="1800" b="1" dirty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(2)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</a:t>
              </a:r>
              <a:r>
                <a:rPr lang="en-US" sz="1800" b="1" baseline="30000" dirty="0"/>
                <a:t>)</a:t>
              </a:r>
              <a:r>
                <a:rPr lang="en-US" sz="1800" b="1" dirty="0"/>
                <a:t> ……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(N)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</a:t>
              </a:r>
              <a:r>
                <a:rPr lang="en-US" sz="1800" b="1" baseline="30000" dirty="0"/>
                <a:t>)</a:t>
              </a:r>
              <a:endParaRPr lang="en-US" sz="1800" b="1" dirty="0"/>
            </a:p>
            <a:p>
              <a:endParaRPr lang="en-US" sz="1800" b="1" dirty="0"/>
            </a:p>
            <a:p>
              <a:r>
                <a:rPr lang="en-US" sz="1800" baseline="-25000" dirty="0" smtClean="0"/>
                <a:t> </a:t>
              </a:r>
              <a:endParaRPr lang="en-US" sz="1800" dirty="0"/>
            </a:p>
            <a:p>
              <a:r>
                <a:rPr lang="en-US" sz="1800" b="1" dirty="0" smtClean="0"/>
                <a:t>     </a:t>
              </a:r>
              <a:r>
                <a:rPr lang="en-US" sz="1800" baseline="-25000" dirty="0" smtClean="0"/>
                <a:t> </a:t>
              </a:r>
              <a:endParaRPr lang="en-US" sz="1800" dirty="0"/>
            </a:p>
            <a:p>
              <a:r>
                <a:rPr lang="en-US" sz="1800" b="1" dirty="0" smtClean="0"/>
                <a:t> </a:t>
              </a:r>
              <a:r>
                <a:rPr lang="en-US" sz="1800" baseline="-25000" dirty="0" smtClean="0"/>
                <a:t> </a:t>
              </a:r>
              <a:endParaRPr lang="en-US" sz="18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74" y="4629090"/>
            <a:ext cx="10855844" cy="2481466"/>
            <a:chOff x="4274" y="4629090"/>
            <a:chExt cx="10855844" cy="2481466"/>
          </a:xfrm>
        </p:grpSpPr>
        <p:grpSp>
          <p:nvGrpSpPr>
            <p:cNvPr id="30" name="Group 29"/>
            <p:cNvGrpSpPr/>
            <p:nvPr/>
          </p:nvGrpSpPr>
          <p:grpSpPr>
            <a:xfrm>
              <a:off x="4274" y="5079231"/>
              <a:ext cx="10855844" cy="2031325"/>
              <a:chOff x="4274" y="5079231"/>
              <a:chExt cx="10855844" cy="203132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566253" y="5079231"/>
                <a:ext cx="8767875" cy="2031325"/>
                <a:chOff x="1133335" y="4539796"/>
                <a:chExt cx="8767875" cy="2747599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1133335" y="4575946"/>
                  <a:ext cx="5273484" cy="11180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160514" y="4539796"/>
                  <a:ext cx="8740696" cy="27475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K</a:t>
                  </a:r>
                  <a:r>
                    <a:rPr lang="en-US" sz="1800" b="1" dirty="0" smtClean="0"/>
                    <a:t>(x</a:t>
                  </a:r>
                  <a:r>
                    <a:rPr lang="en-US" sz="1800" b="1" baseline="30000" dirty="0" smtClean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 smtClean="0"/>
                    <a:t>(1)</a:t>
                  </a:r>
                  <a:r>
                    <a:rPr lang="en-US" sz="1800" b="1" dirty="0" smtClean="0"/>
                    <a:t>)</a:t>
                  </a:r>
                  <a:r>
                    <a:rPr lang="en-US" sz="1800" b="1" baseline="30000" dirty="0" smtClean="0"/>
                    <a:t>      </a:t>
                  </a:r>
                  <a:r>
                    <a:rPr lang="en-US" sz="1800" b="1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K</a:t>
                  </a:r>
                  <a:r>
                    <a:rPr lang="en-US" sz="1800" b="1" dirty="0"/>
                    <a:t>(x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/>
                    <a:t>) …….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</a:t>
                  </a:r>
                  <a:r>
                    <a:rPr lang="en-US" sz="1800" baseline="30000" dirty="0"/>
                    <a:t>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K</a:t>
                  </a:r>
                  <a:r>
                    <a:rPr lang="en-US" sz="1800" b="1" dirty="0"/>
                    <a:t>(x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/>
                    <a:t>)</a:t>
                  </a:r>
                  <a:r>
                    <a:rPr lang="en-US" sz="1800" b="1" baseline="30000" dirty="0" smtClean="0"/>
                    <a:t> </a:t>
                  </a:r>
                  <a:endParaRPr lang="en-US" sz="1800" b="1" dirty="0" smtClean="0"/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 smtClean="0"/>
                    <a:t>K</a:t>
                  </a:r>
                  <a:r>
                    <a:rPr lang="en-US" sz="1800" b="1" dirty="0" smtClean="0"/>
                    <a:t>(x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/>
                    <a:t>)</a:t>
                  </a:r>
                  <a:r>
                    <a:rPr lang="en-US" sz="1800" b="1" baseline="30000" dirty="0"/>
                    <a:t> </a:t>
                  </a:r>
                  <a:r>
                    <a:rPr lang="en-US" sz="1800" b="1" baseline="30000" dirty="0" smtClean="0"/>
                    <a:t>      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 smtClean="0"/>
                    <a:t>K</a:t>
                  </a:r>
                  <a:r>
                    <a:rPr lang="en-US" sz="1800" b="1" dirty="0" smtClean="0"/>
                    <a:t>(x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/>
                    <a:t>)</a:t>
                  </a:r>
                  <a:r>
                    <a:rPr lang="en-US" sz="1800" b="1" baseline="30000" dirty="0" smtClean="0"/>
                    <a:t> </a:t>
                  </a:r>
                  <a:r>
                    <a:rPr lang="en-US" sz="1800" b="1" dirty="0" smtClean="0"/>
                    <a:t>…… 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K</a:t>
                  </a:r>
                  <a:r>
                    <a:rPr lang="en-US" sz="1800" b="1" dirty="0"/>
                    <a:t>(x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(N)</a:t>
                  </a:r>
                  <a:r>
                    <a:rPr lang="en-US" sz="1800" b="1" dirty="0"/>
                    <a:t>)</a:t>
                  </a:r>
                  <a:r>
                    <a:rPr lang="en-US" sz="1800" b="1" baseline="30000" dirty="0"/>
                    <a:t> </a:t>
                  </a:r>
                  <a:endParaRPr lang="en-US" sz="1800" b="1" dirty="0"/>
                </a:p>
                <a:p>
                  <a:r>
                    <a:rPr lang="en-US" sz="1800" b="1" dirty="0" smtClean="0"/>
                    <a:t>       .…                           ….                              ….</a:t>
                  </a:r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K</a:t>
                  </a:r>
                  <a:r>
                    <a:rPr lang="en-US" sz="1800" b="1" dirty="0" smtClean="0"/>
                    <a:t>(x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(1)</a:t>
                  </a:r>
                  <a:r>
                    <a:rPr lang="en-US" sz="1800" b="1" dirty="0" smtClean="0"/>
                    <a:t>)</a:t>
                  </a:r>
                  <a:r>
                    <a:rPr lang="en-US" sz="1800" b="1" baseline="30000" dirty="0" smtClean="0"/>
                    <a:t> </a:t>
                  </a:r>
                  <a:r>
                    <a:rPr lang="en-US" sz="1800" b="1" dirty="0" smtClean="0"/>
                    <a:t>  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(2)</a:t>
                  </a:r>
                  <a:r>
                    <a:rPr lang="en-US" sz="1800" baseline="-25000" dirty="0"/>
                    <a:t> </a:t>
                  </a:r>
                  <a:r>
                    <a:rPr lang="en-US" sz="1800" dirty="0"/>
                    <a:t>K</a:t>
                  </a:r>
                  <a:r>
                    <a:rPr lang="en-US" sz="1800" b="1" dirty="0"/>
                    <a:t>(x</a:t>
                  </a:r>
                  <a:r>
                    <a:rPr lang="en-US" sz="1800" b="1" baseline="30000" dirty="0"/>
                    <a:t>(N)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/>
                    <a:t>)</a:t>
                  </a:r>
                  <a:r>
                    <a:rPr lang="en-US" sz="1800" b="1" baseline="30000" dirty="0" smtClean="0"/>
                    <a:t> </a:t>
                  </a:r>
                  <a:r>
                    <a:rPr lang="en-US" sz="1800" b="1" dirty="0" smtClean="0"/>
                    <a:t>……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K</a:t>
                  </a:r>
                  <a:r>
                    <a:rPr lang="en-US" sz="1800" b="1" dirty="0"/>
                    <a:t>(x</a:t>
                  </a:r>
                  <a:r>
                    <a:rPr lang="en-US" sz="1800" b="1" baseline="30000" dirty="0"/>
                    <a:t>(N)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,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/>
                    <a:t>)</a:t>
                  </a:r>
                  <a:r>
                    <a:rPr lang="en-US" sz="1800" b="1" baseline="30000" dirty="0"/>
                    <a:t> </a:t>
                  </a:r>
                  <a:endParaRPr lang="en-US" sz="1800" b="1" dirty="0" smtClean="0"/>
                </a:p>
                <a:p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   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4274" y="5129731"/>
                <a:ext cx="10855844" cy="1227002"/>
                <a:chOff x="4915562" y="1820998"/>
                <a:chExt cx="10855844" cy="1227002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4915562" y="1820998"/>
                  <a:ext cx="10855844" cy="1227002"/>
                  <a:chOff x="4915562" y="1820998"/>
                  <a:chExt cx="10855844" cy="1227002"/>
                </a:xfrm>
              </p:grpSpPr>
              <p:sp>
                <p:nvSpPr>
                  <p:cNvPr id="42" name="Double Bracket 41"/>
                  <p:cNvSpPr/>
                  <p:nvPr/>
                </p:nvSpPr>
                <p:spPr>
                  <a:xfrm>
                    <a:off x="6472495" y="1820998"/>
                    <a:ext cx="6163214" cy="1227002"/>
                  </a:xfrm>
                  <a:prstGeom prst="bracketPair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915562" y="2287733"/>
                    <a:ext cx="99738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maximize</a:t>
                    </a:r>
                    <a:endParaRPr lang="en-US" sz="1600" dirty="0"/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5730388" y="2205335"/>
                    <a:ext cx="100410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 smtClean="0"/>
                      <a:t>1/2</a:t>
                    </a:r>
                    <a:r>
                      <a:rPr lang="en-US" sz="2400" b="1" dirty="0" smtClean="0">
                        <a:latin typeface="Symbol" panose="05050102010706020507" pitchFamily="18" charset="2"/>
                      </a:rPr>
                      <a:t>a</a:t>
                    </a:r>
                    <a:r>
                      <a:rPr lang="en-US" sz="2400" baseline="30000" dirty="0" smtClean="0"/>
                      <a:t>T</a:t>
                    </a:r>
                    <a:r>
                      <a:rPr lang="en-US" sz="2400" dirty="0" smtClean="0"/>
                      <a:t>                                                                                    </a:t>
                    </a:r>
                    <a:r>
                      <a:rPr lang="en-US" sz="2400" b="1" dirty="0" smtClean="0">
                        <a:latin typeface="Symbol" panose="05050102010706020507" pitchFamily="18" charset="2"/>
                      </a:rPr>
                      <a:t>a</a:t>
                    </a:r>
                    <a:r>
                      <a:rPr lang="en-US" sz="2400" baseline="30000" dirty="0" smtClean="0"/>
                      <a:t> </a:t>
                    </a:r>
                    <a:r>
                      <a:rPr lang="en-US" sz="2400" dirty="0" smtClean="0"/>
                      <a:t>+ (-</a:t>
                    </a:r>
                    <a:r>
                      <a:rPr lang="en-US" sz="2400" b="1" dirty="0" smtClean="0"/>
                      <a:t>1</a:t>
                    </a:r>
                    <a:r>
                      <a:rPr lang="en-US" sz="2400" baseline="30000" dirty="0" smtClean="0"/>
                      <a:t>T</a:t>
                    </a:r>
                    <a:r>
                      <a:rPr lang="en-US" sz="2400" dirty="0" smtClean="0"/>
                      <a:t>)</a:t>
                    </a:r>
                    <a:r>
                      <a:rPr lang="en-US" sz="2400" b="1" dirty="0" smtClean="0">
                        <a:latin typeface="Symbol" panose="05050102010706020507" pitchFamily="18" charset="2"/>
                      </a:rPr>
                      <a:t>a</a:t>
                    </a:r>
                    <a:r>
                      <a:rPr lang="en-US" sz="2400" dirty="0" smtClean="0"/>
                      <a:t>                    </a:t>
                    </a:r>
                    <a:endParaRPr lang="en-US" sz="2400" dirty="0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4998824" y="2366414"/>
                  <a:ext cx="3786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latin typeface="Symbol" panose="05050102010706020507" pitchFamily="18" charset="2"/>
                    </a:rPr>
                    <a:t>a</a:t>
                  </a:r>
                  <a:endParaRPr lang="en-US" sz="2400" dirty="0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4495800" y="4629090"/>
              <a:ext cx="1285876" cy="400110"/>
              <a:chOff x="4495800" y="4629090"/>
              <a:chExt cx="1285876" cy="400110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4495800" y="4629235"/>
                <a:ext cx="0" cy="3999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566279" y="4629090"/>
                <a:ext cx="1215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 general</a:t>
                </a:r>
                <a:endParaRPr lang="en-US" sz="20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138452" y="2370002"/>
            <a:ext cx="55351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Correlation matrix=Dot products between </a:t>
            </a:r>
            <a:r>
              <a:rPr lang="en-US" sz="1800" b="1" dirty="0" smtClean="0"/>
              <a:t>z</a:t>
            </a:r>
            <a:r>
              <a:rPr lang="en-US" sz="1800" b="1" baseline="30000" dirty="0" smtClean="0"/>
              <a:t>(n)</a:t>
            </a:r>
            <a:r>
              <a:rPr lang="en-US" sz="1800" b="1" dirty="0" smtClean="0">
                <a:solidFill>
                  <a:srgbClr val="FF0000"/>
                </a:solidFill>
              </a:rPr>
              <a:t> and </a:t>
            </a:r>
            <a:r>
              <a:rPr lang="en-US" sz="1800" b="1" dirty="0" smtClean="0"/>
              <a:t>z</a:t>
            </a:r>
            <a:r>
              <a:rPr lang="en-US" sz="1800" b="1" baseline="30000" dirty="0" smtClean="0"/>
              <a:t>(m)</a:t>
            </a:r>
            <a:endParaRPr lang="en-US" sz="1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935417" y="6416791"/>
            <a:ext cx="47474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No Correlation needed, just specify </a:t>
            </a:r>
            <a:r>
              <a:rPr lang="en-US" sz="1800" dirty="0" smtClean="0"/>
              <a:t>K</a:t>
            </a:r>
            <a:r>
              <a:rPr lang="en-US" sz="1800" b="1" dirty="0" smtClean="0"/>
              <a:t>(x</a:t>
            </a:r>
            <a:r>
              <a:rPr lang="en-US" sz="1800" b="1" baseline="30000" dirty="0" smtClean="0"/>
              <a:t>(n)</a:t>
            </a:r>
            <a:r>
              <a:rPr lang="en-US" sz="1800" b="1" dirty="0" smtClean="0"/>
              <a:t>,x</a:t>
            </a:r>
            <a:r>
              <a:rPr lang="en-US" sz="1800" b="1" baseline="30000" dirty="0" smtClean="0"/>
              <a:t>(m)</a:t>
            </a:r>
            <a:r>
              <a:rPr lang="en-US" sz="1800" b="1" dirty="0" smtClean="0"/>
              <a:t>)</a:t>
            </a:r>
            <a:endParaRPr lang="en-US" sz="1800" b="1" dirty="0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228600" y="-245749"/>
            <a:ext cx="291386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7030A0"/>
                </a:solidFill>
              </a:rPr>
              <a:t>Non-linear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0" y="4873793"/>
            <a:ext cx="9144000" cy="1798641"/>
          </a:xfrm>
          <a:prstGeom prst="round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-444081" y="-245749"/>
            <a:ext cx="3542035" cy="1066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  Kernel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82473" y="777508"/>
            <a:ext cx="3607654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Non-linear Transform: x </a:t>
            </a:r>
            <a:r>
              <a:rPr lang="en-US" sz="2000" b="1" baseline="30000" dirty="0" smtClean="0">
                <a:sym typeface="Wingdings" panose="05000000000000000000" pitchFamily="2" charset="2"/>
              </a:rPr>
              <a:t>  </a:t>
            </a:r>
            <a:r>
              <a:rPr lang="en-US" sz="2000" b="1" dirty="0" smtClean="0"/>
              <a:t>z</a:t>
            </a:r>
            <a:r>
              <a:rPr lang="en-US" sz="2000" b="1" baseline="30000" dirty="0" smtClean="0"/>
              <a:t>     </a:t>
            </a:r>
            <a:endParaRPr lang="en-US" sz="20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102776" y="3196271"/>
            <a:ext cx="8958231" cy="1455892"/>
          </a:xfrm>
          <a:prstGeom prst="round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157345" y="1477821"/>
            <a:ext cx="942773" cy="419975"/>
          </a:xfrm>
          <a:prstGeom prst="round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32139" y="2319359"/>
            <a:ext cx="1211661" cy="423841"/>
            <a:chOff x="6332139" y="2319359"/>
            <a:chExt cx="1211661" cy="423841"/>
          </a:xfrm>
        </p:grpSpPr>
        <p:sp>
          <p:nvSpPr>
            <p:cNvPr id="57" name="Rounded Rectangle 56"/>
            <p:cNvSpPr/>
            <p:nvPr/>
          </p:nvSpPr>
          <p:spPr>
            <a:xfrm>
              <a:off x="6332139" y="2319359"/>
              <a:ext cx="350732" cy="419975"/>
            </a:xfrm>
            <a:prstGeom prst="round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193068" y="2323225"/>
              <a:ext cx="350732" cy="419975"/>
            </a:xfrm>
            <a:prstGeom prst="round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0760" y="2705119"/>
            <a:ext cx="4738798" cy="704449"/>
            <a:chOff x="1772911" y="2717745"/>
            <a:chExt cx="4738798" cy="704449"/>
          </a:xfrm>
        </p:grpSpPr>
        <p:sp>
          <p:nvSpPr>
            <p:cNvPr id="10" name="TextBox 9"/>
            <p:cNvSpPr txBox="1"/>
            <p:nvPr/>
          </p:nvSpPr>
          <p:spPr>
            <a:xfrm>
              <a:off x="1772911" y="2717745"/>
              <a:ext cx="4738798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Recall: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</a:t>
              </a:r>
              <a:r>
                <a:rPr lang="en-US" sz="1800" dirty="0" smtClean="0"/>
                <a:t>=</a:t>
              </a:r>
              <a:r>
                <a:rPr lang="en-US" sz="18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 </a:t>
              </a:r>
              <a:r>
                <a:rPr lang="en-US" sz="1800" b="1" dirty="0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f</a:t>
              </a:r>
              <a:r>
                <a:rPr lang="en-US" sz="1800" dirty="0" smtClean="0">
                  <a:cs typeface="Times New Roman" panose="02020603050405020304" pitchFamily="18" charset="0"/>
                </a:rPr>
                <a:t>(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x</a:t>
              </a:r>
              <a:r>
                <a:rPr lang="en-US" sz="1800" baseline="30000" dirty="0" smtClean="0">
                  <a:cs typeface="Times New Roman" panose="02020603050405020304" pitchFamily="18" charset="0"/>
                </a:rPr>
                <a:t>(</a:t>
              </a:r>
              <a:r>
                <a:rPr lang="en-US" sz="1800" baseline="30000" dirty="0" err="1" smtClean="0">
                  <a:cs typeface="Times New Roman" panose="02020603050405020304" pitchFamily="18" charset="0"/>
                </a:rPr>
                <a:t>i</a:t>
              </a:r>
              <a:r>
                <a:rPr lang="en-US" sz="1800" baseline="30000" dirty="0" smtClean="0">
                  <a:cs typeface="Times New Roman" panose="02020603050405020304" pitchFamily="18" charset="0"/>
                </a:rPr>
                <a:t>)</a:t>
              </a:r>
              <a:r>
                <a:rPr lang="en-US" sz="1800" dirty="0" smtClean="0">
                  <a:cs typeface="Times New Roman" panose="02020603050405020304" pitchFamily="18" charset="0"/>
                </a:rPr>
                <a:t>) =</a:t>
              </a:r>
              <a:r>
                <a:rPr lang="en-US" sz="1800" dirty="0" smtClean="0"/>
                <a:t>(ax</a:t>
              </a:r>
              <a:r>
                <a:rPr lang="en-US" sz="1800" baseline="-25000" dirty="0" smtClean="0"/>
                <a:t>1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</a:t>
              </a:r>
              <a:r>
                <a:rPr lang="en-US" sz="1800" dirty="0" smtClean="0"/>
                <a:t>,bx</a:t>
              </a:r>
              <a:r>
                <a:rPr lang="en-US" sz="1800" baseline="-25000" dirty="0" smtClean="0"/>
                <a:t>2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</a:t>
              </a:r>
              <a:r>
                <a:rPr lang="en-US" sz="1800" dirty="0" smtClean="0"/>
                <a:t>, cx</a:t>
              </a:r>
              <a:r>
                <a:rPr lang="en-US" sz="1800" baseline="-25000" dirty="0" smtClean="0"/>
                <a:t>1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)2</a:t>
              </a:r>
              <a:r>
                <a:rPr lang="en-US" sz="1800" dirty="0" smtClean="0"/>
                <a:t>+dx</a:t>
              </a:r>
              <a:r>
                <a:rPr lang="en-US" sz="1800" baseline="-25000" dirty="0" smtClean="0"/>
                <a:t>2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)3</a:t>
              </a:r>
              <a:r>
                <a:rPr lang="en-US" sz="1800" dirty="0" smtClean="0"/>
                <a:t>…)</a:t>
              </a:r>
              <a:endParaRPr lang="en-US" sz="1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667000" y="3063600"/>
              <a:ext cx="925999" cy="3585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781676" y="2789651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cs typeface="Times New Roman" panose="02020603050405020304" pitchFamily="18" charset="0"/>
              </a:rPr>
              <a:t>z</a:t>
            </a:r>
            <a:r>
              <a:rPr lang="en-US" sz="1800" baseline="30000" dirty="0" smtClean="0">
                <a:cs typeface="Times New Roman" panose="02020603050405020304" pitchFamily="18" charset="0"/>
              </a:rPr>
              <a:t>(1)</a:t>
            </a:r>
            <a:r>
              <a:rPr lang="en-US" sz="1800" dirty="0" smtClean="0">
                <a:cs typeface="Times New Roman" panose="02020603050405020304" pitchFamily="18" charset="0"/>
              </a:rPr>
              <a:t> ·</a:t>
            </a:r>
            <a:r>
              <a:rPr lang="en-US" sz="1800" b="1" dirty="0" smtClean="0">
                <a:cs typeface="Times New Roman" panose="02020603050405020304" pitchFamily="18" charset="0"/>
              </a:rPr>
              <a:t>z</a:t>
            </a:r>
            <a:r>
              <a:rPr lang="en-US" sz="1800" baseline="30000" dirty="0" smtClean="0">
                <a:cs typeface="Times New Roman" panose="02020603050405020304" pitchFamily="18" charset="0"/>
              </a:rPr>
              <a:t>(N)</a:t>
            </a:r>
            <a:r>
              <a:rPr lang="en-US" sz="1800" dirty="0" smtClean="0">
                <a:cs typeface="Times New Roman" panose="02020603050405020304" pitchFamily="18" charset="0"/>
              </a:rPr>
              <a:t>=</a:t>
            </a:r>
            <a:r>
              <a:rPr lang="en-US" sz="18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1800" dirty="0" smtClean="0"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cs typeface="Times New Roman" panose="02020603050405020304" pitchFamily="18" charset="0"/>
              </a:rPr>
              <a:t>x</a:t>
            </a:r>
            <a:r>
              <a:rPr lang="en-US" sz="1800" baseline="30000" dirty="0" smtClean="0">
                <a:cs typeface="Times New Roman" panose="02020603050405020304" pitchFamily="18" charset="0"/>
              </a:rPr>
              <a:t>(1)</a:t>
            </a:r>
            <a:r>
              <a:rPr lang="en-US" sz="1800" dirty="0" smtClean="0">
                <a:cs typeface="Times New Roman" panose="02020603050405020304" pitchFamily="18" charset="0"/>
              </a:rPr>
              <a:t>)·</a:t>
            </a:r>
            <a:r>
              <a:rPr lang="en-US" sz="1800" b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1800" dirty="0" smtClean="0"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cs typeface="Times New Roman" panose="02020603050405020304" pitchFamily="18" charset="0"/>
              </a:rPr>
              <a:t>x</a:t>
            </a:r>
            <a:r>
              <a:rPr lang="en-US" sz="1800" baseline="30000" dirty="0" smtClean="0">
                <a:cs typeface="Times New Roman" panose="02020603050405020304" pitchFamily="18" charset="0"/>
              </a:rPr>
              <a:t>(N)</a:t>
            </a:r>
            <a:r>
              <a:rPr lang="en-US" sz="1800" dirty="0" smtClean="0">
                <a:cs typeface="Times New Roman" panose="02020603050405020304" pitchFamily="18" charset="0"/>
              </a:rPr>
              <a:t>)=K(</a:t>
            </a:r>
            <a:r>
              <a:rPr lang="en-US" sz="1800" b="1" dirty="0" smtClean="0">
                <a:cs typeface="Times New Roman" panose="02020603050405020304" pitchFamily="18" charset="0"/>
              </a:rPr>
              <a:t>x</a:t>
            </a:r>
            <a:r>
              <a:rPr lang="en-US" sz="1800" baseline="30000" dirty="0" smtClean="0">
                <a:cs typeface="Times New Roman" panose="02020603050405020304" pitchFamily="18" charset="0"/>
              </a:rPr>
              <a:t>(1)</a:t>
            </a:r>
            <a:r>
              <a:rPr lang="en-US" sz="1800" dirty="0" smtClean="0">
                <a:cs typeface="Times New Roman" panose="02020603050405020304" pitchFamily="18" charset="0"/>
              </a:rPr>
              <a:t>,</a:t>
            </a:r>
            <a:r>
              <a:rPr lang="en-US" sz="1800" b="1" dirty="0" smtClean="0">
                <a:cs typeface="Times New Roman" panose="02020603050405020304" pitchFamily="18" charset="0"/>
              </a:rPr>
              <a:t> </a:t>
            </a:r>
            <a:r>
              <a:rPr lang="en-US" sz="1800" b="1" dirty="0">
                <a:cs typeface="Times New Roman" panose="02020603050405020304" pitchFamily="18" charset="0"/>
              </a:rPr>
              <a:t>x</a:t>
            </a:r>
            <a:r>
              <a:rPr lang="en-US" sz="1800" baseline="30000" dirty="0">
                <a:cs typeface="Times New Roman" panose="02020603050405020304" pitchFamily="18" charset="0"/>
              </a:rPr>
              <a:t>(N</a:t>
            </a:r>
            <a:r>
              <a:rPr lang="en-US" sz="1800" dirty="0" smtClean="0">
                <a:cs typeface="Times New Roman" panose="02020603050405020304" pitchFamily="18" charset="0"/>
              </a:rPr>
              <a:t>)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48233" y="3134275"/>
            <a:ext cx="259272" cy="3599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1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7" grpId="0" animBg="1"/>
      <p:bldP spid="5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490" y="1622156"/>
            <a:ext cx="3455509" cy="68818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299" y="961750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Choose Gaussian </a:t>
            </a:r>
            <a:r>
              <a:rPr lang="en-US" sz="3600" b="1" dirty="0" smtClean="0">
                <a:solidFill>
                  <a:srgbClr val="FF0000"/>
                </a:solidFill>
              </a:rPr>
              <a:t>Kernel: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0458" y="1047737"/>
            <a:ext cx="3474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K(</a:t>
            </a:r>
            <a:r>
              <a:rPr lang="en-US" sz="2800" b="1" dirty="0" err="1" smtClean="0"/>
              <a:t>x,x</a:t>
            </a:r>
            <a:r>
              <a:rPr lang="en-US" sz="2800" dirty="0" smtClean="0"/>
              <a:t>’) = </a:t>
            </a:r>
            <a:r>
              <a:rPr lang="en-US" sz="2800" dirty="0" err="1" smtClean="0"/>
              <a:t>exp</a:t>
            </a:r>
            <a:r>
              <a:rPr lang="en-US" sz="2800" dirty="0" smtClean="0"/>
              <a:t>(-(</a:t>
            </a:r>
            <a:r>
              <a:rPr lang="en-US" sz="2800" b="1" dirty="0" smtClean="0"/>
              <a:t>x-x</a:t>
            </a:r>
            <a:r>
              <a:rPr lang="en-US" sz="2800" dirty="0" smtClean="0"/>
              <a:t>’)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05078" y="3789387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Its ok, we only need K(</a:t>
            </a:r>
            <a:r>
              <a:rPr lang="en-US" sz="2400" b="1" dirty="0" err="1" smtClean="0"/>
              <a:t>x,x</a:t>
            </a:r>
            <a:r>
              <a:rPr lang="en-US" sz="2400" b="1" dirty="0" smtClean="0"/>
              <a:t>’</a:t>
            </a:r>
            <a:r>
              <a:rPr lang="en-US" sz="2400" dirty="0" smtClean="0"/>
              <a:t>) to classify new points!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2445" y="4463816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How? Answer: </a:t>
            </a:r>
            <a:r>
              <a:rPr lang="en-US" sz="2400" b="1" dirty="0" smtClean="0"/>
              <a:t>ŵ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y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</a:t>
            </a:r>
            <a:r>
              <a:rPr lang="en-US" sz="2400" b="1" dirty="0" smtClean="0"/>
              <a:t>z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and g(</a:t>
            </a:r>
            <a:r>
              <a:rPr lang="en-US" sz="2400" b="1" dirty="0" smtClean="0"/>
              <a:t>x</a:t>
            </a:r>
            <a:r>
              <a:rPr lang="en-US" sz="2400" dirty="0" smtClean="0"/>
              <a:t>)=sign(</a:t>
            </a:r>
            <a:r>
              <a:rPr lang="en-US" sz="2400" b="1" dirty="0" err="1"/>
              <a:t>ŵ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</a:t>
            </a:r>
            <a:r>
              <a:rPr lang="en-US" sz="2400" b="1" dirty="0" smtClean="0"/>
              <a:t>z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378" y="5134272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Substitute </a:t>
            </a:r>
            <a:r>
              <a:rPr lang="en-US" sz="2400" b="1" dirty="0" smtClean="0"/>
              <a:t>ŵ </a:t>
            </a:r>
            <a:r>
              <a:rPr lang="en-US" sz="2400" dirty="0" smtClean="0"/>
              <a:t>into g</a:t>
            </a:r>
            <a:r>
              <a:rPr lang="en-US" sz="2400" b="1" dirty="0" smtClean="0"/>
              <a:t>(x) </a:t>
            </a:r>
            <a:r>
              <a:rPr lang="en-US" sz="2400" dirty="0" smtClean="0"/>
              <a:t>gives</a:t>
            </a:r>
            <a:r>
              <a:rPr lang="en-US" sz="2400" b="1" dirty="0" smtClean="0"/>
              <a:t> </a:t>
            </a:r>
            <a:r>
              <a:rPr lang="en-US" sz="2400" dirty="0" smtClean="0"/>
              <a:t>g(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y</a:t>
            </a:r>
            <a:r>
              <a:rPr lang="en-US" sz="2400" baseline="30000" dirty="0" smtClean="0"/>
              <a:t>(n)</a:t>
            </a:r>
            <a:r>
              <a:rPr lang="en-US" sz="2400" baseline="-25000" dirty="0" smtClean="0"/>
              <a:t> </a:t>
            </a:r>
            <a:r>
              <a:rPr lang="en-US" sz="2400" b="1" dirty="0" smtClean="0"/>
              <a:t>z</a:t>
            </a:r>
            <a:r>
              <a:rPr lang="en-US" sz="2400" b="1" baseline="30000" dirty="0" smtClean="0"/>
              <a:t>(n)</a:t>
            </a:r>
            <a:r>
              <a:rPr lang="en-US" sz="1200" dirty="0" smtClean="0">
                <a:sym typeface="Symbol" panose="05050102010706020507" pitchFamily="18" charset="2"/>
              </a:rPr>
              <a:t></a:t>
            </a:r>
            <a:r>
              <a:rPr lang="en-US" sz="2400" b="1" dirty="0" smtClean="0"/>
              <a:t>z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41387" y="5662335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x,x</a:t>
            </a:r>
            <a:r>
              <a:rPr lang="en-US" sz="2400" b="1" baseline="30000" dirty="0" smtClean="0"/>
              <a:t>(n)</a:t>
            </a:r>
            <a:r>
              <a:rPr lang="en-US" sz="2400" b="1" dirty="0" smtClean="0"/>
              <a:t> ) </a:t>
            </a:r>
            <a:r>
              <a:rPr lang="en-US" sz="2400" dirty="0" smtClean="0"/>
              <a:t>+ b)</a:t>
            </a:r>
            <a:r>
              <a:rPr lang="en-US" sz="2400" dirty="0" smtClean="0">
                <a:sym typeface="Wingdings" panose="05000000000000000000" pitchFamily="2" charset="2"/>
              </a:rPr>
              <a:t>pred.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944307"/>
            <a:ext cx="37818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need to find </a:t>
            </a:r>
            <a:r>
              <a:rPr lang="en-US" sz="1800" b="1" dirty="0" smtClean="0"/>
              <a:t>z</a:t>
            </a:r>
            <a:r>
              <a:rPr lang="en-US" sz="1800" dirty="0" smtClean="0"/>
              <a:t>, only specify K(</a:t>
            </a:r>
            <a:r>
              <a:rPr lang="en-US" sz="1800" b="1" dirty="0" err="1" smtClean="0"/>
              <a:t>x,x</a:t>
            </a:r>
            <a:r>
              <a:rPr lang="en-US" sz="1800" b="1" dirty="0" smtClean="0"/>
              <a:t>’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957722" y="4989150"/>
            <a:ext cx="1438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obtained from </a:t>
            </a:r>
            <a:r>
              <a:rPr lang="en-US" sz="900" b="1" dirty="0" err="1" smtClean="0">
                <a:solidFill>
                  <a:srgbClr val="FF0000"/>
                </a:solidFill>
              </a:rPr>
              <a:t>dL</a:t>
            </a:r>
            <a:r>
              <a:rPr lang="en-US" sz="900" b="1" dirty="0" smtClean="0">
                <a:solidFill>
                  <a:srgbClr val="FF0000"/>
                </a:solidFill>
              </a:rPr>
              <a:t>/</a:t>
            </a:r>
            <a:r>
              <a:rPr lang="en-US" sz="900" b="1" dirty="0" err="1" smtClean="0">
                <a:solidFill>
                  <a:srgbClr val="FF0000"/>
                </a:solidFill>
              </a:rPr>
              <a:t>dw</a:t>
            </a:r>
            <a:r>
              <a:rPr lang="en-US" sz="9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900" b="1" dirty="0" smtClean="0">
                <a:solidFill>
                  <a:srgbClr val="FF0000"/>
                </a:solidFill>
              </a:rPr>
              <a:t> = 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82405" y="6024156"/>
            <a:ext cx="49776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 smtClean="0"/>
              <a:t>b is obtained by setting </a:t>
            </a:r>
            <a:r>
              <a:rPr lang="en-US" sz="1800" dirty="0" err="1" smtClean="0"/>
              <a:t>z</a:t>
            </a:r>
            <a:r>
              <a:rPr lang="en-US" sz="1800" dirty="0" err="1" smtClean="0">
                <a:sym typeface="Wingdings" panose="05000000000000000000" pitchFamily="2" charset="2"/>
              </a:rPr>
              <a:t>z</a:t>
            </a:r>
            <a:r>
              <a:rPr lang="en-US" sz="1800" dirty="0" smtClean="0">
                <a:sym typeface="Wingdings" panose="05000000000000000000" pitchFamily="2" charset="2"/>
              </a:rPr>
              <a:t>* so g(z</a:t>
            </a:r>
            <a:r>
              <a:rPr lang="en-US" sz="1800" baseline="30000" dirty="0" smtClean="0">
                <a:sym typeface="Wingdings" panose="05000000000000000000" pitchFamily="2" charset="2"/>
              </a:rPr>
              <a:t>*</a:t>
            </a:r>
            <a:r>
              <a:rPr lang="en-US" sz="1800" dirty="0" smtClean="0">
                <a:sym typeface="Wingdings" panose="05000000000000000000" pitchFamily="2" charset="2"/>
              </a:rPr>
              <a:t>)=1 and find b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7147" y="2475354"/>
            <a:ext cx="8872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Problem: </a:t>
            </a:r>
            <a:r>
              <a:rPr lang="en-US" sz="2400" dirty="0" smtClean="0"/>
              <a:t>But once we get </a:t>
            </a:r>
            <a:r>
              <a:rPr lang="en-US" sz="2400" b="1" dirty="0" smtClean="0"/>
              <a:t>ŵ </a:t>
            </a:r>
            <a:r>
              <a:rPr lang="en-US" sz="2400" dirty="0" smtClean="0"/>
              <a:t>&amp; b in z-domain we need </a:t>
            </a:r>
            <a:r>
              <a:rPr lang="en-US" sz="2400" b="1" dirty="0" smtClean="0"/>
              <a:t>z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to classify</a:t>
            </a:r>
          </a:p>
          <a:p>
            <a:r>
              <a:rPr lang="en-US" sz="2400" dirty="0" smtClean="0"/>
              <a:t>new sample </a:t>
            </a:r>
            <a:r>
              <a:rPr lang="en-US" sz="2400" b="1" dirty="0" smtClean="0"/>
              <a:t>z</a:t>
            </a:r>
            <a:r>
              <a:rPr lang="en-US" sz="2400" dirty="0" smtClean="0"/>
              <a:t>! K(</a:t>
            </a:r>
            <a:r>
              <a:rPr lang="en-US" sz="2400" b="1" dirty="0" err="1" smtClean="0"/>
              <a:t>x,x</a:t>
            </a:r>
            <a:r>
              <a:rPr lang="en-US" sz="2400" b="1" dirty="0" smtClean="0"/>
              <a:t>’) </a:t>
            </a:r>
            <a:r>
              <a:rPr lang="en-US" sz="2400" dirty="0" smtClean="0"/>
              <a:t>doesn’t obviously give </a:t>
            </a:r>
            <a:r>
              <a:rPr lang="en-US" sz="2400" b="1" dirty="0" smtClean="0"/>
              <a:t>z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57722" y="3264053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ŵ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y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</a:t>
            </a:r>
            <a:r>
              <a:rPr lang="en-US" sz="2400" b="1" dirty="0" smtClean="0"/>
              <a:t>z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and g(</a:t>
            </a:r>
            <a:r>
              <a:rPr lang="en-US" sz="2400" b="1" dirty="0" smtClean="0"/>
              <a:t>x</a:t>
            </a:r>
            <a:r>
              <a:rPr lang="en-US" sz="2400" dirty="0" smtClean="0"/>
              <a:t>)=sign(</a:t>
            </a:r>
            <a:r>
              <a:rPr lang="en-US" sz="2400" b="1" dirty="0" err="1"/>
              <a:t>ŵ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</a:t>
            </a:r>
            <a:r>
              <a:rPr lang="en-US" sz="2400" b="1" dirty="0" smtClean="0"/>
              <a:t>z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 b)           </a:t>
            </a:r>
            <a:r>
              <a:rPr lang="en-US" sz="2400" dirty="0" smtClean="0">
                <a:solidFill>
                  <a:srgbClr val="FF0000"/>
                </a:solidFill>
              </a:rPr>
              <a:t> (eq. 1)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160514" y="-24021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smtClean="0">
                <a:solidFill>
                  <a:srgbClr val="000000"/>
                </a:solidFill>
              </a:rPr>
              <a:t>Dual Solution to SVM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460764" y="-209599"/>
            <a:ext cx="3542035" cy="1066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  Kernel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147" y="1704700"/>
            <a:ext cx="560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Find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, </a:t>
            </a:r>
            <a:r>
              <a:rPr lang="en-US" sz="2400" b="1" dirty="0" smtClean="0"/>
              <a:t>ŵ </a:t>
            </a:r>
            <a:r>
              <a:rPr lang="en-US" sz="2400" dirty="0" smtClean="0"/>
              <a:t>&amp; b in z-domain by QP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67147" y="2109694"/>
            <a:ext cx="3055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Classify new </a:t>
            </a:r>
            <a:r>
              <a:rPr lang="en-US" sz="2400" b="1" dirty="0" smtClean="0"/>
              <a:t>x!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248400" y="2876520"/>
            <a:ext cx="2165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If we had</a:t>
            </a:r>
            <a:r>
              <a:rPr lang="en-US" sz="2400" b="1" dirty="0"/>
              <a:t> z </a:t>
            </a:r>
            <a:r>
              <a:rPr lang="en-US" sz="2400" dirty="0"/>
              <a:t>then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214" y="3778452"/>
            <a:ext cx="801193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Wait a minute! Why did we choose K(</a:t>
            </a:r>
            <a:r>
              <a:rPr lang="en-US" sz="1800" dirty="0" err="1" smtClean="0"/>
              <a:t>x,x</a:t>
            </a:r>
            <a:r>
              <a:rPr lang="en-US" sz="1800" dirty="0"/>
              <a:t>’)=</a:t>
            </a:r>
            <a:r>
              <a:rPr lang="en-US" sz="1800" dirty="0" err="1"/>
              <a:t>exp</a:t>
            </a:r>
            <a:r>
              <a:rPr lang="en-US" sz="1800" dirty="0"/>
              <a:t>(-(</a:t>
            </a:r>
            <a:r>
              <a:rPr lang="en-US" sz="1800" b="1" dirty="0"/>
              <a:t>x-x</a:t>
            </a:r>
            <a:r>
              <a:rPr lang="en-US" sz="1800" dirty="0"/>
              <a:t>’)</a:t>
            </a:r>
            <a:r>
              <a:rPr lang="en-US" sz="1800" baseline="30000" dirty="0"/>
              <a:t>2</a:t>
            </a:r>
            <a:r>
              <a:rPr lang="en-US" sz="1800" dirty="0" smtClean="0"/>
              <a:t>)?                                         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250214" y="4506856"/>
            <a:ext cx="3922869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Answer: Nearest neighbor interpolation!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842" y="3704783"/>
            <a:ext cx="1371600" cy="13997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619337" y="4353002"/>
            <a:ext cx="312906" cy="484748"/>
            <a:chOff x="8692147" y="4209900"/>
            <a:chExt cx="312906" cy="484748"/>
          </a:xfrm>
        </p:grpSpPr>
        <p:sp>
          <p:nvSpPr>
            <p:cNvPr id="2" name="Oval 1"/>
            <p:cNvSpPr/>
            <p:nvPr/>
          </p:nvSpPr>
          <p:spPr>
            <a:xfrm>
              <a:off x="8704486" y="4548338"/>
              <a:ext cx="199401" cy="14631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92147" y="42099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x</a:t>
              </a:r>
              <a:endParaRPr lang="en-US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03527" y="4799917"/>
            <a:ext cx="1188915" cy="819775"/>
            <a:chOff x="7995051" y="4703430"/>
            <a:chExt cx="1188915" cy="819775"/>
          </a:xfrm>
        </p:grpSpPr>
        <p:sp>
          <p:nvSpPr>
            <p:cNvPr id="7" name="TextBox 6"/>
            <p:cNvSpPr txBox="1"/>
            <p:nvPr/>
          </p:nvSpPr>
          <p:spPr>
            <a:xfrm>
              <a:off x="7995051" y="4969207"/>
              <a:ext cx="1188915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x</a:t>
              </a:r>
              <a:r>
                <a:rPr lang="en-US" sz="1400" dirty="0" smtClean="0"/>
                <a:t>=New point.</a:t>
              </a:r>
            </a:p>
            <a:p>
              <a:pPr algn="ctr"/>
              <a:r>
                <a:rPr lang="en-US" sz="1400" dirty="0" smtClean="0"/>
                <a:t>What class?</a:t>
              </a:r>
              <a:endParaRPr lang="en-US" sz="14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8692147" y="4703430"/>
              <a:ext cx="81281" cy="3065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H="1">
            <a:off x="7162801" y="5442769"/>
            <a:ext cx="990599" cy="298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91025" y="5479449"/>
            <a:ext cx="2271776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Only nearest neighbor class counts</a:t>
            </a:r>
            <a:endParaRPr lang="en-US" sz="1050" dirty="0"/>
          </a:p>
        </p:txBody>
      </p:sp>
      <p:sp>
        <p:nvSpPr>
          <p:cNvPr id="28" name="Freeform 27"/>
          <p:cNvSpPr/>
          <p:nvPr/>
        </p:nvSpPr>
        <p:spPr>
          <a:xfrm>
            <a:off x="7975786" y="4373284"/>
            <a:ext cx="1044396" cy="484224"/>
          </a:xfrm>
          <a:custGeom>
            <a:avLst/>
            <a:gdLst>
              <a:gd name="connsiteX0" fmla="*/ 10689 w 359810"/>
              <a:gd name="connsiteY0" fmla="*/ 466995 h 484224"/>
              <a:gd name="connsiteX1" fmla="*/ 86889 w 359810"/>
              <a:gd name="connsiteY1" fmla="*/ 238395 h 484224"/>
              <a:gd name="connsiteX2" fmla="*/ 124989 w 359810"/>
              <a:gd name="connsiteY2" fmla="*/ 2175 h 484224"/>
              <a:gd name="connsiteX3" fmla="*/ 262149 w 359810"/>
              <a:gd name="connsiteY3" fmla="*/ 383175 h 484224"/>
              <a:gd name="connsiteX4" fmla="*/ 345969 w 359810"/>
              <a:gd name="connsiteY4" fmla="*/ 459375 h 484224"/>
              <a:gd name="connsiteX5" fmla="*/ 10689 w 359810"/>
              <a:gd name="connsiteY5" fmla="*/ 466995 h 48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10" h="484224">
                <a:moveTo>
                  <a:pt x="10689" y="466995"/>
                </a:moveTo>
                <a:cubicBezTo>
                  <a:pt x="-32491" y="430165"/>
                  <a:pt x="67839" y="315865"/>
                  <a:pt x="86889" y="238395"/>
                </a:cubicBezTo>
                <a:cubicBezTo>
                  <a:pt x="105939" y="160925"/>
                  <a:pt x="95779" y="-21955"/>
                  <a:pt x="124989" y="2175"/>
                </a:cubicBezTo>
                <a:cubicBezTo>
                  <a:pt x="154199" y="26305"/>
                  <a:pt x="225319" y="306975"/>
                  <a:pt x="262149" y="383175"/>
                </a:cubicBezTo>
                <a:cubicBezTo>
                  <a:pt x="298979" y="459375"/>
                  <a:pt x="395499" y="446675"/>
                  <a:pt x="345969" y="459375"/>
                </a:cubicBezTo>
                <a:cubicBezTo>
                  <a:pt x="296439" y="472075"/>
                  <a:pt x="53869" y="503825"/>
                  <a:pt x="10689" y="466995"/>
                </a:cubicBez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482080" y="4504926"/>
            <a:ext cx="1044396" cy="484224"/>
          </a:xfrm>
          <a:custGeom>
            <a:avLst/>
            <a:gdLst>
              <a:gd name="connsiteX0" fmla="*/ 10689 w 359810"/>
              <a:gd name="connsiteY0" fmla="*/ 466995 h 484224"/>
              <a:gd name="connsiteX1" fmla="*/ 86889 w 359810"/>
              <a:gd name="connsiteY1" fmla="*/ 238395 h 484224"/>
              <a:gd name="connsiteX2" fmla="*/ 124989 w 359810"/>
              <a:gd name="connsiteY2" fmla="*/ 2175 h 484224"/>
              <a:gd name="connsiteX3" fmla="*/ 262149 w 359810"/>
              <a:gd name="connsiteY3" fmla="*/ 383175 h 484224"/>
              <a:gd name="connsiteX4" fmla="*/ 345969 w 359810"/>
              <a:gd name="connsiteY4" fmla="*/ 459375 h 484224"/>
              <a:gd name="connsiteX5" fmla="*/ 10689 w 359810"/>
              <a:gd name="connsiteY5" fmla="*/ 466995 h 48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810" h="484224">
                <a:moveTo>
                  <a:pt x="10689" y="466995"/>
                </a:moveTo>
                <a:cubicBezTo>
                  <a:pt x="-32491" y="430165"/>
                  <a:pt x="67839" y="315865"/>
                  <a:pt x="86889" y="238395"/>
                </a:cubicBezTo>
                <a:cubicBezTo>
                  <a:pt x="105939" y="160925"/>
                  <a:pt x="95779" y="-21955"/>
                  <a:pt x="124989" y="2175"/>
                </a:cubicBezTo>
                <a:cubicBezTo>
                  <a:pt x="154199" y="26305"/>
                  <a:pt x="225319" y="306975"/>
                  <a:pt x="262149" y="383175"/>
                </a:cubicBezTo>
                <a:cubicBezTo>
                  <a:pt x="298979" y="459375"/>
                  <a:pt x="395499" y="446675"/>
                  <a:pt x="345969" y="459375"/>
                </a:cubicBezTo>
                <a:cubicBezTo>
                  <a:pt x="296439" y="472075"/>
                  <a:pt x="53869" y="503825"/>
                  <a:pt x="10689" y="466995"/>
                </a:cubicBezTo>
                <a:close/>
              </a:path>
            </a:pathLst>
          </a:cu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925300" y="3242353"/>
            <a:ext cx="5475500" cy="2321028"/>
            <a:chOff x="925300" y="3242353"/>
            <a:chExt cx="5475500" cy="2321028"/>
          </a:xfrm>
        </p:grpSpPr>
        <p:sp>
          <p:nvSpPr>
            <p:cNvPr id="29" name="Rectangle 28"/>
            <p:cNvSpPr/>
            <p:nvPr/>
          </p:nvSpPr>
          <p:spPr>
            <a:xfrm>
              <a:off x="3670043" y="3274352"/>
              <a:ext cx="2730757" cy="392803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25300" y="3242353"/>
              <a:ext cx="442773" cy="440730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73070" y="5153187"/>
              <a:ext cx="1498730" cy="410194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23865" y="5206967"/>
            <a:ext cx="1498730" cy="917033"/>
            <a:chOff x="1473070" y="5153187"/>
            <a:chExt cx="1498730" cy="917033"/>
          </a:xfrm>
        </p:grpSpPr>
        <p:sp>
          <p:nvSpPr>
            <p:cNvPr id="39" name="Rectangle 38"/>
            <p:cNvSpPr/>
            <p:nvPr/>
          </p:nvSpPr>
          <p:spPr>
            <a:xfrm>
              <a:off x="1738967" y="5631545"/>
              <a:ext cx="1232833" cy="438675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473070" y="5153187"/>
              <a:ext cx="1498730" cy="410194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1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5" grpId="0" animBg="1"/>
      <p:bldP spid="22" grpId="0"/>
      <p:bldP spid="27" grpId="0" animBg="1"/>
      <p:bldP spid="8" grpId="0"/>
      <p:bldP spid="18" grpId="0"/>
      <p:bldP spid="24" grpId="0"/>
      <p:bldP spid="25" grpId="0"/>
      <p:bldP spid="13" grpId="0"/>
      <p:bldP spid="21" grpId="0" animBg="1"/>
      <p:bldP spid="23" grpId="0" animBg="1"/>
      <p:bldP spid="34" grpId="0" animBg="1"/>
      <p:bldP spid="2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16511" y="5770237"/>
            <a:ext cx="2315063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6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78" y="2372910"/>
            <a:ext cx="4393308" cy="1360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228600"/>
            <a:ext cx="9612679" cy="20245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8564" y="647479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Linear SVM: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81000" y="-152400"/>
            <a:ext cx="982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44304" y="1637679"/>
            <a:ext cx="7777388" cy="827588"/>
            <a:chOff x="268104" y="2933079"/>
            <a:chExt cx="7777388" cy="827588"/>
          </a:xfrm>
        </p:grpSpPr>
        <p:sp>
          <p:nvSpPr>
            <p:cNvPr id="9" name="Rectangle 8"/>
            <p:cNvSpPr/>
            <p:nvPr/>
          </p:nvSpPr>
          <p:spPr>
            <a:xfrm>
              <a:off x="268104" y="3299002"/>
              <a:ext cx="23471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srgbClr val="000000"/>
                  </a:solidFill>
                </a:rPr>
                <a:t>Non-linear SVM:</a:t>
              </a:r>
              <a:endParaRPr lang="en-US" altLang="zh-CN" sz="2400" dirty="0">
                <a:solidFill>
                  <a:srgbClr val="0000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8887" y="2933079"/>
              <a:ext cx="5486605" cy="8275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05904" y="3651608"/>
            <a:ext cx="8606082" cy="3206392"/>
            <a:chOff x="405904" y="3651608"/>
            <a:chExt cx="8606082" cy="3206392"/>
          </a:xfrm>
        </p:grpSpPr>
        <p:sp>
          <p:nvSpPr>
            <p:cNvPr id="14" name="Rectangle 13"/>
            <p:cNvSpPr/>
            <p:nvPr/>
          </p:nvSpPr>
          <p:spPr>
            <a:xfrm>
              <a:off x="405904" y="3886200"/>
              <a:ext cx="24497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dirty="0" smtClean="0">
                  <a:solidFill>
                    <a:srgbClr val="000000"/>
                  </a:solidFill>
                </a:rPr>
                <a:t>Dual-Space SVM:</a:t>
              </a:r>
              <a:endParaRPr lang="en-US" altLang="zh-CN" sz="2400" dirty="0">
                <a:solidFill>
                  <a:srgbClr val="00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7283" y="3651608"/>
              <a:ext cx="6314703" cy="3206392"/>
            </a:xfrm>
            <a:prstGeom prst="rect">
              <a:avLst/>
            </a:prstGeom>
          </p:spPr>
        </p:pic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5181600"/>
            <a:ext cx="3473492" cy="1265344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31004" y="5154733"/>
            <a:ext cx="4244175" cy="1185342"/>
            <a:chOff x="229081" y="4268613"/>
            <a:chExt cx="4244175" cy="1185342"/>
          </a:xfrm>
          <a:solidFill>
            <a:srgbClr val="FFFF00"/>
          </a:solidFill>
        </p:grpSpPr>
        <p:sp>
          <p:nvSpPr>
            <p:cNvPr id="11" name="TextBox 10"/>
            <p:cNvSpPr txBox="1"/>
            <p:nvPr/>
          </p:nvSpPr>
          <p:spPr>
            <a:xfrm>
              <a:off x="229081" y="4268613"/>
              <a:ext cx="4244175" cy="923330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Kernel trick: don’t compute </a:t>
              </a:r>
              <a:r>
                <a:rPr lang="en-US" sz="1800" dirty="0" smtClean="0">
                  <a:sym typeface="Symbol" panose="05050102010706020507" pitchFamily="18" charset="2"/>
                </a:rPr>
                <a:t>-dimensional </a:t>
              </a:r>
            </a:p>
            <a:p>
              <a:r>
                <a:rPr lang="en-US" sz="1800" dirty="0" smtClean="0">
                  <a:sym typeface="Symbol" panose="05050102010706020507" pitchFamily="18" charset="2"/>
                </a:rPr>
                <a:t>vector </a:t>
              </a:r>
              <a:r>
                <a:rPr lang="en-US" sz="1800" b="1" dirty="0" smtClean="0"/>
                <a:t>z(x)</a:t>
              </a:r>
              <a:r>
                <a:rPr lang="en-US" sz="1800" dirty="0" smtClean="0"/>
                <a:t>, just specify K(</a:t>
              </a:r>
              <a:r>
                <a:rPr lang="en-US" sz="1800" b="1" dirty="0" smtClean="0"/>
                <a:t>x, x’) </a:t>
              </a:r>
              <a:r>
                <a:rPr lang="en-US" sz="1800" dirty="0" smtClean="0"/>
                <a:t>and find </a:t>
              </a:r>
            </a:p>
            <a:p>
              <a:r>
                <a:rPr lang="en-US" sz="1800" b="1" dirty="0" smtClean="0">
                  <a:latin typeface="Symbol" panose="05050102010706020507" pitchFamily="18" charset="2"/>
                </a:rPr>
                <a:t>a</a:t>
              </a:r>
              <a:r>
                <a:rPr lang="en-US" sz="1800" dirty="0" smtClean="0"/>
                <a:t> by QP. Then find prediction for new </a:t>
              </a:r>
              <a:r>
                <a:rPr lang="en-US" sz="1800" b="1" dirty="0" smtClean="0"/>
                <a:t>x </a:t>
              </a:r>
              <a:r>
                <a:rPr lang="en-US" sz="1800" dirty="0" smtClean="0"/>
                <a:t>by </a:t>
              </a:r>
              <a:endParaRPr lang="en-US" sz="1800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7076" y="5212847"/>
              <a:ext cx="2528377" cy="24110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1432" y="5160870"/>
            <a:ext cx="3411660" cy="1286073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52400" y="-378734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Summary: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584" y="1677630"/>
            <a:ext cx="3738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Going from lower dimension to higher allows us to find a</a:t>
            </a:r>
          </a:p>
          <a:p>
            <a:r>
              <a:rPr lang="en-US" sz="1200" dirty="0" smtClean="0"/>
              <a:t>Decision surface, but at possible penalty of overfitting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742" y="2530952"/>
            <a:ext cx="2794244" cy="10514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4304" y="4719935"/>
            <a:ext cx="1851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Kernel SVM:</a:t>
            </a:r>
            <a:endParaRPr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85875" y="4675099"/>
            <a:ext cx="9327228" cy="2586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609" y="2464929"/>
            <a:ext cx="1227802" cy="13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228600"/>
            <a:ext cx="9612679" cy="2024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1000" y="-152400"/>
            <a:ext cx="982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52400" y="-378734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Summary: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95912"/>
            <a:ext cx="7924800" cy="53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9B70-AEFF-496A-A4F9-8B889DAE2FF9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B1B94B-6BBE-492A-BA06-73A9556B18B0}" type="slidenum">
              <a:rPr lang="zh-CN" altLang="en-US"/>
              <a:pPr/>
              <a:t>16</a:t>
            </a:fld>
            <a:endParaRPr lang="en-US" altLang="zh-CN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Resources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  <a:hlinkClick r:id="rId3"/>
              </a:rPr>
              <a:t>http://www.kernel-machines.org/</a:t>
            </a:r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  <a:hlinkClick r:id="rId4"/>
              </a:rPr>
              <a:t>http://www.support-vector.net/</a:t>
            </a:r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  <a:hlinkClick r:id="rId5"/>
              </a:rPr>
              <a:t>http://www.support-vector.net/icml-tutorial.pdf</a:t>
            </a:r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  <a:hlinkClick r:id="rId6"/>
              </a:rPr>
              <a:t>http://www.kernel-machines.org/papers/tutorial-nips.ps.gz</a:t>
            </a:r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  <a:hlinkClick r:id="rId7"/>
              </a:rPr>
              <a:t>http://www.clopinet.com/isabelle/Projects/SVM/applist.html</a:t>
            </a:r>
            <a:endParaRPr lang="en-US" altLang="zh-CN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76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6" y="762000"/>
            <a:ext cx="7554397" cy="237546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SVM </a:t>
            </a:r>
            <a:r>
              <a:rPr lang="en-US" altLang="zh-CN" sz="6000" dirty="0" err="1" smtClean="0">
                <a:solidFill>
                  <a:srgbClr val="000000"/>
                </a:solidFill>
              </a:rPr>
              <a:t>Keras</a:t>
            </a:r>
            <a:r>
              <a:rPr lang="en-US" altLang="zh-CN" sz="6000" dirty="0" smtClean="0">
                <a:solidFill>
                  <a:srgbClr val="000000"/>
                </a:solidFill>
              </a:rPr>
              <a:t> Code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3151007"/>
            <a:ext cx="8695861" cy="1723025"/>
            <a:chOff x="38100" y="5423656"/>
            <a:chExt cx="8695861" cy="17230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0400" y="5423656"/>
              <a:ext cx="5533561" cy="17230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100" y="5481935"/>
              <a:ext cx="3491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Final Goal: </a:t>
              </a:r>
              <a:r>
                <a:rPr lang="en-US" sz="2400" dirty="0" smtClean="0"/>
                <a:t>Find (</a:t>
              </a:r>
              <a:r>
                <a:rPr lang="en-US" sz="2400" b="1" dirty="0" err="1" smtClean="0"/>
                <a:t>w</a:t>
              </a:r>
              <a:r>
                <a:rPr lang="en-US" sz="2400" dirty="0" err="1" smtClean="0"/>
                <a:t>,b</a:t>
              </a:r>
              <a:r>
                <a:rPr lang="en-US" sz="2400" dirty="0" smtClean="0"/>
                <a:t>) </a:t>
              </a:r>
              <a:r>
                <a:rPr lang="en-US" sz="2400" dirty="0" err="1" smtClean="0"/>
                <a:t>s.t.</a:t>
              </a:r>
              <a:endParaRPr lang="en-US" sz="24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638800" y="3209286"/>
            <a:ext cx="2590800" cy="58757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519113" y="3894705"/>
            <a:ext cx="10668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116516" y="1665487"/>
            <a:ext cx="499240" cy="408791"/>
            <a:chOff x="7116516" y="1665487"/>
            <a:chExt cx="499240" cy="40879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7116516" y="1851423"/>
              <a:ext cx="281581" cy="2228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152168" y="1665487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Symbol" panose="05050102010706020507" pitchFamily="18" charset="2"/>
                </a:rPr>
                <a:t>d</a:t>
              </a:r>
              <a:r>
                <a:rPr lang="en-US" sz="1400" dirty="0" smtClean="0"/>
                <a:t>=1</a:t>
              </a:r>
              <a:endParaRPr lang="en-US" sz="1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67400" y="896820"/>
            <a:ext cx="2590800" cy="2216524"/>
            <a:chOff x="5890619" y="896820"/>
            <a:chExt cx="2590800" cy="2216524"/>
          </a:xfrm>
        </p:grpSpPr>
        <p:grpSp>
          <p:nvGrpSpPr>
            <p:cNvPr id="36" name="Group 35"/>
            <p:cNvGrpSpPr/>
            <p:nvPr/>
          </p:nvGrpSpPr>
          <p:grpSpPr>
            <a:xfrm>
              <a:off x="5890619" y="896820"/>
              <a:ext cx="2590800" cy="2216524"/>
              <a:chOff x="5890619" y="896820"/>
              <a:chExt cx="2590800" cy="2216524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096000" y="896820"/>
                <a:ext cx="0" cy="21563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5890619" y="2969567"/>
                <a:ext cx="2590800" cy="36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9" name="Group 38"/>
            <p:cNvGrpSpPr/>
            <p:nvPr/>
          </p:nvGrpSpPr>
          <p:grpSpPr>
            <a:xfrm rot="5400000">
              <a:off x="5384998" y="1732151"/>
              <a:ext cx="1371600" cy="294918"/>
              <a:chOff x="6477000" y="2818426"/>
              <a:chExt cx="1371600" cy="29491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64770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934200" y="2818426"/>
                <a:ext cx="0" cy="2818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oup 43"/>
              <p:cNvGrpSpPr/>
              <p:nvPr/>
            </p:nvGrpSpPr>
            <p:grpSpPr>
              <a:xfrm>
                <a:off x="7391400" y="2831523"/>
                <a:ext cx="457200" cy="281821"/>
                <a:chOff x="6629400" y="2970826"/>
                <a:chExt cx="457200" cy="281821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294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086600" y="2970826"/>
                  <a:ext cx="0" cy="28182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Rectangle 52"/>
          <p:cNvSpPr/>
          <p:nvPr/>
        </p:nvSpPr>
        <p:spPr>
          <a:xfrm>
            <a:off x="400547" y="3015368"/>
            <a:ext cx="8161234" cy="140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431115" y="959949"/>
            <a:ext cx="2162390" cy="2313152"/>
            <a:chOff x="5535219" y="999123"/>
            <a:chExt cx="2162390" cy="2313152"/>
          </a:xfrm>
        </p:grpSpPr>
        <p:sp>
          <p:nvSpPr>
            <p:cNvPr id="56" name="TextBox 55"/>
            <p:cNvSpPr txBox="1"/>
            <p:nvPr/>
          </p:nvSpPr>
          <p:spPr>
            <a:xfrm>
              <a:off x="6012532" y="2942943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1      2       3     4</a:t>
              </a:r>
              <a:endParaRPr lang="en-US" sz="1800" dirty="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35219" y="999123"/>
              <a:ext cx="500587" cy="2029094"/>
              <a:chOff x="5535219" y="999123"/>
              <a:chExt cx="500587" cy="2029094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5562600" y="999123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4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53473" y="1460044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3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44346" y="1920965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2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535219" y="2381886"/>
                <a:ext cx="4732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 1</a:t>
                </a:r>
              </a:p>
              <a:p>
                <a:r>
                  <a:rPr lang="en-US" sz="1800" dirty="0" smtClean="0"/>
                  <a:t>     </a:t>
                </a:r>
              </a:p>
            </p:txBody>
          </p:sp>
        </p:grpSp>
      </p:grpSp>
      <p:cxnSp>
        <p:nvCxnSpPr>
          <p:cNvPr id="62" name="Straight Arrow Connector 61"/>
          <p:cNvCxnSpPr/>
          <p:nvPr/>
        </p:nvCxnSpPr>
        <p:spPr>
          <a:xfrm>
            <a:off x="6079573" y="2828394"/>
            <a:ext cx="392420" cy="4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Group 1024"/>
          <p:cNvGrpSpPr/>
          <p:nvPr/>
        </p:nvGrpSpPr>
        <p:grpSpPr>
          <a:xfrm>
            <a:off x="6145753" y="954754"/>
            <a:ext cx="1142213" cy="1664071"/>
            <a:chOff x="6145753" y="954754"/>
            <a:chExt cx="1142213" cy="1664071"/>
          </a:xfrm>
        </p:grpSpPr>
        <p:sp>
          <p:nvSpPr>
            <p:cNvPr id="1024" name="Oval 1023"/>
            <p:cNvSpPr/>
            <p:nvPr/>
          </p:nvSpPr>
          <p:spPr>
            <a:xfrm>
              <a:off x="6910437" y="2235823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145753" y="2039268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945066" y="954754"/>
              <a:ext cx="342900" cy="38300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81492" y="3940846"/>
            <a:ext cx="7444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92929"/>
                </a:solidFill>
                <a:latin typeface="Menlo"/>
              </a:rPr>
              <a:t>import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numpy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 as np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292929"/>
                </a:solidFill>
                <a:latin typeface="Menlo"/>
              </a:rPr>
              <a:t>X =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np.array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([[-1, -1], [-2, -1], [1, 1], [2, 1]])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292929"/>
                </a:solidFill>
                <a:latin typeface="Menlo"/>
              </a:rPr>
              <a:t>y =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np.array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([1, 1, 2, 2])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708459" y="5074229"/>
            <a:ext cx="51120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92929"/>
                </a:solidFill>
                <a:latin typeface="Menlo"/>
              </a:rPr>
              <a:t>from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sklearn.svm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 import SVC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>
                <a:solidFill>
                  <a:srgbClr val="292929"/>
                </a:solidFill>
                <a:latin typeface="Menlo"/>
              </a:rPr>
              <a:t>clf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 = SVC(kernel='linear')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>
                <a:solidFill>
                  <a:srgbClr val="292929"/>
                </a:solidFill>
                <a:latin typeface="Menlo"/>
              </a:rPr>
              <a:t>clf.fit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(X, y)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705757" y="622465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292929"/>
                </a:solidFill>
                <a:latin typeface="Menlo"/>
              </a:rPr>
              <a:t>prediction = </a:t>
            </a:r>
            <a:r>
              <a:rPr lang="en-US" sz="2000" dirty="0" err="1">
                <a:solidFill>
                  <a:srgbClr val="292929"/>
                </a:solidFill>
                <a:latin typeface="Menlo"/>
              </a:rPr>
              <a:t>clf.predict</a:t>
            </a:r>
            <a:r>
              <a:rPr lang="en-US" sz="2000" dirty="0">
                <a:solidFill>
                  <a:srgbClr val="292929"/>
                </a:solidFill>
                <a:latin typeface="Menlo"/>
              </a:rPr>
              <a:t>([[0,6]])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694700" y="4060325"/>
            <a:ext cx="1638648" cy="843792"/>
            <a:chOff x="5694700" y="4060325"/>
            <a:chExt cx="1638648" cy="843792"/>
          </a:xfrm>
        </p:grpSpPr>
        <p:sp>
          <p:nvSpPr>
            <p:cNvPr id="30" name="TextBox 29"/>
            <p:cNvSpPr txBox="1"/>
            <p:nvPr/>
          </p:nvSpPr>
          <p:spPr>
            <a:xfrm>
              <a:off x="6174056" y="4083457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Input</a:t>
              </a:r>
              <a:endParaRPr lang="en-US" sz="3600" dirty="0"/>
            </a:p>
          </p:txBody>
        </p:sp>
        <p:sp>
          <p:nvSpPr>
            <p:cNvPr id="40" name="Right Brace 39"/>
            <p:cNvSpPr/>
            <p:nvPr/>
          </p:nvSpPr>
          <p:spPr>
            <a:xfrm>
              <a:off x="5694700" y="4060325"/>
              <a:ext cx="209006" cy="8437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94700" y="5023596"/>
            <a:ext cx="1648074" cy="843792"/>
            <a:chOff x="5694700" y="4060325"/>
            <a:chExt cx="1648074" cy="843792"/>
          </a:xfrm>
        </p:grpSpPr>
        <p:sp>
          <p:nvSpPr>
            <p:cNvPr id="69" name="TextBox 68"/>
            <p:cNvSpPr txBox="1"/>
            <p:nvPr/>
          </p:nvSpPr>
          <p:spPr>
            <a:xfrm>
              <a:off x="6174056" y="4083457"/>
              <a:ext cx="11687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Train</a:t>
              </a:r>
              <a:endParaRPr lang="en-US" sz="3600" dirty="0"/>
            </a:p>
          </p:txBody>
        </p:sp>
        <p:sp>
          <p:nvSpPr>
            <p:cNvPr id="70" name="Right Brace 69"/>
            <p:cNvSpPr/>
            <p:nvPr/>
          </p:nvSpPr>
          <p:spPr>
            <a:xfrm>
              <a:off x="5694700" y="4060325"/>
              <a:ext cx="209006" cy="8437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35888" y="5986378"/>
            <a:ext cx="1972072" cy="843792"/>
            <a:chOff x="5694700" y="4060325"/>
            <a:chExt cx="1972072" cy="843792"/>
          </a:xfrm>
        </p:grpSpPr>
        <p:sp>
          <p:nvSpPr>
            <p:cNvPr id="72" name="TextBox 71"/>
            <p:cNvSpPr txBox="1"/>
            <p:nvPr/>
          </p:nvSpPr>
          <p:spPr>
            <a:xfrm>
              <a:off x="6174056" y="4083457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Predict</a:t>
              </a:r>
              <a:endParaRPr lang="en-US" sz="3600" dirty="0"/>
            </a:p>
          </p:txBody>
        </p:sp>
        <p:sp>
          <p:nvSpPr>
            <p:cNvPr id="73" name="Right Brace 72"/>
            <p:cNvSpPr/>
            <p:nvPr/>
          </p:nvSpPr>
          <p:spPr>
            <a:xfrm>
              <a:off x="5694700" y="4060325"/>
              <a:ext cx="209006" cy="8437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045" y="3253226"/>
            <a:ext cx="5099456" cy="44220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4300" y="711726"/>
            <a:ext cx="9258300" cy="313405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123720" y="2871535"/>
            <a:ext cx="2347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C Controls exactness</a:t>
            </a:r>
          </a:p>
          <a:p>
            <a:r>
              <a:rPr lang="en-US" sz="2000" dirty="0" smtClean="0">
                <a:solidFill>
                  <a:srgbClr val="00B0F0"/>
                </a:solidFill>
              </a:rPr>
              <a:t>            of fit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8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4876479" y="6525532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9373CF3-043B-4807-B4B6-2FC22C5F1E4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1313" y="-140441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 Margin Classification  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2362200" y="38186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2188048" y="6705600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3584254" y="459623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009579" y="4953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3161979" y="54995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2780979" y="59567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3314379" y="43565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2780979" y="52709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2933379" y="54233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3695379" y="50423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4597079" y="50296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4228779" y="59567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5219379" y="59567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3911279" y="64774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4533579" y="53471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3965254" y="584083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4609779" y="61853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5295579" y="527092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3781104" y="375803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4390704" y="383423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5457504" y="459623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2990529" y="574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91" name="Oval 31"/>
          <p:cNvSpPr>
            <a:spLocks noChangeArrowheads="1"/>
          </p:cNvSpPr>
          <p:nvPr/>
        </p:nvSpPr>
        <p:spPr bwMode="auto">
          <a:xfrm>
            <a:off x="3893816" y="5772573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92" name="Oval 32"/>
          <p:cNvSpPr>
            <a:spLocks noChangeArrowheads="1"/>
          </p:cNvSpPr>
          <p:nvPr/>
        </p:nvSpPr>
        <p:spPr bwMode="auto">
          <a:xfrm>
            <a:off x="4527229" y="4959773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95" name="Line 35"/>
          <p:cNvSpPr>
            <a:spLocks noChangeShapeType="1"/>
          </p:cNvSpPr>
          <p:nvPr/>
        </p:nvSpPr>
        <p:spPr bwMode="auto">
          <a:xfrm flipV="1">
            <a:off x="3447729" y="393901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15.2.1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94675" y="4300960"/>
            <a:ext cx="228600" cy="219075"/>
            <a:chOff x="4928371" y="4164012"/>
            <a:chExt cx="228600" cy="219075"/>
          </a:xfrm>
        </p:grpSpPr>
        <p:sp>
          <p:nvSpPr>
            <p:cNvPr id="962590" name="Oval 30"/>
            <p:cNvSpPr>
              <a:spLocks noChangeArrowheads="1"/>
            </p:cNvSpPr>
            <p:nvPr/>
          </p:nvSpPr>
          <p:spPr bwMode="auto">
            <a:xfrm>
              <a:off x="4928371" y="4164012"/>
              <a:ext cx="228600" cy="2190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AutoShape 23"/>
            <p:cNvSpPr>
              <a:spLocks noChangeArrowheads="1"/>
            </p:cNvSpPr>
            <p:nvPr/>
          </p:nvSpPr>
          <p:spPr bwMode="auto">
            <a:xfrm>
              <a:off x="4995862" y="4217987"/>
              <a:ext cx="88900" cy="88900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anose="020B0602030504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4" name="Line 35"/>
          <p:cNvSpPr>
            <a:spLocks noChangeShapeType="1"/>
          </p:cNvSpPr>
          <p:nvPr/>
        </p:nvSpPr>
        <p:spPr bwMode="auto">
          <a:xfrm flipV="1">
            <a:off x="3105509" y="3924768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43166" y="3449300"/>
            <a:ext cx="401653" cy="689735"/>
            <a:chOff x="7620000" y="2129665"/>
            <a:chExt cx="401653" cy="689735"/>
          </a:xfrm>
        </p:grpSpPr>
        <p:sp>
          <p:nvSpPr>
            <p:cNvPr id="2" name="TextBox 1"/>
            <p:cNvSpPr txBox="1"/>
            <p:nvPr/>
          </p:nvSpPr>
          <p:spPr>
            <a:xfrm>
              <a:off x="7723173" y="2129665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d</a:t>
              </a:r>
              <a:endParaRPr lang="en-US" sz="1800" dirty="0">
                <a:solidFill>
                  <a:srgbClr val="FF00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7620000" y="2605133"/>
              <a:ext cx="269195" cy="214267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943475" y="4380803"/>
            <a:ext cx="3822379" cy="646331"/>
            <a:chOff x="5277171" y="4243855"/>
            <a:chExt cx="3822379" cy="646331"/>
          </a:xfrm>
        </p:grpSpPr>
        <p:grpSp>
          <p:nvGrpSpPr>
            <p:cNvPr id="8" name="Group 7"/>
            <p:cNvGrpSpPr/>
            <p:nvPr/>
          </p:nvGrpSpPr>
          <p:grpSpPr>
            <a:xfrm>
              <a:off x="8610600" y="4641850"/>
              <a:ext cx="228600" cy="219075"/>
              <a:chOff x="8695979" y="1350961"/>
              <a:chExt cx="228600" cy="219075"/>
            </a:xfrm>
          </p:grpSpPr>
          <p:sp>
            <p:nvSpPr>
              <p:cNvPr id="50" name="Oval 30"/>
              <p:cNvSpPr>
                <a:spLocks noChangeArrowheads="1"/>
              </p:cNvSpPr>
              <p:nvPr/>
            </p:nvSpPr>
            <p:spPr bwMode="auto">
              <a:xfrm>
                <a:off x="8695979" y="1350961"/>
                <a:ext cx="228600" cy="2190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AutoShape 23"/>
              <p:cNvSpPr>
                <a:spLocks noChangeArrowheads="1"/>
              </p:cNvSpPr>
              <p:nvPr/>
            </p:nvSpPr>
            <p:spPr bwMode="auto">
              <a:xfrm>
                <a:off x="8763470" y="1404936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277171" y="4243855"/>
              <a:ext cx="3822379" cy="646331"/>
              <a:chOff x="9417248" y="2555549"/>
              <a:chExt cx="3822379" cy="6463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0220852" y="2555549"/>
                <a:ext cx="301877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What a waste with small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d, </a:t>
                </a:r>
              </a:p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just because of one point        !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9417248" y="2566229"/>
                <a:ext cx="864638" cy="1365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276225" y="970790"/>
            <a:ext cx="4667250" cy="101566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Find </a:t>
            </a:r>
            <a:r>
              <a:rPr lang="en-US" altLang="en-US" sz="2000" b="1" dirty="0">
                <a:latin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</a:rPr>
              <a:t>b</a:t>
            </a:r>
            <a:r>
              <a:rPr lang="en-US" altLang="en-US" sz="2000" dirty="0">
                <a:latin typeface="Times New Roman" panose="02020603050405020304" pitchFamily="18" charset="0"/>
              </a:rPr>
              <a:t> such that</a:t>
            </a:r>
          </a:p>
          <a:p>
            <a:pPr eaLnBrk="1" hangingPunct="1"/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=½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</a:t>
            </a:r>
            <a:r>
              <a:rPr lang="en-US" altLang="en-US" sz="2000" baseline="30000" dirty="0" err="1">
                <a:latin typeface="Times New Roman" panose="02020603050405020304" pitchFamily="18" charset="0"/>
              </a:rPr>
              <a:t>T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</a:rPr>
              <a:t>  is </a:t>
            </a:r>
            <a:r>
              <a:rPr lang="en-US" altLang="en-US" sz="1600" dirty="0">
                <a:latin typeface="Times New Roman" panose="02020603050405020304" pitchFamily="18" charset="0"/>
              </a:rPr>
              <a:t>minimized and for all </a:t>
            </a:r>
            <a:r>
              <a:rPr lang="en-US" altLang="en-US" sz="1800" dirty="0">
                <a:latin typeface="Times New Roman" panose="02020603050405020304" pitchFamily="18" charset="0"/>
              </a:rPr>
              <a:t>{</a:t>
            </a:r>
            <a:r>
              <a:rPr lang="en-US" altLang="en-US" sz="1600" dirty="0">
                <a:latin typeface="Times New Roman" panose="02020603050405020304" pitchFamily="18" charset="0"/>
              </a:rPr>
              <a:t>(</a:t>
            </a:r>
            <a:r>
              <a:rPr lang="en-US" altLang="en-US" sz="1800" b="1" dirty="0">
                <a:latin typeface="Times New Roman" panose="02020603050405020304" pitchFamily="18" charset="0"/>
              </a:rPr>
              <a:t>x</a:t>
            </a:r>
            <a:r>
              <a:rPr lang="en-US" altLang="en-US" sz="1800" b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</a:rPr>
              <a:t>,</a:t>
            </a:r>
            <a:r>
              <a:rPr lang="en-US" altLang="en-US" sz="1800" i="1" dirty="0" err="1">
                <a:latin typeface="Times New Roman" panose="02020603050405020304" pitchFamily="18" charset="0"/>
              </a:rPr>
              <a:t>y</a:t>
            </a:r>
            <a:r>
              <a:rPr lang="en-US" altLang="en-US" sz="18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1800" dirty="0">
                <a:latin typeface="Times New Roman" panose="02020603050405020304" pitchFamily="18" charset="0"/>
              </a:rPr>
              <a:t>)}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i="1" dirty="0" err="1">
                <a:latin typeface="Times New Roman" panose="02020603050405020304" pitchFamily="18" charset="0"/>
              </a:rPr>
              <a:t>y</a:t>
            </a:r>
            <a:r>
              <a:rPr lang="en-US" alt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</a:rPr>
              <a:t> 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</a:t>
            </a:r>
            <a:r>
              <a:rPr lang="en-US" altLang="en-US" sz="2000" b="1" baseline="30000" dirty="0" err="1">
                <a:latin typeface="Times New Roman" panose="02020603050405020304" pitchFamily="18" charset="0"/>
              </a:rPr>
              <a:t>T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x</a:t>
            </a:r>
            <a:r>
              <a:rPr lang="en-US" altLang="en-US" sz="2000" b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+ b)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13058" y="3608611"/>
            <a:ext cx="2800767" cy="369332"/>
            <a:chOff x="6146754" y="3471663"/>
            <a:chExt cx="2800767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6146754" y="3471663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If we could ignore        then 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8038306" y="3546791"/>
              <a:ext cx="228600" cy="219075"/>
              <a:chOff x="4928371" y="4164012"/>
              <a:chExt cx="228600" cy="219075"/>
            </a:xfrm>
          </p:grpSpPr>
          <p:sp>
            <p:nvSpPr>
              <p:cNvPr id="70" name="Oval 30"/>
              <p:cNvSpPr>
                <a:spLocks noChangeArrowheads="1"/>
              </p:cNvSpPr>
              <p:nvPr/>
            </p:nvSpPr>
            <p:spPr bwMode="auto">
              <a:xfrm>
                <a:off x="4928371" y="4164012"/>
                <a:ext cx="228600" cy="219075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" name="AutoShape 23"/>
              <p:cNvSpPr>
                <a:spLocks noChangeArrowheads="1"/>
              </p:cNvSpPr>
              <p:nvPr/>
            </p:nvSpPr>
            <p:spPr bwMode="auto">
              <a:xfrm>
                <a:off x="4995862" y="4217987"/>
                <a:ext cx="88900" cy="88900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panose="020B0602030504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962588" name="Line 28"/>
          <p:cNvSpPr>
            <a:spLocks noChangeShapeType="1"/>
          </p:cNvSpPr>
          <p:nvPr/>
        </p:nvSpPr>
        <p:spPr bwMode="auto">
          <a:xfrm flipV="1">
            <a:off x="3181709" y="3894121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2732929"/>
            <a:ext cx="331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Instead of ignoring</a:t>
            </a:r>
            <a:r>
              <a:rPr 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en-US" sz="16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we can move it!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301171" y="4237094"/>
            <a:ext cx="407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1600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dirty="0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524124" y="4067940"/>
            <a:ext cx="247136" cy="220688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75082" y="2402941"/>
                <a:ext cx="47371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600" i="1" dirty="0" smtClean="0">
                    <a:solidFill>
                      <a:srgbClr val="00B0F0"/>
                    </a:solidFill>
                  </a:rPr>
                  <a:t>y</a:t>
                </a:r>
                <a:r>
                  <a:rPr lang="en-US" altLang="en-US" sz="1600" i="1" baseline="-25000" dirty="0" smtClean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600" i="1" dirty="0" smtClean="0"/>
                  <a:t> </a:t>
                </a:r>
                <a:r>
                  <a:rPr lang="en-US" altLang="en-US" sz="1600" dirty="0" smtClean="0"/>
                  <a:t>(</a:t>
                </a:r>
                <a:r>
                  <a:rPr lang="en-US" altLang="en-US" sz="1600" b="1" dirty="0" smtClean="0"/>
                  <a:t>w</a:t>
                </a:r>
                <a:r>
                  <a:rPr lang="en-US" altLang="en-US" sz="1600" b="1" baseline="30000" dirty="0" smtClean="0"/>
                  <a:t>T</a:t>
                </a:r>
                <a:r>
                  <a:rPr lang="en-US" altLang="en-US" sz="1600" b="1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altLang="en-US" sz="1600" b="1" baseline="-25000" dirty="0" smtClean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600" b="1" dirty="0" smtClean="0"/>
                  <a:t> </a:t>
                </a:r>
                <a:r>
                  <a:rPr lang="en-US" altLang="en-US" sz="1600" dirty="0" smtClean="0"/>
                  <a:t>+ </a:t>
                </a:r>
                <a:r>
                  <a:rPr lang="en-US" altLang="en-US" sz="1600" i="1" dirty="0" smtClean="0"/>
                  <a:t>b</a:t>
                </a:r>
                <a:r>
                  <a:rPr lang="en-US" altLang="en-US" sz="1600" dirty="0" smtClean="0"/>
                  <a:t>)</a:t>
                </a:r>
                <a:r>
                  <a:rPr lang="en-US" altLang="en-US" sz="1600" b="1" dirty="0" smtClean="0"/>
                  <a:t> + </a:t>
                </a:r>
                <a:r>
                  <a:rPr lang="en-US" altLang="en-US" sz="1600" i="1" dirty="0" smtClean="0">
                    <a:solidFill>
                      <a:srgbClr val="00B0F0"/>
                    </a:solidFill>
                  </a:rPr>
                  <a:t>y</a:t>
                </a:r>
                <a:r>
                  <a:rPr lang="en-US" altLang="en-US" sz="1600" i="1" baseline="-25000" dirty="0" smtClean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600" i="1" dirty="0" smtClean="0"/>
                  <a:t> </a:t>
                </a:r>
                <a:r>
                  <a:rPr lang="en-US" altLang="en-US" sz="1600" dirty="0"/>
                  <a:t>(</a:t>
                </a:r>
                <a:r>
                  <a:rPr lang="en-US" altLang="en-US" sz="1600" b="1" dirty="0" smtClean="0"/>
                  <a:t>w</a:t>
                </a:r>
                <a:r>
                  <a:rPr lang="en-US" altLang="en-US" sz="1600" b="1" baseline="30000" dirty="0" smtClean="0"/>
                  <a:t>T</a:t>
                </a:r>
                <a:r>
                  <a:rPr lang="en-US" altLang="en-US" sz="1600" b="1" dirty="0" smtClean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en-US" sz="1600" b="1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altLang="en-US" sz="1600" b="1" baseline="-25000" dirty="0" smtClean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600" b="1" dirty="0" smtClean="0"/>
                  <a:t> </a:t>
                </a:r>
                <a:r>
                  <a:rPr lang="en-US" altLang="en-US" sz="1600" dirty="0"/>
                  <a:t>+ </a:t>
                </a:r>
                <a:r>
                  <a:rPr lang="en-US" altLang="en-US" sz="1600" i="1" dirty="0"/>
                  <a:t>b</a:t>
                </a:r>
                <a:r>
                  <a:rPr lang="en-US" altLang="en-US" sz="1600" dirty="0" smtClean="0"/>
                  <a:t>) = </a:t>
                </a:r>
                <a:r>
                  <a:rPr lang="en-US" altLang="en-US" sz="1600" i="1" dirty="0">
                    <a:solidFill>
                      <a:srgbClr val="00B0F0"/>
                    </a:solidFill>
                  </a:rPr>
                  <a:t>y</a:t>
                </a:r>
                <a:r>
                  <a:rPr lang="en-US" altLang="en-US" sz="1600" i="1" baseline="-25000" dirty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600" i="1" dirty="0"/>
                  <a:t> </a:t>
                </a:r>
                <a:r>
                  <a:rPr lang="en-US" altLang="en-US" sz="1600" dirty="0"/>
                  <a:t>(</a:t>
                </a:r>
                <a:r>
                  <a:rPr lang="en-US" altLang="en-US" sz="1600" b="1" dirty="0"/>
                  <a:t>w</a:t>
                </a:r>
                <a:r>
                  <a:rPr lang="en-US" altLang="en-US" sz="1600" b="1" baseline="30000" dirty="0"/>
                  <a:t>T</a:t>
                </a:r>
                <a:r>
                  <a:rPr lang="en-US" altLang="en-US" sz="1600" b="1" dirty="0">
                    <a:solidFill>
                      <a:srgbClr val="00B0F0"/>
                    </a:solidFill>
                  </a:rPr>
                  <a:t>x</a:t>
                </a:r>
                <a:r>
                  <a:rPr lang="en-US" altLang="en-US" sz="1600" b="1" baseline="-25000" dirty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600" b="1" dirty="0"/>
                  <a:t> </a:t>
                </a:r>
                <a:r>
                  <a:rPr lang="en-US" altLang="en-US" sz="1600" dirty="0"/>
                  <a:t>+ </a:t>
                </a:r>
                <a:r>
                  <a:rPr lang="en-US" altLang="en-US" sz="1600" i="1" dirty="0"/>
                  <a:t>b</a:t>
                </a:r>
                <a:r>
                  <a:rPr lang="en-US" altLang="en-US" sz="1600" dirty="0"/>
                  <a:t>)</a:t>
                </a:r>
                <a:r>
                  <a:rPr lang="en-US" altLang="en-US" sz="1600" b="1" dirty="0"/>
                  <a:t> </a:t>
                </a:r>
                <a:r>
                  <a:rPr lang="en-US" altLang="en-US" sz="1600" b="1" dirty="0" smtClean="0"/>
                  <a:t>+ </a:t>
                </a:r>
                <a:r>
                  <a:rPr lang="en-US" altLang="en-US" sz="1600" b="1" dirty="0" smtClean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x</a:t>
                </a:r>
                <a:r>
                  <a:rPr lang="en-US" altLang="en-US" sz="1600" b="1" baseline="-25000" dirty="0" smtClean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600" b="1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1600" b="1" dirty="0" smtClean="0">
                    <a:solidFill>
                      <a:srgbClr val="00B0F0"/>
                    </a:solidFill>
                  </a:rPr>
                  <a:t> 1</a:t>
                </a:r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82" y="2402941"/>
                <a:ext cx="4737194" cy="338554"/>
              </a:xfrm>
              <a:prstGeom prst="rect">
                <a:avLst/>
              </a:prstGeom>
              <a:blipFill>
                <a:blip r:embed="rId2"/>
                <a:stretch>
                  <a:fillRect l="-772" t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539660" y="3947197"/>
            <a:ext cx="407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200" b="1" dirty="0">
                <a:solidFill>
                  <a:srgbClr val="00B0F0"/>
                </a:solidFill>
              </a:rPr>
              <a:t>x</a:t>
            </a:r>
            <a:r>
              <a:rPr lang="en-US" altLang="en-US" sz="1200" b="1" baseline="-25000" dirty="0">
                <a:solidFill>
                  <a:srgbClr val="00B0F0"/>
                </a:solidFill>
              </a:rPr>
              <a:t>5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44260" y="1960601"/>
                <a:ext cx="22306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1800" i="1" dirty="0">
                    <a:solidFill>
                      <a:srgbClr val="00B0F0"/>
                    </a:solidFill>
                  </a:rPr>
                  <a:t>y</a:t>
                </a:r>
                <a:r>
                  <a:rPr lang="en-US" altLang="en-US" sz="1800" i="1" baseline="-25000" dirty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800" i="1" dirty="0"/>
                  <a:t> </a:t>
                </a:r>
                <a:r>
                  <a:rPr lang="en-US" altLang="en-US" sz="1800" dirty="0"/>
                  <a:t>(</a:t>
                </a:r>
                <a:r>
                  <a:rPr lang="en-US" altLang="en-US" sz="1800" b="1" dirty="0"/>
                  <a:t>w</a:t>
                </a:r>
                <a:r>
                  <a:rPr lang="en-US" altLang="en-US" sz="1800" b="1" baseline="30000" dirty="0"/>
                  <a:t>T</a:t>
                </a:r>
                <a:r>
                  <a:rPr lang="en-US" altLang="en-US" sz="1800" b="1" dirty="0">
                    <a:solidFill>
                      <a:srgbClr val="00B0F0"/>
                    </a:solidFill>
                  </a:rPr>
                  <a:t>x</a:t>
                </a:r>
                <a:r>
                  <a:rPr lang="en-US" altLang="en-US" sz="1800" b="1" baseline="-25000" dirty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800" b="1" dirty="0"/>
                  <a:t> </a:t>
                </a:r>
                <a:r>
                  <a:rPr lang="en-US" altLang="en-US" sz="1800" dirty="0"/>
                  <a:t>+ </a:t>
                </a:r>
                <a:r>
                  <a:rPr lang="en-US" altLang="en-US" sz="1800" i="1" dirty="0"/>
                  <a:t>b</a:t>
                </a:r>
                <a:r>
                  <a:rPr lang="en-US" altLang="en-US" sz="1800" dirty="0"/>
                  <a:t>)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1800" b="1" dirty="0">
                    <a:solidFill>
                      <a:schemeClr val="tx1"/>
                    </a:solidFill>
                  </a:rPr>
                  <a:t> 1 - </a:t>
                </a:r>
                <a:r>
                  <a:rPr lang="en-US" altLang="en-US" sz="1800" b="1" dirty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x</a:t>
                </a:r>
                <a:r>
                  <a:rPr lang="en-US" altLang="en-US" sz="1800" b="1" baseline="-25000" dirty="0">
                    <a:solidFill>
                      <a:srgbClr val="00B0F0"/>
                    </a:solidFill>
                  </a:rPr>
                  <a:t>5</a:t>
                </a:r>
                <a:r>
                  <a:rPr lang="en-US" altLang="en-US" sz="1800" b="1" dirty="0"/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60" y="1960601"/>
                <a:ext cx="2230653" cy="369332"/>
              </a:xfrm>
              <a:prstGeom prst="rect">
                <a:avLst/>
              </a:prstGeom>
              <a:blipFill>
                <a:blip r:embed="rId3"/>
                <a:stretch>
                  <a:fillRect l="-2186"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276225" y="970790"/>
            <a:ext cx="4667250" cy="1359143"/>
            <a:chOff x="276225" y="970790"/>
            <a:chExt cx="4667250" cy="1359143"/>
          </a:xfrm>
        </p:grpSpPr>
        <p:sp>
          <p:nvSpPr>
            <p:cNvPr id="31" name="Rectangle 30"/>
            <p:cNvSpPr/>
            <p:nvPr/>
          </p:nvSpPr>
          <p:spPr>
            <a:xfrm>
              <a:off x="276225" y="1960601"/>
              <a:ext cx="4667250" cy="96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6225" y="970790"/>
              <a:ext cx="4667250" cy="135914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33900" y="1954293"/>
                <a:ext cx="40565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en-US" sz="1800" i="1" dirty="0" smtClean="0">
                    <a:solidFill>
                      <a:srgbClr val="00B0F0"/>
                    </a:solidFill>
                  </a:rPr>
                  <a:t>y</a:t>
                </a:r>
                <a:r>
                  <a:rPr lang="en-US" altLang="en-US" sz="1800" i="1" baseline="-25000" dirty="0" err="1" smtClean="0">
                    <a:solidFill>
                      <a:srgbClr val="00B0F0"/>
                    </a:solidFill>
                  </a:rPr>
                  <a:t>i</a:t>
                </a:r>
                <a:r>
                  <a:rPr lang="en-US" altLang="en-US" sz="1800" i="1" dirty="0" smtClean="0"/>
                  <a:t> </a:t>
                </a:r>
                <a:r>
                  <a:rPr lang="en-US" altLang="en-US" sz="1800" dirty="0"/>
                  <a:t>(</a:t>
                </a:r>
                <a:r>
                  <a:rPr lang="en-US" altLang="en-US" sz="1800" b="1" dirty="0" err="1" smtClean="0"/>
                  <a:t>w</a:t>
                </a:r>
                <a:r>
                  <a:rPr lang="en-US" altLang="en-US" sz="1800" b="1" baseline="30000" dirty="0" err="1" smtClean="0"/>
                  <a:t>T</a:t>
                </a:r>
                <a:r>
                  <a:rPr lang="en-US" altLang="en-US" sz="1800" b="1" dirty="0" err="1" smtClean="0">
                    <a:solidFill>
                      <a:srgbClr val="00B0F0"/>
                    </a:solidFill>
                  </a:rPr>
                  <a:t>x</a:t>
                </a:r>
                <a:r>
                  <a:rPr lang="en-US" altLang="en-US" sz="1800" b="1" baseline="-25000" dirty="0" err="1" smtClean="0">
                    <a:solidFill>
                      <a:srgbClr val="00B0F0"/>
                    </a:solidFill>
                  </a:rPr>
                  <a:t>i</a:t>
                </a:r>
                <a:r>
                  <a:rPr lang="en-US" altLang="en-US" sz="1800" b="1" dirty="0" smtClean="0"/>
                  <a:t> </a:t>
                </a:r>
                <a:r>
                  <a:rPr lang="en-US" altLang="en-US" sz="1800" dirty="0"/>
                  <a:t>+ </a:t>
                </a:r>
                <a:r>
                  <a:rPr lang="en-US" altLang="en-US" sz="1800" i="1" dirty="0"/>
                  <a:t>b</a:t>
                </a:r>
                <a:r>
                  <a:rPr lang="en-US" altLang="en-US" sz="1800" dirty="0"/>
                  <a:t>)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en-US" sz="1800" b="1" dirty="0">
                    <a:solidFill>
                      <a:schemeClr val="tx1"/>
                    </a:solidFill>
                  </a:rPr>
                  <a:t> 1 </a:t>
                </a:r>
                <a:r>
                  <a:rPr lang="en-US" altLang="en-US" sz="1800" b="1" dirty="0" smtClean="0">
                    <a:solidFill>
                      <a:schemeClr val="tx1"/>
                    </a:solidFill>
                  </a:rPr>
                  <a:t>– </a:t>
                </a:r>
                <a:r>
                  <a:rPr lang="en-US" altLang="en-US" sz="1800" b="1" dirty="0" smtClean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x</a:t>
                </a:r>
                <a:r>
                  <a:rPr lang="en-US" altLang="en-US" sz="1800" b="1" baseline="-25000" dirty="0" smtClean="0">
                    <a:solidFill>
                      <a:srgbClr val="00B0F0"/>
                    </a:solidFill>
                  </a:rPr>
                  <a:t>i</a:t>
                </a:r>
                <a:r>
                  <a:rPr lang="en-US" altLang="en-US" sz="1800" b="1" dirty="0" smtClean="0">
                    <a:solidFill>
                      <a:srgbClr val="00B0F0"/>
                    </a:solidFill>
                  </a:rPr>
                  <a:t>    </a:t>
                </a:r>
                <a:r>
                  <a:rPr lang="en-US" altLang="en-US" sz="1800" b="1" dirty="0" smtClean="0"/>
                  <a:t>&amp;</a:t>
                </a:r>
                <a:r>
                  <a:rPr lang="en-US" altLang="en-US" sz="1800" b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altLang="en-US" sz="1800" b="1" dirty="0" smtClean="0">
                    <a:solidFill>
                      <a:srgbClr val="00B0F0"/>
                    </a:solidFill>
                    <a:latin typeface="Symbol" panose="05050102010706020507" pitchFamily="18" charset="2"/>
                  </a:rPr>
                  <a:t>x</a:t>
                </a:r>
                <a:r>
                  <a:rPr lang="en-US" altLang="en-US" sz="1800" b="1" baseline="-25000" dirty="0" smtClean="0">
                    <a:solidFill>
                      <a:srgbClr val="00B0F0"/>
                    </a:solidFill>
                  </a:rPr>
                  <a:t>i </a:t>
                </a:r>
                <a:r>
                  <a:rPr lang="en-US" altLang="en-US" sz="1800" b="1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1800" b="1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 </a:t>
                </a:r>
                <a:r>
                  <a:rPr lang="en-US" altLang="en-US" sz="1800" b="1" dirty="0" err="1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i</a:t>
                </a:r>
                <a:r>
                  <a:rPr lang="en-US" altLang="en-US" sz="1800" b="1" dirty="0" smtClean="0">
                    <a:solidFill>
                      <a:schemeClr val="tx1"/>
                    </a:solidFill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00" y="1954293"/>
                <a:ext cx="4056599" cy="369332"/>
              </a:xfrm>
              <a:prstGeom prst="rect">
                <a:avLst/>
              </a:prstGeom>
              <a:blipFill>
                <a:blip r:embed="rId4"/>
                <a:stretch>
                  <a:fillRect l="-1353"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89356" y="967503"/>
            <a:ext cx="5537190" cy="1359143"/>
            <a:chOff x="289356" y="967503"/>
            <a:chExt cx="5265307" cy="1359143"/>
          </a:xfrm>
        </p:grpSpPr>
        <p:grpSp>
          <p:nvGrpSpPr>
            <p:cNvPr id="36" name="Group 35"/>
            <p:cNvGrpSpPr/>
            <p:nvPr/>
          </p:nvGrpSpPr>
          <p:grpSpPr>
            <a:xfrm>
              <a:off x="289356" y="967503"/>
              <a:ext cx="5265307" cy="1359143"/>
              <a:chOff x="289356" y="967503"/>
              <a:chExt cx="5265307" cy="1359143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853952" y="1663235"/>
                <a:ext cx="119714" cy="635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89356" y="967503"/>
                <a:ext cx="5265307" cy="1359143"/>
                <a:chOff x="289356" y="967503"/>
                <a:chExt cx="5265307" cy="1359143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876479" y="988208"/>
                  <a:ext cx="166687" cy="3121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289356" y="967503"/>
                  <a:ext cx="5265307" cy="1359143"/>
                </a:xfrm>
                <a:prstGeom prst="rect">
                  <a:avLst/>
                </a:prstGeom>
                <a:noFill/>
                <a:ln w="5715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86" y="1282947"/>
              <a:ext cx="4952543" cy="38795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96" name="TextBox 95"/>
          <p:cNvSpPr txBox="1"/>
          <p:nvPr/>
        </p:nvSpPr>
        <p:spPr>
          <a:xfrm>
            <a:off x="3197088" y="2720505"/>
            <a:ext cx="4022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What is mathematical formula  for moving </a:t>
            </a:r>
            <a:r>
              <a:rPr lang="en-US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1600" b="1" baseline="-25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333900" y="1670897"/>
            <a:ext cx="1723500" cy="283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347" y="856391"/>
            <a:ext cx="2643477" cy="1685946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0" y="2978150"/>
            <a:ext cx="4350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Ah ha, much fatter, more robust margin thickness?</a:t>
            </a:r>
            <a:endParaRPr lang="en-US" sz="16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3257987"/>
            <a:ext cx="5543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Penalty might be one misclassification (error) </a:t>
            </a:r>
            <a:r>
              <a:rPr lang="en-US" sz="1600" dirty="0" smtClean="0">
                <a:solidFill>
                  <a:srgbClr val="00B0F0"/>
                </a:solidFill>
              </a:rPr>
              <a:t>of x</a:t>
            </a:r>
            <a:r>
              <a:rPr lang="en-US" sz="1600" baseline="-25000" dirty="0" smtClean="0">
                <a:solidFill>
                  <a:srgbClr val="00B0F0"/>
                </a:solidFill>
              </a:rPr>
              <a:t>5</a:t>
            </a:r>
            <a:r>
              <a:rPr lang="en-US" sz="1600" dirty="0" smtClean="0">
                <a:solidFill>
                  <a:srgbClr val="00B0F0"/>
                </a:solidFill>
              </a:rPr>
              <a:t>, </a:t>
            </a:r>
            <a:r>
              <a:rPr lang="en-US" sz="1600" dirty="0" smtClean="0"/>
              <a:t>but might be</a:t>
            </a:r>
          </a:p>
          <a:p>
            <a:r>
              <a:rPr lang="en-US" sz="1600" dirty="0" smtClean="0"/>
              <a:t>worth it if you want to robustly label lots of new points</a:t>
            </a:r>
            <a:r>
              <a:rPr lang="en-US" sz="1600" dirty="0" smtClean="0"/>
              <a:t> ?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34645" y="2423468"/>
            <a:ext cx="2908757" cy="284139"/>
            <a:chOff x="1834645" y="2423468"/>
            <a:chExt cx="2908757" cy="284139"/>
          </a:xfrm>
        </p:grpSpPr>
        <p:sp>
          <p:nvSpPr>
            <p:cNvPr id="3" name="Rectangle 2"/>
            <p:cNvSpPr/>
            <p:nvPr/>
          </p:nvSpPr>
          <p:spPr>
            <a:xfrm>
              <a:off x="4465724" y="2433421"/>
              <a:ext cx="277678" cy="274186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34645" y="2423468"/>
              <a:ext cx="1244784" cy="258102"/>
            </a:xfrm>
            <a:prstGeom prst="rect">
              <a:avLst/>
            </a:prstGeom>
            <a:solidFill>
              <a:srgbClr val="FF0000">
                <a:alpha val="1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26669" y="5296212"/>
            <a:ext cx="4317657" cy="276999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C~0 then we allow many errors (shifted pts) to fatten margin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76479" y="5674913"/>
            <a:ext cx="4098494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C&gt;&gt;0 then we work hard to reduce errors (shifted pts) at </a:t>
            </a:r>
          </a:p>
          <a:p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expense of thin margin</a:t>
            </a:r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479" y="1004640"/>
            <a:ext cx="166687" cy="129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93288" y="1657351"/>
            <a:ext cx="2953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Slack </a:t>
            </a:r>
            <a:r>
              <a:rPr lang="en-US" sz="1600" dirty="0" smtClean="0">
                <a:solidFill>
                  <a:srgbClr val="00B0F0"/>
                </a:solidFill>
              </a:rPr>
              <a:t>variables-&gt;allowable errors</a:t>
            </a:r>
            <a:endParaRPr lang="en-US" sz="1600" dirty="0">
              <a:solidFill>
                <a:srgbClr val="00B0F0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1" y="1292857"/>
            <a:ext cx="5208276" cy="3879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/>
          <p:cNvSpPr txBox="1"/>
          <p:nvPr/>
        </p:nvSpPr>
        <p:spPr>
          <a:xfrm>
            <a:off x="2030853" y="132789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40643" y="1004640"/>
            <a:ext cx="3699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1200" i="1" dirty="0">
                <a:solidFill>
                  <a:srgbClr val="FF0000"/>
                </a:solidFill>
                <a:ea typeface="SimSun" panose="02010600030101010101" pitchFamily="2" charset="-122"/>
              </a:rPr>
              <a:t>C</a:t>
            </a:r>
            <a:r>
              <a:rPr lang="en-US" altLang="zh-CN" sz="1200" dirty="0">
                <a:ea typeface="SimSun" panose="02010600030101010101" pitchFamily="2" charset="-122"/>
              </a:rPr>
              <a:t> </a:t>
            </a:r>
            <a:r>
              <a:rPr lang="en-US" altLang="zh-CN" sz="1200" dirty="0">
                <a:solidFill>
                  <a:srgbClr val="FF0000"/>
                </a:solidFill>
                <a:ea typeface="SimSun" panose="02010600030101010101" pitchFamily="2" charset="-122"/>
              </a:rPr>
              <a:t>: tradeoff parameter </a:t>
            </a:r>
            <a:r>
              <a:rPr lang="en-US" altLang="zh-CN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between reducing error</a:t>
            </a:r>
            <a:endParaRPr lang="en-US" altLang="zh-CN" sz="1200" dirty="0" smtClean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 lvl="1" algn="ctr"/>
            <a:r>
              <a:rPr lang="en-US" altLang="zh-CN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 (C&gt;&gt;&gt;0) or increase </a:t>
            </a:r>
            <a:r>
              <a:rPr lang="en-US" altLang="zh-CN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margin </a:t>
            </a:r>
            <a:r>
              <a:rPr lang="en-US" altLang="zh-CN" sz="1200" dirty="0" smtClean="0">
                <a:solidFill>
                  <a:srgbClr val="FF0000"/>
                </a:solidFill>
                <a:ea typeface="SimSun" panose="02010600030101010101" pitchFamily="2" charset="-122"/>
              </a:rPr>
              <a:t>thickness (C~0)</a:t>
            </a:r>
            <a:endParaRPr lang="en-US" altLang="zh-CN" sz="120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722" y="920300"/>
            <a:ext cx="559661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8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03073 -0.039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1041 -0.0335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2.22222E-6 C -0.00174 -0.0007 -0.00347 -0.0007 -0.00486 -0.00162 C -0.00556 -0.00185 -0.00538 -0.00324 -0.0059 -0.00371 C -0.00643 -0.00417 -0.00695 -0.00417 -0.00764 -0.0044 C -0.00903 -0.00486 -0.01181 -0.00579 -0.01181 -0.00579 C -0.01302 -0.01088 -0.01111 -0.00509 -0.01441 -0.0088 C -0.01493 -0.00926 -0.01476 -0.01019 -0.01511 -0.01088 C -0.01545 -0.01158 -0.01615 -0.01181 -0.01667 -0.01227 C -0.01684 -0.01343 -0.01736 -0.01574 -0.01823 -0.01644 C -0.0191 -0.01736 -0.02031 -0.01759 -0.02136 -0.01806 C -0.02518 -0.01968 -0.02049 -0.01736 -0.02518 -0.02014 C -0.0257 -0.02037 -0.02622 -0.0206 -0.02674 -0.02084 C -0.02813 -0.02361 -0.02726 -0.02292 -0.02934 -0.02292 L -0.02934 -0.02292 " pathEditMode="relative" ptsTypes="AAAAAAAAAAAAA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2257 -0.00162 C -0.02309 -0.00162 -0.02362 -0.00208 -0.02414 -0.00231 C -0.02553 -0.00254 -0.02709 -0.00278 -0.02848 -0.00301 L -0.03212 -0.00787 L -0.03212 -0.00787 " pathEditMode="relative" ptsTypes="AAAAA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5" grpId="0" animBg="1"/>
      <p:bldP spid="44" grpId="0" animBg="1"/>
      <p:bldP spid="44" grpId="1" animBg="1"/>
      <p:bldP spid="962588" grpId="0" animBg="1"/>
      <p:bldP spid="962588" grpId="1" animBg="1"/>
      <p:bldP spid="22" grpId="0"/>
      <p:bldP spid="23" grpId="0"/>
      <p:bldP spid="23" grpId="1"/>
      <p:bldP spid="27" grpId="0"/>
      <p:bldP spid="28" grpId="0"/>
      <p:bldP spid="29" grpId="0"/>
      <p:bldP spid="94" grpId="0" animBg="1"/>
      <p:bldP spid="96" grpId="0"/>
      <p:bldP spid="39" grpId="0" animBg="1"/>
      <p:bldP spid="76" grpId="0"/>
      <p:bldP spid="77" grpId="0"/>
      <p:bldP spid="9" grpId="0" animBg="1"/>
      <p:bldP spid="82" grpId="0" animBg="1"/>
      <p:bldP spid="38" grpId="0"/>
      <p:bldP spid="12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362200"/>
            <a:ext cx="7886700" cy="1325563"/>
          </a:xfrm>
        </p:spPr>
        <p:txBody>
          <a:bodyPr>
            <a:noAutofit/>
          </a:bodyPr>
          <a:lstStyle/>
          <a:p>
            <a:r>
              <a:rPr lang="en-US" sz="9600" dirty="0" smtClean="0"/>
              <a:t>STOP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2993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Dual Solution to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722486"/>
            <a:ext cx="10527079" cy="22170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784" y="1657290"/>
            <a:ext cx="16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Find (</a:t>
            </a:r>
            <a:r>
              <a:rPr lang="en-US" sz="2000" b="1" dirty="0" err="1" smtClean="0"/>
              <a:t>w</a:t>
            </a:r>
            <a:r>
              <a:rPr lang="en-US" sz="2000" dirty="0" err="1" smtClean="0"/>
              <a:t>,b</a:t>
            </a:r>
            <a:r>
              <a:rPr lang="en-US" sz="2000" dirty="0" smtClean="0"/>
              <a:t>) </a:t>
            </a:r>
            <a:r>
              <a:rPr lang="en-US" sz="2000" dirty="0" err="1" smtClean="0"/>
              <a:t>s.t.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7359040" y="2384992"/>
            <a:ext cx="2362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0147" y="2804092"/>
            <a:ext cx="8191716" cy="1585913"/>
            <a:chOff x="100147" y="2804092"/>
            <a:chExt cx="8191716" cy="15859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8257" y="2804092"/>
              <a:ext cx="6183606" cy="158591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0147" y="3283706"/>
              <a:ext cx="23417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Find</a:t>
              </a:r>
              <a:r>
                <a:rPr lang="en-US" sz="1600" b="1" dirty="0" smtClean="0"/>
                <a:t> </a:t>
              </a:r>
              <a:r>
                <a:rPr lang="en-US" sz="1600" b="1" dirty="0" err="1" smtClean="0"/>
                <a:t>w,</a:t>
              </a:r>
              <a:r>
                <a:rPr lang="en-US" sz="1600" b="1" dirty="0" err="1" smtClean="0">
                  <a:latin typeface="Symbol" pitchFamily="18" charset="2"/>
                </a:rPr>
                <a:t>a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that maximize</a:t>
              </a:r>
              <a:r>
                <a:rPr lang="en-US" sz="1600" dirty="0"/>
                <a:t>s</a:t>
              </a:r>
              <a:r>
                <a:rPr lang="en-US" sz="1600" dirty="0" smtClean="0"/>
                <a:t>: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9514" y="4508344"/>
            <a:ext cx="9165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Solution: Quadratic Programming where we eliminate </a:t>
            </a:r>
            <a:r>
              <a:rPr lang="en-US" sz="2400" b="1" dirty="0" err="1" smtClean="0"/>
              <a:t>w,</a:t>
            </a:r>
            <a:r>
              <a:rPr lang="en-US" sz="2400" dirty="0" err="1" smtClean="0"/>
              <a:t>b</a:t>
            </a:r>
            <a:r>
              <a:rPr lang="en-US" sz="2400" dirty="0" smtClean="0"/>
              <a:t> in terms of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970009"/>
            <a:ext cx="3352800" cy="7879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90170" y="4888015"/>
            <a:ext cx="2687030" cy="1000162"/>
            <a:chOff x="5105400" y="4888015"/>
            <a:chExt cx="2687030" cy="10001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4542" y="4888015"/>
              <a:ext cx="2147888" cy="1000162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 flipV="1">
              <a:off x="5105400" y="5364001"/>
              <a:ext cx="381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70" y="5806506"/>
            <a:ext cx="2971800" cy="8263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7016" y="5066302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Stationary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conditions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66033" y="3241178"/>
            <a:ext cx="393005" cy="355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064152" y="3241177"/>
            <a:ext cx="294887" cy="423613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81400" y="3009765"/>
            <a:ext cx="2438400" cy="3623046"/>
            <a:chOff x="3581400" y="3009765"/>
            <a:chExt cx="2438400" cy="3623046"/>
          </a:xfrm>
        </p:grpSpPr>
        <p:sp>
          <p:nvSpPr>
            <p:cNvPr id="20" name="Rectangle 19"/>
            <p:cNvSpPr/>
            <p:nvPr/>
          </p:nvSpPr>
          <p:spPr>
            <a:xfrm>
              <a:off x="3581400" y="5888177"/>
              <a:ext cx="1104900" cy="74463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77506" y="3009765"/>
              <a:ext cx="1142294" cy="74463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11498" y="2824114"/>
            <a:ext cx="4831772" cy="1115935"/>
            <a:chOff x="3474028" y="2804092"/>
            <a:chExt cx="4831772" cy="111593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4028" y="2920350"/>
              <a:ext cx="4831772" cy="999677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4877506" y="2804092"/>
              <a:ext cx="3047294" cy="195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52770" y="3195316"/>
            <a:ext cx="2333038" cy="490844"/>
            <a:chOff x="5152770" y="3195316"/>
            <a:chExt cx="2333038" cy="490844"/>
          </a:xfrm>
        </p:grpSpPr>
        <p:sp>
          <p:nvSpPr>
            <p:cNvPr id="41" name="Rectangle 40"/>
            <p:cNvSpPr/>
            <p:nvPr/>
          </p:nvSpPr>
          <p:spPr>
            <a:xfrm>
              <a:off x="5152770" y="3223192"/>
              <a:ext cx="705020" cy="46296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096133" y="3195316"/>
              <a:ext cx="389675" cy="462968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3039113"/>
            <a:ext cx="6163731" cy="894968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230639" y="4495860"/>
            <a:ext cx="3815602" cy="450281"/>
          </a:xfrm>
          <a:prstGeom prst="rect">
            <a:avLst/>
          </a:prstGeom>
          <a:solidFill>
            <a:srgbClr val="19E919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53082" y="3738282"/>
            <a:ext cx="1071699" cy="1734671"/>
          </a:xfrm>
          <a:custGeom>
            <a:avLst/>
            <a:gdLst>
              <a:gd name="connsiteX0" fmla="*/ 430306 w 1071699"/>
              <a:gd name="connsiteY0" fmla="*/ 1734671 h 1734671"/>
              <a:gd name="connsiteX1" fmla="*/ 1062318 w 1071699"/>
              <a:gd name="connsiteY1" fmla="*/ 632012 h 1734671"/>
              <a:gd name="connsiteX2" fmla="*/ 0 w 1071699"/>
              <a:gd name="connsiteY2" fmla="*/ 0 h 17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1699" h="1734671">
                <a:moveTo>
                  <a:pt x="430306" y="1734671"/>
                </a:moveTo>
                <a:cubicBezTo>
                  <a:pt x="782171" y="1327897"/>
                  <a:pt x="1134036" y="921124"/>
                  <a:pt x="1062318" y="632012"/>
                </a:cubicBezTo>
                <a:cubicBezTo>
                  <a:pt x="990600" y="342900"/>
                  <a:pt x="495300" y="171450"/>
                  <a:pt x="0" y="0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232015" y="1415178"/>
            <a:ext cx="2874633" cy="632781"/>
            <a:chOff x="5232015" y="1415178"/>
            <a:chExt cx="2874633" cy="632781"/>
          </a:xfrm>
        </p:grpSpPr>
        <p:sp>
          <p:nvSpPr>
            <p:cNvPr id="17" name="TextBox 16"/>
            <p:cNvSpPr txBox="1"/>
            <p:nvPr/>
          </p:nvSpPr>
          <p:spPr>
            <a:xfrm>
              <a:off x="5232015" y="1647849"/>
              <a:ext cx="2874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 </a:t>
              </a:r>
              <a:r>
                <a:rPr lang="en-US" sz="2000" dirty="0" err="1" smtClean="0">
                  <a:latin typeface="Symbol" panose="05050102010706020507" pitchFamily="18" charset="2"/>
                </a:rPr>
                <a:t>lS</a:t>
              </a:r>
              <a:r>
                <a:rPr lang="en-US" sz="2000" baseline="-25000" dirty="0" err="1" smtClean="0">
                  <a:cs typeface="Times New Roman" panose="02020603050405020304" pitchFamily="18" charset="0"/>
                </a:rPr>
                <a:t>n</a:t>
              </a:r>
              <a:r>
                <a:rPr lang="en-US" sz="2000" dirty="0" smtClean="0">
                  <a:latin typeface="Symbol" panose="05050102010706020507" pitchFamily="18" charset="2"/>
                </a:rPr>
                <a:t> 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w</a:t>
              </a:r>
              <a:r>
                <a:rPr lang="en-US" sz="2000" baseline="30000" dirty="0" err="1" smtClean="0"/>
                <a:t>T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sym typeface="Symbol" panose="05050102010706020507" pitchFamily="18" charset="2"/>
                </a:rPr>
                <a:t>x</a:t>
              </a:r>
              <a:r>
                <a:rPr lang="en-US" sz="2000" baseline="30000" dirty="0" smtClean="0">
                  <a:sym typeface="Symbol" panose="05050102010706020507" pitchFamily="18" charset="2"/>
                </a:rPr>
                <a:t>(n)</a:t>
              </a:r>
              <a:r>
                <a:rPr lang="en-US" sz="2000" dirty="0" smtClean="0">
                  <a:sym typeface="Symbol" panose="05050102010706020507" pitchFamily="18" charset="2"/>
                </a:rPr>
                <a:t>+b)y</a:t>
              </a:r>
              <a:r>
                <a:rPr lang="en-US" sz="2000" baseline="30000" dirty="0" smtClean="0">
                  <a:sym typeface="Symbol" panose="05050102010706020507" pitchFamily="18" charset="2"/>
                </a:rPr>
                <a:t>(n) </a:t>
              </a:r>
              <a:r>
                <a:rPr lang="en-US" sz="2000" dirty="0" smtClean="0">
                  <a:sym typeface="Symbol" panose="05050102010706020507" pitchFamily="18" charset="2"/>
                </a:rPr>
                <a:t> - 1)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60901" y="1415178"/>
              <a:ext cx="10775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regularizer</a:t>
              </a:r>
              <a:endParaRPr lang="en-US" sz="16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029200" y="1857345"/>
            <a:ext cx="17086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63810" y="1335435"/>
            <a:ext cx="3186463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900290" y="990349"/>
            <a:ext cx="3171061" cy="1834310"/>
            <a:chOff x="6081375" y="961638"/>
            <a:chExt cx="3171061" cy="183431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69038" y="961638"/>
              <a:ext cx="1390650" cy="141922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081375" y="2365061"/>
              <a:ext cx="317106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latin typeface="Symbol" panose="05050102010706020507" pitchFamily="18" charset="2"/>
                </a:rPr>
                <a:t>a</a:t>
              </a:r>
              <a:r>
                <a:rPr lang="en-US" sz="1100" baseline="-25000" dirty="0" smtClean="0"/>
                <a:t>n</a:t>
              </a:r>
              <a:r>
                <a:rPr lang="en-US" sz="1100" dirty="0" smtClean="0"/>
                <a:t> =0 unless </a:t>
              </a:r>
              <a:r>
                <a:rPr lang="en-US" sz="1100" b="1" dirty="0" err="1" smtClean="0"/>
                <a:t>x</a:t>
              </a:r>
              <a:r>
                <a:rPr lang="en-US" sz="1100" baseline="-25000" dirty="0" err="1" smtClean="0"/>
                <a:t>n</a:t>
              </a:r>
              <a:r>
                <a:rPr lang="en-US" sz="1100" dirty="0" smtClean="0"/>
                <a:t> is a support vector</a:t>
              </a:r>
            </a:p>
            <a:p>
              <a:pPr algn="ctr"/>
              <a:r>
                <a:rPr lang="en-US" sz="1100" dirty="0" smtClean="0"/>
                <a:t>where </a:t>
              </a:r>
              <a:r>
                <a:rPr lang="en-US" sz="1100" b="1" dirty="0" err="1" smtClean="0"/>
                <a:t>w</a:t>
              </a:r>
              <a:r>
                <a:rPr lang="en-US" sz="1100" baseline="30000" dirty="0" err="1" smtClean="0"/>
                <a:t>T</a:t>
              </a:r>
              <a:r>
                <a:rPr lang="en-US" sz="1100" b="1" dirty="0" err="1" smtClean="0"/>
                <a:t>x</a:t>
              </a:r>
              <a:r>
                <a:rPr lang="en-US" sz="1100" baseline="-25000" dirty="0" err="1" smtClean="0"/>
                <a:t>n</a:t>
              </a:r>
              <a:r>
                <a:rPr lang="en-US" sz="1100" b="1" dirty="0" smtClean="0"/>
                <a:t> </a:t>
              </a:r>
              <a:r>
                <a:rPr lang="en-US" sz="1100" dirty="0" smtClean="0"/>
                <a:t>+b-1=0. Satisfying this for </a:t>
              </a:r>
              <a:r>
                <a:rPr lang="en-US" sz="1100" dirty="0" err="1" smtClean="0"/>
                <a:t>SVs</a:t>
              </a:r>
              <a:r>
                <a:rPr lang="en-US" sz="1100" dirty="0" err="1" smtClean="0">
                  <a:sym typeface="Wingdings" panose="05000000000000000000" pitchFamily="2" charset="2"/>
                </a:rPr>
                <a:t>all</a:t>
              </a:r>
              <a:r>
                <a:rPr lang="en-US" sz="1100" dirty="0" smtClean="0">
                  <a:sym typeface="Wingdings" panose="05000000000000000000" pitchFamily="2" charset="2"/>
                </a:rPr>
                <a:t>  x</a:t>
              </a:r>
              <a:r>
                <a:rPr lang="en-US" sz="1100" baseline="30000" dirty="0" smtClean="0">
                  <a:sym typeface="Wingdings" panose="05000000000000000000" pitchFamily="2" charset="2"/>
                </a:rPr>
                <a:t>(n)</a:t>
              </a:r>
              <a:endParaRPr lang="en-US" sz="11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14630" y="5965729"/>
            <a:ext cx="4079963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Ah ha! Once QP finds </a:t>
            </a:r>
            <a:r>
              <a:rPr lang="en-US" sz="1800" b="1" dirty="0" smtClean="0">
                <a:latin typeface="Symbol" panose="05050102010706020507" pitchFamily="18" charset="2"/>
              </a:rPr>
              <a:t>a</a:t>
            </a:r>
            <a:r>
              <a:rPr lang="en-US" sz="1800" baseline="-25000" dirty="0" smtClean="0">
                <a:cs typeface="Times New Roman" panose="02020603050405020304" pitchFamily="18" charset="0"/>
              </a:rPr>
              <a:t>n</a:t>
            </a:r>
            <a:r>
              <a:rPr lang="en-US" sz="1800" dirty="0" smtClean="0"/>
              <a:t>,  then plug </a:t>
            </a:r>
          </a:p>
          <a:p>
            <a:pPr algn="ctr"/>
            <a:r>
              <a:rPr lang="en-US" sz="1800" dirty="0" smtClean="0"/>
              <a:t>into eq. 2 to get </a:t>
            </a:r>
            <a:r>
              <a:rPr lang="en-US" sz="1800" b="1" dirty="0" smtClean="0"/>
              <a:t>w</a:t>
            </a:r>
            <a:r>
              <a:rPr lang="en-US" sz="1800" dirty="0" smtClean="0"/>
              <a:t>. Then plug </a:t>
            </a:r>
            <a:r>
              <a:rPr lang="en-US" sz="1800" b="1" dirty="0" smtClean="0">
                <a:latin typeface="Symbol" panose="05050102010706020507" pitchFamily="18" charset="2"/>
              </a:rPr>
              <a:t>a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into </a:t>
            </a:r>
          </a:p>
          <a:p>
            <a:pPr algn="ctr"/>
            <a:r>
              <a:rPr lang="en-US" sz="1800" b="1" dirty="0" err="1" smtClean="0"/>
              <a:t>w</a:t>
            </a:r>
            <a:r>
              <a:rPr lang="en-US" sz="1800" b="1" baseline="30000" dirty="0" err="1" smtClean="0"/>
              <a:t>T</a:t>
            </a:r>
            <a:r>
              <a:rPr lang="en-US" sz="1800" b="1" dirty="0" err="1" smtClean="0"/>
              <a:t>x</a:t>
            </a:r>
            <a:r>
              <a:rPr lang="en-US" sz="1800" dirty="0" err="1" smtClean="0"/>
              <a:t>+b</a:t>
            </a:r>
            <a:r>
              <a:rPr lang="en-US" sz="1800" dirty="0" smtClean="0"/>
              <a:t>=1 to get b. Now classify  new data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6210233" y="5565619"/>
            <a:ext cx="8899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x</a:t>
            </a:r>
            <a:r>
              <a:rPr lang="en-US" sz="1000" baseline="30000" dirty="0" smtClean="0"/>
              <a:t>(n)</a:t>
            </a:r>
            <a:r>
              <a:rPr lang="en-US" sz="1000" dirty="0" smtClean="0"/>
              <a:t> </a:t>
            </a:r>
            <a:r>
              <a:rPr lang="en-US" sz="1000" dirty="0" smtClean="0">
                <a:sym typeface="Symbol" panose="05050102010706020507" pitchFamily="18" charset="2"/>
              </a:rPr>
              <a:t> support</a:t>
            </a:r>
          </a:p>
          <a:p>
            <a:pPr algn="ctr"/>
            <a:r>
              <a:rPr lang="en-US" sz="1000" dirty="0" smtClean="0">
                <a:sym typeface="Symbol" panose="05050102010706020507" pitchFamily="18" charset="2"/>
              </a:rPr>
              <a:t>vectors</a:t>
            </a:r>
            <a:endParaRPr lang="en-US" sz="1000" dirty="0"/>
          </a:p>
        </p:txBody>
      </p:sp>
      <p:sp>
        <p:nvSpPr>
          <p:cNvPr id="34" name="Rectangle 33"/>
          <p:cNvSpPr/>
          <p:nvPr/>
        </p:nvSpPr>
        <p:spPr>
          <a:xfrm>
            <a:off x="5871412" y="4993500"/>
            <a:ext cx="2385480" cy="955255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485168" y="508170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(2)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951568" y="2871905"/>
            <a:ext cx="2736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Reduced </a:t>
            </a:r>
            <a:r>
              <a:rPr lang="en-US" sz="2400" dirty="0" err="1" smtClean="0"/>
              <a:t>Lagrangian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1154" y="3554970"/>
            <a:ext cx="4144130" cy="201064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636691" y="3683815"/>
            <a:ext cx="1305546" cy="759118"/>
            <a:chOff x="1636691" y="3683815"/>
            <a:chExt cx="1305546" cy="759118"/>
          </a:xfrm>
        </p:grpSpPr>
        <p:sp>
          <p:nvSpPr>
            <p:cNvPr id="37" name="TextBox 36"/>
            <p:cNvSpPr txBox="1"/>
            <p:nvPr/>
          </p:nvSpPr>
          <p:spPr>
            <a:xfrm>
              <a:off x="1636691" y="3683815"/>
              <a:ext cx="13003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Symbol" panose="05050102010706020507" pitchFamily="18" charset="2"/>
                </a:rPr>
                <a:t>L/</a:t>
              </a:r>
              <a:r>
                <a:rPr lang="en-US" sz="2000" dirty="0" err="1" smtClean="0">
                  <a:sym typeface="Symbol" panose="05050102010706020507" pitchFamily="18" charset="2"/>
                </a:rPr>
                <a:t>w</a:t>
              </a:r>
              <a:r>
                <a:rPr lang="en-US" sz="2000" baseline="-25000" dirty="0" err="1" smtClean="0">
                  <a:sym typeface="Symbol" panose="05050102010706020507" pitchFamily="18" charset="2"/>
                </a:rPr>
                <a:t>i</a:t>
              </a:r>
              <a:r>
                <a:rPr lang="en-US" sz="2000" dirty="0" smtClean="0">
                  <a:sym typeface="Symbol" panose="05050102010706020507" pitchFamily="18" charset="2"/>
                </a:rPr>
                <a:t> = 0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47679" y="4042823"/>
              <a:ext cx="1194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ym typeface="Symbol" panose="05050102010706020507" pitchFamily="18" charset="2"/>
                </a:rPr>
                <a:t>L/b = 0</a:t>
              </a:r>
              <a:endParaRPr lang="en-US" sz="20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5599" y="3290890"/>
            <a:ext cx="390683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maximizes           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L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(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5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33" grpId="0" animBg="1"/>
      <p:bldP spid="32" grpId="0" animBg="1"/>
      <p:bldP spid="32" grpId="1" animBg="1"/>
      <p:bldP spid="44" grpId="0" animBg="1"/>
      <p:bldP spid="44" grpId="1" animBg="1"/>
      <p:bldP spid="9" grpId="0" animBg="1"/>
      <p:bldP spid="39" grpId="0" animBg="1"/>
      <p:bldP spid="40" grpId="0" animBg="1"/>
      <p:bldP spid="34" grpId="0" animBg="1"/>
      <p:bldP spid="34" grpId="1" animBg="1"/>
      <p:bldP spid="46" grpId="0"/>
      <p:bldP spid="31" grpId="0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9373CF3-043B-4807-B4B6-2FC22C5F1E4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 Margin Classification 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419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If the training data is not linearly separable, </a:t>
            </a:r>
            <a:r>
              <a:rPr lang="en-US" altLang="en-US" sz="2400" i="1" smtClean="0"/>
              <a:t>slack variables</a:t>
            </a:r>
            <a:r>
              <a:rPr lang="en-US" altLang="en-US" sz="2400" smtClean="0"/>
              <a:t> </a:t>
            </a:r>
            <a:r>
              <a:rPr lang="el-GR" altLang="en-US" sz="2400" i="1" smtClean="0">
                <a:cs typeface="Times New Roman" panose="02020603050405020304" pitchFamily="18" charset="0"/>
              </a:rPr>
              <a:t>ξ</a:t>
            </a:r>
            <a:r>
              <a:rPr lang="en-US" altLang="en-US" sz="2400" i="1" baseline="-25000" smtClean="0">
                <a:cs typeface="Times New Roman" panose="02020603050405020304" pitchFamily="18" charset="0"/>
              </a:rPr>
              <a:t>i</a:t>
            </a:r>
            <a:r>
              <a:rPr lang="en-US" altLang="en-US" sz="2400" smtClean="0">
                <a:cs typeface="Times New Roman" panose="02020603050405020304" pitchFamily="18" charset="0"/>
              </a:rPr>
              <a:t> </a:t>
            </a:r>
            <a:r>
              <a:rPr lang="en-US" altLang="en-US" sz="2400" smtClean="0"/>
              <a:t>can be added to allow misclassification of difficult or noisy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Allow some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folHlink"/>
                </a:solidFill>
              </a:rPr>
              <a:t>Let some points be moved to where they belong, at a cost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Still, try to minimize training set errors, and to place hyperplane “far” from each class (large margin)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V="1">
            <a:off x="5121275" y="2520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4986338" y="54467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161088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5586413" y="3633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5738813" y="4179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53578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5891213" y="3036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5357813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551021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6272213" y="3722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7173913" y="3709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68056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>
            <a:off x="7796213" y="4637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>
            <a:off x="6488113" y="5157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>
            <a:off x="7110413" y="402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>
            <a:off x="6542088" y="452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>
            <a:off x="7186613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>
            <a:off x="7872413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>
            <a:off x="6357938" y="243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7" name="AutoShape 23"/>
          <p:cNvSpPr>
            <a:spLocks noChangeArrowheads="1"/>
          </p:cNvSpPr>
          <p:nvPr/>
        </p:nvSpPr>
        <p:spPr bwMode="auto">
          <a:xfrm>
            <a:off x="6967538" y="2514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8" name="AutoShape 24"/>
          <p:cNvSpPr>
            <a:spLocks noChangeArrowheads="1"/>
          </p:cNvSpPr>
          <p:nvPr/>
        </p:nvSpPr>
        <p:spPr bwMode="auto">
          <a:xfrm>
            <a:off x="8034338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89" name="AutoShape 25"/>
          <p:cNvSpPr>
            <a:spLocks noChangeArrowheads="1"/>
          </p:cNvSpPr>
          <p:nvPr/>
        </p:nvSpPr>
        <p:spPr bwMode="auto">
          <a:xfrm>
            <a:off x="5846763" y="3721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556736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7021513" y="4389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88" name="Line 28"/>
          <p:cNvSpPr>
            <a:spLocks noChangeShapeType="1"/>
          </p:cNvSpPr>
          <p:nvPr/>
        </p:nvSpPr>
        <p:spPr bwMode="auto">
          <a:xfrm flipV="1">
            <a:off x="5586413" y="243840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89" name="Line 29"/>
          <p:cNvSpPr>
            <a:spLocks noChangeShapeType="1"/>
          </p:cNvSpPr>
          <p:nvPr/>
        </p:nvSpPr>
        <p:spPr bwMode="auto">
          <a:xfrm flipH="1" flipV="1">
            <a:off x="6921500" y="3543300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0" name="Oval 30"/>
          <p:cNvSpPr>
            <a:spLocks noChangeArrowheads="1"/>
          </p:cNvSpPr>
          <p:nvPr/>
        </p:nvSpPr>
        <p:spPr bwMode="auto">
          <a:xfrm>
            <a:off x="6197600" y="3657600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91" name="Oval 31"/>
          <p:cNvSpPr>
            <a:spLocks noChangeArrowheads="1"/>
          </p:cNvSpPr>
          <p:nvPr/>
        </p:nvSpPr>
        <p:spPr bwMode="auto">
          <a:xfrm>
            <a:off x="6470650" y="44529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92" name="Oval 32"/>
          <p:cNvSpPr>
            <a:spLocks noChangeArrowheads="1"/>
          </p:cNvSpPr>
          <p:nvPr/>
        </p:nvSpPr>
        <p:spPr bwMode="auto">
          <a:xfrm>
            <a:off x="7104063" y="3640138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593" name="Line 33"/>
          <p:cNvSpPr>
            <a:spLocks noChangeShapeType="1"/>
          </p:cNvSpPr>
          <p:nvPr/>
        </p:nvSpPr>
        <p:spPr bwMode="auto">
          <a:xfrm flipH="1" flipV="1">
            <a:off x="6297613" y="4357688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4" name="Line 34"/>
          <p:cNvSpPr>
            <a:spLocks noChangeShapeType="1"/>
          </p:cNvSpPr>
          <p:nvPr/>
        </p:nvSpPr>
        <p:spPr bwMode="auto">
          <a:xfrm flipH="1" flipV="1">
            <a:off x="6350000" y="3795713"/>
            <a:ext cx="234950" cy="179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5" name="Line 35"/>
          <p:cNvSpPr>
            <a:spLocks noChangeShapeType="1"/>
          </p:cNvSpPr>
          <p:nvPr/>
        </p:nvSpPr>
        <p:spPr bwMode="auto">
          <a:xfrm flipV="1">
            <a:off x="6024563" y="2619375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6" name="Line 36"/>
          <p:cNvSpPr>
            <a:spLocks noChangeShapeType="1"/>
          </p:cNvSpPr>
          <p:nvPr/>
        </p:nvSpPr>
        <p:spPr bwMode="auto">
          <a:xfrm flipV="1">
            <a:off x="5376863" y="2257425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7" name="Line 37"/>
          <p:cNvSpPr>
            <a:spLocks noChangeShapeType="1"/>
          </p:cNvSpPr>
          <p:nvPr/>
        </p:nvSpPr>
        <p:spPr bwMode="auto">
          <a:xfrm flipH="1" flipV="1">
            <a:off x="6248400" y="3886200"/>
            <a:ext cx="774700" cy="520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598" name="Line 38"/>
          <p:cNvSpPr>
            <a:spLocks noChangeShapeType="1"/>
          </p:cNvSpPr>
          <p:nvPr/>
        </p:nvSpPr>
        <p:spPr bwMode="auto">
          <a:xfrm>
            <a:off x="5927725" y="3797300"/>
            <a:ext cx="777875" cy="54610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stealth"/>
          </a:ln>
        </p:spPr>
        <p:txBody>
          <a:bodyPr/>
          <a:lstStyle/>
          <a:p>
            <a:pPr>
              <a:defRPr/>
            </a:pPr>
            <a:endParaRPr lang="en-US">
              <a:latin typeface="Lucida Sans" charset="0"/>
              <a:ea typeface="Arial Unicode MS" charset="0"/>
              <a:cs typeface="Arial Unicode MS" charset="0"/>
            </a:endParaRPr>
          </a:p>
        </p:txBody>
      </p:sp>
      <p:sp>
        <p:nvSpPr>
          <p:cNvPr id="962599" name="Text Box 39"/>
          <p:cNvSpPr txBox="1">
            <a:spLocks noChangeArrowheads="1"/>
          </p:cNvSpPr>
          <p:nvPr/>
        </p:nvSpPr>
        <p:spPr bwMode="auto">
          <a:xfrm>
            <a:off x="6734175" y="4181475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962600" name="Text Box 40"/>
          <p:cNvSpPr txBox="1">
            <a:spLocks noChangeArrowheads="1"/>
          </p:cNvSpPr>
          <p:nvPr/>
        </p:nvSpPr>
        <p:spPr bwMode="auto">
          <a:xfrm>
            <a:off x="5848350" y="3800475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6905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15.2.1</a:t>
            </a:r>
          </a:p>
        </p:txBody>
      </p:sp>
    </p:spTree>
    <p:extLst>
      <p:ext uri="{BB962C8B-B14F-4D97-AF65-F5344CB8AC3E}">
        <p14:creationId xmlns:p14="http://schemas.microsoft.com/office/powerpoint/2010/main" val="1044976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0" grpId="0" animBg="1"/>
      <p:bldP spid="962591" grpId="0" animBg="1"/>
      <p:bldP spid="962592" grpId="0" animBg="1"/>
      <p:bldP spid="962599" grpId="0"/>
      <p:bldP spid="9626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228600"/>
            <a:ext cx="9612679" cy="20245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1000" y="-152400"/>
            <a:ext cx="982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-152400" y="-378734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Summary: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141514"/>
            <a:ext cx="8382000" cy="64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8610D65-F5C0-44E6-9E79-124678488C71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Soft Margin Classification Mathematically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000" smtClean="0"/>
              <a:t>The old formulation: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The new formulation incorporating slack variables: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  <a:p>
            <a:pPr eaLnBrk="1" hangingPunct="1"/>
            <a:r>
              <a:rPr lang="en-US" altLang="en-US" sz="2000" smtClean="0"/>
              <a:t>Parameter </a:t>
            </a:r>
            <a:r>
              <a:rPr lang="en-US" altLang="en-US" sz="2000" i="1" smtClean="0"/>
              <a:t>C</a:t>
            </a:r>
            <a:r>
              <a:rPr lang="en-US" altLang="en-US" sz="2000" smtClean="0"/>
              <a:t> can be viewed as a way to control overfitting</a:t>
            </a:r>
          </a:p>
          <a:p>
            <a:pPr lvl="1" eaLnBrk="1" hangingPunct="1"/>
            <a:r>
              <a:rPr lang="en-US" altLang="en-US" sz="1800" smtClean="0"/>
              <a:t>A regularization term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85850" y="2260600"/>
            <a:ext cx="6438900" cy="1092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</a:rPr>
              <a:t>Find </a:t>
            </a:r>
            <a:r>
              <a:rPr lang="en-US" altLang="en-US" sz="2000" b="1">
                <a:latin typeface="Times New Roman" panose="02020603050405020304" pitchFamily="18" charset="0"/>
              </a:rPr>
              <a:t>w</a:t>
            </a:r>
            <a:r>
              <a:rPr lang="en-US" altLang="en-US" sz="2000">
                <a:latin typeface="Times New Roman" panose="02020603050405020304" pitchFamily="18" charset="0"/>
              </a:rPr>
              <a:t> and </a:t>
            </a:r>
            <a:r>
              <a:rPr lang="en-US" altLang="en-US" sz="2000" i="1">
                <a:latin typeface="Times New Roman" panose="02020603050405020304" pitchFamily="18" charset="0"/>
              </a:rPr>
              <a:t>b</a:t>
            </a:r>
            <a:r>
              <a:rPr lang="en-US" altLang="en-US" sz="2000">
                <a:latin typeface="Times New Roman" panose="02020603050405020304" pitchFamily="18" charset="0"/>
              </a:rPr>
              <a:t> such that</a:t>
            </a:r>
          </a:p>
          <a:p>
            <a:pPr eaLnBrk="1" hangingPunct="1"/>
            <a:r>
              <a:rPr lang="el-GR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=½ </a:t>
            </a:r>
            <a:r>
              <a:rPr lang="en-US" altLang="en-US" sz="2000" b="1">
                <a:latin typeface="Times New Roman" panose="02020603050405020304" pitchFamily="18" charset="0"/>
              </a:rPr>
              <a:t>w</a:t>
            </a:r>
            <a:r>
              <a:rPr lang="en-US" altLang="en-US" sz="2000" baseline="30000">
                <a:latin typeface="Times New Roman" panose="02020603050405020304" pitchFamily="18" charset="0"/>
              </a:rPr>
              <a:t>T</a:t>
            </a:r>
            <a:r>
              <a:rPr lang="en-US" altLang="en-US" sz="2000" b="1">
                <a:latin typeface="Times New Roman" panose="02020603050405020304" pitchFamily="18" charset="0"/>
              </a:rPr>
              <a:t>w</a:t>
            </a:r>
            <a:r>
              <a:rPr lang="en-US" altLang="en-US" sz="2000">
                <a:latin typeface="Times New Roman" panose="02020603050405020304" pitchFamily="18" charset="0"/>
              </a:rPr>
              <a:t>  is minimized and for all </a:t>
            </a:r>
            <a:r>
              <a:rPr lang="en-US" altLang="en-US">
                <a:latin typeface="Times New Roman" panose="02020603050405020304" pitchFamily="18" charset="0"/>
              </a:rPr>
              <a:t>{</a:t>
            </a:r>
            <a:r>
              <a:rPr lang="en-US" altLang="en-US" sz="2000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b="1" baseline="-25000">
                <a:latin typeface="Times New Roman" panose="02020603050405020304" pitchFamily="18" charset="0"/>
              </a:rPr>
              <a:t>i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y</a:t>
            </a:r>
            <a:r>
              <a:rPr lang="en-US" altLang="en-US" i="1" baseline="-25000">
                <a:latin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</a:rPr>
              <a:t>)}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i="1">
                <a:latin typeface="Times New Roman" panose="02020603050405020304" pitchFamily="18" charset="0"/>
              </a:rPr>
              <a:t>y</a:t>
            </a:r>
            <a:r>
              <a:rPr lang="en-US" altLang="en-US" sz="2000" i="1" baseline="-25000">
                <a:latin typeface="Times New Roman" panose="02020603050405020304" pitchFamily="18" charset="0"/>
              </a:rPr>
              <a:t>i</a:t>
            </a:r>
            <a:r>
              <a:rPr lang="en-US" altLang="en-US" sz="2000">
                <a:latin typeface="Times New Roman" panose="02020603050405020304" pitchFamily="18" charset="0"/>
              </a:rPr>
              <a:t> (</a:t>
            </a:r>
            <a:r>
              <a:rPr lang="en-US" altLang="en-US" sz="2000" b="1">
                <a:latin typeface="Times New Roman" panose="02020603050405020304" pitchFamily="18" charset="0"/>
              </a:rPr>
              <a:t>w</a:t>
            </a:r>
            <a:r>
              <a:rPr lang="en-US" altLang="en-US" sz="2000" b="1" baseline="30000">
                <a:latin typeface="Times New Roman" panose="02020603050405020304" pitchFamily="18" charset="0"/>
              </a:rPr>
              <a:t>T</a:t>
            </a:r>
            <a:r>
              <a:rPr lang="en-US" altLang="en-US" sz="2000" b="1">
                <a:latin typeface="Times New Roman" panose="02020603050405020304" pitchFamily="18" charset="0"/>
              </a:rPr>
              <a:t>x</a:t>
            </a:r>
            <a:r>
              <a:rPr lang="en-US" altLang="en-US" sz="2000" b="1" baseline="-25000">
                <a:latin typeface="Times New Roman" panose="02020603050405020304" pitchFamily="18" charset="0"/>
              </a:rPr>
              <a:t>i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+ b)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43000" y="4165600"/>
            <a:ext cx="6438900" cy="1092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</a:rPr>
              <a:t>Find </a:t>
            </a:r>
            <a:r>
              <a:rPr lang="en-US" altLang="en-US" sz="2000" b="1" dirty="0">
                <a:latin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</a:rPr>
              <a:t> and </a:t>
            </a:r>
            <a:r>
              <a:rPr lang="en-US" altLang="en-US" sz="2000" i="1" dirty="0">
                <a:latin typeface="Times New Roman" panose="02020603050405020304" pitchFamily="18" charset="0"/>
              </a:rPr>
              <a:t>b</a:t>
            </a:r>
            <a:r>
              <a:rPr lang="en-US" altLang="en-US" sz="2000" dirty="0">
                <a:latin typeface="Times New Roman" panose="02020603050405020304" pitchFamily="18" charset="0"/>
              </a:rPr>
              <a:t> such that</a:t>
            </a:r>
          </a:p>
          <a:p>
            <a:pPr eaLnBrk="1" hangingPunct="1"/>
            <a:r>
              <a:rPr lang="el-GR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=½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</a:t>
            </a:r>
            <a:r>
              <a:rPr lang="en-US" altLang="en-US" sz="2000" baseline="30000" dirty="0" err="1">
                <a:latin typeface="Times New Roman" panose="02020603050405020304" pitchFamily="18" charset="0"/>
              </a:rPr>
              <a:t>T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</a:t>
            </a:r>
            <a:r>
              <a:rPr lang="en-US" altLang="en-US" sz="2000" dirty="0">
                <a:latin typeface="Times New Roman" panose="02020603050405020304" pitchFamily="18" charset="0"/>
              </a:rPr>
              <a:t> + </a:t>
            </a:r>
            <a:r>
              <a:rPr lang="en-US" altLang="en-US" sz="2000" i="1" dirty="0">
                <a:latin typeface="Times New Roman" panose="02020603050405020304" pitchFamily="18" charset="0"/>
              </a:rPr>
              <a:t>C</a:t>
            </a:r>
            <a:r>
              <a:rPr lang="el-GR" altLang="en-US" dirty="0">
                <a:latin typeface="Times New Roman" panose="02020603050405020304" pitchFamily="18" charset="0"/>
              </a:rPr>
              <a:t>Σ</a:t>
            </a:r>
            <a:r>
              <a:rPr lang="el-GR" altLang="en-US" sz="2000" i="1" dirty="0">
                <a:latin typeface="Times New Roman" panose="02020603050405020304" pitchFamily="18" charset="0"/>
              </a:rPr>
              <a:t>ξ</a:t>
            </a:r>
            <a:r>
              <a:rPr lang="en-US" alt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</a:rPr>
              <a:t>     is minimized and for all </a:t>
            </a:r>
            <a:r>
              <a:rPr lang="en-US" altLang="en-US" dirty="0">
                <a:latin typeface="Times New Roman" panose="02020603050405020304" pitchFamily="18" charset="0"/>
              </a:rPr>
              <a:t>{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b="1" dirty="0">
                <a:latin typeface="Times New Roman" panose="02020603050405020304" pitchFamily="18" charset="0"/>
              </a:rPr>
              <a:t>x</a:t>
            </a:r>
            <a:r>
              <a:rPr lang="en-US" altLang="en-US" b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</a:rPr>
              <a:t>y</a:t>
            </a:r>
            <a:r>
              <a:rPr lang="en-US" altLang="en-US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dirty="0">
                <a:latin typeface="Times New Roman" panose="02020603050405020304" pitchFamily="18" charset="0"/>
              </a:rPr>
              <a:t>)}</a:t>
            </a: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i="1" dirty="0" err="1">
                <a:latin typeface="Times New Roman" panose="02020603050405020304" pitchFamily="18" charset="0"/>
              </a:rPr>
              <a:t>y</a:t>
            </a:r>
            <a:r>
              <a:rPr lang="en-US" altLang="en-US" sz="2000" i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i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w</a:t>
            </a:r>
            <a:r>
              <a:rPr lang="en-US" altLang="en-US" sz="2000" b="1" baseline="30000" dirty="0" err="1">
                <a:latin typeface="Times New Roman" panose="02020603050405020304" pitchFamily="18" charset="0"/>
              </a:rPr>
              <a:t>T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x</a:t>
            </a:r>
            <a:r>
              <a:rPr lang="en-US" altLang="en-US" sz="2000" b="1" baseline="-25000" dirty="0" err="1">
                <a:latin typeface="Times New Roman" panose="02020603050405020304" pitchFamily="18" charset="0"/>
              </a:rPr>
              <a:t>i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+ </a:t>
            </a:r>
            <a:r>
              <a:rPr lang="en-US" altLang="en-US" sz="2000" i="1" dirty="0">
                <a:latin typeface="Times New Roman" panose="02020603050405020304" pitchFamily="18" charset="0"/>
              </a:rPr>
              <a:t>b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   </a:t>
            </a:r>
            <a:r>
              <a:rPr lang="el-G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for all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3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anose="020B0602030504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BFCFF"/>
                </a:solidFill>
              </a:rPr>
              <a:t>Sec. 15.2.1</a:t>
            </a:r>
          </a:p>
        </p:txBody>
      </p:sp>
    </p:spTree>
    <p:extLst>
      <p:ext uri="{BB962C8B-B14F-4D97-AF65-F5344CB8AC3E}">
        <p14:creationId xmlns:p14="http://schemas.microsoft.com/office/powerpoint/2010/main" val="91981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75C3-7E86-437E-A923-7E482B8E8D8A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086BE-FC84-4725-8AEB-49464D282171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Allowing errors in our solutions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We allow “error”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x</a:t>
            </a:r>
            <a:r>
              <a:rPr lang="en-US" altLang="zh-CN" baseline="-25000">
                <a:ea typeface="SimSun" panose="02010600030101010101" pitchFamily="2" charset="-122"/>
              </a:rPr>
              <a:t>i</a:t>
            </a:r>
            <a:r>
              <a:rPr lang="en-US" altLang="zh-CN">
                <a:ea typeface="SimSun" panose="02010600030101010101" pitchFamily="2" charset="-122"/>
              </a:rPr>
              <a:t> in classification; it is based on the output of the discriminant function </a:t>
            </a:r>
            <a:r>
              <a:rPr lang="en-US" altLang="zh-CN" b="1">
                <a:ea typeface="SimSun" panose="02010600030101010101" pitchFamily="2" charset="-122"/>
              </a:rPr>
              <a:t>w</a:t>
            </a:r>
            <a:r>
              <a:rPr lang="en-US" altLang="zh-CN" baseline="30000">
                <a:ea typeface="SimSun" panose="02010600030101010101" pitchFamily="2" charset="-122"/>
              </a:rPr>
              <a:t>T</a:t>
            </a:r>
            <a:r>
              <a:rPr lang="en-US" altLang="zh-CN" b="1">
                <a:ea typeface="SimSun" panose="02010600030101010101" pitchFamily="2" charset="-122"/>
              </a:rPr>
              <a:t>x</a:t>
            </a:r>
            <a:r>
              <a:rPr lang="en-US" altLang="zh-CN">
                <a:ea typeface="SimSun" panose="02010600030101010101" pitchFamily="2" charset="-122"/>
              </a:rPr>
              <a:t>+b</a:t>
            </a:r>
          </a:p>
          <a:p>
            <a:r>
              <a:rPr lang="en-US" altLang="zh-CN">
                <a:ea typeface="SimSun" panose="02010600030101010101" pitchFamily="2" charset="-122"/>
              </a:rPr>
              <a:t>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x</a:t>
            </a:r>
            <a:r>
              <a:rPr lang="en-US" altLang="zh-CN" baseline="-25000">
                <a:ea typeface="SimSun" panose="02010600030101010101" pitchFamily="2" charset="-122"/>
              </a:rPr>
              <a:t>i</a:t>
            </a:r>
            <a:r>
              <a:rPr lang="en-US" altLang="zh-CN">
                <a:ea typeface="SimSun" panose="02010600030101010101" pitchFamily="2" charset="-122"/>
              </a:rPr>
              <a:t> approximates the number of misclassified samples</a:t>
            </a:r>
          </a:p>
        </p:txBody>
      </p:sp>
      <p:grpSp>
        <p:nvGrpSpPr>
          <p:cNvPr id="106542" name="Group 46"/>
          <p:cNvGrpSpPr>
            <a:grpSpLocks/>
          </p:cNvGrpSpPr>
          <p:nvPr/>
        </p:nvGrpSpPr>
        <p:grpSpPr bwMode="auto">
          <a:xfrm>
            <a:off x="1371600" y="2482850"/>
            <a:ext cx="5943600" cy="4070350"/>
            <a:chOff x="1008" y="1056"/>
            <a:chExt cx="4416" cy="3024"/>
          </a:xfrm>
        </p:grpSpPr>
        <p:sp>
          <p:nvSpPr>
            <p:cNvPr id="106502" name="Line 6"/>
            <p:cNvSpPr>
              <a:spLocks noChangeShapeType="1"/>
            </p:cNvSpPr>
            <p:nvPr/>
          </p:nvSpPr>
          <p:spPr bwMode="auto">
            <a:xfrm flipV="1">
              <a:off x="1344" y="1128"/>
              <a:ext cx="0" cy="2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03" name="Line 7"/>
            <p:cNvSpPr>
              <a:spLocks noChangeShapeType="1"/>
            </p:cNvSpPr>
            <p:nvPr/>
          </p:nvSpPr>
          <p:spPr bwMode="auto">
            <a:xfrm flipV="1">
              <a:off x="1344" y="3824"/>
              <a:ext cx="2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04" name="Oval 8"/>
            <p:cNvSpPr>
              <a:spLocks noChangeArrowheads="1"/>
            </p:cNvSpPr>
            <p:nvPr/>
          </p:nvSpPr>
          <p:spPr bwMode="auto">
            <a:xfrm>
              <a:off x="3078" y="1642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5" name="Oval 9"/>
            <p:cNvSpPr>
              <a:spLocks noChangeArrowheads="1"/>
            </p:cNvSpPr>
            <p:nvPr/>
          </p:nvSpPr>
          <p:spPr bwMode="auto">
            <a:xfrm>
              <a:off x="3600" y="1344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6" name="Oval 10"/>
            <p:cNvSpPr>
              <a:spLocks noChangeArrowheads="1"/>
            </p:cNvSpPr>
            <p:nvPr/>
          </p:nvSpPr>
          <p:spPr bwMode="auto">
            <a:xfrm>
              <a:off x="3936" y="2496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7" name="Oval 11"/>
            <p:cNvSpPr>
              <a:spLocks noChangeArrowheads="1"/>
            </p:cNvSpPr>
            <p:nvPr/>
          </p:nvSpPr>
          <p:spPr bwMode="auto">
            <a:xfrm>
              <a:off x="2400" y="1728"/>
              <a:ext cx="129" cy="12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8" name="Oval 12"/>
            <p:cNvSpPr>
              <a:spLocks noChangeArrowheads="1"/>
            </p:cNvSpPr>
            <p:nvPr/>
          </p:nvSpPr>
          <p:spPr bwMode="auto">
            <a:xfrm>
              <a:off x="4080" y="2064"/>
              <a:ext cx="128" cy="1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9" name="Rectangle 13"/>
            <p:cNvSpPr>
              <a:spLocks noChangeArrowheads="1"/>
            </p:cNvSpPr>
            <p:nvPr/>
          </p:nvSpPr>
          <p:spPr bwMode="auto">
            <a:xfrm>
              <a:off x="1632" y="2657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>
              <a:off x="3360" y="2448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2208" y="2928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2" name="Rectangle 16"/>
            <p:cNvSpPr>
              <a:spLocks noChangeArrowheads="1"/>
            </p:cNvSpPr>
            <p:nvPr/>
          </p:nvSpPr>
          <p:spPr bwMode="auto">
            <a:xfrm>
              <a:off x="1729" y="3247"/>
              <a:ext cx="129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>
              <a:off x="1440" y="2832"/>
              <a:ext cx="128" cy="1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4" name="Text Box 18"/>
            <p:cNvSpPr txBox="1">
              <a:spLocks noChangeArrowheads="1"/>
            </p:cNvSpPr>
            <p:nvPr/>
          </p:nvSpPr>
          <p:spPr bwMode="auto">
            <a:xfrm>
              <a:off x="1680" y="3569"/>
              <a:ext cx="722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a typeface="SimSun" panose="02010600030101010101" pitchFamily="2" charset="-122"/>
                </a:rPr>
                <a:t>Class 1</a:t>
              </a:r>
            </a:p>
          </p:txBody>
        </p:sp>
        <p:sp>
          <p:nvSpPr>
            <p:cNvPr id="106515" name="Text Box 19"/>
            <p:cNvSpPr txBox="1">
              <a:spLocks noChangeArrowheads="1"/>
            </p:cNvSpPr>
            <p:nvPr/>
          </p:nvSpPr>
          <p:spPr bwMode="auto">
            <a:xfrm>
              <a:off x="3792" y="1488"/>
              <a:ext cx="721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>
                  <a:ea typeface="SimSun" panose="02010600030101010101" pitchFamily="2" charset="-122"/>
                </a:rPr>
                <a:t>Class 2</a:t>
              </a:r>
            </a:p>
          </p:txBody>
        </p:sp>
        <p:sp>
          <p:nvSpPr>
            <p:cNvPr id="106516" name="Line 20"/>
            <p:cNvSpPr>
              <a:spLocks noChangeShapeType="1"/>
            </p:cNvSpPr>
            <p:nvPr/>
          </p:nvSpPr>
          <p:spPr bwMode="auto">
            <a:xfrm>
              <a:off x="2496" y="1056"/>
              <a:ext cx="2119" cy="211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7" name="Line 21"/>
            <p:cNvSpPr>
              <a:spLocks noChangeShapeType="1"/>
            </p:cNvSpPr>
            <p:nvPr/>
          </p:nvSpPr>
          <p:spPr bwMode="auto">
            <a:xfrm>
              <a:off x="1008" y="1728"/>
              <a:ext cx="2288" cy="226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518" name="Line 22"/>
            <p:cNvSpPr>
              <a:spLocks noChangeShapeType="1"/>
            </p:cNvSpPr>
            <p:nvPr/>
          </p:nvSpPr>
          <p:spPr bwMode="auto">
            <a:xfrm>
              <a:off x="1408" y="1064"/>
              <a:ext cx="2624" cy="2601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19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521"/>
              <a:ext cx="120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20" name="Picture 2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137"/>
              <a:ext cx="1152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21" name="Picture 2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57"/>
              <a:ext cx="134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522" name="Line 26"/>
            <p:cNvSpPr>
              <a:spLocks noChangeShapeType="1"/>
            </p:cNvSpPr>
            <p:nvPr/>
          </p:nvSpPr>
          <p:spPr bwMode="auto">
            <a:xfrm flipV="1">
              <a:off x="2371" y="1642"/>
              <a:ext cx="1349" cy="1412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23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968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 flipH="1">
              <a:off x="2621" y="2554"/>
              <a:ext cx="768" cy="76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34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976"/>
              <a:ext cx="19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36" name="Picture 4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2592"/>
              <a:ext cx="19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6537" name="Line 41"/>
            <p:cNvSpPr>
              <a:spLocks noChangeShapeType="1"/>
            </p:cNvSpPr>
            <p:nvPr/>
          </p:nvSpPr>
          <p:spPr bwMode="auto">
            <a:xfrm flipH="1">
              <a:off x="2496" y="1429"/>
              <a:ext cx="374" cy="34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6540" name="Picture 4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1802"/>
              <a:ext cx="22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541" name="Picture 4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" y="1373"/>
              <a:ext cx="215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49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09511-6976-4642-BF9B-786B2C2FB706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F275-2297-4099-BD48-18E70C2C05D0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Soft Margin Hyperplane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If we minimize </a:t>
            </a:r>
            <a:r>
              <a:rPr lang="en-US" altLang="zh-CN" dirty="0" err="1">
                <a:latin typeface="Symbol" panose="05050102010706020507" pitchFamily="18" charset="2"/>
                <a:ea typeface="SimSun" panose="02010600030101010101" pitchFamily="2" charset="-122"/>
              </a:rPr>
              <a:t>å</a:t>
            </a:r>
            <a:r>
              <a:rPr lang="en-US" altLang="zh-CN" baseline="-25000" dirty="0" err="1">
                <a:ea typeface="SimSun" panose="02010600030101010101" pitchFamily="2" charset="-122"/>
              </a:rPr>
              <a:t>i</a:t>
            </a:r>
            <a:r>
              <a:rPr lang="en-US" altLang="zh-CN" dirty="0" err="1">
                <a:latin typeface="Symbol" panose="05050102010706020507" pitchFamily="18" charset="2"/>
                <a:ea typeface="SimSun" panose="02010600030101010101" pitchFamily="2" charset="-122"/>
              </a:rPr>
              <a:t>x</a:t>
            </a:r>
            <a:r>
              <a:rPr lang="en-US" altLang="zh-CN" baseline="-25000" dirty="0" err="1">
                <a:ea typeface="SimSun" panose="02010600030101010101" pitchFamily="2" charset="-122"/>
              </a:rPr>
              <a:t>i</a:t>
            </a:r>
            <a:r>
              <a:rPr lang="en-US" altLang="zh-CN" dirty="0">
                <a:ea typeface="SimSun" panose="02010600030101010101" pitchFamily="2" charset="-122"/>
              </a:rPr>
              <a:t>, </a:t>
            </a:r>
            <a:r>
              <a:rPr lang="en-US" altLang="zh-CN" dirty="0">
                <a:latin typeface="Symbol" panose="05050102010706020507" pitchFamily="18" charset="2"/>
                <a:ea typeface="SimSun" panose="02010600030101010101" pitchFamily="2" charset="-122"/>
              </a:rPr>
              <a:t>x</a:t>
            </a:r>
            <a:r>
              <a:rPr lang="en-US" altLang="zh-CN" baseline="-25000" dirty="0">
                <a:ea typeface="SimSun" panose="02010600030101010101" pitchFamily="2" charset="-122"/>
              </a:rPr>
              <a:t>i</a:t>
            </a:r>
            <a:r>
              <a:rPr lang="en-US" altLang="zh-CN" dirty="0">
                <a:ea typeface="SimSun" panose="02010600030101010101" pitchFamily="2" charset="-122"/>
              </a:rPr>
              <a:t> can be computed by</a:t>
            </a:r>
          </a:p>
          <a:p>
            <a:endParaRPr lang="en-US" altLang="zh-CN" dirty="0">
              <a:ea typeface="SimSun" panose="02010600030101010101" pitchFamily="2" charset="-122"/>
            </a:endParaRPr>
          </a:p>
          <a:p>
            <a:endParaRPr lang="en-US" altLang="zh-CN" dirty="0">
              <a:ea typeface="SimSun" panose="02010600030101010101" pitchFamily="2" charset="-122"/>
            </a:endParaRPr>
          </a:p>
          <a:p>
            <a:endParaRPr lang="en-US" altLang="zh-CN" dirty="0">
              <a:ea typeface="SimSun" panose="02010600030101010101" pitchFamily="2" charset="-122"/>
            </a:endParaRPr>
          </a:p>
          <a:p>
            <a:pPr lvl="1"/>
            <a:r>
              <a:rPr lang="en-US" altLang="zh-CN" dirty="0">
                <a:latin typeface="Symbol" panose="05050102010706020507" pitchFamily="18" charset="2"/>
                <a:ea typeface="SimSun" panose="02010600030101010101" pitchFamily="2" charset="-122"/>
              </a:rPr>
              <a:t>x</a:t>
            </a:r>
            <a:r>
              <a:rPr lang="en-US" altLang="zh-CN" baseline="-25000" dirty="0">
                <a:ea typeface="SimSun" panose="02010600030101010101" pitchFamily="2" charset="-122"/>
              </a:rPr>
              <a:t>i</a:t>
            </a:r>
            <a:r>
              <a:rPr lang="en-US" altLang="zh-CN" dirty="0">
                <a:ea typeface="SimSun" panose="02010600030101010101" pitchFamily="2" charset="-122"/>
              </a:rPr>
              <a:t> are “slack variables” in optimization</a:t>
            </a:r>
          </a:p>
          <a:p>
            <a:pPr lvl="1"/>
            <a:r>
              <a:rPr lang="en-US" altLang="zh-CN" dirty="0">
                <a:ea typeface="SimSun" panose="02010600030101010101" pitchFamily="2" charset="-122"/>
              </a:rPr>
              <a:t>Note that </a:t>
            </a:r>
            <a:r>
              <a:rPr lang="en-US" altLang="zh-CN" dirty="0">
                <a:latin typeface="Symbol" panose="05050102010706020507" pitchFamily="18" charset="2"/>
                <a:ea typeface="SimSun" panose="02010600030101010101" pitchFamily="2" charset="-122"/>
              </a:rPr>
              <a:t>x</a:t>
            </a:r>
            <a:r>
              <a:rPr lang="en-US" altLang="zh-CN" baseline="-25000" dirty="0">
                <a:ea typeface="SimSun" panose="02010600030101010101" pitchFamily="2" charset="-122"/>
              </a:rPr>
              <a:t>i</a:t>
            </a:r>
            <a:r>
              <a:rPr lang="en-US" altLang="zh-CN" dirty="0">
                <a:ea typeface="SimSun" panose="02010600030101010101" pitchFamily="2" charset="-122"/>
              </a:rPr>
              <a:t>=0 if there is no error for </a:t>
            </a:r>
            <a:r>
              <a:rPr lang="en-US" altLang="zh-CN" b="1" dirty="0">
                <a:ea typeface="SimSun" panose="02010600030101010101" pitchFamily="2" charset="-122"/>
              </a:rPr>
              <a:t>x</a:t>
            </a:r>
            <a:r>
              <a:rPr lang="en-US" altLang="zh-CN" baseline="-25000" dirty="0">
                <a:ea typeface="SimSun" panose="02010600030101010101" pitchFamily="2" charset="-122"/>
              </a:rPr>
              <a:t>i</a:t>
            </a:r>
            <a:endParaRPr lang="en-US" altLang="zh-CN" dirty="0">
              <a:ea typeface="SimSun" panose="02010600030101010101" pitchFamily="2" charset="-122"/>
            </a:endParaRPr>
          </a:p>
          <a:p>
            <a:pPr lvl="1"/>
            <a:r>
              <a:rPr lang="en-US" altLang="zh-CN" dirty="0">
                <a:latin typeface="Symbol" panose="05050102010706020507" pitchFamily="18" charset="2"/>
                <a:ea typeface="SimSun" panose="02010600030101010101" pitchFamily="2" charset="-122"/>
              </a:rPr>
              <a:t>x</a:t>
            </a:r>
            <a:r>
              <a:rPr lang="en-US" altLang="zh-CN" baseline="-25000" dirty="0">
                <a:ea typeface="SimSun" panose="02010600030101010101" pitchFamily="2" charset="-122"/>
              </a:rPr>
              <a:t>i</a:t>
            </a:r>
            <a:r>
              <a:rPr lang="en-US" altLang="zh-CN" dirty="0">
                <a:ea typeface="SimSun" panose="02010600030101010101" pitchFamily="2" charset="-122"/>
              </a:rPr>
              <a:t> is an upper bound of the number of errors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We want to minimize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1000" i="1" dirty="0">
                <a:ea typeface="SimSun" panose="02010600030101010101" pitchFamily="2" charset="-122"/>
              </a:rPr>
              <a:t> </a:t>
            </a:r>
          </a:p>
          <a:p>
            <a:pPr lvl="1"/>
            <a:r>
              <a:rPr lang="en-US" altLang="zh-CN" i="1" dirty="0">
                <a:ea typeface="SimSun" panose="02010600030101010101" pitchFamily="2" charset="-122"/>
              </a:rPr>
              <a:t>C</a:t>
            </a:r>
            <a:r>
              <a:rPr lang="en-US" altLang="zh-CN" dirty="0">
                <a:ea typeface="SimSun" panose="02010600030101010101" pitchFamily="2" charset="-122"/>
              </a:rPr>
              <a:t> : tradeoff parameter between error and margin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The optimization problem becomes</a:t>
            </a:r>
          </a:p>
        </p:txBody>
      </p:sp>
      <p:pic>
        <p:nvPicPr>
          <p:cNvPr id="1853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658938"/>
            <a:ext cx="4157662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10213"/>
            <a:ext cx="43053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91225"/>
            <a:ext cx="640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5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041775"/>
            <a:ext cx="295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9B1F-6D38-457C-B93B-D9540A4BEAB8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5DA68A-AAD4-4F54-B33A-7EBA1BAB8848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Extension to Non-linear Decision Boundary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>
                <a:ea typeface="SimSun" panose="02010600030101010101" pitchFamily="2" charset="-122"/>
              </a:rPr>
              <a:t>So far, we have only considered large-margin classifier with a linear decision boundary</a:t>
            </a:r>
          </a:p>
          <a:p>
            <a:r>
              <a:rPr lang="en-US" altLang="zh-CN" sz="3200">
                <a:ea typeface="SimSun" panose="02010600030101010101" pitchFamily="2" charset="-122"/>
              </a:rPr>
              <a:t>How to generalize it to become nonlinear?</a:t>
            </a:r>
          </a:p>
          <a:p>
            <a:r>
              <a:rPr lang="en-US" altLang="zh-CN" sz="3200">
                <a:ea typeface="SimSun" panose="02010600030101010101" pitchFamily="2" charset="-122"/>
              </a:rPr>
              <a:t>Key idea: transform </a:t>
            </a:r>
            <a:r>
              <a:rPr lang="en-US" altLang="zh-CN" sz="3200" b="1">
                <a:ea typeface="SimSun" panose="02010600030101010101" pitchFamily="2" charset="-122"/>
              </a:rPr>
              <a:t>x</a:t>
            </a:r>
            <a:r>
              <a:rPr lang="en-US" altLang="zh-CN" sz="3200" baseline="-25000">
                <a:ea typeface="SimSun" panose="02010600030101010101" pitchFamily="2" charset="-122"/>
              </a:rPr>
              <a:t>i</a:t>
            </a:r>
            <a:r>
              <a:rPr lang="en-US" altLang="zh-CN" sz="3200">
                <a:ea typeface="SimSun" panose="02010600030101010101" pitchFamily="2" charset="-122"/>
              </a:rPr>
              <a:t> to a higher dimensional space to “make life easier”</a:t>
            </a:r>
          </a:p>
          <a:p>
            <a:pPr lvl="1"/>
            <a:r>
              <a:rPr lang="en-US" altLang="zh-CN" sz="3000">
                <a:ea typeface="SimSun" panose="02010600030101010101" pitchFamily="2" charset="-122"/>
              </a:rPr>
              <a:t>Input space: the space the point </a:t>
            </a:r>
            <a:r>
              <a:rPr lang="en-US" altLang="zh-CN" sz="3000" b="1">
                <a:ea typeface="SimSun" panose="02010600030101010101" pitchFamily="2" charset="-122"/>
              </a:rPr>
              <a:t>x</a:t>
            </a:r>
            <a:r>
              <a:rPr lang="en-US" altLang="zh-CN" sz="3000" baseline="-25000">
                <a:ea typeface="SimSun" panose="02010600030101010101" pitchFamily="2" charset="-122"/>
              </a:rPr>
              <a:t>i</a:t>
            </a:r>
            <a:r>
              <a:rPr lang="en-US" altLang="zh-CN" sz="3000">
                <a:ea typeface="SimSun" panose="02010600030101010101" pitchFamily="2" charset="-122"/>
              </a:rPr>
              <a:t> are located</a:t>
            </a:r>
          </a:p>
          <a:p>
            <a:pPr lvl="1"/>
            <a:r>
              <a:rPr lang="en-US" altLang="zh-CN" sz="3000">
                <a:ea typeface="SimSun" panose="02010600030101010101" pitchFamily="2" charset="-122"/>
              </a:rPr>
              <a:t>Feature space: the space of </a:t>
            </a:r>
            <a:r>
              <a:rPr lang="en-US" altLang="zh-CN" sz="3000">
                <a:latin typeface="Symbol" panose="05050102010706020507" pitchFamily="18" charset="2"/>
                <a:ea typeface="SimSun" panose="02010600030101010101" pitchFamily="2" charset="-122"/>
              </a:rPr>
              <a:t>f</a:t>
            </a:r>
            <a:r>
              <a:rPr lang="en-US" altLang="zh-CN" sz="3000">
                <a:ea typeface="SimSun" panose="02010600030101010101" pitchFamily="2" charset="-122"/>
              </a:rPr>
              <a:t>(</a:t>
            </a:r>
            <a:r>
              <a:rPr lang="en-US" altLang="zh-CN" sz="3000" b="1">
                <a:ea typeface="SimSun" panose="02010600030101010101" pitchFamily="2" charset="-122"/>
              </a:rPr>
              <a:t>x</a:t>
            </a:r>
            <a:r>
              <a:rPr lang="en-US" altLang="zh-CN" sz="3000" baseline="-25000">
                <a:ea typeface="SimSun" panose="02010600030101010101" pitchFamily="2" charset="-122"/>
              </a:rPr>
              <a:t>i</a:t>
            </a:r>
            <a:r>
              <a:rPr lang="en-US" altLang="zh-CN" sz="3000">
                <a:ea typeface="SimSun" panose="02010600030101010101" pitchFamily="2" charset="-122"/>
              </a:rPr>
              <a:t>) after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8011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Summary: Kernel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9251" y="1295400"/>
            <a:ext cx="7524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Pick suitable K(</a:t>
            </a:r>
            <a:r>
              <a:rPr lang="en-US" sz="2400" b="1" dirty="0" err="1" smtClean="0"/>
              <a:t>x,x</a:t>
            </a:r>
            <a:r>
              <a:rPr lang="en-US" sz="2400" b="1" dirty="0" smtClean="0"/>
              <a:t>’) </a:t>
            </a:r>
            <a:r>
              <a:rPr lang="en-US" sz="2400" dirty="0" smtClean="0"/>
              <a:t>= </a:t>
            </a:r>
            <a:r>
              <a:rPr lang="en-US" sz="2400" dirty="0" err="1" smtClean="0"/>
              <a:t>exp</a:t>
            </a:r>
            <a:r>
              <a:rPr lang="en-US" sz="2400" dirty="0" smtClean="0"/>
              <a:t>(-(</a:t>
            </a:r>
            <a:r>
              <a:rPr lang="en-US" sz="2400" b="1" dirty="0" smtClean="0"/>
              <a:t>x-x</a:t>
            </a:r>
            <a:r>
              <a:rPr lang="en-US" sz="2400" dirty="0" smtClean="0"/>
              <a:t>’)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so that K symmetric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and positive semi-definite       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250" y="2133600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Solve for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>
                <a:cs typeface="Times New Roman" panose="02020603050405020304" pitchFamily="18" charset="0"/>
              </a:rPr>
              <a:t>n</a:t>
            </a:r>
            <a:r>
              <a:rPr lang="en-US" sz="2400" dirty="0" smtClean="0"/>
              <a:t> the reduced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395" y="2527283"/>
            <a:ext cx="3575600" cy="84282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4915395" y="2545361"/>
            <a:ext cx="14157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K(</a:t>
            </a:r>
            <a:r>
              <a:rPr lang="en-US" sz="2000" b="1" dirty="0" smtClean="0"/>
              <a:t>x</a:t>
            </a:r>
            <a:r>
              <a:rPr lang="en-US" sz="2000" b="1" baseline="30000" dirty="0" smtClean="0"/>
              <a:t>(n)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,</a:t>
            </a:r>
            <a:r>
              <a:rPr lang="en-US" sz="2000" b="1" dirty="0" smtClean="0"/>
              <a:t>x</a:t>
            </a:r>
            <a:r>
              <a:rPr lang="en-US" sz="2000" b="1" baseline="30000" dirty="0" smtClean="0"/>
              <a:t>(m)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38200" y="4923810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Classify new </a:t>
            </a:r>
            <a:r>
              <a:rPr lang="en-US" sz="2400" b="1" dirty="0" smtClean="0"/>
              <a:t>x</a:t>
            </a:r>
            <a:r>
              <a:rPr lang="en-US" sz="2400" dirty="0" smtClean="0"/>
              <a:t> by 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60214" y="4868989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g(</a:t>
            </a:r>
            <a:r>
              <a:rPr lang="en-US" sz="2400" b="1" dirty="0" smtClean="0"/>
              <a:t>x</a:t>
            </a:r>
            <a:r>
              <a:rPr lang="en-US" sz="2400" dirty="0" smtClean="0"/>
              <a:t>)=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x,x</a:t>
            </a:r>
            <a:r>
              <a:rPr lang="en-US" sz="2400" b="1" baseline="-25000" dirty="0" err="1"/>
              <a:t>n</a:t>
            </a:r>
            <a:r>
              <a:rPr lang="en-US" sz="2400" b="1" dirty="0" smtClean="0"/>
              <a:t> )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09" name="Rectangle 108"/>
          <p:cNvSpPr/>
          <p:nvPr/>
        </p:nvSpPr>
        <p:spPr>
          <a:xfrm>
            <a:off x="4917363" y="55248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K(</a:t>
            </a:r>
            <a:r>
              <a:rPr lang="en-US" sz="2000" b="1" dirty="0" err="1" smtClean="0"/>
              <a:t>x,x</a:t>
            </a:r>
            <a:r>
              <a:rPr lang="en-US" sz="2000" b="1" baseline="-25000" dirty="0" err="1" smtClean="0"/>
              <a:t>n</a:t>
            </a:r>
            <a:r>
              <a:rPr lang="en-US" sz="2000" b="1" dirty="0" smtClean="0"/>
              <a:t> ) </a:t>
            </a:r>
            <a:r>
              <a:rPr lang="en-US" sz="2000" dirty="0"/>
              <a:t>= </a:t>
            </a:r>
            <a:r>
              <a:rPr lang="en-US" sz="2000" dirty="0" err="1"/>
              <a:t>exp</a:t>
            </a:r>
            <a:r>
              <a:rPr lang="en-US" sz="2000" dirty="0"/>
              <a:t>(-(</a:t>
            </a:r>
            <a:r>
              <a:rPr lang="en-US" sz="2000" b="1" dirty="0" smtClean="0"/>
              <a:t>x-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n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r>
              <a:rPr lang="en-US" sz="2000" dirty="0"/>
              <a:t>) 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63" y="2062216"/>
            <a:ext cx="2477645" cy="1858234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2267124" y="5379482"/>
            <a:ext cx="2380780" cy="576052"/>
            <a:chOff x="2679983" y="6234910"/>
            <a:chExt cx="2380780" cy="576052"/>
          </a:xfrm>
        </p:grpSpPr>
        <p:sp>
          <p:nvSpPr>
            <p:cNvPr id="111" name="TextBox 110"/>
            <p:cNvSpPr txBox="1"/>
            <p:nvPr/>
          </p:nvSpPr>
          <p:spPr>
            <a:xfrm>
              <a:off x="2679983" y="6287742"/>
              <a:ext cx="238078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Robust avg. </a:t>
              </a:r>
              <a:r>
                <a:rPr lang="en-US" sz="1400" dirty="0">
                  <a:solidFill>
                    <a:srgbClr val="FF0000"/>
                  </a:solidFill>
                </a:rPr>
                <a:t>s</a:t>
              </a:r>
              <a:r>
                <a:rPr lang="en-US" sz="1400" dirty="0" smtClean="0">
                  <a:solidFill>
                    <a:srgbClr val="FF0000"/>
                  </a:solidFill>
                </a:rPr>
                <a:t>um over support 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vectors in z-space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13" name="Straight Arrow Connector 112"/>
            <p:cNvCxnSpPr>
              <a:stCxn id="111" idx="3"/>
            </p:cNvCxnSpPr>
            <p:nvPr/>
          </p:nvCxnSpPr>
          <p:spPr>
            <a:xfrm flipH="1" flipV="1">
              <a:off x="5041043" y="6234910"/>
              <a:ext cx="19720" cy="31444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288851" y="1676400"/>
            <a:ext cx="3788794" cy="868961"/>
            <a:chOff x="5334000" y="2133600"/>
            <a:chExt cx="3788794" cy="868961"/>
          </a:xfrm>
        </p:grpSpPr>
        <p:sp>
          <p:nvSpPr>
            <p:cNvPr id="2" name="TextBox 1"/>
            <p:cNvSpPr txBox="1"/>
            <p:nvPr/>
          </p:nvSpPr>
          <p:spPr>
            <a:xfrm>
              <a:off x="5334000" y="2133600"/>
              <a:ext cx="3788794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FF00"/>
                  </a:solidFill>
                </a:rPr>
                <a:t>Obj. </a:t>
              </a:r>
              <a:r>
                <a:rPr lang="en-US" sz="1600" b="1" dirty="0" err="1" smtClean="0">
                  <a:solidFill>
                    <a:srgbClr val="FFFF00"/>
                  </a:solidFill>
                </a:rPr>
                <a:t>Fcn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. =Weighted sum of Gaussians</a:t>
              </a:r>
            </a:p>
            <a:p>
              <a:r>
                <a:rPr lang="en-US" sz="1600" b="1" dirty="0" smtClean="0">
                  <a:solidFill>
                    <a:srgbClr val="FFFF00"/>
                  </a:solidFill>
                </a:rPr>
                <a:t>where we find optimal </a:t>
              </a:r>
              <a:r>
                <a:rPr lang="en-US" sz="1600" b="1" dirty="0" smtClean="0">
                  <a:solidFill>
                    <a:srgbClr val="FFFF00"/>
                  </a:solidFill>
                  <a:latin typeface="Symbol" panose="05050102010706020507" pitchFamily="18" charset="2"/>
                </a:rPr>
                <a:t>a</a:t>
              </a:r>
              <a:r>
                <a:rPr lang="en-US" sz="1600" b="1" baseline="-25000" dirty="0" smtClean="0">
                  <a:solidFill>
                    <a:srgbClr val="FFFF00"/>
                  </a:solidFill>
                </a:rPr>
                <a:t>n</a:t>
              </a:r>
              <a:r>
                <a:rPr lang="en-US" sz="1600" b="1" dirty="0" smtClean="0">
                  <a:solidFill>
                    <a:srgbClr val="FFFF00"/>
                  </a:solidFill>
                </a:rPr>
                <a:t> for stationary </a:t>
              </a:r>
              <a:r>
                <a:rPr lang="en-US" sz="1600" b="1" dirty="0" smtClean="0">
                  <a:solidFill>
                    <a:srgbClr val="FFFF00"/>
                  </a:solidFill>
                  <a:latin typeface="Symbol" panose="05050102010706020507" pitchFamily="18" charset="2"/>
                </a:rPr>
                <a:t>e</a:t>
              </a:r>
              <a:endParaRPr lang="en-US" sz="1600" b="1" dirty="0">
                <a:solidFill>
                  <a:srgbClr val="FFFF00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72687" y="2661553"/>
              <a:ext cx="266620" cy="3410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1478851" y="6033490"/>
            <a:ext cx="740298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 smtClean="0"/>
              <a:t>b is obtained by setting </a:t>
            </a:r>
            <a:r>
              <a:rPr lang="en-US" sz="1800" b="1" dirty="0" err="1" smtClean="0"/>
              <a:t>x</a:t>
            </a:r>
            <a:r>
              <a:rPr lang="en-US" sz="1800" dirty="0" err="1" smtClean="0">
                <a:sym typeface="Wingdings" panose="05000000000000000000" pitchFamily="2" charset="2"/>
              </a:rPr>
              <a:t></a:t>
            </a:r>
            <a:r>
              <a:rPr lang="en-US" sz="1800" b="1" dirty="0" err="1" smtClean="0"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ym typeface="Wingdings" panose="05000000000000000000" pitchFamily="2" charset="2"/>
              </a:rPr>
              <a:t>* so g(</a:t>
            </a:r>
            <a:r>
              <a:rPr lang="en-US" sz="1800" b="1" dirty="0" smtClean="0">
                <a:sym typeface="Wingdings" panose="05000000000000000000" pitchFamily="2" charset="2"/>
              </a:rPr>
              <a:t>x</a:t>
            </a:r>
            <a:r>
              <a:rPr lang="en-US" sz="1800" baseline="30000" dirty="0" smtClean="0">
                <a:sym typeface="Wingdings" panose="05000000000000000000" pitchFamily="2" charset="2"/>
              </a:rPr>
              <a:t>*</a:t>
            </a:r>
            <a:r>
              <a:rPr lang="en-US" sz="1800" dirty="0" smtClean="0">
                <a:sym typeface="Wingdings" panose="05000000000000000000" pitchFamily="2" charset="2"/>
              </a:rPr>
              <a:t>)=1 and find b, where </a:t>
            </a:r>
            <a:r>
              <a:rPr lang="en-US" sz="1800" b="1" dirty="0" smtClean="0"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ym typeface="Wingdings" panose="05000000000000000000" pitchFamily="2" charset="2"/>
              </a:rPr>
              <a:t>*=support vector</a:t>
            </a:r>
            <a:endParaRPr lang="en-US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347" y="3382701"/>
            <a:ext cx="4991568" cy="1588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02670" y="5324109"/>
            <a:ext cx="3562194" cy="2616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Exponential kernel ~ Only nearest neighbor class counts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956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6" grpId="0" animBg="1"/>
      <p:bldP spid="107" grpId="0"/>
      <p:bldP spid="108" grpId="0"/>
      <p:bldP spid="109" grpId="0"/>
      <p:bldP spid="126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411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Soft Margin SVM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4709084"/>
            <a:ext cx="3579902" cy="519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996" y="543535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" y="2186940"/>
            <a:ext cx="9108281" cy="3886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3600" y="533400"/>
            <a:ext cx="4281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Soft Margin SVM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2948851"/>
            <a:ext cx="7924800" cy="1013549"/>
            <a:chOff x="228600" y="2948851"/>
            <a:chExt cx="7924800" cy="1013549"/>
          </a:xfrm>
        </p:grpSpPr>
        <p:sp>
          <p:nvSpPr>
            <p:cNvPr id="3" name="Rectangle 2"/>
            <p:cNvSpPr/>
            <p:nvPr/>
          </p:nvSpPr>
          <p:spPr>
            <a:xfrm>
              <a:off x="3200400" y="3581400"/>
              <a:ext cx="4953000" cy="38100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2948851"/>
              <a:ext cx="2667000" cy="327749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7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76200"/>
            <a:ext cx="42813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000000"/>
                </a:solidFill>
              </a:rPr>
              <a:t>Soft Margin SVM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295" y="911902"/>
            <a:ext cx="89012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We start </a:t>
            </a:r>
            <a:r>
              <a:rPr lang="en-US" sz="1800" dirty="0" smtClean="0"/>
              <a:t>by noting </a:t>
            </a:r>
            <a:r>
              <a:rPr lang="en-US" sz="1800" dirty="0"/>
              <a:t>that </a:t>
            </a:r>
            <a:r>
              <a:rPr lang="en-US" sz="1800" dirty="0" err="1"/>
              <a:t>Vapnik</a:t>
            </a:r>
            <a:r>
              <a:rPr lang="en-US" sz="1800" dirty="0"/>
              <a:t> </a:t>
            </a:r>
            <a:r>
              <a:rPr lang="en-US" sz="1800" dirty="0" err="1"/>
              <a:t>Chervonenkis</a:t>
            </a:r>
            <a:r>
              <a:rPr lang="en-US" sz="1800" dirty="0"/>
              <a:t> theory (</a:t>
            </a:r>
            <a:r>
              <a:rPr lang="en-US" sz="1800" dirty="0" err="1"/>
              <a:t>Vapnik</a:t>
            </a:r>
            <a:r>
              <a:rPr lang="en-US" sz="1800" dirty="0"/>
              <a:t>, 1995) dictates that linear </a:t>
            </a:r>
            <a:r>
              <a:rPr lang="en-US" sz="1800" dirty="0" smtClean="0"/>
              <a:t>classifiers shatter </a:t>
            </a:r>
            <a:r>
              <a:rPr lang="en-US" sz="1800" dirty="0"/>
              <a:t>high dimension low sample size data. For example, 2 points labeled using </a:t>
            </a:r>
            <a:r>
              <a:rPr lang="en-US" sz="1800" dirty="0" smtClean="0"/>
              <a:t>any combination </a:t>
            </a:r>
            <a:r>
              <a:rPr lang="en-US" sz="1800" dirty="0"/>
              <a:t>of positive and negative labels can always be separated by a line in 2D space.</a:t>
            </a:r>
          </a:p>
          <a:p>
            <a:r>
              <a:rPr lang="en-US" sz="1800" dirty="0"/>
              <a:t>Thus, when the dimensionality is in the millions while the sample sizes are in the hundreds,</a:t>
            </a:r>
          </a:p>
          <a:p>
            <a:r>
              <a:rPr lang="en-US" sz="1800" dirty="0"/>
              <a:t>one can always find ’</a:t>
            </a:r>
            <a:r>
              <a:rPr lang="en-US" sz="1800" dirty="0" err="1"/>
              <a:t>hyperplanes</a:t>
            </a:r>
            <a:r>
              <a:rPr lang="en-US" sz="1800" dirty="0"/>
              <a:t>’ (the high dimensional analogue to lines) that can separate</a:t>
            </a:r>
          </a:p>
          <a:p>
            <a:r>
              <a:rPr lang="en-US" sz="1800" dirty="0"/>
              <a:t>any possible labelling of points. Thus, when using linear SVMs, for any permutation of </a:t>
            </a:r>
            <a:r>
              <a:rPr lang="en-US" sz="1800" b="1" dirty="0"/>
              <a:t>y</a:t>
            </a:r>
          </a:p>
          <a:p>
            <a:r>
              <a:rPr lang="en-US" sz="1800" dirty="0"/>
              <a:t>one can always find a separating </a:t>
            </a:r>
            <a:r>
              <a:rPr lang="en-US" sz="1800" dirty="0" err="1"/>
              <a:t>hyperplane</a:t>
            </a:r>
            <a:r>
              <a:rPr lang="en-US" sz="1800" dirty="0"/>
              <a:t> that perfectly separates the training data. This</a:t>
            </a:r>
          </a:p>
          <a:p>
            <a:r>
              <a:rPr lang="en-US" sz="1800" dirty="0"/>
              <a:t>allows us to use the hard margin SVM formulation from (</a:t>
            </a:r>
            <a:r>
              <a:rPr lang="en-US" sz="1800" dirty="0" err="1"/>
              <a:t>Vapnik</a:t>
            </a:r>
            <a:r>
              <a:rPr lang="en-US" sz="1800" dirty="0"/>
              <a:t>, 1995) instead of (1) for</a:t>
            </a:r>
          </a:p>
          <a:p>
            <a:r>
              <a:rPr lang="en-US" sz="1800" dirty="0"/>
              <a:t>further analysis in this paper.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515" y="1797934"/>
            <a:ext cx="8544485" cy="1097666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28090"/>
            <a:ext cx="7924800" cy="363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63464" y="5712716"/>
            <a:ext cx="447814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LS-SVM: If all x</a:t>
            </a:r>
            <a:r>
              <a:rPr lang="en-US" sz="1800" b="1" baseline="30000" dirty="0" smtClean="0">
                <a:solidFill>
                  <a:srgbClr val="FFFF00"/>
                </a:solidFill>
              </a:rPr>
              <a:t>(n)</a:t>
            </a:r>
            <a:r>
              <a:rPr lang="en-US" sz="1800" b="1" dirty="0" smtClean="0">
                <a:solidFill>
                  <a:srgbClr val="FFFF00"/>
                </a:solidFill>
              </a:rPr>
              <a:t> are support vectors then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6677" y="5345444"/>
            <a:ext cx="3091724" cy="248022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5912" y="523772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b="1" dirty="0" err="1"/>
              <a:t>Bilwaj</a:t>
            </a:r>
            <a:r>
              <a:rPr lang="en-US" sz="800" b="1" dirty="0"/>
              <a:t> </a:t>
            </a:r>
            <a:r>
              <a:rPr lang="en-US" sz="800" b="1" dirty="0" err="1"/>
              <a:t>Gaonkar</a:t>
            </a:r>
            <a:r>
              <a:rPr lang="en-US" sz="800" b="1" dirty="0"/>
              <a:t> </a:t>
            </a:r>
            <a:r>
              <a:rPr lang="en-US" sz="800" dirty="0"/>
              <a:t>and </a:t>
            </a:r>
            <a:r>
              <a:rPr lang="en-US" sz="800" b="1" dirty="0"/>
              <a:t>Christos </a:t>
            </a:r>
            <a:r>
              <a:rPr lang="en-US" sz="800" b="1" dirty="0" err="1" smtClean="0"/>
              <a:t>Davatzikos</a:t>
            </a:r>
            <a:r>
              <a:rPr lang="en-US" sz="800" b="1" dirty="0" smtClean="0"/>
              <a:t>, 2013,</a:t>
            </a:r>
          </a:p>
          <a:p>
            <a:r>
              <a:rPr lang="fr-FR" sz="800" dirty="0" err="1" smtClean="0"/>
              <a:t>Neuroimage</a:t>
            </a:r>
            <a:r>
              <a:rPr lang="fr-FR" sz="800" dirty="0"/>
              <a:t>. 2013 </a:t>
            </a:r>
            <a:r>
              <a:rPr lang="fr-FR" sz="800" dirty="0" err="1"/>
              <a:t>September</a:t>
            </a:r>
            <a:r>
              <a:rPr lang="fr-FR" sz="800" dirty="0"/>
              <a:t> ; 78: 270–283. doi:10.1016</a:t>
            </a:r>
            <a:r>
              <a:rPr lang="fr-FR" sz="800" dirty="0" smtClean="0"/>
              <a:t>/</a:t>
            </a:r>
          </a:p>
          <a:p>
            <a:r>
              <a:rPr lang="fr-FR" sz="800" dirty="0" smtClean="0"/>
              <a:t>j.neuroimage.2013.03.066</a:t>
            </a:r>
            <a:r>
              <a:rPr lang="fr-FR" sz="800" dirty="0"/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71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0111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Reduced Dual Solution to SVM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12" y="157740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4" y="1291931"/>
            <a:ext cx="6163731" cy="89496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68679" y="1539428"/>
            <a:ext cx="6327055" cy="2987868"/>
            <a:chOff x="2322320" y="1473703"/>
            <a:chExt cx="6327055" cy="2987868"/>
          </a:xfrm>
        </p:grpSpPr>
        <p:sp>
          <p:nvSpPr>
            <p:cNvPr id="7" name="Rectangle 6"/>
            <p:cNvSpPr/>
            <p:nvPr/>
          </p:nvSpPr>
          <p:spPr>
            <a:xfrm>
              <a:off x="2322320" y="3213613"/>
              <a:ext cx="5178042" cy="1247958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629067" y="1498044"/>
              <a:ext cx="1020308" cy="329578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4842" y="1473703"/>
              <a:ext cx="762000" cy="411004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00955" y="1371709"/>
            <a:ext cx="4913980" cy="2823157"/>
            <a:chOff x="3900955" y="1371709"/>
            <a:chExt cx="4913980" cy="2823157"/>
          </a:xfrm>
        </p:grpSpPr>
        <p:sp>
          <p:nvSpPr>
            <p:cNvPr id="15" name="Rectangle 14"/>
            <p:cNvSpPr/>
            <p:nvPr/>
          </p:nvSpPr>
          <p:spPr>
            <a:xfrm>
              <a:off x="8129135" y="3758637"/>
              <a:ext cx="685800" cy="436229"/>
            </a:xfrm>
            <a:prstGeom prst="rect">
              <a:avLst/>
            </a:prstGeom>
            <a:solidFill>
              <a:srgbClr val="19E91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955" y="1371709"/>
              <a:ext cx="731965" cy="780218"/>
            </a:xfrm>
            <a:prstGeom prst="rect">
              <a:avLst/>
            </a:prstGeom>
            <a:solidFill>
              <a:srgbClr val="19E91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384992"/>
            <a:ext cx="220804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NxN</a:t>
            </a:r>
            <a:r>
              <a:rPr lang="en-US" sz="1600" dirty="0" smtClean="0"/>
              <a:t> Matrix! Yikes,</a:t>
            </a:r>
          </a:p>
          <a:p>
            <a:pPr algn="ctr"/>
            <a:r>
              <a:rPr lang="en-US" sz="1600" dirty="0" smtClean="0"/>
              <a:t>N=#feature vectors.</a:t>
            </a:r>
          </a:p>
          <a:p>
            <a:pPr algn="ctr"/>
            <a:r>
              <a:rPr lang="en-US" sz="1600" dirty="0" smtClean="0"/>
              <a:t>QP needs O(N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 to solve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8452" y="2370002"/>
            <a:ext cx="553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Correlation matrix=Dot products between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(n)</a:t>
            </a:r>
            <a:r>
              <a:rPr lang="en-US" sz="1800" b="1" dirty="0" smtClean="0">
                <a:solidFill>
                  <a:srgbClr val="FF0000"/>
                </a:solidFill>
              </a:rPr>
              <a:t> and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(m)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105" y="5410200"/>
            <a:ext cx="757616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Hold everything! QP needs O(N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 to solve </a:t>
            </a:r>
            <a:r>
              <a:rPr lang="en-US" sz="1600" dirty="0" err="1" smtClean="0"/>
              <a:t>abone</a:t>
            </a:r>
            <a:r>
              <a:rPr lang="en-US" sz="1600" dirty="0" smtClean="0"/>
              <a:t> </a:t>
            </a:r>
            <a:r>
              <a:rPr lang="en-US" sz="1600" dirty="0" err="1" smtClean="0"/>
              <a:t>NxN</a:t>
            </a:r>
            <a:r>
              <a:rPr lang="en-US" sz="1600" dirty="0" smtClean="0"/>
              <a:t> matrix (N=# feature vectors) while the original primal problem only required Dx1 vector (</a:t>
            </a:r>
            <a:r>
              <a:rPr lang="en-US" sz="1600" dirty="0" err="1" smtClean="0"/>
              <a:t>w,b</a:t>
            </a:r>
            <a:r>
              <a:rPr lang="en-US" sz="1600" dirty="0" smtClean="0"/>
              <a:t>) costing O(M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). But if D&lt;&lt;&lt;N so sounds like a horrible strategy unless D&gt;&gt;N. Well, D&gt;&gt;&gt;N if we are solving non-linear (</a:t>
            </a:r>
            <a:r>
              <a:rPr lang="en-US" sz="1600" b="1" dirty="0" err="1" smtClean="0"/>
              <a:t>w</a:t>
            </a:r>
            <a:r>
              <a:rPr lang="en-US" sz="1600" dirty="0" err="1" smtClean="0"/>
              <a:t>,b</a:t>
            </a:r>
            <a:r>
              <a:rPr lang="en-US" sz="1600" dirty="0" smtClean="0"/>
              <a:t>) with high dimension, such as kernel method or small mini-batch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991" y="3367261"/>
            <a:ext cx="10610356" cy="2310823"/>
            <a:chOff x="4699386" y="1820998"/>
            <a:chExt cx="10610356" cy="2310823"/>
          </a:xfrm>
        </p:grpSpPr>
        <p:grpSp>
          <p:nvGrpSpPr>
            <p:cNvPr id="20" name="Group 19"/>
            <p:cNvGrpSpPr/>
            <p:nvPr/>
          </p:nvGrpSpPr>
          <p:grpSpPr>
            <a:xfrm>
              <a:off x="4699386" y="1820998"/>
              <a:ext cx="10610356" cy="2310823"/>
              <a:chOff x="4699386" y="1820998"/>
              <a:chExt cx="10610356" cy="231082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21696" y="1820998"/>
                <a:ext cx="8767875" cy="2310823"/>
                <a:chOff x="6421696" y="1820998"/>
                <a:chExt cx="8767875" cy="2310823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448875" y="1823497"/>
                  <a:ext cx="8740696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(1)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(1)       </a:t>
                  </a:r>
                  <a:r>
                    <a:rPr lang="en-US" sz="1800" b="1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/>
                    <a:t> …… 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</a:t>
                  </a:r>
                  <a:r>
                    <a:rPr lang="en-US" sz="1800" baseline="30000" dirty="0"/>
                    <a:t>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endParaRPr lang="en-US" sz="1800" b="1" dirty="0" smtClean="0"/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   </a:t>
                  </a:r>
                  <a:r>
                    <a:rPr lang="en-US" sz="1800" b="1" baseline="30000" dirty="0" smtClean="0"/>
                    <a:t>    </a:t>
                  </a:r>
                  <a:r>
                    <a:rPr lang="en-US" sz="1800" b="1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(2)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(2)</a:t>
                  </a:r>
                  <a:r>
                    <a:rPr lang="en-US" sz="1800" b="1" dirty="0"/>
                    <a:t> …… </a:t>
                  </a:r>
                  <a:r>
                    <a:rPr lang="en-US" sz="1800" b="1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(N)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(N</a:t>
                  </a:r>
                  <a:r>
                    <a:rPr lang="en-US" sz="1800" b="1" baseline="30000" dirty="0" smtClean="0"/>
                    <a:t>)</a:t>
                  </a:r>
                  <a:endParaRPr lang="en-US" sz="1800" b="1" dirty="0" smtClean="0"/>
                </a:p>
                <a:p>
                  <a:r>
                    <a:rPr lang="en-US" sz="1800" b="1" dirty="0"/>
                    <a:t> </a:t>
                  </a:r>
                  <a:r>
                    <a:rPr lang="en-US" sz="1800" b="1" dirty="0" smtClean="0"/>
                    <a:t>      .…                           ….                              ….</a:t>
                  </a:r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      </a:t>
                  </a:r>
                  <a:r>
                    <a:rPr lang="en-US" sz="1800" b="1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(2)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(2)</a:t>
                  </a:r>
                  <a:r>
                    <a:rPr lang="en-US" sz="1800" b="1" dirty="0"/>
                    <a:t> ……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(N)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(N)</a:t>
                  </a:r>
                  <a:endParaRPr lang="en-US" sz="1800" b="1" dirty="0"/>
                </a:p>
                <a:p>
                  <a:endParaRPr lang="en-US" sz="1800" b="1" dirty="0"/>
                </a:p>
                <a:p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   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</p:txBody>
            </p:sp>
            <p:sp>
              <p:nvSpPr>
                <p:cNvPr id="6" name="Double Bracket 5"/>
                <p:cNvSpPr/>
                <p:nvPr/>
              </p:nvSpPr>
              <p:spPr>
                <a:xfrm>
                  <a:off x="6421696" y="1820998"/>
                  <a:ext cx="5465504" cy="1227002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699386" y="22387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maximize</a:t>
                </a:r>
                <a:endParaRPr lang="en-US" sz="1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30388" y="2205335"/>
                <a:ext cx="9579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1/2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baseline="30000" dirty="0" smtClean="0"/>
                  <a:t>T</a:t>
                </a:r>
                <a:r>
                  <a:rPr lang="en-US" sz="2400" dirty="0" smtClean="0"/>
                  <a:t>                                                                         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baseline="30000" dirty="0" smtClean="0"/>
                  <a:t> </a:t>
                </a:r>
                <a:r>
                  <a:rPr lang="en-US" sz="2400" dirty="0" smtClean="0"/>
                  <a:t>   + (-</a:t>
                </a:r>
                <a:r>
                  <a:rPr lang="en-US" sz="2400" b="1" dirty="0" smtClean="0"/>
                  <a:t>1</a:t>
                </a:r>
                <a:r>
                  <a:rPr lang="en-US" sz="2400" baseline="30000" dirty="0" smtClean="0"/>
                  <a:t>T</a:t>
                </a:r>
                <a:r>
                  <a:rPr lang="en-US" sz="2400" dirty="0" smtClean="0"/>
                  <a:t>)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dirty="0" smtClean="0"/>
                  <a:t>                    </a:t>
                </a:r>
                <a:endParaRPr lang="en-US" sz="2400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998824" y="2366414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Symbol" panose="05050102010706020507" pitchFamily="18" charset="2"/>
                </a:rPr>
                <a:t>a</a:t>
              </a:r>
              <a:endParaRPr lang="en-US" sz="24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36445" y="2637447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ymbol" panose="05050102010706020507" pitchFamily="18" charset="2"/>
              </a:rPr>
              <a:t>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=0 unless </a:t>
            </a:r>
            <a:r>
              <a:rPr lang="en-US" sz="1600" b="1" dirty="0" err="1" smtClean="0"/>
              <a:t>x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 is a support vector</a:t>
            </a:r>
          </a:p>
          <a:p>
            <a:pPr algn="ctr"/>
            <a:r>
              <a:rPr lang="en-US" sz="1600" dirty="0" smtClean="0"/>
              <a:t>where </a:t>
            </a:r>
            <a:r>
              <a:rPr lang="en-US" sz="1600" b="1" dirty="0" err="1" smtClean="0"/>
              <a:t>w</a:t>
            </a:r>
            <a:r>
              <a:rPr lang="en-US" sz="1600" baseline="30000" dirty="0" err="1" smtClean="0"/>
              <a:t>T</a:t>
            </a:r>
            <a:r>
              <a:rPr lang="en-US" sz="1600" b="1" dirty="0" err="1" smtClean="0"/>
              <a:t>x</a:t>
            </a:r>
            <a:r>
              <a:rPr lang="en-US" sz="1600" baseline="-25000" dirty="0" err="1" smtClean="0"/>
              <a:t>n</a:t>
            </a:r>
            <a:r>
              <a:rPr lang="en-US" sz="1600" b="1" dirty="0" smtClean="0"/>
              <a:t> </a:t>
            </a:r>
            <a:r>
              <a:rPr lang="en-US" sz="1600" dirty="0" smtClean="0"/>
              <a:t>+b-1=0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91625" y="1571020"/>
            <a:ext cx="6134114" cy="2642284"/>
            <a:chOff x="1339225" y="1418620"/>
            <a:chExt cx="6134114" cy="2642284"/>
          </a:xfrm>
        </p:grpSpPr>
        <p:sp>
          <p:nvSpPr>
            <p:cNvPr id="29" name="Rectangle 28"/>
            <p:cNvSpPr/>
            <p:nvPr/>
          </p:nvSpPr>
          <p:spPr>
            <a:xfrm>
              <a:off x="7147584" y="3624675"/>
              <a:ext cx="325755" cy="436229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84473" y="1418620"/>
              <a:ext cx="638554" cy="323094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39225" y="3597020"/>
              <a:ext cx="325755" cy="436229"/>
            </a:xfrm>
            <a:prstGeom prst="rect">
              <a:avLst/>
            </a:prstGeom>
            <a:solidFill>
              <a:srgbClr val="00B0F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9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0" y="1524000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419100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Outline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1999" y="2304365"/>
            <a:ext cx="596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Non-Linear </a:t>
            </a:r>
            <a:r>
              <a:rPr lang="en-US" sz="3600" dirty="0" err="1" smtClean="0"/>
              <a:t>SVM</a:t>
            </a:r>
            <a:r>
              <a:rPr lang="en-US" sz="3600" dirty="0" err="1" smtClean="0">
                <a:solidFill>
                  <a:srgbClr val="FFFFFF"/>
                </a:solidFill>
              </a:rPr>
              <a:t>t</a:t>
            </a:r>
            <a:r>
              <a:rPr lang="en-US" sz="3600" dirty="0" smtClean="0">
                <a:solidFill>
                  <a:srgbClr val="FFFFFF"/>
                </a:solidFill>
              </a:rPr>
              <a:t> 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1998" y="3084730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Dual </a:t>
            </a:r>
            <a:r>
              <a:rPr lang="en-US" sz="3600" dirty="0" err="1" smtClean="0"/>
              <a:t>Solution</a:t>
            </a:r>
            <a:r>
              <a:rPr lang="en-US" sz="3600" dirty="0" err="1" smtClean="0">
                <a:solidFill>
                  <a:srgbClr val="FFFFFF"/>
                </a:solidFill>
              </a:rPr>
              <a:t>separator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1997" y="3865095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Numerical Examples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61996" y="4645460"/>
            <a:ext cx="411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Soft Margin SVM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5562599"/>
            <a:ext cx="2099906" cy="5190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996" y="5435350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Summary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525272" y="3467199"/>
            <a:ext cx="10049933" cy="4792133"/>
          </a:xfrm>
          <a:custGeom>
            <a:avLst/>
            <a:gdLst>
              <a:gd name="connsiteX0" fmla="*/ 2980266 w 8297333"/>
              <a:gd name="connsiteY0" fmla="*/ 728133 h 3505200"/>
              <a:gd name="connsiteX1" fmla="*/ 8297333 w 8297333"/>
              <a:gd name="connsiteY1" fmla="*/ 2252133 h 3505200"/>
              <a:gd name="connsiteX2" fmla="*/ 6891866 w 8297333"/>
              <a:gd name="connsiteY2" fmla="*/ 3505200 h 3505200"/>
              <a:gd name="connsiteX3" fmla="*/ 0 w 8297333"/>
              <a:gd name="connsiteY3" fmla="*/ 3505200 h 3505200"/>
              <a:gd name="connsiteX4" fmla="*/ 220133 w 8297333"/>
              <a:gd name="connsiteY4" fmla="*/ 0 h 3505200"/>
              <a:gd name="connsiteX5" fmla="*/ 3048000 w 8297333"/>
              <a:gd name="connsiteY5" fmla="*/ 7620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7333" h="3505200">
                <a:moveTo>
                  <a:pt x="2980266" y="728133"/>
                </a:moveTo>
                <a:lnTo>
                  <a:pt x="8297333" y="2252133"/>
                </a:lnTo>
                <a:lnTo>
                  <a:pt x="6891866" y="3505200"/>
                </a:lnTo>
                <a:lnTo>
                  <a:pt x="0" y="3505200"/>
                </a:lnTo>
                <a:lnTo>
                  <a:pt x="220133" y="0"/>
                </a:lnTo>
                <a:lnTo>
                  <a:pt x="3048000" y="762000"/>
                </a:lnTo>
              </a:path>
            </a:pathLst>
          </a:custGeom>
          <a:solidFill>
            <a:srgbClr val="19E919">
              <a:alpha val="28000"/>
            </a:srgbClr>
          </a:solidFill>
          <a:ln w="38100">
            <a:solidFill>
              <a:schemeClr val="tx1">
                <a:alpha val="4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01075" y="-16365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000" dirty="0" smtClean="0">
                <a:solidFill>
                  <a:srgbClr val="000000"/>
                </a:solidFill>
              </a:rPr>
              <a:t>Primal &amp; Dual Optimization Problems</a:t>
            </a:r>
          </a:p>
          <a:p>
            <a:pPr algn="ctr">
              <a:defRPr/>
            </a:pPr>
            <a:r>
              <a:rPr lang="en-US" altLang="zh-CN" sz="4000" dirty="0" smtClean="0">
                <a:solidFill>
                  <a:srgbClr val="000000"/>
                </a:solidFill>
              </a:rPr>
              <a:t>With Inequality Constraints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0384" y="1105329"/>
            <a:ext cx="20120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Dual Problem</a:t>
            </a:r>
          </a:p>
          <a:p>
            <a:pPr algn="ctr"/>
            <a:r>
              <a:rPr lang="en-US" sz="900" b="1" dirty="0" smtClean="0"/>
              <a:t>Cheaper by  quadratic programming</a:t>
            </a:r>
            <a:endParaRPr lang="en-US" sz="900" b="1" dirty="0"/>
          </a:p>
        </p:txBody>
      </p:sp>
      <p:sp>
        <p:nvSpPr>
          <p:cNvPr id="51" name="Rectangle 50"/>
          <p:cNvSpPr/>
          <p:nvPr/>
        </p:nvSpPr>
        <p:spPr>
          <a:xfrm>
            <a:off x="2858811" y="2850689"/>
            <a:ext cx="1331241" cy="450522"/>
          </a:xfrm>
          <a:prstGeom prst="rect">
            <a:avLst/>
          </a:prstGeom>
          <a:solidFill>
            <a:srgbClr val="19E919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398554" y="1231934"/>
            <a:ext cx="3748905" cy="3704811"/>
            <a:chOff x="2804295" y="1279889"/>
            <a:chExt cx="3748905" cy="3704811"/>
          </a:xfrm>
        </p:grpSpPr>
        <p:grpSp>
          <p:nvGrpSpPr>
            <p:cNvPr id="47" name="Group 46"/>
            <p:cNvGrpSpPr/>
            <p:nvPr/>
          </p:nvGrpSpPr>
          <p:grpSpPr>
            <a:xfrm>
              <a:off x="2804295" y="2868001"/>
              <a:ext cx="3748905" cy="2116699"/>
              <a:chOff x="2804295" y="2868001"/>
              <a:chExt cx="3748905" cy="2116699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16384" y="2868001"/>
                <a:ext cx="8899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f(</a:t>
                </a:r>
                <a:r>
                  <a:rPr lang="en-US" sz="3200" b="1" dirty="0" smtClean="0"/>
                  <a:t>w</a:t>
                </a:r>
                <a:r>
                  <a:rPr lang="en-US" sz="3200" dirty="0" smtClean="0"/>
                  <a:t>)</a:t>
                </a:r>
                <a:endParaRPr lang="en-US" sz="3200" dirty="0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3540156" y="1279889"/>
              <a:ext cx="764027" cy="46140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/>
          <p:cNvSpPr/>
          <p:nvPr/>
        </p:nvSpPr>
        <p:spPr>
          <a:xfrm>
            <a:off x="4068594" y="4684011"/>
            <a:ext cx="300279" cy="3619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383790" y="4803029"/>
            <a:ext cx="4738067" cy="830997"/>
            <a:chOff x="4034436" y="4499671"/>
            <a:chExt cx="4738067" cy="830997"/>
          </a:xfrm>
        </p:grpSpPr>
        <p:cxnSp>
          <p:nvCxnSpPr>
            <p:cNvPr id="55" name="Straight Arrow Connector 54"/>
            <p:cNvCxnSpPr/>
            <p:nvPr/>
          </p:nvCxnSpPr>
          <p:spPr>
            <a:xfrm flipH="1" flipV="1">
              <a:off x="4034436" y="4620537"/>
              <a:ext cx="1712210" cy="17550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45868" y="4499671"/>
              <a:ext cx="29266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w*=Minimum where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contours 1</a:t>
              </a:r>
              <a:r>
                <a:rPr lang="en-US" sz="24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“kiss”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9851" y="5268547"/>
            <a:ext cx="1851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Feasible</a:t>
            </a:r>
          </a:p>
          <a:p>
            <a:r>
              <a:rPr lang="en-US" sz="3600" dirty="0" smtClean="0"/>
              <a:t>solutions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1717933" y="1077457"/>
            <a:ext cx="1764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Primal Problem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93254" y="1548946"/>
            <a:ext cx="1650252" cy="472155"/>
            <a:chOff x="6379591" y="1530401"/>
            <a:chExt cx="1650252" cy="472155"/>
          </a:xfrm>
        </p:grpSpPr>
        <p:sp>
          <p:nvSpPr>
            <p:cNvPr id="59" name="Rectangle 58"/>
            <p:cNvSpPr/>
            <p:nvPr/>
          </p:nvSpPr>
          <p:spPr>
            <a:xfrm>
              <a:off x="6379591" y="1541154"/>
              <a:ext cx="764027" cy="461402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65816" y="1530401"/>
              <a:ext cx="764027" cy="461402"/>
            </a:xfrm>
            <a:prstGeom prst="rect">
              <a:avLst/>
            </a:prstGeom>
            <a:solidFill>
              <a:srgbClr val="00B050">
                <a:alpha val="2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4354" y="1257840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 f(</a:t>
            </a:r>
            <a:r>
              <a:rPr lang="en-US" sz="2400" b="1" dirty="0" smtClean="0"/>
              <a:t>w</a:t>
            </a:r>
            <a:r>
              <a:rPr lang="en-US" sz="2400" dirty="0" smtClean="0"/>
              <a:t>)=||</a:t>
            </a:r>
            <a:r>
              <a:rPr lang="en-US" sz="1600" b="1" dirty="0" smtClean="0"/>
              <a:t>W</a:t>
            </a:r>
            <a:r>
              <a:rPr lang="en-US" sz="2400" dirty="0" smtClean="0"/>
              <a:t>||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24269" y="2116037"/>
                <a:ext cx="3078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Subj  y</a:t>
                </a:r>
                <a:r>
                  <a:rPr lang="en-US" sz="2400" baseline="30000" dirty="0" smtClean="0"/>
                  <a:t>(n)</a:t>
                </a:r>
                <a:r>
                  <a:rPr lang="en-US" sz="2400" dirty="0" smtClean="0"/>
                  <a:t>(</a:t>
                </a:r>
                <a:r>
                  <a:rPr lang="en-US" sz="2400" b="1" dirty="0" err="1" smtClean="0"/>
                  <a:t>wx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+b-1)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 smtClean="0"/>
                  <a:t> 0</a:t>
                </a:r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69" y="2116037"/>
                <a:ext cx="3078087" cy="461665"/>
              </a:xfrm>
              <a:prstGeom prst="rect">
                <a:avLst/>
              </a:prstGeom>
              <a:blipFill>
                <a:blip r:embed="rId2"/>
                <a:stretch>
                  <a:fillRect l="-2970" t="-10526" r="-23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148481" y="1870017"/>
            <a:ext cx="4841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w, </a:t>
            </a:r>
            <a:r>
              <a:rPr lang="en-US" sz="1400" dirty="0" smtClean="0"/>
              <a:t>b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070575" y="1510564"/>
            <a:ext cx="2984920" cy="582237"/>
            <a:chOff x="2312411" y="3120521"/>
            <a:chExt cx="2984920" cy="582237"/>
          </a:xfrm>
        </p:grpSpPr>
        <p:sp>
          <p:nvSpPr>
            <p:cNvPr id="58" name="TextBox 57"/>
            <p:cNvSpPr txBox="1"/>
            <p:nvPr/>
          </p:nvSpPr>
          <p:spPr>
            <a:xfrm>
              <a:off x="2312411" y="3120521"/>
              <a:ext cx="2984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max L = f(</a:t>
              </a:r>
              <a:r>
                <a:rPr lang="en-US" sz="2400" b="1" dirty="0" smtClean="0"/>
                <a:t>w</a:t>
              </a:r>
              <a:r>
                <a:rPr lang="en-US" sz="2400" dirty="0" smtClean="0"/>
                <a:t>) –</a:t>
              </a:r>
              <a:r>
                <a:rPr lang="en-US" sz="2400" dirty="0" smtClean="0">
                  <a:latin typeface="Symbol" panose="05050102010706020507" pitchFamily="18" charset="2"/>
                </a:rPr>
                <a:t> a </a:t>
              </a:r>
              <a:r>
                <a:rPr lang="en-US" sz="2400" dirty="0" smtClean="0"/>
                <a:t>g(</a:t>
              </a:r>
              <a:r>
                <a:rPr lang="en-US" sz="2400" b="1" dirty="0" smtClean="0"/>
                <a:t>w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87189" y="3394981"/>
              <a:ext cx="5082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w, </a:t>
              </a:r>
              <a:r>
                <a:rPr lang="en-US" sz="1400" dirty="0" smtClean="0">
                  <a:latin typeface="Symbol" panose="05050102010706020507" pitchFamily="18" charset="2"/>
                </a:rPr>
                <a:t>a</a:t>
              </a:r>
              <a:endParaRPr lang="en-US" sz="1400" dirty="0">
                <a:latin typeface="Symbol" panose="05050102010706020507" pitchFamily="18" charset="2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70575" y="2069000"/>
            <a:ext cx="3863365" cy="984669"/>
            <a:chOff x="2312411" y="3120521"/>
            <a:chExt cx="3863365" cy="984669"/>
          </a:xfrm>
        </p:grpSpPr>
        <p:sp>
          <p:nvSpPr>
            <p:cNvPr id="63" name="TextBox 62"/>
            <p:cNvSpPr txBox="1"/>
            <p:nvPr/>
          </p:nvSpPr>
          <p:spPr>
            <a:xfrm>
              <a:off x="2312411" y="3120521"/>
              <a:ext cx="3863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Subj. L = </a:t>
              </a:r>
              <a:r>
                <a:rPr lang="en-US" sz="2400" dirty="0" smtClean="0">
                  <a:sym typeface="Symbol" panose="05050102010706020507" pitchFamily="18" charset="2"/>
                </a:rPr>
                <a:t></a:t>
              </a:r>
              <a:r>
                <a:rPr lang="en-US" sz="2400" dirty="0" smtClean="0"/>
                <a:t>f(</a:t>
              </a:r>
              <a:r>
                <a:rPr lang="en-US" sz="2400" b="1" dirty="0" smtClean="0"/>
                <a:t>w</a:t>
              </a:r>
              <a:r>
                <a:rPr lang="en-US" sz="2400" dirty="0" smtClean="0"/>
                <a:t>) –</a:t>
              </a:r>
              <a:r>
                <a:rPr lang="en-US" sz="2400" dirty="0" smtClean="0">
                  <a:latin typeface="Symbol" panose="05050102010706020507" pitchFamily="18" charset="2"/>
                </a:rPr>
                <a:t> a </a:t>
              </a:r>
              <a:r>
                <a:rPr lang="en-US" sz="2400" dirty="0" smtClean="0">
                  <a:sym typeface="Symbol" panose="05050102010706020507" pitchFamily="18" charset="2"/>
                </a:rPr>
                <a:t></a:t>
              </a:r>
              <a:r>
                <a:rPr lang="en-US" sz="2400" dirty="0" smtClean="0"/>
                <a:t>g(</a:t>
              </a:r>
              <a:r>
                <a:rPr lang="en-US" sz="2400" b="1" dirty="0" smtClean="0"/>
                <a:t>w</a:t>
              </a:r>
              <a:r>
                <a:rPr lang="en-US" sz="2400" dirty="0" smtClean="0"/>
                <a:t>)=0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3080638" y="3581970"/>
                  <a:ext cx="1781902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b="1" dirty="0" smtClean="0">
                      <a:latin typeface="Symbol" panose="05050102010706020507" pitchFamily="18" charset="2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400" dirty="0"/>
                    <a:t> 0</a:t>
                  </a:r>
                </a:p>
                <a:p>
                  <a:r>
                    <a:rPr lang="en-US" sz="1400" dirty="0" smtClean="0">
                      <a:latin typeface="Symbol" panose="05050102010706020507" pitchFamily="18" charset="2"/>
                    </a:rPr>
                    <a:t> </a:t>
                  </a:r>
                  <a:endParaRPr lang="en-US" sz="1400" dirty="0">
                    <a:latin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638" y="3581970"/>
                  <a:ext cx="1781902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027" t="-3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3940749" y="2811608"/>
            <a:ext cx="2724154" cy="2894215"/>
            <a:chOff x="1965077" y="4116185"/>
            <a:chExt cx="2724154" cy="289421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3298038" y="4116185"/>
              <a:ext cx="21322" cy="28942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65077" y="5464700"/>
              <a:ext cx="2724154" cy="3480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78933" y="2709333"/>
            <a:ext cx="2216816" cy="2093695"/>
            <a:chOff x="778933" y="2709333"/>
            <a:chExt cx="2216816" cy="2093695"/>
          </a:xfrm>
        </p:grpSpPr>
        <p:sp>
          <p:nvSpPr>
            <p:cNvPr id="14" name="Freeform 13"/>
            <p:cNvSpPr/>
            <p:nvPr/>
          </p:nvSpPr>
          <p:spPr>
            <a:xfrm>
              <a:off x="778933" y="2709333"/>
              <a:ext cx="1490134" cy="1388534"/>
            </a:xfrm>
            <a:custGeom>
              <a:avLst/>
              <a:gdLst>
                <a:gd name="connsiteX0" fmla="*/ 1490134 w 1490134"/>
                <a:gd name="connsiteY0" fmla="*/ 0 h 1388534"/>
                <a:gd name="connsiteX1" fmla="*/ 0 w 1490134"/>
                <a:gd name="connsiteY1" fmla="*/ 1388534 h 138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0134" h="1388534">
                  <a:moveTo>
                    <a:pt x="1490134" y="0"/>
                  </a:moveTo>
                  <a:lnTo>
                    <a:pt x="0" y="1388534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 flipH="1">
              <a:off x="2269066" y="2726647"/>
              <a:ext cx="726683" cy="2076381"/>
            </a:xfrm>
            <a:custGeom>
              <a:avLst/>
              <a:gdLst>
                <a:gd name="connsiteX0" fmla="*/ 1490134 w 1490134"/>
                <a:gd name="connsiteY0" fmla="*/ 0 h 1388534"/>
                <a:gd name="connsiteX1" fmla="*/ 0 w 1490134"/>
                <a:gd name="connsiteY1" fmla="*/ 1388534 h 138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0134" h="1388534">
                  <a:moveTo>
                    <a:pt x="1490134" y="0"/>
                  </a:moveTo>
                  <a:lnTo>
                    <a:pt x="0" y="1388534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>
            <a:off x="3712103" y="4876515"/>
            <a:ext cx="422312" cy="621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3905286" y="5011646"/>
            <a:ext cx="244711" cy="3795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62827" y="3860647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baseline="-25000" dirty="0" smtClean="0"/>
              <a:t>1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4853748" y="2677454"/>
            <a:ext cx="40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</a:t>
            </a:r>
            <a:r>
              <a:rPr lang="en-US" sz="1600" baseline="-25000" dirty="0" smtClean="0"/>
              <a:t>2</a:t>
            </a:r>
            <a:endParaRPr lang="en-US" sz="16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-796752" y="4159975"/>
            <a:ext cx="9730692" cy="4380263"/>
            <a:chOff x="-796752" y="4159975"/>
            <a:chExt cx="9730692" cy="438026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-324986" y="4159975"/>
              <a:ext cx="9258926" cy="29266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-560869" y="4886794"/>
              <a:ext cx="9258926" cy="29266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796752" y="5613613"/>
              <a:ext cx="9258926" cy="29266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4133" y="3159422"/>
            <a:ext cx="1098378" cy="605415"/>
            <a:chOff x="14133" y="3159422"/>
            <a:chExt cx="1098378" cy="605415"/>
          </a:xfrm>
        </p:grpSpPr>
        <p:sp>
          <p:nvSpPr>
            <p:cNvPr id="72" name="TextBox 71"/>
            <p:cNvSpPr txBox="1"/>
            <p:nvPr/>
          </p:nvSpPr>
          <p:spPr>
            <a:xfrm>
              <a:off x="14133" y="3159422"/>
              <a:ext cx="109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</a:t>
              </a:r>
              <a:r>
                <a:rPr lang="en-US" sz="1400" b="1" dirty="0" err="1" smtClean="0"/>
                <a:t>wx</a:t>
              </a:r>
              <a:r>
                <a:rPr lang="en-US" sz="1400" b="1" dirty="0" smtClean="0"/>
                <a:t> </a:t>
              </a:r>
              <a:r>
                <a:rPr lang="en-US" sz="1400" dirty="0" smtClean="0"/>
                <a:t>+b-1)=0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>
              <a:stCxn id="72" idx="2"/>
            </p:cNvCxnSpPr>
            <p:nvPr/>
          </p:nvCxnSpPr>
          <p:spPr>
            <a:xfrm>
              <a:off x="563322" y="3467199"/>
              <a:ext cx="153950" cy="2976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65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3" grpId="0" animBg="1"/>
      <p:bldP spid="3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31600" y="0"/>
            <a:ext cx="9202493" cy="6858000"/>
          </a:xfrm>
          <a:prstGeom prst="rect">
            <a:avLst/>
          </a:prstGeom>
          <a:solidFill>
            <a:srgbClr val="E5EAD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7200" y="-304800"/>
            <a:ext cx="9372600" cy="1676400"/>
          </a:xfrm>
          <a:prstGeom prst="rect">
            <a:avLst/>
          </a:prstGeom>
          <a:solidFill>
            <a:srgbClr val="EEF2D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zh-CN" dirty="0" err="1" smtClean="0">
                <a:solidFill>
                  <a:srgbClr val="000000"/>
                </a:solidFill>
              </a:rPr>
              <a:t>Augmnented</a:t>
            </a:r>
            <a:r>
              <a:rPr lang="en-US" altLang="zh-CN" dirty="0" smtClean="0">
                <a:solidFill>
                  <a:srgbClr val="000000"/>
                </a:solidFill>
              </a:rPr>
              <a:t>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3" y="882312"/>
            <a:ext cx="8691563" cy="59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-31600" y="0"/>
            <a:ext cx="9202493" cy="6858000"/>
          </a:xfrm>
          <a:prstGeom prst="rect">
            <a:avLst/>
          </a:prstGeom>
          <a:solidFill>
            <a:srgbClr val="E5EAD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7200" y="-304800"/>
            <a:ext cx="9372600" cy="1676400"/>
          </a:xfrm>
          <a:prstGeom prst="rect">
            <a:avLst/>
          </a:prstGeom>
          <a:solidFill>
            <a:srgbClr val="EEF2D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Gradient and Coordinate Descent</a:t>
            </a:r>
          </a:p>
          <a:p>
            <a:pPr algn="ctr">
              <a:defRPr/>
            </a:pPr>
            <a:endParaRPr lang="en-US" altLang="zh-CN" dirty="0" smtClean="0">
              <a:solidFill>
                <a:srgbClr val="00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66349"/>
            <a:ext cx="8030986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38" y="1297632"/>
            <a:ext cx="8082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I: Previously we transform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</a:t>
            </a:r>
            <a:r>
              <a:rPr lang="en-US" sz="2400" dirty="0" err="1" smtClean="0">
                <a:sym typeface="Wingdings" panose="05000000000000000000" pitchFamily="2" charset="2"/>
              </a:rPr>
              <a:t></a:t>
            </a:r>
            <a:r>
              <a:rPr lang="en-US" sz="2400" b="1" dirty="0" err="1" smtClean="0">
                <a:sym typeface="Wingdings" panose="05000000000000000000" pitchFamily="2" charset="2"/>
              </a:rPr>
              <a:t>z</a:t>
            </a:r>
            <a:r>
              <a:rPr lang="en-US" sz="2400" b="1" dirty="0" smtClean="0"/>
              <a:t>, </a:t>
            </a:r>
            <a:r>
              <a:rPr lang="en-US" sz="2400" dirty="0" smtClean="0"/>
              <a:t>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941658" y="1743833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33400" y="4489979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="1" dirty="0" smtClean="0"/>
              <a:t>(x,</a:t>
            </a:r>
            <a:r>
              <a:rPr lang="en-US" sz="2000" dirty="0" smtClean="0"/>
              <a:t> </a:t>
            </a:r>
            <a:r>
              <a:rPr lang="en-US" sz="2000" b="1" dirty="0" smtClean="0"/>
              <a:t>y) =  (1+x</a:t>
            </a:r>
            <a:r>
              <a:rPr lang="en-US" sz="2000" b="1" baseline="30000" dirty="0" smtClean="0"/>
              <a:t>T</a:t>
            </a:r>
            <a:r>
              <a:rPr lang="en-US" sz="2000" b="1" dirty="0" smtClean="0"/>
              <a:t>y)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</a:t>
            </a:r>
            <a:r>
              <a:rPr lang="en-US" sz="2000" dirty="0"/>
              <a:t>(1+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=  </a:t>
            </a:r>
            <a:r>
              <a:rPr lang="en-US" sz="2000" dirty="0" smtClean="0"/>
              <a:t>(1+ x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+ x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963892" y="2283132"/>
            <a:ext cx="48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34428" y="3640733"/>
            <a:ext cx="897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II: Previously we did construction, now 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’).</a:t>
            </a:r>
          </a:p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                 How about specify K(</a:t>
            </a:r>
            <a:r>
              <a:rPr lang="en-US" sz="2400" b="1" dirty="0" err="1" smtClean="0">
                <a:sym typeface="Wingdings" panose="05000000000000000000" pitchFamily="2" charset="2"/>
              </a:rPr>
              <a:t>x,y</a:t>
            </a:r>
            <a:r>
              <a:rPr lang="en-US" sz="2400" dirty="0" smtClean="0">
                <a:sym typeface="Wingdings" panose="05000000000000000000" pitchFamily="2" charset="2"/>
              </a:rPr>
              <a:t>) and find </a:t>
            </a:r>
            <a:r>
              <a:rPr lang="en-US" sz="2400" b="1" dirty="0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?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06806" y="2667000"/>
            <a:ext cx="7940700" cy="805389"/>
            <a:chOff x="706806" y="2667000"/>
            <a:chExt cx="7940700" cy="80538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20786" y="2804757"/>
              <a:ext cx="0" cy="2509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06806" y="3010724"/>
              <a:ext cx="7940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="1" dirty="0" smtClean="0"/>
                <a:t>(x,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y)</a:t>
              </a:r>
              <a:r>
                <a:rPr lang="en-US" sz="2400" dirty="0" smtClean="0"/>
                <a:t>=</a:t>
              </a:r>
              <a:r>
                <a:rPr lang="en-US" sz="2400" b="1" dirty="0"/>
                <a:t> </a:t>
              </a:r>
              <a:r>
                <a:rPr lang="en-US" sz="2400" dirty="0" smtClean="0"/>
                <a:t> </a:t>
              </a:r>
              <a:r>
                <a:rPr lang="en-US" sz="2400" b="1" dirty="0" err="1" smtClean="0"/>
                <a:t>z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ym typeface="Symbol" panose="05050102010706020507" pitchFamily="18" charset="2"/>
                </a:rPr>
                <a:t>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z’ = </a:t>
              </a:r>
              <a:r>
                <a:rPr lang="en-US" sz="2400" dirty="0" smtClean="0"/>
                <a:t>1+ 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+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baseline="30000" dirty="0" smtClean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y</a:t>
              </a:r>
              <a:r>
                <a:rPr lang="en-US" sz="2400" baseline="-25000" dirty="0"/>
                <a:t>1</a:t>
              </a:r>
              <a:r>
                <a:rPr lang="en-US" sz="2400" baseline="30000" dirty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5200" y="2667000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Easy K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07840" y="30383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967486" y="2690433"/>
            <a:ext cx="888480" cy="400110"/>
            <a:chOff x="4967486" y="2690433"/>
            <a:chExt cx="888480" cy="400110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5843836" y="2739565"/>
              <a:ext cx="12130" cy="3435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67486" y="2690433"/>
              <a:ext cx="87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Hard z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398562" y="5156775"/>
            <a:ext cx="1402043" cy="400110"/>
            <a:chOff x="4038481" y="2790223"/>
            <a:chExt cx="1402043" cy="400110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5428395" y="2813248"/>
              <a:ext cx="12129" cy="37708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038481" y="2790223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     z? Hard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941658" y="5682800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x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930293" y="6167735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46753" y="840291"/>
            <a:ext cx="1135247" cy="598251"/>
            <a:chOff x="7932655" y="2210969"/>
            <a:chExt cx="1135247" cy="598251"/>
          </a:xfrm>
        </p:grpSpPr>
        <p:sp>
          <p:nvSpPr>
            <p:cNvPr id="2" name="TextBox 1"/>
            <p:cNvSpPr txBox="1"/>
            <p:nvPr/>
          </p:nvSpPr>
          <p:spPr>
            <a:xfrm>
              <a:off x="7932655" y="2210969"/>
              <a:ext cx="1135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x</a:t>
              </a:r>
              <a:r>
                <a:rPr lang="en-US" sz="2800" dirty="0" smtClean="0"/>
                <a:t>   R</a:t>
              </a:r>
              <a:r>
                <a:rPr lang="en-US" sz="2800" baseline="30000" dirty="0" smtClean="0"/>
                <a:t>D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975599" y="2286000"/>
              <a:ext cx="521366" cy="523220"/>
            </a:xfrm>
            <a:prstGeom prst="rect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Symbol" panose="05050102010706020507" pitchFamily="18" charset="2"/>
                  <a:sym typeface="Symbol" panose="05050102010706020507" pitchFamily="18" charset="2"/>
                </a:rPr>
                <a:t>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502" y="782573"/>
            <a:ext cx="932857" cy="430887"/>
            <a:chOff x="8231502" y="782573"/>
            <a:chExt cx="932857" cy="430887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8231502" y="998017"/>
              <a:ext cx="226698" cy="203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62536" y="782573"/>
              <a:ext cx="8018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Dimension</a:t>
              </a:r>
            </a:p>
            <a:p>
              <a:r>
                <a:rPr lang="en-US" sz="1100" dirty="0" smtClean="0"/>
                <a:t>of features</a:t>
              </a:r>
              <a:endParaRPr lang="en-US" sz="11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864" y="1777546"/>
            <a:ext cx="2731167" cy="20815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978022" y="1993477"/>
            <a:ext cx="99178" cy="140123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257800" y="914400"/>
            <a:ext cx="2895600" cy="1278022"/>
            <a:chOff x="5257800" y="914400"/>
            <a:chExt cx="2895600" cy="1278022"/>
          </a:xfrm>
        </p:grpSpPr>
        <p:sp>
          <p:nvSpPr>
            <p:cNvPr id="18" name="Rectangle 17"/>
            <p:cNvSpPr/>
            <p:nvPr/>
          </p:nvSpPr>
          <p:spPr>
            <a:xfrm>
              <a:off x="5257800" y="1989330"/>
              <a:ext cx="152400" cy="203092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01000" y="914400"/>
              <a:ext cx="152400" cy="203092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8" y="3662065"/>
            <a:ext cx="7468406" cy="11904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443465" y="3433545"/>
            <a:ext cx="2983509" cy="2616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 smtClean="0"/>
              <a:t>If </a:t>
            </a:r>
            <a:r>
              <a:rPr lang="en-US" sz="1100" b="1" dirty="0" smtClean="0"/>
              <a:t>D’ </a:t>
            </a:r>
            <a:r>
              <a:rPr lang="en-US" sz="1100" dirty="0" smtClean="0"/>
              <a:t>for </a:t>
            </a:r>
            <a:r>
              <a:rPr lang="en-US" sz="1100" b="1" dirty="0" smtClean="0"/>
              <a:t>z</a:t>
            </a:r>
            <a:r>
              <a:rPr lang="en-US" sz="1100" dirty="0" smtClean="0"/>
              <a:t> &gt;&gt;&gt;</a:t>
            </a:r>
            <a:r>
              <a:rPr lang="en-US" sz="1100" b="1" dirty="0" smtClean="0"/>
              <a:t> D </a:t>
            </a:r>
            <a:r>
              <a:rPr lang="en-US" sz="1100" dirty="0" smtClean="0"/>
              <a:t>for</a:t>
            </a:r>
            <a:r>
              <a:rPr lang="en-US" sz="1100" b="1" dirty="0" smtClean="0"/>
              <a:t> x </a:t>
            </a:r>
            <a:r>
              <a:rPr lang="en-US" sz="1100" dirty="0" smtClean="0"/>
              <a:t>then big compute increase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685795" y="1862835"/>
            <a:ext cx="73129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/>
              <a:t>D</a:t>
            </a:r>
            <a:r>
              <a:rPr lang="en-US" sz="1800" b="1" dirty="0" smtClean="0"/>
              <a:t>’=</a:t>
            </a:r>
            <a:r>
              <a:rPr lang="en-US" sz="1800" dirty="0" smtClean="0"/>
              <a:t>6 </a:t>
            </a:r>
            <a:endParaRPr lang="en-US" sz="1800" dirty="0"/>
          </a:p>
        </p:txBody>
      </p:sp>
      <p:sp>
        <p:nvSpPr>
          <p:cNvPr id="45" name="Rectangle 44"/>
          <p:cNvSpPr/>
          <p:nvPr/>
        </p:nvSpPr>
        <p:spPr>
          <a:xfrm>
            <a:off x="8054222" y="3212677"/>
            <a:ext cx="99178" cy="140123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05600" y="3212677"/>
            <a:ext cx="99178" cy="140123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5" grpId="0"/>
      <p:bldP spid="76" grpId="0"/>
      <p:bldP spid="87" grpId="0"/>
      <p:bldP spid="88" grpId="0"/>
      <p:bldP spid="38" grpId="0" animBg="1"/>
      <p:bldP spid="38" grpId="1" animBg="1"/>
      <p:bldP spid="43" grpId="0" animBg="1"/>
      <p:bldP spid="21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383" y="929384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III: Gaussian kernel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7722" y="1828800"/>
                <a:ext cx="648248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K(</a:t>
                </a:r>
                <a:r>
                  <a:rPr lang="en-US" sz="2400" dirty="0" err="1" smtClean="0"/>
                  <a:t>x,x</a:t>
                </a:r>
                <a:r>
                  <a:rPr lang="en-US" sz="2400" dirty="0" smtClean="0"/>
                  <a:t>’) = </a:t>
                </a:r>
                <a:r>
                  <a:rPr lang="en-US" sz="2400" dirty="0" err="1" smtClean="0"/>
                  <a:t>exp</a:t>
                </a:r>
                <a:r>
                  <a:rPr lang="en-US" sz="2400" dirty="0" smtClean="0"/>
                  <a:t>(-(x-x’)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             = </a:t>
                </a:r>
                <a:r>
                  <a:rPr lang="en-US" sz="2400" dirty="0" err="1" smtClean="0"/>
                  <a:t>exp</a:t>
                </a:r>
                <a:r>
                  <a:rPr lang="en-US" sz="2400" dirty="0" smtClean="0"/>
                  <a:t>(-x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dirty="0" err="1" smtClean="0"/>
                  <a:t>exp</a:t>
                </a:r>
                <a:r>
                  <a:rPr lang="en-US" sz="2400" dirty="0" smtClean="0"/>
                  <a:t>(-x’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dirty="0" smtClean="0">
                    <a:latin typeface="Symbol" panose="05050102010706020507" pitchFamily="18" charset="2"/>
                  </a:rPr>
                  <a:t>S</a:t>
                </a:r>
                <a14:m>
                  <m:oMath xmlns:m="http://schemas.openxmlformats.org/officeDocument/2006/math">
                    <m:r>
                      <a:rPr lang="en-US" sz="240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baseline="-25000" dirty="0" smtClean="0"/>
                  <a:t>k=1</a:t>
                </a:r>
                <a:r>
                  <a:rPr lang="en-US" sz="2400" dirty="0" smtClean="0"/>
                  <a:t> 2(x)</a:t>
                </a:r>
                <a:r>
                  <a:rPr lang="en-US" sz="2400" baseline="30000" dirty="0" smtClean="0"/>
                  <a:t>k</a:t>
                </a:r>
                <a:r>
                  <a:rPr lang="en-US" sz="2400" dirty="0" smtClean="0"/>
                  <a:t> (x’)</a:t>
                </a:r>
                <a:r>
                  <a:rPr lang="en-US" sz="2400" baseline="30000" dirty="0" smtClean="0"/>
                  <a:t>k</a:t>
                </a:r>
                <a:r>
                  <a:rPr lang="en-US" sz="2400" baseline="30000" dirty="0"/>
                  <a:t> </a:t>
                </a:r>
                <a:r>
                  <a:rPr lang="en-US" sz="2400" dirty="0" smtClean="0"/>
                  <a:t>/k!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             = </a:t>
                </a:r>
                <a:r>
                  <a:rPr lang="en-US" sz="2400" dirty="0" err="1"/>
                  <a:t>exp</a:t>
                </a:r>
                <a:r>
                  <a:rPr lang="en-US" sz="2400" dirty="0"/>
                  <a:t>(-</a:t>
                </a:r>
                <a:r>
                  <a:rPr lang="en-US" sz="2400" dirty="0" smtClean="0"/>
                  <a:t>x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dirty="0" err="1" smtClean="0"/>
                  <a:t>exp</a:t>
                </a:r>
                <a:r>
                  <a:rPr lang="en-US" sz="2400" dirty="0" smtClean="0"/>
                  <a:t>(-x’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dirty="0" smtClean="0">
                    <a:latin typeface="Symbol" panose="05050102010706020507" pitchFamily="18" charset="2"/>
                  </a:rPr>
                  <a:t>[ 1 +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2xx’ +x</a:t>
                </a:r>
                <a:r>
                  <a:rPr lang="en-US" sz="2400" baseline="30000" dirty="0" smtClean="0"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x’</a:t>
                </a:r>
                <a:r>
                  <a:rPr lang="en-US" sz="2400" baseline="30000" dirty="0" smtClean="0">
                    <a:cs typeface="Times New Roman" panose="02020603050405020304" pitchFamily="18" charset="0"/>
                  </a:rPr>
                  <a:t>2 </a:t>
                </a:r>
                <a:r>
                  <a:rPr lang="en-US" sz="2400" dirty="0" smtClean="0">
                    <a:cs typeface="Times New Roman" panose="02020603050405020304" pitchFamily="18" charset="0"/>
                  </a:rPr>
                  <a:t> + …]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22" y="1828800"/>
                <a:ext cx="6482480" cy="1938992"/>
              </a:xfrm>
              <a:prstGeom prst="rect">
                <a:avLst/>
              </a:prstGeom>
              <a:blipFill>
                <a:blip r:embed="rId2"/>
                <a:stretch>
                  <a:fillRect l="-1410" t="-2516" r="-470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0522" y="4466004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Its ok, we only need K(</a:t>
            </a:r>
            <a:r>
              <a:rPr lang="en-US" sz="2400" b="1" dirty="0" err="1" smtClean="0"/>
              <a:t>x,x</a:t>
            </a:r>
            <a:r>
              <a:rPr lang="en-US" sz="2400" b="1" dirty="0" smtClean="0"/>
              <a:t>’</a:t>
            </a:r>
            <a:r>
              <a:rPr lang="en-US" sz="2400" dirty="0" smtClean="0"/>
              <a:t>) to classify new points!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522" y="5040189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Why? Answer: </a:t>
            </a:r>
            <a:r>
              <a:rPr lang="en-US" sz="2400" b="1" dirty="0" smtClean="0"/>
              <a:t>ŵ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y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</a:t>
            </a:r>
            <a:r>
              <a:rPr lang="en-US" sz="2400" b="1" dirty="0" smtClean="0"/>
              <a:t>z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and g(</a:t>
            </a:r>
            <a:r>
              <a:rPr lang="en-US" sz="2400" b="1" dirty="0" smtClean="0"/>
              <a:t>x</a:t>
            </a:r>
            <a:r>
              <a:rPr lang="en-US" sz="2400" dirty="0" smtClean="0"/>
              <a:t>)=sign(</a:t>
            </a:r>
            <a:r>
              <a:rPr lang="en-US" sz="2400" b="1" dirty="0" err="1"/>
              <a:t>ŵ</a:t>
            </a:r>
            <a:r>
              <a:rPr lang="en-US" sz="2400" baseline="30000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 panose="05050102010706020507" pitchFamily="18" charset="2"/>
              </a:rPr>
              <a:t></a:t>
            </a:r>
            <a:r>
              <a:rPr lang="en-US" sz="2400" b="1" dirty="0" smtClean="0"/>
              <a:t>z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00" y="5568206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Substitute </a:t>
            </a:r>
            <a:r>
              <a:rPr lang="en-US" sz="2400" b="1" dirty="0" smtClean="0"/>
              <a:t>ŵ </a:t>
            </a:r>
            <a:r>
              <a:rPr lang="en-US" sz="2400" dirty="0" smtClean="0"/>
              <a:t>into g</a:t>
            </a:r>
            <a:r>
              <a:rPr lang="en-US" sz="2400" b="1" dirty="0" smtClean="0"/>
              <a:t>(x) </a:t>
            </a:r>
            <a:r>
              <a:rPr lang="en-US" sz="2400" dirty="0" smtClean="0"/>
              <a:t>gives</a:t>
            </a:r>
            <a:r>
              <a:rPr lang="en-US" sz="2400" b="1" dirty="0" smtClean="0"/>
              <a:t> </a:t>
            </a:r>
            <a:r>
              <a:rPr lang="en-US" sz="2400" dirty="0" smtClean="0"/>
              <a:t>g(</a:t>
            </a:r>
            <a:r>
              <a:rPr lang="en-US" sz="2400" b="1" dirty="0" smtClean="0"/>
              <a:t>x</a:t>
            </a:r>
            <a:r>
              <a:rPr lang="en-US" sz="2400" dirty="0" smtClean="0"/>
              <a:t>) 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30000" dirty="0" smtClean="0"/>
              <a:t>(n)</a:t>
            </a:r>
            <a:r>
              <a:rPr lang="en-US" sz="2400" dirty="0" smtClean="0"/>
              <a:t> y</a:t>
            </a:r>
            <a:r>
              <a:rPr lang="en-US" sz="2400" baseline="30000" dirty="0" smtClean="0"/>
              <a:t>(n)</a:t>
            </a:r>
            <a:r>
              <a:rPr lang="en-US" sz="2400" baseline="-25000" dirty="0" smtClean="0"/>
              <a:t> </a:t>
            </a:r>
            <a:r>
              <a:rPr lang="en-US" sz="2400" b="1" dirty="0" smtClean="0"/>
              <a:t>z</a:t>
            </a:r>
            <a:r>
              <a:rPr lang="en-US" sz="2400" b="1" baseline="30000" dirty="0" smtClean="0"/>
              <a:t>(n)</a:t>
            </a:r>
            <a:r>
              <a:rPr lang="en-US" sz="1200" dirty="0" smtClean="0">
                <a:sym typeface="Symbol" panose="05050102010706020507" pitchFamily="18" charset="2"/>
              </a:rPr>
              <a:t></a:t>
            </a:r>
            <a:r>
              <a:rPr lang="en-US" sz="2400" b="1" dirty="0" smtClean="0"/>
              <a:t>z</a:t>
            </a:r>
            <a:r>
              <a:rPr lang="en-US" sz="2400" b="1" baseline="30000" dirty="0" smtClean="0"/>
              <a:t>(n)</a:t>
            </a:r>
            <a:r>
              <a:rPr lang="en-US" sz="2400" b="1" dirty="0" smtClean="0"/>
              <a:t>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+ b)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987" y="6111614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sign(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baseline="-25000" dirty="0"/>
              <a:t>n</a:t>
            </a:r>
            <a:r>
              <a:rPr lang="en-US" sz="2400" dirty="0"/>
              <a:t>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x,x</a:t>
            </a:r>
            <a:r>
              <a:rPr lang="en-US" sz="2400" b="1" baseline="30000" dirty="0" smtClean="0"/>
              <a:t>(n)</a:t>
            </a:r>
            <a:r>
              <a:rPr lang="en-US" sz="2400" b="1" dirty="0" smtClean="0"/>
              <a:t> ) </a:t>
            </a:r>
            <a:r>
              <a:rPr lang="en-US" sz="2400" dirty="0" smtClean="0"/>
              <a:t>+ b)</a:t>
            </a:r>
            <a:r>
              <a:rPr lang="en-US" sz="2400" dirty="0" smtClean="0">
                <a:sym typeface="Wingdings" panose="05000000000000000000" pitchFamily="2" charset="2"/>
              </a:rPr>
              <a:t>pred.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17158" y="6220544"/>
            <a:ext cx="378180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need to find </a:t>
            </a:r>
            <a:r>
              <a:rPr lang="en-US" sz="1800" b="1" dirty="0" smtClean="0"/>
              <a:t>z</a:t>
            </a:r>
            <a:r>
              <a:rPr lang="en-US" sz="1800" dirty="0" smtClean="0"/>
              <a:t>, only specify K(</a:t>
            </a:r>
            <a:r>
              <a:rPr lang="en-US" sz="1800" b="1" dirty="0" err="1" smtClean="0"/>
              <a:t>x,x</a:t>
            </a:r>
            <a:r>
              <a:rPr lang="en-US" sz="1800" b="1" dirty="0" smtClean="0"/>
              <a:t>’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3400" y="3869388"/>
            <a:ext cx="8394453" cy="474012"/>
            <a:chOff x="533400" y="3869388"/>
            <a:chExt cx="8394453" cy="474012"/>
          </a:xfrm>
        </p:grpSpPr>
        <p:sp>
          <p:nvSpPr>
            <p:cNvPr id="2" name="TextBox 1"/>
            <p:cNvSpPr txBox="1"/>
            <p:nvPr/>
          </p:nvSpPr>
          <p:spPr>
            <a:xfrm>
              <a:off x="5867400" y="3881735"/>
              <a:ext cx="306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Infinite dimensional </a:t>
              </a:r>
              <a:r>
                <a:rPr lang="en-US" sz="2400" b="1" dirty="0" smtClean="0"/>
                <a:t>z</a:t>
              </a:r>
              <a:r>
                <a:rPr lang="en-US" sz="2400" dirty="0" smtClean="0"/>
                <a:t> !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3869388"/>
              <a:ext cx="62457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Therefore </a:t>
              </a:r>
              <a:r>
                <a:rPr lang="en-US" sz="2400" b="1" dirty="0" smtClean="0"/>
                <a:t>z</a:t>
              </a:r>
              <a:r>
                <a:rPr lang="en-US" sz="2400" dirty="0" smtClean="0"/>
                <a:t>(x) = </a:t>
              </a:r>
              <a:r>
                <a:rPr lang="en-US" sz="2400" dirty="0" err="1"/>
                <a:t>exp</a:t>
              </a:r>
              <a:r>
                <a:rPr lang="en-US" sz="2400" dirty="0"/>
                <a:t>(-</a:t>
              </a:r>
              <a:r>
                <a:rPr lang="en-US" sz="2400" dirty="0" smtClean="0"/>
                <a:t>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dirty="0" smtClean="0">
                  <a:latin typeface="Symbol" panose="05050102010706020507" pitchFamily="18" charset="2"/>
                </a:rPr>
                <a:t>[ </a:t>
              </a:r>
              <a:r>
                <a:rPr lang="en-US" sz="2400" dirty="0">
                  <a:latin typeface="Symbol" panose="05050102010706020507" pitchFamily="18" charset="2"/>
                </a:rPr>
                <a:t>1 </a:t>
              </a:r>
              <a:r>
                <a:rPr lang="en-US" sz="2400" dirty="0" smtClean="0">
                  <a:latin typeface="Symbol" panose="05050102010706020507" pitchFamily="18" charset="2"/>
                </a:rPr>
                <a:t>, </a:t>
              </a:r>
              <a:r>
                <a:rPr lang="en-US" sz="2400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</a:t>
              </a:r>
              <a:r>
                <a:rPr lang="en-US" sz="2400" dirty="0" smtClean="0">
                  <a:cs typeface="Times New Roman" panose="02020603050405020304" pitchFamily="18" charset="0"/>
                </a:rPr>
                <a:t>2x , x</a:t>
              </a:r>
              <a:r>
                <a:rPr lang="en-US" sz="2400" baseline="30000" dirty="0" smtClean="0">
                  <a:cs typeface="Times New Roman" panose="02020603050405020304" pitchFamily="18" charset="0"/>
                </a:rPr>
                <a:t>2</a:t>
              </a:r>
              <a:r>
                <a:rPr lang="en-US" sz="2400" dirty="0" smtClean="0">
                  <a:cs typeface="Times New Roman" panose="02020603050405020304" pitchFamily="18" charset="0"/>
                </a:rPr>
                <a:t>, …].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80917" y="5442404"/>
            <a:ext cx="1438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obtained from </a:t>
            </a:r>
            <a:r>
              <a:rPr lang="en-US" sz="900" b="1" dirty="0" err="1" smtClean="0">
                <a:solidFill>
                  <a:srgbClr val="FF0000"/>
                </a:solidFill>
              </a:rPr>
              <a:t>dL</a:t>
            </a:r>
            <a:r>
              <a:rPr lang="en-US" sz="900" b="1" dirty="0" smtClean="0">
                <a:solidFill>
                  <a:srgbClr val="FF0000"/>
                </a:solidFill>
              </a:rPr>
              <a:t>/</a:t>
            </a:r>
            <a:r>
              <a:rPr lang="en-US" sz="900" b="1" dirty="0" err="1" smtClean="0">
                <a:solidFill>
                  <a:srgbClr val="FF0000"/>
                </a:solidFill>
              </a:rPr>
              <a:t>dw</a:t>
            </a:r>
            <a:r>
              <a:rPr lang="en-US" sz="9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900" b="1" dirty="0" smtClean="0">
                <a:solidFill>
                  <a:srgbClr val="FF0000"/>
                </a:solidFill>
              </a:rPr>
              <a:t> = 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6564868"/>
            <a:ext cx="497764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dirty="0" smtClean="0"/>
              <a:t>b is obtained by setting </a:t>
            </a:r>
            <a:r>
              <a:rPr lang="en-US" sz="1800" dirty="0" err="1" smtClean="0"/>
              <a:t>x</a:t>
            </a:r>
            <a:r>
              <a:rPr lang="en-US" sz="1800" dirty="0" err="1" smtClean="0">
                <a:sym typeface="Wingdings" panose="05000000000000000000" pitchFamily="2" charset="2"/>
              </a:rPr>
              <a:t>x</a:t>
            </a:r>
            <a:r>
              <a:rPr lang="en-US" sz="1800" dirty="0" smtClean="0">
                <a:sym typeface="Wingdings" panose="05000000000000000000" pitchFamily="2" charset="2"/>
              </a:rPr>
              <a:t>* so g(x</a:t>
            </a:r>
            <a:r>
              <a:rPr lang="en-US" sz="1800" baseline="30000" dirty="0" smtClean="0">
                <a:sym typeface="Wingdings" panose="05000000000000000000" pitchFamily="2" charset="2"/>
              </a:rPr>
              <a:t>*</a:t>
            </a:r>
            <a:r>
              <a:rPr lang="en-US" sz="1800" dirty="0" smtClean="0">
                <a:sym typeface="Wingdings" panose="05000000000000000000" pitchFamily="2" charset="2"/>
              </a:rPr>
              <a:t>)=1 and find b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5664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5" grpId="0" animBg="1"/>
      <p:bldP spid="22" grpId="0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0111" y="-175192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Kernel SVM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12" y="157740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4" y="1291931"/>
            <a:ext cx="6163731" cy="894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36" y="2667000"/>
            <a:ext cx="8885378" cy="2428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900955" y="1371709"/>
            <a:ext cx="4571080" cy="2509728"/>
            <a:chOff x="3900955" y="1371709"/>
            <a:chExt cx="4571080" cy="2509728"/>
          </a:xfrm>
        </p:grpSpPr>
        <p:sp>
          <p:nvSpPr>
            <p:cNvPr id="15" name="Rectangle 14"/>
            <p:cNvSpPr/>
            <p:nvPr/>
          </p:nvSpPr>
          <p:spPr>
            <a:xfrm>
              <a:off x="7740070" y="3445208"/>
              <a:ext cx="731965" cy="436229"/>
            </a:xfrm>
            <a:prstGeom prst="rect">
              <a:avLst/>
            </a:prstGeom>
            <a:solidFill>
              <a:srgbClr val="19E91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955" y="1371709"/>
              <a:ext cx="731965" cy="780218"/>
            </a:xfrm>
            <a:prstGeom prst="rect">
              <a:avLst/>
            </a:prstGeom>
            <a:solidFill>
              <a:srgbClr val="19E919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221" y="3011113"/>
            <a:ext cx="4965379" cy="1560888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2705348" y="3028878"/>
            <a:ext cx="4762251" cy="1433960"/>
            <a:chOff x="1026480" y="5054889"/>
            <a:chExt cx="4470964" cy="1851627"/>
          </a:xfrm>
        </p:grpSpPr>
        <p:sp>
          <p:nvSpPr>
            <p:cNvPr id="65" name="Rectangle 64"/>
            <p:cNvSpPr/>
            <p:nvPr/>
          </p:nvSpPr>
          <p:spPr>
            <a:xfrm>
              <a:off x="1124941" y="5054889"/>
              <a:ext cx="4372503" cy="1851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ouble Bracket 65"/>
            <p:cNvSpPr/>
            <p:nvPr/>
          </p:nvSpPr>
          <p:spPr>
            <a:xfrm>
              <a:off x="1030255" y="5177667"/>
              <a:ext cx="4241732" cy="1517853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480" y="5077880"/>
              <a:ext cx="4136586" cy="461665"/>
              <a:chOff x="1026480" y="5077880"/>
              <a:chExt cx="4136586" cy="46166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026480" y="5197722"/>
                <a:ext cx="1138453" cy="330803"/>
                <a:chOff x="1026480" y="5197722"/>
                <a:chExt cx="1138453" cy="330803"/>
              </a:xfrm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026480" y="5220748"/>
                  <a:ext cx="1138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3245144" y="5077880"/>
                <a:ext cx="492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2092404" y="5181600"/>
                <a:ext cx="1138453" cy="330803"/>
                <a:chOff x="1026480" y="5197722"/>
                <a:chExt cx="1138453" cy="330803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>
                  <a:off x="1026480" y="5220748"/>
                  <a:ext cx="1138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970111" y="5169081"/>
                <a:ext cx="1192955" cy="330803"/>
                <a:chOff x="1026480" y="5197722"/>
                <a:chExt cx="1192955" cy="330803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1026480" y="5220748"/>
                  <a:ext cx="11929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N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</p:grpSp>
        <p:grpSp>
          <p:nvGrpSpPr>
            <p:cNvPr id="68" name="Group 67"/>
            <p:cNvGrpSpPr/>
            <p:nvPr/>
          </p:nvGrpSpPr>
          <p:grpSpPr>
            <a:xfrm>
              <a:off x="1045491" y="5481935"/>
              <a:ext cx="4136586" cy="461665"/>
              <a:chOff x="1026480" y="5077880"/>
              <a:chExt cx="4136586" cy="461665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1026480" y="5197722"/>
                <a:ext cx="1138453" cy="330803"/>
                <a:chOff x="1026480" y="5197722"/>
                <a:chExt cx="1138453" cy="330803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1026480" y="5220748"/>
                  <a:ext cx="11384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3245144" y="5077880"/>
                <a:ext cx="492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2092404" y="5181600"/>
                <a:ext cx="1164101" cy="330803"/>
                <a:chOff x="1026480" y="5197722"/>
                <a:chExt cx="1164101" cy="330803"/>
              </a:xfrm>
            </p:grpSpPr>
            <p:sp>
              <p:nvSpPr>
                <p:cNvPr id="91" name="TextBox 90"/>
                <p:cNvSpPr txBox="1"/>
                <p:nvPr/>
              </p:nvSpPr>
              <p:spPr>
                <a:xfrm>
                  <a:off x="1026480" y="5220748"/>
                  <a:ext cx="11641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 ,x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3970111" y="5169081"/>
                <a:ext cx="1192955" cy="330803"/>
                <a:chOff x="1026480" y="5197722"/>
                <a:chExt cx="1192955" cy="330803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1026480" y="5220748"/>
                  <a:ext cx="11929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N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</p:grpSp>
        <p:sp>
          <p:nvSpPr>
            <p:cNvPr id="69" name="TextBox 68"/>
            <p:cNvSpPr txBox="1"/>
            <p:nvPr/>
          </p:nvSpPr>
          <p:spPr>
            <a:xfrm>
              <a:off x="1408773" y="5881370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03158" y="5862935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76600" y="5844500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10002" y="5836170"/>
              <a:ext cx="492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…</a:t>
              </a:r>
              <a:endParaRPr lang="en-US" sz="24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075471" y="6172200"/>
              <a:ext cx="4163837" cy="461665"/>
              <a:chOff x="1026480" y="5077880"/>
              <a:chExt cx="4163837" cy="461665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1026480" y="5197722"/>
                <a:ext cx="1199367" cy="330803"/>
                <a:chOff x="1026480" y="5197722"/>
                <a:chExt cx="1199367" cy="330803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1026480" y="5220748"/>
                  <a:ext cx="119936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baseline="-25000" dirty="0" smtClean="0"/>
                    <a:t> </a:t>
                  </a:r>
                  <a:r>
                    <a:rPr lang="en-US" sz="1050" b="1" dirty="0" smtClean="0">
                      <a:sym typeface="Symbol" panose="05050102010706020507" pitchFamily="18" charset="2"/>
                    </a:rPr>
                    <a:t>, 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1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3245144" y="5077880"/>
                <a:ext cx="492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2092404" y="5181600"/>
                <a:ext cx="1213794" cy="330803"/>
                <a:chOff x="1026480" y="5197722"/>
                <a:chExt cx="1213794" cy="330803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1026480" y="5220748"/>
                  <a:ext cx="121379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 </a:t>
                  </a:r>
                  <a:r>
                    <a:rPr lang="en-US" sz="1050" b="1" dirty="0" smtClean="0">
                      <a:sym typeface="Symbol" panose="05050102010706020507" pitchFamily="18" charset="2"/>
                    </a:rPr>
                    <a:t>, </a:t>
                  </a:r>
                  <a:r>
                    <a:rPr lang="en-US" sz="1400" b="1" dirty="0" smtClean="0"/>
                    <a:t>x</a:t>
                  </a:r>
                  <a:r>
                    <a:rPr lang="en-US" sz="1400" b="1" baseline="-25000" dirty="0" smtClean="0"/>
                    <a:t>2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970111" y="5169081"/>
                <a:ext cx="1220206" cy="330803"/>
                <a:chOff x="1026480" y="5197722"/>
                <a:chExt cx="1220206" cy="330803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1026480" y="5220748"/>
                  <a:ext cx="12202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y</a:t>
                  </a:r>
                  <a:r>
                    <a:rPr lang="en-US" sz="1400" baseline="-25000" dirty="0"/>
                    <a:t>2</a:t>
                  </a:r>
                  <a:r>
                    <a:rPr lang="en-US" sz="1400" dirty="0" smtClean="0"/>
                    <a:t>y</a:t>
                  </a:r>
                  <a:r>
                    <a:rPr lang="en-US" sz="1400" baseline="-25000" dirty="0" smtClean="0"/>
                    <a:t>N</a:t>
                  </a:r>
                  <a:r>
                    <a:rPr lang="en-US" sz="1400" dirty="0" smtClean="0"/>
                    <a:t> K(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baseline="-25000" dirty="0" smtClean="0"/>
                    <a:t> </a:t>
                  </a:r>
                  <a:r>
                    <a:rPr lang="en-US" sz="1050" b="1" dirty="0">
                      <a:sym typeface="Symbol" panose="05050102010706020507" pitchFamily="18" charset="2"/>
                    </a:rPr>
                    <a:t>,</a:t>
                  </a:r>
                  <a:r>
                    <a:rPr lang="en-US" sz="1400" b="1" dirty="0" err="1" smtClean="0"/>
                    <a:t>x</a:t>
                  </a:r>
                  <a:r>
                    <a:rPr lang="en-US" sz="1400" b="1" baseline="-25000" dirty="0" err="1" smtClean="0"/>
                    <a:t>N</a:t>
                  </a:r>
                  <a:r>
                    <a:rPr lang="en-US" sz="1400" b="1" dirty="0" smtClean="0"/>
                    <a:t>)</a:t>
                  </a:r>
                  <a:endParaRPr lang="en-US" sz="1400" b="1" dirty="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1633375" y="5197722"/>
                  <a:ext cx="24718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800" dirty="0" smtClean="0"/>
                    <a:t>T</a:t>
                  </a:r>
                  <a:endParaRPr lang="en-US" sz="800" dirty="0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537602" y="1562219"/>
            <a:ext cx="5848562" cy="2862172"/>
            <a:chOff x="2781730" y="30358"/>
            <a:chExt cx="5848562" cy="2862172"/>
          </a:xfrm>
        </p:grpSpPr>
        <p:sp>
          <p:nvSpPr>
            <p:cNvPr id="7" name="Rectangle 6"/>
            <p:cNvSpPr/>
            <p:nvPr/>
          </p:nvSpPr>
          <p:spPr>
            <a:xfrm>
              <a:off x="2781730" y="1523459"/>
              <a:ext cx="4785377" cy="136907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70185" y="30358"/>
              <a:ext cx="1160107" cy="411004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30682" y="36346"/>
              <a:ext cx="734362" cy="411004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66937" y="4532913"/>
            <a:ext cx="4310795" cy="2666443"/>
            <a:chOff x="4266937" y="4532913"/>
            <a:chExt cx="4310795" cy="2666443"/>
          </a:xfrm>
        </p:grpSpPr>
        <p:sp>
          <p:nvSpPr>
            <p:cNvPr id="105" name="TextBox 104"/>
            <p:cNvSpPr txBox="1"/>
            <p:nvPr/>
          </p:nvSpPr>
          <p:spPr>
            <a:xfrm>
              <a:off x="4266937" y="4891032"/>
              <a:ext cx="4310795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K(</a:t>
              </a:r>
              <a:r>
                <a:rPr lang="en-US" sz="2400" b="1" dirty="0" err="1" smtClean="0"/>
                <a:t>x</a:t>
              </a:r>
              <a:r>
                <a:rPr lang="en-US" sz="2400" b="1" baseline="-25000" dirty="0" err="1" smtClean="0"/>
                <a:t>n</a:t>
              </a:r>
              <a:r>
                <a:rPr lang="en-US" sz="2400" b="1" dirty="0" smtClean="0"/>
                <a:t> ,</a:t>
              </a:r>
              <a:r>
                <a:rPr lang="en-US" sz="2400" b="1" dirty="0" err="1" smtClean="0"/>
                <a:t>x</a:t>
              </a:r>
              <a:r>
                <a:rPr lang="en-US" sz="2400" baseline="-25000" dirty="0" err="1" smtClean="0"/>
                <a:t>m</a:t>
              </a:r>
              <a:r>
                <a:rPr lang="en-US" sz="2400" dirty="0" smtClean="0"/>
                <a:t>) = </a:t>
              </a:r>
              <a:r>
                <a:rPr lang="en-US" sz="2400" dirty="0" err="1" smtClean="0"/>
                <a:t>exp</a:t>
              </a:r>
              <a:r>
                <a:rPr lang="en-US" sz="2400" dirty="0" smtClean="0"/>
                <a:t>(-(</a:t>
              </a:r>
              <a:r>
                <a:rPr lang="en-US" sz="2400" b="1" dirty="0" err="1" smtClean="0"/>
                <a:t>x</a:t>
              </a:r>
              <a:r>
                <a:rPr lang="en-US" sz="2400" baseline="-25000" dirty="0" err="1" smtClean="0"/>
                <a:t>n</a:t>
              </a:r>
              <a:r>
                <a:rPr lang="en-US" sz="2400" dirty="0" smtClean="0"/>
                <a:t> –</a:t>
              </a:r>
              <a:r>
                <a:rPr lang="en-US" sz="2400" b="1" dirty="0" err="1" smtClean="0"/>
                <a:t>x</a:t>
              </a:r>
              <a:r>
                <a:rPr lang="en-US" sz="2400" baseline="-25000" dirty="0" err="1" smtClean="0"/>
                <a:t>m</a:t>
              </a:r>
              <a:r>
                <a:rPr lang="en-US" sz="2400" dirty="0" smtClean="0"/>
                <a:t>)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</a:p>
            <a:p>
              <a:r>
                <a:rPr lang="en-US" sz="2400" dirty="0" smtClean="0"/>
                <a:t>Because </a:t>
              </a:r>
              <a:r>
                <a:rPr lang="en-US" sz="2400" b="1" dirty="0" err="1" smtClean="0"/>
                <a:t>z</a:t>
              </a:r>
              <a:r>
                <a:rPr lang="en-US" sz="2400" baseline="-25000" dirty="0" err="1" smtClean="0"/>
                <a:t>n</a:t>
              </a:r>
              <a:r>
                <a:rPr lang="en-US" sz="2400" b="1" dirty="0" err="1" smtClean="0"/>
                <a:t>z</a:t>
              </a:r>
              <a:r>
                <a:rPr lang="en-US" sz="2400" baseline="-25000" dirty="0" err="1" smtClean="0"/>
                <a:t>m</a:t>
              </a:r>
              <a:r>
                <a:rPr lang="en-US" sz="2400" dirty="0" smtClean="0"/>
                <a:t>=</a:t>
              </a:r>
              <a:r>
                <a:rPr lang="en-US" sz="2400" dirty="0" err="1" smtClean="0"/>
                <a:t>ax</a:t>
              </a:r>
              <a:r>
                <a:rPr lang="en-US" sz="2400" baseline="-25000" dirty="0" err="1" smtClean="0"/>
                <a:t>n</a:t>
              </a:r>
              <a:r>
                <a:rPr lang="en-US" sz="2400" dirty="0" err="1" smtClean="0"/>
                <a:t>x</a:t>
              </a:r>
              <a:r>
                <a:rPr lang="en-US" sz="2400" baseline="-25000" dirty="0" err="1" smtClean="0"/>
                <a:t>m</a:t>
              </a:r>
              <a:r>
                <a:rPr lang="en-US" sz="2400" dirty="0" smtClean="0"/>
                <a:t> </a:t>
              </a:r>
              <a:r>
                <a:rPr lang="en-US" sz="2400" smtClean="0"/>
                <a:t>+ bx</a:t>
              </a:r>
              <a:r>
                <a:rPr lang="en-US" sz="2400" baseline="-25000" smtClean="0"/>
                <a:t>n</a:t>
              </a:r>
              <a:r>
                <a:rPr lang="en-US" sz="2400" baseline="30000" smtClean="0"/>
                <a:t>2 </a:t>
              </a:r>
              <a:r>
                <a:rPr lang="en-US" sz="2400" smtClean="0"/>
                <a:t>x</a:t>
              </a:r>
              <a:r>
                <a:rPr lang="en-US" sz="2400" baseline="-25000" smtClean="0"/>
                <a:t>n</a:t>
              </a:r>
              <a:r>
                <a:rPr lang="en-US" sz="2400" baseline="30000" smtClean="0"/>
                <a:t>2</a:t>
              </a:r>
              <a:r>
                <a:rPr lang="en-US" sz="2400" baseline="30000" dirty="0" smtClean="0"/>
                <a:t>…..</a:t>
              </a:r>
            </a:p>
            <a:p>
              <a:r>
                <a:rPr lang="en-US" sz="2400" baseline="30000" dirty="0" smtClean="0"/>
                <a:t>= </a:t>
              </a:r>
              <a:r>
                <a:rPr lang="en-US" sz="2400" dirty="0" err="1"/>
                <a:t>exp</a:t>
              </a:r>
              <a:r>
                <a:rPr lang="en-US" sz="2400" dirty="0"/>
                <a:t>(-(</a:t>
              </a:r>
              <a:r>
                <a:rPr lang="en-US" sz="2400" b="1" dirty="0" err="1"/>
                <a:t>x</a:t>
              </a:r>
              <a:r>
                <a:rPr lang="en-US" sz="2400" baseline="-25000" dirty="0" err="1"/>
                <a:t>n</a:t>
              </a:r>
              <a:r>
                <a:rPr lang="en-US" sz="2400" dirty="0"/>
                <a:t> –</a:t>
              </a:r>
              <a:r>
                <a:rPr lang="en-US" sz="2400" b="1" dirty="0" err="1"/>
                <a:t>x</a:t>
              </a:r>
              <a:r>
                <a:rPr lang="en-US" sz="2400" baseline="-25000" dirty="0" err="1"/>
                <a:t>m</a:t>
              </a:r>
              <a:r>
                <a:rPr lang="en-US" sz="2400" dirty="0"/>
                <a:t>)</a:t>
              </a:r>
              <a:r>
                <a:rPr lang="en-US" sz="2400" baseline="30000" dirty="0"/>
                <a:t>2</a:t>
              </a:r>
              <a:r>
                <a:rPr lang="en-US" sz="2400" dirty="0"/>
                <a:t>)</a:t>
              </a:r>
            </a:p>
            <a:p>
              <a:endParaRPr lang="en-US" sz="2400" dirty="0" smtClean="0"/>
            </a:p>
            <a:p>
              <a:endParaRPr lang="en-US" sz="2400" dirty="0" smtClean="0"/>
            </a:p>
            <a:p>
              <a:r>
                <a:rPr lang="en-US" sz="2400" dirty="0" smtClean="0"/>
                <a:t>             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08053" y="4532913"/>
              <a:ext cx="34644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Substitute Gaussian kernel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19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9144" y="1219200"/>
            <a:ext cx="8848513" cy="1094989"/>
            <a:chOff x="93556" y="3352800"/>
            <a:chExt cx="8848513" cy="10949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2756" y="3746633"/>
              <a:ext cx="4648405" cy="7011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9144" y="2407710"/>
            <a:ext cx="7104717" cy="1188510"/>
            <a:chOff x="183425" y="5600862"/>
            <a:chExt cx="7104717" cy="1188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1784" y="5604103"/>
              <a:ext cx="3826358" cy="11852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39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in in z-space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16011" y="2407710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906" y="1837730"/>
            <a:ext cx="129715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We did this </a:t>
            </a:r>
          </a:p>
          <a:p>
            <a:pPr algn="ctr"/>
            <a:r>
              <a:rPr lang="en-US" sz="1400" dirty="0" smtClean="0"/>
              <a:t>by construction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812417" y="3442603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Dx1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D</a:t>
            </a:r>
            <a:r>
              <a:rPr lang="en-US" sz="16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r>
              <a:rPr lang="en-US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x1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9144" y="3494660"/>
            <a:ext cx="8943474" cy="555290"/>
            <a:chOff x="-9144" y="3494660"/>
            <a:chExt cx="8943474" cy="555290"/>
          </a:xfrm>
        </p:grpSpPr>
        <p:sp>
          <p:nvSpPr>
            <p:cNvPr id="19" name="TextBox 18"/>
            <p:cNvSpPr txBox="1"/>
            <p:nvPr/>
          </p:nvSpPr>
          <p:spPr>
            <a:xfrm>
              <a:off x="-9144" y="3588285"/>
              <a:ext cx="89434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3: For new </a:t>
              </a:r>
              <a:r>
                <a:rPr lang="en-US" sz="2400" dirty="0" err="1" smtClean="0"/>
                <a:t>pt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 to be classified get </a:t>
              </a:r>
              <a:r>
                <a:rPr lang="en-US" sz="2400" b="1" dirty="0" err="1" smtClean="0"/>
                <a:t>x</a:t>
              </a:r>
              <a:r>
                <a:rPr lang="en-US" sz="2400" dirty="0" err="1" smtClean="0">
                  <a:sym typeface="Wingdings" panose="05000000000000000000" pitchFamily="2" charset="2"/>
                </a:rPr>
                <a:t>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z</a:t>
              </a:r>
              <a:r>
                <a:rPr lang="en-US" sz="2400" b="1" dirty="0" smtClean="0">
                  <a:sym typeface="Wingdings" panose="05000000000000000000" pitchFamily="2" charset="2"/>
                </a:rPr>
                <a:t>(x)</a:t>
              </a:r>
              <a:r>
                <a:rPr lang="en-US" sz="2400" dirty="0" smtClean="0">
                  <a:sym typeface="Wingdings" panose="05000000000000000000" pitchFamily="2" charset="2"/>
                </a:rPr>
                <a:t> and plug into </a:t>
              </a:r>
              <a:r>
                <a:rPr lang="en-US" sz="2400" b="1" dirty="0" smtClean="0">
                  <a:sym typeface="Wingdings" panose="05000000000000000000" pitchFamily="2" charset="2"/>
                </a:rPr>
                <a:t>w</a:t>
              </a:r>
              <a:r>
                <a:rPr lang="en-US" sz="2400" b="1" baseline="30000" dirty="0" smtClean="0">
                  <a:sym typeface="Wingdings" panose="05000000000000000000" pitchFamily="2" charset="2"/>
                </a:rPr>
                <a:t>T</a:t>
              </a:r>
              <a:r>
                <a:rPr lang="en-US" sz="2400" b="1" dirty="0" smtClean="0">
                  <a:sym typeface="Wingdings" panose="05000000000000000000" pitchFamily="2" charset="2"/>
                </a:rPr>
                <a:t>z</a:t>
              </a:r>
              <a:r>
                <a:rPr lang="en-US" sz="2400" dirty="0" smtClean="0">
                  <a:sym typeface="Wingdings" panose="05000000000000000000" pitchFamily="2" charset="2"/>
                </a:rPr>
                <a:t>+b-1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6177" y="349466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~</a:t>
              </a:r>
              <a:endParaRPr lang="en-US" sz="1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28023" y="3942615"/>
            <a:ext cx="9062990" cy="2954253"/>
            <a:chOff x="-28023" y="3942615"/>
            <a:chExt cx="9062990" cy="2954253"/>
          </a:xfrm>
        </p:grpSpPr>
        <p:grpSp>
          <p:nvGrpSpPr>
            <p:cNvPr id="16" name="Group 15"/>
            <p:cNvGrpSpPr/>
            <p:nvPr/>
          </p:nvGrpSpPr>
          <p:grpSpPr>
            <a:xfrm>
              <a:off x="-28023" y="4219919"/>
              <a:ext cx="8943423" cy="2676949"/>
              <a:chOff x="112333" y="4151339"/>
              <a:chExt cx="8943423" cy="267694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2333" y="4151339"/>
                <a:ext cx="7943850" cy="2557889"/>
                <a:chOff x="304800" y="1066800"/>
                <a:chExt cx="7943850" cy="2557889"/>
              </a:xfrm>
              <a:solidFill>
                <a:schemeClr val="bg1"/>
              </a:solidFill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6000" y="1300589"/>
                  <a:ext cx="5962650" cy="2324100"/>
                </a:xfrm>
                <a:prstGeom prst="rect">
                  <a:avLst/>
                </a:prstGeom>
                <a:grpFill/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304800" y="1066800"/>
                  <a:ext cx="4201407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Step 3: </a:t>
                  </a:r>
                  <a:r>
                    <a:rPr lang="en-US" sz="2400" dirty="0" smtClean="0"/>
                    <a:t>Transform </a:t>
                  </a:r>
                  <a:r>
                    <a:rPr lang="en-US" sz="2400" dirty="0" err="1" smtClean="0"/>
                    <a:t>Primal</a:t>
                  </a:r>
                  <a:r>
                    <a:rPr lang="en-US" sz="2400" dirty="0" err="1" smtClean="0">
                      <a:sym typeface="Wingdings" panose="05000000000000000000" pitchFamily="2" charset="2"/>
                    </a:rPr>
                    <a:t>Dual</a:t>
                  </a:r>
                  <a:endParaRPr lang="en-US" sz="24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5027544" y="476960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65170" y="5298724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88845" y="58674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80255" y="5393289"/>
                <a:ext cx="412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</a:t>
                </a:r>
                <a:endParaRPr lang="en-US" sz="1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89427" y="5986460"/>
                <a:ext cx="49244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(n)T</a:t>
                </a:r>
                <a:endParaRPr lang="en-US" sz="1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320334" y="5951988"/>
                <a:ext cx="52450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(m)T</a:t>
                </a:r>
                <a:endParaRPr lang="en-US" sz="140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96000" y="5483390"/>
                <a:ext cx="1960183" cy="384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095573" y="6250546"/>
                <a:ext cx="1960183" cy="577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173384" y="3942615"/>
              <a:ext cx="4861583" cy="66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14600" y="488618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71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156 -0.086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30" grpId="0"/>
      <p:bldP spid="3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solidFill>
            <a:schemeClr val="bg1">
              <a:alpha val="78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1086" y="3522747"/>
            <a:ext cx="9062990" cy="2954253"/>
            <a:chOff x="-41086" y="3522747"/>
            <a:chExt cx="9062990" cy="2954253"/>
          </a:xfrm>
        </p:grpSpPr>
        <p:grpSp>
          <p:nvGrpSpPr>
            <p:cNvPr id="30" name="Group 29"/>
            <p:cNvGrpSpPr/>
            <p:nvPr/>
          </p:nvGrpSpPr>
          <p:grpSpPr>
            <a:xfrm>
              <a:off x="-41086" y="3522747"/>
              <a:ext cx="9062990" cy="2954253"/>
              <a:chOff x="-28023" y="3942615"/>
              <a:chExt cx="9062990" cy="295425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-28023" y="4219919"/>
                <a:ext cx="8943423" cy="2676949"/>
                <a:chOff x="112333" y="4151339"/>
                <a:chExt cx="8943423" cy="2676949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112333" y="4151339"/>
                  <a:ext cx="7943850" cy="2557889"/>
                  <a:chOff x="304800" y="1066800"/>
                  <a:chExt cx="7943850" cy="2557889"/>
                </a:xfrm>
                <a:solidFill>
                  <a:schemeClr val="bg1"/>
                </a:solidFill>
              </p:grpSpPr>
              <p:pic>
                <p:nvPicPr>
                  <p:cNvPr id="42" name="Picture 4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286000" y="1300589"/>
                    <a:ext cx="5962650" cy="2324100"/>
                  </a:xfrm>
                  <a:prstGeom prst="rect">
                    <a:avLst/>
                  </a:prstGeom>
                  <a:grpFill/>
                </p:spPr>
              </p:pic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304800" y="1066800"/>
                    <a:ext cx="4201407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</a:rPr>
                      <a:t>Step 3: </a:t>
                    </a:r>
                    <a:r>
                      <a:rPr lang="en-US" sz="2400" dirty="0" smtClean="0"/>
                      <a:t>Transform </a:t>
                    </a:r>
                    <a:r>
                      <a:rPr lang="en-US" sz="2400" dirty="0" err="1" smtClean="0"/>
                      <a:t>Primal</a:t>
                    </a:r>
                    <a:r>
                      <a:rPr lang="en-US" sz="2400" dirty="0" err="1" smtClean="0">
                        <a:sym typeface="Wingdings" panose="05000000000000000000" pitchFamily="2" charset="2"/>
                      </a:rPr>
                      <a:t>Dual</a:t>
                    </a:r>
                    <a:endParaRPr lang="en-US" sz="2400" dirty="0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5027544" y="4769606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~</a:t>
                  </a:r>
                  <a:endParaRPr lang="en-US" sz="18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65170" y="5298724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~</a:t>
                  </a:r>
                  <a:endParaRPr lang="en-US" sz="1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788845" y="5867400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~</a:t>
                  </a:r>
                  <a:endParaRPr lang="en-US" sz="18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980255" y="5393289"/>
                  <a:ext cx="41229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z</a:t>
                  </a:r>
                  <a:r>
                    <a:rPr lang="en-US" sz="1400" b="1" baseline="30000" dirty="0" smtClean="0"/>
                    <a:t>(n)</a:t>
                  </a:r>
                  <a:endParaRPr lang="en-US" sz="14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889427" y="5986460"/>
                  <a:ext cx="49244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z</a:t>
                  </a:r>
                  <a:r>
                    <a:rPr lang="en-US" sz="1400" b="1" baseline="30000" dirty="0" smtClean="0"/>
                    <a:t>(n)T</a:t>
                  </a:r>
                  <a:endParaRPr lang="en-US" sz="1400" b="1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320334" y="5951988"/>
                  <a:ext cx="52450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z</a:t>
                  </a:r>
                  <a:r>
                    <a:rPr lang="en-US" sz="1400" b="1" baseline="30000" dirty="0" smtClean="0"/>
                    <a:t>(m)T</a:t>
                  </a:r>
                  <a:endParaRPr lang="en-US" sz="1400" b="1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096000" y="5483390"/>
                  <a:ext cx="1960183" cy="384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7095573" y="6250546"/>
                  <a:ext cx="1960183" cy="577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4173384" y="3942615"/>
                <a:ext cx="4861583" cy="6617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514600" y="447987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052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02118 -0.380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95" y="3894774"/>
            <a:ext cx="2895769" cy="1210626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966652"/>
            <a:ext cx="9062990" cy="2940439"/>
            <a:chOff x="-28023" y="3942615"/>
            <a:chExt cx="9062990" cy="2940439"/>
          </a:xfrm>
        </p:grpSpPr>
        <p:grpSp>
          <p:nvGrpSpPr>
            <p:cNvPr id="20" name="Group 19"/>
            <p:cNvGrpSpPr/>
            <p:nvPr/>
          </p:nvGrpSpPr>
          <p:grpSpPr>
            <a:xfrm>
              <a:off x="-28023" y="4219919"/>
              <a:ext cx="8933934" cy="2663135"/>
              <a:chOff x="112333" y="4151339"/>
              <a:chExt cx="8933934" cy="2663135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12333" y="4151339"/>
                <a:ext cx="7943850" cy="2557889"/>
                <a:chOff x="304800" y="1066800"/>
                <a:chExt cx="7943850" cy="2557889"/>
              </a:xfrm>
              <a:solidFill>
                <a:schemeClr val="bg1"/>
              </a:solidFill>
            </p:grpSpPr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6000" y="1300589"/>
                  <a:ext cx="5962650" cy="2324100"/>
                </a:xfrm>
                <a:prstGeom prst="rect">
                  <a:avLst/>
                </a:prstGeom>
                <a:grpFill/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>
                  <a:off x="304800" y="1066800"/>
                  <a:ext cx="4201407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Step 3: </a:t>
                  </a:r>
                  <a:r>
                    <a:rPr lang="en-US" sz="2400" dirty="0" smtClean="0"/>
                    <a:t>Transform </a:t>
                  </a:r>
                  <a:r>
                    <a:rPr lang="en-US" sz="2400" dirty="0" err="1" smtClean="0"/>
                    <a:t>Primal</a:t>
                  </a:r>
                  <a:r>
                    <a:rPr lang="en-US" sz="2400" dirty="0" err="1" smtClean="0">
                      <a:sym typeface="Wingdings" panose="05000000000000000000" pitchFamily="2" charset="2"/>
                    </a:rPr>
                    <a:t>Dual</a:t>
                  </a:r>
                  <a:endParaRPr lang="en-US" sz="2400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027544" y="476960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65170" y="5298724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88845" y="58674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~</a:t>
                </a:r>
                <a:endParaRPr lang="en-US" sz="1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80255" y="5393289"/>
                <a:ext cx="412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</a:t>
                </a:r>
                <a:endParaRPr lang="en-US" sz="14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89427" y="5986460"/>
                <a:ext cx="49244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(n)T</a:t>
                </a:r>
                <a:endParaRPr lang="en-US" sz="1400" b="1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290838" y="5976988"/>
                <a:ext cx="44435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z</a:t>
                </a:r>
                <a:r>
                  <a:rPr lang="en-US" sz="1400" b="1" baseline="30000" dirty="0" smtClean="0"/>
                  <a:t>(m)</a:t>
                </a:r>
                <a:endParaRPr lang="en-US" sz="140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96000" y="5483390"/>
                <a:ext cx="1960183" cy="384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086084" y="6236732"/>
                <a:ext cx="1960183" cy="577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4173384" y="3942615"/>
              <a:ext cx="4861583" cy="661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82599" y="4136901"/>
            <a:ext cx="610615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Two good things:</a:t>
            </a:r>
          </a:p>
          <a:p>
            <a:r>
              <a:rPr lang="en-US" sz="1800" dirty="0" smtClean="0"/>
              <a:t>1. O(</a:t>
            </a:r>
            <a:r>
              <a:rPr lang="en-US" sz="1800" dirty="0" err="1" smtClean="0"/>
              <a:t>NxN</a:t>
            </a:r>
            <a:r>
              <a:rPr lang="en-US" sz="1800" dirty="0" smtClean="0"/>
              <a:t>) rather than much larger O(</a:t>
            </a:r>
            <a:r>
              <a:rPr lang="en-US" sz="1800" dirty="0" err="1"/>
              <a:t>D</a:t>
            </a:r>
            <a:r>
              <a:rPr lang="en-US" sz="1800" baseline="-25000" dirty="0" err="1" smtClean="0"/>
              <a:t>z</a:t>
            </a:r>
            <a:r>
              <a:rPr lang="en-US" sz="1800" dirty="0" err="1" smtClean="0"/>
              <a:t>xD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) matrix</a:t>
            </a:r>
          </a:p>
          <a:p>
            <a:r>
              <a:rPr lang="en-US" sz="1800" dirty="0" smtClean="0"/>
              <a:t>2. Instead of an explicit construction of </a:t>
            </a:r>
            <a:r>
              <a:rPr lang="en-US" sz="1800" dirty="0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(</a:t>
            </a:r>
            <a:r>
              <a:rPr lang="en-US" sz="1800" b="1" dirty="0" smtClean="0"/>
              <a:t>x</a:t>
            </a:r>
            <a:r>
              <a:rPr lang="en-US" sz="1800" dirty="0" smtClean="0"/>
              <a:t>)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=</a:t>
            </a:r>
            <a:r>
              <a:rPr lang="en-US" sz="1800" b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we </a:t>
            </a:r>
          </a:p>
          <a:p>
            <a:r>
              <a:rPr lang="en-US" sz="1800" dirty="0" smtClean="0"/>
              <a:t>    only need to specify k(</a:t>
            </a:r>
            <a:r>
              <a:rPr lang="en-US" sz="1800" b="1" dirty="0" smtClean="0"/>
              <a:t>x</a:t>
            </a:r>
            <a:r>
              <a:rPr lang="en-US" sz="1800" baseline="30000" dirty="0" smtClean="0"/>
              <a:t>(n)</a:t>
            </a:r>
            <a:r>
              <a:rPr lang="en-US" sz="1800" dirty="0" smtClean="0"/>
              <a:t>,</a:t>
            </a:r>
            <a:r>
              <a:rPr lang="en-US" sz="1800" b="1" dirty="0" smtClean="0"/>
              <a:t>x</a:t>
            </a:r>
            <a:r>
              <a:rPr lang="en-US" sz="1800" baseline="30000" dirty="0" smtClean="0"/>
              <a:t>(m)</a:t>
            </a:r>
            <a:r>
              <a:rPr lang="en-US" sz="1800" dirty="0" smtClean="0"/>
              <a:t>)=</a:t>
            </a:r>
            <a:r>
              <a:rPr lang="en-US" sz="1800" b="1" dirty="0" smtClean="0"/>
              <a:t>z</a:t>
            </a:r>
            <a:r>
              <a:rPr lang="en-US" sz="1800" baseline="30000" dirty="0" smtClean="0"/>
              <a:t>(n)</a:t>
            </a:r>
            <a:r>
              <a:rPr lang="en-US" sz="1800" baseline="30000" dirty="0" err="1" smtClean="0"/>
              <a:t>T</a:t>
            </a:r>
            <a:r>
              <a:rPr lang="en-US" sz="1200" dirty="0" err="1" smtClean="0">
                <a:sym typeface="Symbol" panose="05050102010706020507" pitchFamily="18" charset="2"/>
              </a:rPr>
              <a:t></a:t>
            </a:r>
            <a:r>
              <a:rPr lang="en-US" sz="1800" b="1" dirty="0" err="1" smtClean="0"/>
              <a:t>z</a:t>
            </a:r>
            <a:r>
              <a:rPr lang="en-US" sz="1800" baseline="30000" dirty="0" smtClean="0"/>
              <a:t>(m)</a:t>
            </a:r>
            <a:r>
              <a:rPr lang="en-US" sz="1800" dirty="0" smtClean="0"/>
              <a:t> without tedious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specification of </a:t>
            </a:r>
            <a:r>
              <a:rPr lang="en-US" sz="1800" dirty="0" smtClean="0">
                <a:latin typeface="Symbol" panose="05050102010706020507" pitchFamily="18" charset="2"/>
              </a:rPr>
              <a:t>f</a:t>
            </a:r>
            <a:r>
              <a:rPr lang="en-US" sz="1800" dirty="0" smtClean="0"/>
              <a:t>(</a:t>
            </a:r>
            <a:r>
              <a:rPr lang="en-US" sz="1800" b="1" dirty="0" smtClean="0"/>
              <a:t>x</a:t>
            </a:r>
            <a:r>
              <a:rPr lang="en-US" sz="1800" dirty="0" smtClean="0"/>
              <a:t>)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=</a:t>
            </a:r>
            <a:r>
              <a:rPr lang="en-US" sz="1800" b="1" dirty="0" err="1" smtClean="0"/>
              <a:t>z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, which could be infinite dimensional.</a:t>
            </a:r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                                              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     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4079" y="2231555"/>
            <a:ext cx="525121" cy="15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15131" y="1188740"/>
            <a:ext cx="3191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NxN</a:t>
            </a:r>
            <a:r>
              <a:rPr lang="en-US" sz="1600" b="1" dirty="0" smtClean="0">
                <a:solidFill>
                  <a:srgbClr val="FF0000"/>
                </a:solidFill>
              </a:rPr>
              <a:t> matrix to invert, not a </a:t>
            </a:r>
            <a:r>
              <a:rPr lang="en-US" sz="1600" b="1" dirty="0" err="1" smtClean="0">
                <a:solidFill>
                  <a:srgbClr val="FF0000"/>
                </a:solidFill>
              </a:rPr>
              <a:t>D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1600" b="1" dirty="0" err="1" smtClean="0">
                <a:solidFill>
                  <a:srgbClr val="FF0000"/>
                </a:solidFill>
              </a:rPr>
              <a:t>xD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z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086334" y="5578746"/>
            <a:ext cx="3742443" cy="1260600"/>
            <a:chOff x="6640487" y="2272859"/>
            <a:chExt cx="3742443" cy="1260600"/>
          </a:xfrm>
        </p:grpSpPr>
        <p:sp>
          <p:nvSpPr>
            <p:cNvPr id="17" name="Rectangle 16"/>
            <p:cNvSpPr/>
            <p:nvPr/>
          </p:nvSpPr>
          <p:spPr>
            <a:xfrm>
              <a:off x="6640487" y="2272859"/>
              <a:ext cx="3742443" cy="126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929494" y="2400675"/>
              <a:ext cx="3295134" cy="1003485"/>
              <a:chOff x="5791200" y="3839932"/>
              <a:chExt cx="3295134" cy="100348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935924" y="3839932"/>
                <a:ext cx="3142568" cy="1003485"/>
                <a:chOff x="5935924" y="3839932"/>
                <a:chExt cx="3142568" cy="1003485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5935924" y="3839932"/>
                  <a:ext cx="3006313" cy="334777"/>
                  <a:chOff x="6348359" y="4068580"/>
                  <a:chExt cx="3006313" cy="334777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348359" y="4090850"/>
                    <a:ext cx="8996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</a:t>
                    </a:r>
                    <a:endParaRPr lang="en-US" sz="1400" b="1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219151" y="4095580"/>
                    <a:ext cx="213552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/>
                      <a:t>y</a:t>
                    </a:r>
                    <a:r>
                      <a:rPr lang="en-US" sz="1400" baseline="-25000" dirty="0"/>
                      <a:t>1</a:t>
                    </a:r>
                    <a:r>
                      <a:rPr lang="en-US" sz="1400" dirty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/>
                      <a:t> </a:t>
                    </a:r>
                    <a:r>
                      <a:rPr lang="en-US" sz="1400" b="1" dirty="0"/>
                      <a:t>z</a:t>
                    </a:r>
                    <a:r>
                      <a:rPr lang="en-US" sz="1400" b="1" baseline="-25000" dirty="0"/>
                      <a:t>1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8788136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5943600" y="4087181"/>
                  <a:ext cx="3033564" cy="334777"/>
                  <a:chOff x="6348359" y="4068580"/>
                  <a:chExt cx="3033564" cy="334777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348359" y="4090850"/>
                    <a:ext cx="89960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endParaRPr lang="en-US" sz="1400" b="1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7219151" y="4095580"/>
                    <a:ext cx="216277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788136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5935924" y="4508640"/>
                  <a:ext cx="3142568" cy="334777"/>
                  <a:chOff x="6348359" y="4068580"/>
                  <a:chExt cx="3142568" cy="334777"/>
                </a:xfrm>
              </p:grpSpPr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348359" y="4090850"/>
                    <a:ext cx="926857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1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N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1</a:t>
                    </a:r>
                    <a:endParaRPr lang="en-US" sz="1400" b="1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769608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7219151" y="4095580"/>
                    <a:ext cx="227177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N</a:t>
                    </a:r>
                    <a:r>
                      <a:rPr lang="en-US" sz="1400" dirty="0" smtClean="0"/>
                      <a:t>y</a:t>
                    </a:r>
                    <a:r>
                      <a:rPr lang="en-US" sz="1400" baseline="-25000" dirty="0" smtClean="0"/>
                      <a:t>2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/>
                      <a:t>N</a:t>
                    </a:r>
                    <a:r>
                      <a:rPr lang="en-US" sz="1400" b="1" baseline="-25000" dirty="0" smtClean="0"/>
                      <a:t> </a:t>
                    </a:r>
                    <a:r>
                      <a:rPr lang="en-US" sz="1050" b="1" dirty="0" smtClean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smtClean="0"/>
                      <a:t>z</a:t>
                    </a:r>
                    <a:r>
                      <a:rPr lang="en-US" sz="1400" b="1" baseline="-25000" dirty="0" smtClean="0"/>
                      <a:t>2</a:t>
                    </a:r>
                    <a:r>
                      <a:rPr lang="en-US" sz="1400" b="1" dirty="0" smtClean="0"/>
                      <a:t> …… </a:t>
                    </a:r>
                    <a:r>
                      <a:rPr lang="en-US" sz="1400" dirty="0" err="1" smtClean="0"/>
                      <a:t>y</a:t>
                    </a:r>
                    <a:r>
                      <a:rPr lang="en-US" sz="1400" baseline="-25000" dirty="0" err="1"/>
                      <a:t>N</a:t>
                    </a:r>
                    <a:r>
                      <a:rPr lang="en-US" sz="1400" dirty="0" err="1" smtClean="0"/>
                      <a:t>y</a:t>
                    </a:r>
                    <a:r>
                      <a:rPr lang="en-US" sz="1400" baseline="-25000" dirty="0" err="1" smtClean="0"/>
                      <a:t>N</a:t>
                    </a:r>
                    <a:r>
                      <a:rPr lang="en-US" sz="1400" dirty="0" smtClean="0"/>
                      <a:t> 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baseline="-25000" dirty="0" smtClean="0"/>
                      <a:t> </a:t>
                    </a:r>
                    <a:r>
                      <a:rPr lang="en-US" sz="1050" b="1" dirty="0">
                        <a:sym typeface="Symbol" panose="05050102010706020507" pitchFamily="18" charset="2"/>
                      </a:rPr>
                      <a:t></a:t>
                    </a:r>
                    <a:r>
                      <a:rPr lang="en-US" sz="1400" b="1" dirty="0" err="1" smtClean="0"/>
                      <a:t>z</a:t>
                    </a:r>
                    <a:r>
                      <a:rPr lang="en-US" sz="1400" b="1" baseline="-25000" dirty="0" err="1" smtClean="0"/>
                      <a:t>N</a:t>
                    </a:r>
                    <a:r>
                      <a:rPr lang="en-US" sz="1400" b="1" dirty="0" smtClean="0"/>
                      <a:t> </a:t>
                    </a:r>
                    <a:endParaRPr lang="en-US" sz="1400" b="1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7647636" y="408357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8882031" y="4068580"/>
                    <a:ext cx="247184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800" dirty="0" smtClean="0"/>
                      <a:t>T</a:t>
                    </a:r>
                    <a:endParaRPr lang="en-US" sz="800" dirty="0"/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5936764" y="4179913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051357" y="4191000"/>
                  <a:ext cx="49244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543800" y="4202087"/>
                  <a:ext cx="492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346758" y="4213174"/>
                  <a:ext cx="4924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</a:t>
                  </a:r>
                  <a:endParaRPr lang="en-US" sz="2400" dirty="0"/>
                </a:p>
              </p:txBody>
            </p:sp>
          </p:grpSp>
          <p:sp>
            <p:nvSpPr>
              <p:cNvPr id="15" name="Double Bracket 14"/>
              <p:cNvSpPr/>
              <p:nvPr/>
            </p:nvSpPr>
            <p:spPr>
              <a:xfrm>
                <a:off x="5791200" y="3850298"/>
                <a:ext cx="3295134" cy="97150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801" y="1579959"/>
            <a:ext cx="3034414" cy="10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0" y="-5679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Summary: Dual Solution to SVM</a:t>
            </a:r>
            <a:endParaRPr lang="en-US" sz="4800" dirty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066800"/>
            <a:ext cx="7943850" cy="2557889"/>
            <a:chOff x="304800" y="1066800"/>
            <a:chExt cx="7943850" cy="255788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300589"/>
              <a:ext cx="5962650" cy="23241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" y="1066800"/>
              <a:ext cx="4873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Step 1: </a:t>
              </a:r>
              <a:r>
                <a:rPr lang="en-US" sz="2800" dirty="0" smtClean="0"/>
                <a:t>Transform </a:t>
              </a:r>
              <a:r>
                <a:rPr lang="en-US" sz="2800" dirty="0" err="1" smtClean="0"/>
                <a:t>Primal</a:t>
              </a:r>
              <a:r>
                <a:rPr lang="en-US" sz="2800" dirty="0" err="1" smtClean="0">
                  <a:sym typeface="Wingdings" panose="05000000000000000000" pitchFamily="2" charset="2"/>
                </a:rPr>
                <a:t>Dual</a:t>
              </a:r>
              <a:endParaRPr lang="en-US" sz="28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4800" y="3858478"/>
            <a:ext cx="404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Step 2: </a:t>
            </a:r>
            <a:r>
              <a:rPr lang="en-US" sz="2800" dirty="0" smtClean="0"/>
              <a:t>Solve for </a:t>
            </a:r>
            <a:r>
              <a:rPr lang="en-US" sz="2800" b="1" dirty="0" smtClean="0">
                <a:latin typeface="Symbol" panose="05050102010706020507" pitchFamily="18" charset="2"/>
              </a:rPr>
              <a:t>a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by QP</a:t>
            </a:r>
            <a:endParaRPr lang="en-US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4615487"/>
            <a:ext cx="9063700" cy="1323439"/>
            <a:chOff x="304800" y="4615487"/>
            <a:chExt cx="9063700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304800" y="4615487"/>
              <a:ext cx="906370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Step 3: </a:t>
              </a:r>
              <a:r>
                <a:rPr lang="en-US" sz="2800" dirty="0" smtClean="0"/>
                <a:t>Find </a:t>
              </a:r>
              <a:r>
                <a:rPr lang="en-US" sz="2800" b="1" dirty="0" smtClean="0"/>
                <a:t>w</a:t>
              </a:r>
              <a:r>
                <a:rPr lang="en-US" sz="2800" dirty="0" smtClean="0"/>
                <a:t> and b from </a:t>
              </a:r>
              <a:r>
                <a:rPr lang="en-US" sz="2800" b="1" dirty="0" smtClean="0">
                  <a:latin typeface="Symbol" panose="05050102010706020507" pitchFamily="18" charset="2"/>
                </a:rPr>
                <a:t>a</a:t>
              </a:r>
              <a:r>
                <a:rPr lang="en-US" sz="2800" baseline="-25000" dirty="0" smtClean="0"/>
                <a:t>n</a:t>
              </a:r>
              <a:r>
                <a:rPr lang="en-US" sz="2800" dirty="0" smtClean="0"/>
                <a:t> only for n associated with </a:t>
              </a:r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  support vectors (non-support vectors make matrix smaller)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41589" y="5569594"/>
              <a:ext cx="1771639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/>
                <a:t>w = </a:t>
              </a:r>
              <a:r>
                <a:rPr lang="en-US" sz="1800" b="1" dirty="0" smtClean="0">
                  <a:latin typeface="Symbol" panose="05050102010706020507" pitchFamily="18" charset="2"/>
                </a:rPr>
                <a:t>S</a:t>
              </a:r>
              <a:r>
                <a:rPr lang="en-US" sz="1800" b="1" baseline="-25000" dirty="0" smtClean="0">
                  <a:cs typeface="Times New Roman" panose="02020603050405020304" pitchFamily="18" charset="0"/>
                </a:rPr>
                <a:t>n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 </a:t>
              </a:r>
              <a:r>
                <a:rPr lang="en-US" sz="1800" b="1" dirty="0" smtClean="0">
                  <a:latin typeface="Symbol" panose="05050102010706020507" pitchFamily="18" charset="2"/>
                </a:rPr>
                <a:t>a</a:t>
              </a:r>
              <a:r>
                <a:rPr lang="en-US" sz="1800" b="1" baseline="-25000" dirty="0" smtClean="0"/>
                <a:t>n</a:t>
              </a:r>
              <a:r>
                <a:rPr lang="en-US" sz="1800" b="1" dirty="0" smtClean="0"/>
                <a:t>y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/>
                <a:t>x</a:t>
              </a:r>
              <a:r>
                <a:rPr lang="en-US" sz="1800" b="1" baseline="30000" dirty="0" smtClean="0"/>
                <a:t>(n)</a:t>
              </a:r>
              <a:endParaRPr lang="en-US" sz="18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4800" y="6157391"/>
            <a:ext cx="825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Step 4: </a:t>
            </a:r>
            <a:r>
              <a:rPr lang="en-US" sz="2800" dirty="0" smtClean="0"/>
              <a:t>Classify new data </a:t>
            </a:r>
            <a:r>
              <a:rPr lang="en-US" sz="2800" b="1" dirty="0" smtClean="0"/>
              <a:t>x</a:t>
            </a:r>
            <a:r>
              <a:rPr lang="en-US" sz="2800" dirty="0" smtClean="0"/>
              <a:t>: </a:t>
            </a:r>
            <a:r>
              <a:rPr lang="en-US" sz="2800" b="1" dirty="0" smtClean="0"/>
              <a:t>w</a:t>
            </a:r>
            <a:r>
              <a:rPr lang="en-US" sz="2800" b="1" baseline="30000" dirty="0" smtClean="0"/>
              <a:t>T</a:t>
            </a:r>
            <a:r>
              <a:rPr lang="en-US" sz="2800" b="1" dirty="0" smtClean="0"/>
              <a:t>x</a:t>
            </a:r>
            <a:r>
              <a:rPr lang="en-US" sz="2800" dirty="0" smtClean="0"/>
              <a:t>+b-1&gt;0 or </a:t>
            </a:r>
            <a:r>
              <a:rPr lang="en-US" sz="2800" b="1" dirty="0" smtClean="0"/>
              <a:t>w</a:t>
            </a:r>
            <a:r>
              <a:rPr lang="en-US" sz="2800" b="1" baseline="30000" dirty="0" smtClean="0"/>
              <a:t>T</a:t>
            </a:r>
            <a:r>
              <a:rPr lang="en-US" sz="2800" b="1" dirty="0" smtClean="0"/>
              <a:t>x</a:t>
            </a:r>
            <a:r>
              <a:rPr lang="en-US" sz="2800" dirty="0" smtClean="0"/>
              <a:t>+b-1&lt;0?</a:t>
            </a:r>
            <a:endParaRPr lang="en-US" sz="2800" dirty="0"/>
          </a:p>
        </p:txBody>
      </p:sp>
      <p:sp>
        <p:nvSpPr>
          <p:cNvPr id="20" name="Freeform 19"/>
          <p:cNvSpPr/>
          <p:nvPr/>
        </p:nvSpPr>
        <p:spPr>
          <a:xfrm>
            <a:off x="7374582" y="3147365"/>
            <a:ext cx="1146353" cy="563029"/>
          </a:xfrm>
          <a:custGeom>
            <a:avLst/>
            <a:gdLst>
              <a:gd name="connsiteX0" fmla="*/ 1139831 w 1146353"/>
              <a:gd name="connsiteY0" fmla="*/ 480255 h 563029"/>
              <a:gd name="connsiteX1" fmla="*/ 720107 w 1146353"/>
              <a:gd name="connsiteY1" fmla="*/ 120491 h 563029"/>
              <a:gd name="connsiteX2" fmla="*/ 300382 w 1146353"/>
              <a:gd name="connsiteY2" fmla="*/ 60530 h 563029"/>
              <a:gd name="connsiteX3" fmla="*/ 579 w 1146353"/>
              <a:gd name="connsiteY3" fmla="*/ 30550 h 563029"/>
              <a:gd name="connsiteX4" fmla="*/ 375333 w 1146353"/>
              <a:gd name="connsiteY4" fmla="*/ 525225 h 563029"/>
              <a:gd name="connsiteX5" fmla="*/ 1139831 w 1146353"/>
              <a:gd name="connsiteY5" fmla="*/ 480255 h 5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6353" h="563029">
                <a:moveTo>
                  <a:pt x="1139831" y="480255"/>
                </a:moveTo>
                <a:cubicBezTo>
                  <a:pt x="1197293" y="412799"/>
                  <a:pt x="860015" y="190445"/>
                  <a:pt x="720107" y="120491"/>
                </a:cubicBezTo>
                <a:cubicBezTo>
                  <a:pt x="580199" y="50537"/>
                  <a:pt x="420303" y="75520"/>
                  <a:pt x="300382" y="60530"/>
                </a:cubicBezTo>
                <a:cubicBezTo>
                  <a:pt x="180461" y="45540"/>
                  <a:pt x="-11913" y="-46899"/>
                  <a:pt x="579" y="30550"/>
                </a:cubicBezTo>
                <a:cubicBezTo>
                  <a:pt x="13071" y="107999"/>
                  <a:pt x="192953" y="447776"/>
                  <a:pt x="375333" y="525225"/>
                </a:cubicBezTo>
                <a:cubicBezTo>
                  <a:pt x="557713" y="602674"/>
                  <a:pt x="1082369" y="547711"/>
                  <a:pt x="1139831" y="4802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362200"/>
            <a:ext cx="2000250" cy="3810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4986" y="3883136"/>
            <a:ext cx="4692011" cy="803164"/>
            <a:chOff x="4574986" y="3883136"/>
            <a:chExt cx="4692011" cy="8031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4986" y="3883136"/>
              <a:ext cx="4692011" cy="73235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885848" y="4578796"/>
              <a:ext cx="895952" cy="107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3048000" y="4351867"/>
            <a:ext cx="6095668" cy="1303866"/>
          </a:xfrm>
          <a:custGeom>
            <a:avLst/>
            <a:gdLst>
              <a:gd name="connsiteX0" fmla="*/ 4673600 w 6095668"/>
              <a:gd name="connsiteY0" fmla="*/ 0 h 1303866"/>
              <a:gd name="connsiteX1" fmla="*/ 4588933 w 6095668"/>
              <a:gd name="connsiteY1" fmla="*/ 220133 h 1303866"/>
              <a:gd name="connsiteX2" fmla="*/ 5469467 w 6095668"/>
              <a:gd name="connsiteY2" fmla="*/ 372533 h 1303866"/>
              <a:gd name="connsiteX3" fmla="*/ 5943600 w 6095668"/>
              <a:gd name="connsiteY3" fmla="*/ 694266 h 1303866"/>
              <a:gd name="connsiteX4" fmla="*/ 6045200 w 6095668"/>
              <a:gd name="connsiteY4" fmla="*/ 897466 h 1303866"/>
              <a:gd name="connsiteX5" fmla="*/ 6028267 w 6095668"/>
              <a:gd name="connsiteY5" fmla="*/ 1185333 h 1303866"/>
              <a:gd name="connsiteX6" fmla="*/ 5249333 w 6095668"/>
              <a:gd name="connsiteY6" fmla="*/ 1219200 h 1303866"/>
              <a:gd name="connsiteX7" fmla="*/ 2963333 w 6095668"/>
              <a:gd name="connsiteY7" fmla="*/ 1151466 h 1303866"/>
              <a:gd name="connsiteX8" fmla="*/ 1930400 w 6095668"/>
              <a:gd name="connsiteY8" fmla="*/ 1134533 h 1303866"/>
              <a:gd name="connsiteX9" fmla="*/ 694267 w 6095668"/>
              <a:gd name="connsiteY9" fmla="*/ 1151466 h 1303866"/>
              <a:gd name="connsiteX10" fmla="*/ 270933 w 6095668"/>
              <a:gd name="connsiteY10" fmla="*/ 1185333 h 1303866"/>
              <a:gd name="connsiteX11" fmla="*/ 0 w 6095668"/>
              <a:gd name="connsiteY11" fmla="*/ 1303866 h 130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5668" h="1303866">
                <a:moveTo>
                  <a:pt x="4673600" y="0"/>
                </a:moveTo>
                <a:cubicBezTo>
                  <a:pt x="4564944" y="79022"/>
                  <a:pt x="4456288" y="158044"/>
                  <a:pt x="4588933" y="220133"/>
                </a:cubicBezTo>
                <a:cubicBezTo>
                  <a:pt x="4721578" y="282222"/>
                  <a:pt x="5243689" y="293511"/>
                  <a:pt x="5469467" y="372533"/>
                </a:cubicBezTo>
                <a:cubicBezTo>
                  <a:pt x="5695245" y="451555"/>
                  <a:pt x="5847645" y="606777"/>
                  <a:pt x="5943600" y="694266"/>
                </a:cubicBezTo>
                <a:cubicBezTo>
                  <a:pt x="6039556" y="781755"/>
                  <a:pt x="6031089" y="815622"/>
                  <a:pt x="6045200" y="897466"/>
                </a:cubicBezTo>
                <a:cubicBezTo>
                  <a:pt x="6059311" y="979310"/>
                  <a:pt x="6160911" y="1131711"/>
                  <a:pt x="6028267" y="1185333"/>
                </a:cubicBezTo>
                <a:cubicBezTo>
                  <a:pt x="5895623" y="1238955"/>
                  <a:pt x="5760155" y="1224844"/>
                  <a:pt x="5249333" y="1219200"/>
                </a:cubicBezTo>
                <a:cubicBezTo>
                  <a:pt x="4738511" y="1213556"/>
                  <a:pt x="2963333" y="1151466"/>
                  <a:pt x="2963333" y="1151466"/>
                </a:cubicBezTo>
                <a:lnTo>
                  <a:pt x="1930400" y="1134533"/>
                </a:lnTo>
                <a:cubicBezTo>
                  <a:pt x="1552222" y="1134533"/>
                  <a:pt x="970845" y="1142999"/>
                  <a:pt x="694267" y="1151466"/>
                </a:cubicBezTo>
                <a:cubicBezTo>
                  <a:pt x="417689" y="1159933"/>
                  <a:pt x="386644" y="1159933"/>
                  <a:pt x="270933" y="1185333"/>
                </a:cubicBezTo>
                <a:cubicBezTo>
                  <a:pt x="155222" y="1210733"/>
                  <a:pt x="77611" y="1257299"/>
                  <a:pt x="0" y="1303866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19400" y="5623672"/>
            <a:ext cx="228600" cy="295681"/>
          </a:xfrm>
          <a:prstGeom prst="rect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06080" y="2778902"/>
            <a:ext cx="134203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Later, we learn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important for 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Kernel trick for L be in</a:t>
            </a:r>
          </a:p>
          <a:p>
            <a:pPr algn="ctr"/>
            <a:r>
              <a:rPr 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of dot products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2931" y="5551901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w</a:t>
            </a:r>
            <a:r>
              <a:rPr lang="en-US" sz="2000" b="1" baseline="30000" dirty="0" err="1" smtClean="0"/>
              <a:t>T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*</a:t>
            </a:r>
            <a:r>
              <a:rPr lang="en-US" sz="2000" dirty="0" smtClean="0"/>
              <a:t>+b = 1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b = -</a:t>
            </a:r>
            <a:r>
              <a:rPr lang="en-US" sz="2000" b="1" dirty="0" err="1" smtClean="0"/>
              <a:t>w</a:t>
            </a:r>
            <a:r>
              <a:rPr lang="en-US" sz="2000" b="1" baseline="30000" dirty="0" err="1" smtClean="0"/>
              <a:t>T</a:t>
            </a:r>
            <a:r>
              <a:rPr lang="en-US" sz="2000" b="1" dirty="0" err="1" smtClean="0"/>
              <a:t>x</a:t>
            </a:r>
            <a:r>
              <a:rPr lang="en-US" sz="2000" b="1" dirty="0" smtClean="0"/>
              <a:t>*</a:t>
            </a:r>
            <a:r>
              <a:rPr lang="en-US" sz="2000" dirty="0" smtClean="0"/>
              <a:t>+1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6219524" y="5614345"/>
            <a:ext cx="228600" cy="295681"/>
          </a:xfrm>
          <a:prstGeom prst="rect">
            <a:avLst/>
          </a:prstGeom>
          <a:solidFill>
            <a:srgbClr val="FF0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 animBg="1"/>
      <p:bldP spid="9" grpId="0" animBg="1"/>
      <p:bldP spid="23" grpId="0" animBg="1"/>
      <p:bldP spid="8" grpId="0" animBg="1"/>
      <p:bldP spid="24" grpId="0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678" y="2868001"/>
            <a:ext cx="9196789" cy="4142399"/>
            <a:chOff x="34678" y="2868001"/>
            <a:chExt cx="9196789" cy="4142399"/>
          </a:xfrm>
        </p:grpSpPr>
        <p:sp>
          <p:nvSpPr>
            <p:cNvPr id="18" name="Oval 17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678" y="3806384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g(x)= -(x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+y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baseline="30000" dirty="0" smtClean="0"/>
                <a:t>1/2 </a:t>
              </a:r>
              <a:r>
                <a:rPr lang="en-US" sz="2400" dirty="0" smtClean="0"/>
                <a:t>+3</a:t>
              </a:r>
              <a:endParaRPr lang="en-US" sz="2400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15" name="Freeform 1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034436" y="4620536"/>
              <a:ext cx="5197031" cy="1437815"/>
              <a:chOff x="4034436" y="4620536"/>
              <a:chExt cx="5197031" cy="1437815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500125" y="5227354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x*=Minimum where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contours 1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“kiss</a:t>
                </a:r>
                <a:r>
                  <a:rPr lang="en-US" sz="2400" b="1" dirty="0" smtClean="0"/>
                  <a:t>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658399" y="5952014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Lagrangian</a:t>
              </a:r>
              <a:r>
                <a:rPr lang="en-US" sz="2400" b="1" dirty="0" smtClean="0"/>
                <a:t>: 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)=f(x) - </a:t>
              </a:r>
              <a:r>
                <a:rPr lang="en-US" sz="2400" b="1" dirty="0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g(x)</a:t>
              </a:r>
              <a:endParaRPr lang="en-US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36082" y="6373191"/>
              <a:ext cx="4370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Kiss: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f(x) - 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err="1" smtClean="0">
                  <a:latin typeface="Symbol" panose="05050102010706020507" pitchFamily="18" charset="2"/>
                  <a:sym typeface="Symbol" panose="05050102010706020507" pitchFamily="18" charset="2"/>
                </a:rPr>
                <a:t></a:t>
              </a:r>
              <a:r>
                <a:rPr lang="en-US" sz="2400" b="1" dirty="0" err="1" smtClean="0"/>
                <a:t>g</a:t>
              </a:r>
              <a:r>
                <a:rPr lang="en-US" sz="2400" b="1" dirty="0" smtClean="0"/>
                <a:t>(x)=0</a:t>
              </a:r>
              <a:endParaRPr lang="en-US" sz="2400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30829" y="857334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</p:spTree>
    <p:extLst>
      <p:ext uri="{BB962C8B-B14F-4D97-AF65-F5344CB8AC3E}">
        <p14:creationId xmlns:p14="http://schemas.microsoft.com/office/powerpoint/2010/main" val="24264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139 -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23913" y="2819400"/>
            <a:ext cx="201048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dL</a:t>
            </a:r>
            <a:r>
              <a:rPr lang="en-US" sz="2800" dirty="0" smtClean="0"/>
              <a:t>/d</a:t>
            </a:r>
            <a:r>
              <a:rPr lang="en-US" sz="2800" dirty="0" smtClean="0">
                <a:latin typeface="Symbol" panose="05050102010706020507" pitchFamily="18" charset="2"/>
              </a:rPr>
              <a:t>a</a:t>
            </a:r>
            <a:r>
              <a:rPr lang="en-US" sz="2800" dirty="0" smtClean="0"/>
              <a:t>=-g(x)</a:t>
            </a:r>
            <a:endParaRPr lang="en-US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78" y="1040002"/>
            <a:ext cx="9196789" cy="4142399"/>
            <a:chOff x="34678" y="2868001"/>
            <a:chExt cx="9196789" cy="4142399"/>
          </a:xfrm>
        </p:grpSpPr>
        <p:sp>
          <p:nvSpPr>
            <p:cNvPr id="49" name="Oval 48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78" y="3806384"/>
              <a:ext cx="2582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g(x)= -(x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+y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baseline="30000" dirty="0" smtClean="0"/>
                <a:t>1/2 </a:t>
              </a:r>
              <a:r>
                <a:rPr lang="en-US" sz="2400" dirty="0" smtClean="0"/>
                <a:t>+3</a:t>
              </a:r>
              <a:endParaRPr lang="en-US" sz="24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65" name="Freeform 6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034436" y="4620536"/>
              <a:ext cx="5197031" cy="1437815"/>
              <a:chOff x="4034436" y="4620536"/>
              <a:chExt cx="5197031" cy="143781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500125" y="5227354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x*=Minimum where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contours 1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/>
                  <a:t>“kiss”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658399" y="5952014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Lagrangian</a:t>
              </a:r>
              <a:r>
                <a:rPr lang="en-US" sz="2400" b="1" dirty="0" smtClean="0"/>
                <a:t>: 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)=f(x) - </a:t>
              </a:r>
              <a:r>
                <a:rPr lang="en-US" sz="2400" b="1" dirty="0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g(x)</a:t>
              </a:r>
              <a:endParaRPr lang="en-US" sz="24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736082" y="6373191"/>
              <a:ext cx="4370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Kiss: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f(x) - 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err="1" smtClean="0">
                  <a:latin typeface="Symbol" panose="05050102010706020507" pitchFamily="18" charset="2"/>
                  <a:sym typeface="Symbol" panose="05050102010706020507" pitchFamily="18" charset="2"/>
                </a:rPr>
                <a:t></a:t>
              </a:r>
              <a:r>
                <a:rPr lang="en-US" sz="2400" b="1" dirty="0" err="1" smtClean="0"/>
                <a:t>g</a:t>
              </a:r>
              <a:r>
                <a:rPr lang="en-US" sz="2400" b="1" dirty="0" smtClean="0"/>
                <a:t>(x)=0</a:t>
              </a:r>
              <a:endParaRPr lang="en-US" sz="2400" b="1" dirty="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92604" y="5023981"/>
            <a:ext cx="85197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Problem! </a:t>
            </a:r>
            <a:r>
              <a:rPr lang="en-US" sz="2000" b="1" dirty="0" smtClean="0">
                <a:sym typeface="Symbol" panose="05050102010706020507" pitchFamily="18" charset="2"/>
              </a:rPr>
              <a:t></a:t>
            </a:r>
            <a:r>
              <a:rPr lang="en-US" sz="2000" b="1" dirty="0" smtClean="0"/>
              <a:t>L(</a:t>
            </a:r>
            <a:r>
              <a:rPr lang="en-US" sz="2000" b="1" dirty="0" err="1" smtClean="0"/>
              <a:t>x</a:t>
            </a:r>
            <a:r>
              <a:rPr lang="en-US" sz="2000" b="1" dirty="0" err="1" smtClean="0">
                <a:latin typeface="Symbol" panose="05050102010706020507" pitchFamily="18" charset="2"/>
              </a:rPr>
              <a:t>,a</a:t>
            </a:r>
            <a:r>
              <a:rPr lang="en-US" sz="2000" b="1" dirty="0" smtClean="0"/>
              <a:t>)=</a:t>
            </a:r>
            <a:r>
              <a:rPr lang="en-US" sz="2000" b="1" dirty="0" smtClean="0">
                <a:sym typeface="Symbol" panose="05050102010706020507" pitchFamily="18" charset="2"/>
              </a:rPr>
              <a:t></a:t>
            </a:r>
            <a:r>
              <a:rPr lang="en-US" sz="2000" b="1" dirty="0" smtClean="0"/>
              <a:t>f(x) - </a:t>
            </a:r>
            <a:r>
              <a:rPr lang="en-US" sz="2000" b="1" dirty="0" err="1" smtClean="0">
                <a:latin typeface="Symbol" panose="05050102010706020507" pitchFamily="18" charset="2"/>
              </a:rPr>
              <a:t>a</a:t>
            </a:r>
            <a:r>
              <a:rPr lang="en-US" sz="2000" b="1" dirty="0" err="1" smtClean="0">
                <a:latin typeface="Symbol" panose="05050102010706020507" pitchFamily="18" charset="2"/>
                <a:sym typeface="Symbol" panose="05050102010706020507" pitchFamily="18" charset="2"/>
              </a:rPr>
              <a:t></a:t>
            </a:r>
            <a:r>
              <a:rPr lang="en-US" sz="2000" b="1" dirty="0" err="1" smtClean="0"/>
              <a:t>g</a:t>
            </a:r>
            <a:r>
              <a:rPr lang="en-US" sz="2000" b="1" dirty="0" smtClean="0"/>
              <a:t>(x)=0 kisses at many other points besides </a:t>
            </a:r>
            <a:r>
              <a:rPr lang="en-US" sz="2000" b="1" dirty="0" smtClean="0">
                <a:solidFill>
                  <a:srgbClr val="FF0000"/>
                </a:solidFill>
              </a:rPr>
              <a:t>x*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886200" y="2342772"/>
            <a:ext cx="768927" cy="249736"/>
          </a:xfrm>
          <a:custGeom>
            <a:avLst/>
            <a:gdLst>
              <a:gd name="connsiteX0" fmla="*/ 0 w 768927"/>
              <a:gd name="connsiteY0" fmla="*/ 249736 h 249736"/>
              <a:gd name="connsiteX1" fmla="*/ 103909 w 768927"/>
              <a:gd name="connsiteY1" fmla="*/ 62700 h 249736"/>
              <a:gd name="connsiteX2" fmla="*/ 332509 w 768927"/>
              <a:gd name="connsiteY2" fmla="*/ 354 h 249736"/>
              <a:gd name="connsiteX3" fmla="*/ 768927 w 768927"/>
              <a:gd name="connsiteY3" fmla="*/ 41918 h 2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927" h="249736">
                <a:moveTo>
                  <a:pt x="0" y="249736"/>
                </a:moveTo>
                <a:cubicBezTo>
                  <a:pt x="24245" y="177000"/>
                  <a:pt x="48491" y="104264"/>
                  <a:pt x="103909" y="62700"/>
                </a:cubicBezTo>
                <a:cubicBezTo>
                  <a:pt x="159327" y="21136"/>
                  <a:pt x="221673" y="3818"/>
                  <a:pt x="332509" y="354"/>
                </a:cubicBezTo>
                <a:cubicBezTo>
                  <a:pt x="443345" y="-3110"/>
                  <a:pt x="606136" y="19404"/>
                  <a:pt x="768927" y="41918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776169" y="5569803"/>
            <a:ext cx="7555273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ym typeface="Symbol" panose="05050102010706020507" pitchFamily="18" charset="2"/>
              </a:rPr>
              <a:t> Solution: </a:t>
            </a:r>
            <a:r>
              <a:rPr lang="en-US" sz="2400" b="1" dirty="0" err="1" smtClean="0"/>
              <a:t>dL</a:t>
            </a: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x*,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/>
              <a:t>)/d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/>
              <a:t>=0 at </a:t>
            </a:r>
            <a:r>
              <a:rPr lang="en-US" sz="2400" b="1" dirty="0" smtClean="0">
                <a:solidFill>
                  <a:srgbClr val="FF0000"/>
                </a:solidFill>
              </a:rPr>
              <a:t>x* and </a:t>
            </a:r>
            <a:r>
              <a:rPr lang="en-US" sz="2400" b="1" dirty="0" err="1">
                <a:sym typeface="Symbol"/>
              </a:rPr>
              <a:t>dL</a:t>
            </a:r>
            <a:r>
              <a:rPr lang="en-US" sz="2400" b="1" dirty="0">
                <a:sym typeface="Symbol"/>
              </a:rPr>
              <a:t>/d</a:t>
            </a:r>
            <a:r>
              <a:rPr lang="en-US" sz="2400" b="1" dirty="0">
                <a:latin typeface="Symbol" panose="05050102010706020507" pitchFamily="18" charset="2"/>
                <a:sym typeface="Symbol"/>
              </a:rPr>
              <a:t>a</a:t>
            </a:r>
            <a:r>
              <a:rPr lang="en-US" sz="2400" b="1" dirty="0">
                <a:sym typeface="Symbol"/>
              </a:rPr>
              <a:t>&lt;0 </a:t>
            </a:r>
            <a:r>
              <a:rPr lang="en-US" sz="2400" b="1" dirty="0" smtClean="0">
                <a:sym typeface="Symbol"/>
              </a:rPr>
              <a:t>to left of </a:t>
            </a:r>
            <a:r>
              <a:rPr lang="en-US" sz="2400" b="1" dirty="0" smtClean="0">
                <a:solidFill>
                  <a:srgbClr val="FF0000"/>
                </a:solidFill>
              </a:rPr>
              <a:t>x*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and &gt;0 to right of </a:t>
            </a:r>
            <a:r>
              <a:rPr lang="en-US" sz="2400" b="1" dirty="0">
                <a:solidFill>
                  <a:srgbClr val="FF0000"/>
                </a:solidFill>
              </a:rPr>
              <a:t>x*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46943" y="1953244"/>
            <a:ext cx="2220996" cy="728456"/>
            <a:chOff x="3888505" y="6239567"/>
            <a:chExt cx="2220996" cy="728456"/>
          </a:xfrm>
        </p:grpSpPr>
        <p:sp>
          <p:nvSpPr>
            <p:cNvPr id="8" name="Freeform 7"/>
            <p:cNvSpPr/>
            <p:nvPr/>
          </p:nvSpPr>
          <p:spPr>
            <a:xfrm>
              <a:off x="4045527" y="6239567"/>
              <a:ext cx="1517073" cy="405740"/>
            </a:xfrm>
            <a:custGeom>
              <a:avLst/>
              <a:gdLst>
                <a:gd name="connsiteX0" fmla="*/ 0 w 1517073"/>
                <a:gd name="connsiteY0" fmla="*/ 465028 h 467710"/>
                <a:gd name="connsiteX1" fmla="*/ 477982 w 1517073"/>
                <a:gd name="connsiteY1" fmla="*/ 402682 h 467710"/>
                <a:gd name="connsiteX2" fmla="*/ 685800 w 1517073"/>
                <a:gd name="connsiteY2" fmla="*/ 28609 h 467710"/>
                <a:gd name="connsiteX3" fmla="*/ 768927 w 1517073"/>
                <a:gd name="connsiteY3" fmla="*/ 70173 h 467710"/>
                <a:gd name="connsiteX4" fmla="*/ 976745 w 1517073"/>
                <a:gd name="connsiteY4" fmla="*/ 423464 h 467710"/>
                <a:gd name="connsiteX5" fmla="*/ 1517073 w 1517073"/>
                <a:gd name="connsiteY5" fmla="*/ 444246 h 46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7073" h="467710">
                  <a:moveTo>
                    <a:pt x="0" y="465028"/>
                  </a:moveTo>
                  <a:cubicBezTo>
                    <a:pt x="181841" y="470223"/>
                    <a:pt x="363682" y="475418"/>
                    <a:pt x="477982" y="402682"/>
                  </a:cubicBezTo>
                  <a:cubicBezTo>
                    <a:pt x="592282" y="329946"/>
                    <a:pt x="637309" y="84027"/>
                    <a:pt x="685800" y="28609"/>
                  </a:cubicBezTo>
                  <a:cubicBezTo>
                    <a:pt x="734291" y="-26809"/>
                    <a:pt x="720436" y="4364"/>
                    <a:pt x="768927" y="70173"/>
                  </a:cubicBezTo>
                  <a:cubicBezTo>
                    <a:pt x="817418" y="135982"/>
                    <a:pt x="852054" y="361119"/>
                    <a:pt x="976745" y="423464"/>
                  </a:cubicBezTo>
                  <a:cubicBezTo>
                    <a:pt x="1101436" y="485809"/>
                    <a:pt x="1309254" y="465027"/>
                    <a:pt x="1517073" y="44424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560185" y="6287193"/>
              <a:ext cx="1546" cy="417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3888505" y="6695832"/>
              <a:ext cx="176623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514466" y="627806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L(x)</a:t>
              </a:r>
              <a:endParaRPr lang="en-US" sz="18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715160" y="6706413"/>
              <a:ext cx="4379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x(</a:t>
              </a:r>
              <a:r>
                <a:rPr lang="en-US" sz="1050" dirty="0" smtClean="0">
                  <a:latin typeface="Symbol" panose="05050102010706020507" pitchFamily="18" charset="2"/>
                </a:rPr>
                <a:t>a</a:t>
              </a:r>
              <a:r>
                <a:rPr lang="en-US" sz="1050" dirty="0" smtClean="0"/>
                <a:t>)</a:t>
              </a:r>
              <a:endParaRPr lang="en-US" sz="105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022139" y="196341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dL</a:t>
            </a:r>
            <a:r>
              <a:rPr lang="en-US" sz="1200" dirty="0" smtClean="0"/>
              <a:t>/d</a:t>
            </a:r>
            <a:r>
              <a:rPr lang="en-US" sz="1200" dirty="0" smtClean="0">
                <a:latin typeface="Symbol" panose="05050102010706020507" pitchFamily="18" charset="2"/>
              </a:rPr>
              <a:t>a</a:t>
            </a:r>
            <a:r>
              <a:rPr lang="en-US" sz="1200" dirty="0" smtClean="0"/>
              <a:t>&gt;0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7082169" y="2038260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dL</a:t>
            </a:r>
            <a:r>
              <a:rPr lang="en-US" sz="1200" dirty="0" smtClean="0"/>
              <a:t>/d</a:t>
            </a:r>
            <a:r>
              <a:rPr lang="en-US" sz="1200" dirty="0" smtClean="0">
                <a:latin typeface="Symbol" panose="05050102010706020507" pitchFamily="18" charset="2"/>
              </a:rPr>
              <a:t>a</a:t>
            </a:r>
            <a:r>
              <a:rPr lang="en-US" sz="1200" dirty="0"/>
              <a:t>&lt;</a:t>
            </a: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7722062" y="1715095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dL</a:t>
            </a:r>
            <a:r>
              <a:rPr lang="en-US" sz="1200" dirty="0" smtClean="0"/>
              <a:t>/d</a:t>
            </a:r>
            <a:r>
              <a:rPr lang="en-US" sz="1200" dirty="0" smtClean="0">
                <a:latin typeface="Symbol" panose="05050102010706020507" pitchFamily="18" charset="2"/>
              </a:rPr>
              <a:t>a</a:t>
            </a:r>
            <a:r>
              <a:rPr lang="en-US" sz="1200" dirty="0" smtClean="0"/>
              <a:t>=0</a:t>
            </a:r>
            <a:endParaRPr lang="en-US" sz="12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351391" y="1101251"/>
            <a:ext cx="2404826" cy="1229639"/>
            <a:chOff x="3351391" y="1101251"/>
            <a:chExt cx="2404826" cy="1229639"/>
          </a:xfrm>
        </p:grpSpPr>
        <p:sp>
          <p:nvSpPr>
            <p:cNvPr id="87" name="TextBox 86"/>
            <p:cNvSpPr txBox="1"/>
            <p:nvPr/>
          </p:nvSpPr>
          <p:spPr>
            <a:xfrm>
              <a:off x="3351391" y="1101251"/>
              <a:ext cx="2404826" cy="83099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Kiss curve </a:t>
              </a:r>
              <a:r>
                <a:rPr lang="en-US" sz="24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400" dirty="0" smtClean="0">
                  <a:solidFill>
                    <a:srgbClr val="7030A0"/>
                  </a:solidFill>
                </a:rPr>
                <a:t>L=0 </a:t>
              </a:r>
            </a:p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where </a:t>
              </a:r>
              <a:r>
                <a:rPr lang="en-US" sz="2400" dirty="0" smtClean="0">
                  <a:solidFill>
                    <a:srgbClr val="7030A0"/>
                  </a:solidFill>
                  <a:latin typeface="Symbol" panose="05050102010706020507" pitchFamily="18" charset="2"/>
                </a:rPr>
                <a:t>a</a:t>
              </a:r>
              <a:r>
                <a:rPr lang="en-US" sz="2400" dirty="0" smtClean="0">
                  <a:solidFill>
                    <a:srgbClr val="7030A0"/>
                  </a:solidFill>
                </a:rPr>
                <a:t>=|</a:t>
              </a:r>
              <a:r>
                <a:rPr lang="en-US" sz="24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400" dirty="0" smtClean="0">
                  <a:solidFill>
                    <a:srgbClr val="7030A0"/>
                  </a:solidFill>
                </a:rPr>
                <a:t>f|/|</a:t>
              </a:r>
              <a:r>
                <a:rPr lang="en-US" sz="24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400" dirty="0" smtClean="0">
                  <a:solidFill>
                    <a:srgbClr val="7030A0"/>
                  </a:solidFill>
                </a:rPr>
                <a:t>g|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4370905" y="1932248"/>
              <a:ext cx="0" cy="39864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465410" y="1700012"/>
            <a:ext cx="130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Parameterize x=x(</a:t>
            </a:r>
            <a:r>
              <a:rPr lang="en-US" sz="900" dirty="0">
                <a:latin typeface="Symbol" panose="05050102010706020507" pitchFamily="18" charset="2"/>
              </a:rPr>
              <a:t>a</a:t>
            </a:r>
            <a:r>
              <a:rPr lang="en-US" sz="900" dirty="0" smtClean="0"/>
              <a:t>) </a:t>
            </a:r>
          </a:p>
          <a:p>
            <a:pPr algn="ctr"/>
            <a:r>
              <a:rPr lang="en-US" sz="900" dirty="0" smtClean="0"/>
              <a:t>along </a:t>
            </a:r>
            <a:r>
              <a:rPr lang="en-US" sz="900" dirty="0" smtClean="0">
                <a:solidFill>
                  <a:srgbClr val="7030A0"/>
                </a:solidFill>
              </a:rPr>
              <a:t>purple-dash</a:t>
            </a:r>
            <a:r>
              <a:rPr lang="en-US" sz="900" dirty="0" smtClean="0"/>
              <a:t> curve</a:t>
            </a:r>
            <a:endParaRPr lang="en-US" sz="900" dirty="0"/>
          </a:p>
        </p:txBody>
      </p:sp>
      <p:grpSp>
        <p:nvGrpSpPr>
          <p:cNvPr id="6" name="Group 5"/>
          <p:cNvGrpSpPr/>
          <p:nvPr/>
        </p:nvGrpSpPr>
        <p:grpSpPr>
          <a:xfrm>
            <a:off x="7678670" y="2335334"/>
            <a:ext cx="1096023" cy="113005"/>
            <a:chOff x="1170303" y="6606973"/>
            <a:chExt cx="1096023" cy="113005"/>
          </a:xfrm>
        </p:grpSpPr>
        <p:sp>
          <p:nvSpPr>
            <p:cNvPr id="57" name="Oval 56"/>
            <p:cNvSpPr/>
            <p:nvPr/>
          </p:nvSpPr>
          <p:spPr>
            <a:xfrm>
              <a:off x="1379643" y="6606973"/>
              <a:ext cx="108750" cy="1130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2159320" y="6630767"/>
              <a:ext cx="107006" cy="8152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H="1" flipV="1">
              <a:off x="1170303" y="6638387"/>
              <a:ext cx="119570" cy="7569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Oval 93"/>
          <p:cNvSpPr/>
          <p:nvPr/>
        </p:nvSpPr>
        <p:spPr>
          <a:xfrm>
            <a:off x="3190849" y="3559239"/>
            <a:ext cx="222976" cy="182152"/>
          </a:xfrm>
          <a:prstGeom prst="ellipse">
            <a:avLst/>
          </a:prstGeom>
          <a:solidFill>
            <a:srgbClr val="19E9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079963" y="1200493"/>
            <a:ext cx="2847254" cy="41549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goes from 0 at </a:t>
            </a:r>
            <a:r>
              <a:rPr lang="en-US" sz="105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purple dot</a:t>
            </a:r>
          </a:p>
          <a:p>
            <a:pPr algn="ctr"/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 along purple-dash curve </a:t>
            </a:r>
            <a:r>
              <a:rPr lang="en-US" sz="10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red dot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67422" y="2461846"/>
            <a:ext cx="3942605" cy="284017"/>
          </a:xfrm>
          <a:custGeom>
            <a:avLst/>
            <a:gdLst>
              <a:gd name="connsiteX0" fmla="*/ 0 w 3942605"/>
              <a:gd name="connsiteY0" fmla="*/ 0 h 284017"/>
              <a:gd name="connsiteX1" fmla="*/ 661181 w 3942605"/>
              <a:gd name="connsiteY1" fmla="*/ 281354 h 284017"/>
              <a:gd name="connsiteX2" fmla="*/ 1378633 w 3942605"/>
              <a:gd name="connsiteY2" fmla="*/ 140677 h 284017"/>
              <a:gd name="connsiteX3" fmla="*/ 2588455 w 3942605"/>
              <a:gd name="connsiteY3" fmla="*/ 126609 h 284017"/>
              <a:gd name="connsiteX4" fmla="*/ 3756073 w 3942605"/>
              <a:gd name="connsiteY4" fmla="*/ 211016 h 284017"/>
              <a:gd name="connsiteX5" fmla="*/ 3924886 w 3942605"/>
              <a:gd name="connsiteY5" fmla="*/ 0 h 28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2605" h="284017">
                <a:moveTo>
                  <a:pt x="0" y="0"/>
                </a:moveTo>
                <a:cubicBezTo>
                  <a:pt x="215704" y="128954"/>
                  <a:pt x="431409" y="257908"/>
                  <a:pt x="661181" y="281354"/>
                </a:cubicBezTo>
                <a:cubicBezTo>
                  <a:pt x="890953" y="304800"/>
                  <a:pt x="1057421" y="166468"/>
                  <a:pt x="1378633" y="140677"/>
                </a:cubicBezTo>
                <a:cubicBezTo>
                  <a:pt x="1699845" y="114886"/>
                  <a:pt x="2192215" y="114886"/>
                  <a:pt x="2588455" y="126609"/>
                </a:cubicBezTo>
                <a:cubicBezTo>
                  <a:pt x="2984695" y="138332"/>
                  <a:pt x="3533335" y="232117"/>
                  <a:pt x="3756073" y="211016"/>
                </a:cubicBezTo>
                <a:cubicBezTo>
                  <a:pt x="3978811" y="189915"/>
                  <a:pt x="3951848" y="94957"/>
                  <a:pt x="3924886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230829" y="857334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005587" y="3376922"/>
            <a:ext cx="289086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Q: Why </a:t>
            </a:r>
            <a:r>
              <a:rPr lang="en-US" sz="20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maximize L?</a:t>
            </a:r>
          </a:p>
          <a:p>
            <a:r>
              <a:rPr lang="en-US" sz="2000" b="1" dirty="0" smtClean="0">
                <a:solidFill>
                  <a:srgbClr val="FFFF00"/>
                </a:solidFill>
              </a:rPr>
              <a:t>A: </a:t>
            </a:r>
            <a:r>
              <a:rPr lang="en-US" sz="2000" b="1" dirty="0" err="1">
                <a:solidFill>
                  <a:srgbClr val="FFFF00"/>
                </a:solidFill>
                <a:sym typeface="Symbol"/>
              </a:rPr>
              <a:t>dL</a:t>
            </a:r>
            <a:r>
              <a:rPr lang="en-US" sz="2000" b="1" dirty="0">
                <a:solidFill>
                  <a:srgbClr val="FFFF00"/>
                </a:solidFill>
                <a:sym typeface="Symbol"/>
              </a:rPr>
              <a:t>/d</a:t>
            </a:r>
            <a:r>
              <a:rPr lang="en-US" sz="2000" b="1" dirty="0">
                <a:solidFill>
                  <a:srgbClr val="FFFF00"/>
                </a:solidFill>
                <a:latin typeface="Symbol" panose="05050102010706020507" pitchFamily="18" charset="2"/>
                <a:sym typeface="Symbol"/>
              </a:rPr>
              <a:t>a</a:t>
            </a:r>
            <a:r>
              <a:rPr lang="en-US" sz="2000" b="1" dirty="0">
                <a:solidFill>
                  <a:srgbClr val="FFFF00"/>
                </a:solidFill>
                <a:sym typeface="Symbol"/>
              </a:rPr>
              <a:t>&lt;0 to left of </a:t>
            </a:r>
            <a:r>
              <a:rPr lang="en-US" sz="2000" b="1" dirty="0">
                <a:solidFill>
                  <a:srgbClr val="FFFF00"/>
                </a:solidFill>
              </a:rPr>
              <a:t>x*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   and &gt;0 to right of x*</a:t>
            </a: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1357" y="251013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38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3" grpId="0" animBg="1"/>
      <p:bldP spid="89" grpId="0" animBg="1"/>
      <p:bldP spid="21" grpId="0"/>
      <p:bldP spid="92" grpId="0"/>
      <p:bldP spid="93" grpId="0"/>
      <p:bldP spid="3" grpId="0"/>
      <p:bldP spid="96" grpId="0" animBg="1"/>
      <p:bldP spid="7" grpId="0" animBg="1"/>
      <p:bldP spid="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78" y="1040002"/>
            <a:ext cx="9196789" cy="4142399"/>
            <a:chOff x="34678" y="2868001"/>
            <a:chExt cx="9196789" cy="4142399"/>
          </a:xfrm>
        </p:grpSpPr>
        <p:sp>
          <p:nvSpPr>
            <p:cNvPr id="49" name="Oval 48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678" y="3806384"/>
              <a:ext cx="2409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g(x)= (x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+y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baseline="30000" dirty="0" smtClean="0"/>
                <a:t>1/2 </a:t>
              </a:r>
              <a:r>
                <a:rPr lang="en-US" sz="2400" dirty="0" smtClean="0"/>
                <a:t>-3</a:t>
              </a:r>
              <a:endParaRPr lang="en-US" sz="24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65" name="Freeform 64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034436" y="4620536"/>
              <a:ext cx="5197031" cy="1437815"/>
              <a:chOff x="4034436" y="4620536"/>
              <a:chExt cx="5197031" cy="143781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5500125" y="5227354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</a:t>
                </a:r>
                <a:r>
                  <a:rPr lang="en-US" sz="2400" b="1" dirty="0" smtClean="0"/>
                  <a:t>Minimum where</a:t>
                </a:r>
              </a:p>
              <a:p>
                <a:pPr algn="ctr"/>
                <a:r>
                  <a:rPr lang="en-US" sz="2400" b="1" dirty="0" smtClean="0"/>
                  <a:t>contours 1</a:t>
                </a:r>
                <a:r>
                  <a:rPr lang="en-US" sz="2400" b="1" baseline="30000" dirty="0" smtClean="0"/>
                  <a:t>st</a:t>
                </a:r>
                <a:r>
                  <a:rPr lang="en-US" sz="2400" b="1" dirty="0" smtClean="0"/>
                  <a:t> “kiss”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915765" y="2098128"/>
            <a:ext cx="3590696" cy="2849641"/>
            <a:chOff x="1879735" y="2331959"/>
            <a:chExt cx="3590696" cy="2849641"/>
          </a:xfrm>
        </p:grpSpPr>
        <p:sp>
          <p:nvSpPr>
            <p:cNvPr id="84" name="Oval 83"/>
            <p:cNvSpPr/>
            <p:nvPr/>
          </p:nvSpPr>
          <p:spPr>
            <a:xfrm>
              <a:off x="1879735" y="2575443"/>
              <a:ext cx="2731290" cy="2606157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840363" y="2331959"/>
              <a:ext cx="1630068" cy="599929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3886200" y="2342772"/>
            <a:ext cx="768927" cy="249736"/>
          </a:xfrm>
          <a:custGeom>
            <a:avLst/>
            <a:gdLst>
              <a:gd name="connsiteX0" fmla="*/ 0 w 768927"/>
              <a:gd name="connsiteY0" fmla="*/ 249736 h 249736"/>
              <a:gd name="connsiteX1" fmla="*/ 103909 w 768927"/>
              <a:gd name="connsiteY1" fmla="*/ 62700 h 249736"/>
              <a:gd name="connsiteX2" fmla="*/ 332509 w 768927"/>
              <a:gd name="connsiteY2" fmla="*/ 354 h 249736"/>
              <a:gd name="connsiteX3" fmla="*/ 768927 w 768927"/>
              <a:gd name="connsiteY3" fmla="*/ 41918 h 24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927" h="249736">
                <a:moveTo>
                  <a:pt x="0" y="249736"/>
                </a:moveTo>
                <a:cubicBezTo>
                  <a:pt x="24245" y="177000"/>
                  <a:pt x="48491" y="104264"/>
                  <a:pt x="103909" y="62700"/>
                </a:cubicBezTo>
                <a:cubicBezTo>
                  <a:pt x="159327" y="21136"/>
                  <a:pt x="221673" y="3818"/>
                  <a:pt x="332509" y="354"/>
                </a:cubicBezTo>
                <a:cubicBezTo>
                  <a:pt x="443345" y="-3110"/>
                  <a:pt x="606136" y="19404"/>
                  <a:pt x="768927" y="41918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00456" y="1143012"/>
            <a:ext cx="2028894" cy="1187878"/>
            <a:chOff x="2353312" y="1148219"/>
            <a:chExt cx="2028894" cy="1187878"/>
          </a:xfrm>
        </p:grpSpPr>
        <p:sp>
          <p:nvSpPr>
            <p:cNvPr id="87" name="TextBox 86"/>
            <p:cNvSpPr txBox="1"/>
            <p:nvPr/>
          </p:nvSpPr>
          <p:spPr>
            <a:xfrm>
              <a:off x="2353312" y="1148219"/>
              <a:ext cx="1709122" cy="95410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</a:rPr>
                <a:t>Kiss curve</a:t>
              </a:r>
            </a:p>
            <a:p>
              <a:pPr algn="ctr"/>
              <a:r>
                <a:rPr lang="en-US" sz="2800" dirty="0" smtClean="0">
                  <a:solidFill>
                    <a:srgbClr val="7030A0"/>
                  </a:solidFill>
                  <a:sym typeface="Symbol" panose="05050102010706020507" pitchFamily="18" charset="2"/>
                </a:rPr>
                <a:t></a:t>
              </a:r>
              <a:r>
                <a:rPr lang="en-US" sz="2800" dirty="0" smtClean="0">
                  <a:solidFill>
                    <a:srgbClr val="7030A0"/>
                  </a:solidFill>
                </a:rPr>
                <a:t>L=0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031673" y="1579418"/>
              <a:ext cx="350533" cy="756679"/>
            </a:xfrm>
            <a:custGeom>
              <a:avLst/>
              <a:gdLst>
                <a:gd name="connsiteX0" fmla="*/ 0 w 484867"/>
                <a:gd name="connsiteY0" fmla="*/ 0 h 935182"/>
                <a:gd name="connsiteX1" fmla="*/ 457200 w 484867"/>
                <a:gd name="connsiteY1" fmla="*/ 166255 h 935182"/>
                <a:gd name="connsiteX2" fmla="*/ 394854 w 484867"/>
                <a:gd name="connsiteY2" fmla="*/ 935182 h 93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4867" h="935182">
                  <a:moveTo>
                    <a:pt x="0" y="0"/>
                  </a:moveTo>
                  <a:cubicBezTo>
                    <a:pt x="195695" y="5195"/>
                    <a:pt x="391391" y="10391"/>
                    <a:pt x="457200" y="166255"/>
                  </a:cubicBezTo>
                  <a:cubicBezTo>
                    <a:pt x="523009" y="322119"/>
                    <a:pt x="458931" y="628650"/>
                    <a:pt x="394854" y="935182"/>
                  </a:cubicBezTo>
                </a:path>
              </a:pathLst>
            </a:custGeom>
            <a:noFill/>
            <a:ln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260" y="5986734"/>
            <a:ext cx="8498809" cy="936069"/>
            <a:chOff x="130260" y="5986734"/>
            <a:chExt cx="8498809" cy="936069"/>
          </a:xfrm>
        </p:grpSpPr>
        <p:grpSp>
          <p:nvGrpSpPr>
            <p:cNvPr id="20" name="Group 19"/>
            <p:cNvGrpSpPr/>
            <p:nvPr/>
          </p:nvGrpSpPr>
          <p:grpSpPr>
            <a:xfrm>
              <a:off x="130260" y="6255437"/>
              <a:ext cx="2324061" cy="667366"/>
              <a:chOff x="3238539" y="6284166"/>
              <a:chExt cx="2324061" cy="667366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4045527" y="6284166"/>
                <a:ext cx="1517073" cy="405740"/>
              </a:xfrm>
              <a:custGeom>
                <a:avLst/>
                <a:gdLst>
                  <a:gd name="connsiteX0" fmla="*/ 0 w 1517073"/>
                  <a:gd name="connsiteY0" fmla="*/ 465028 h 467710"/>
                  <a:gd name="connsiteX1" fmla="*/ 477982 w 1517073"/>
                  <a:gd name="connsiteY1" fmla="*/ 402682 h 467710"/>
                  <a:gd name="connsiteX2" fmla="*/ 685800 w 1517073"/>
                  <a:gd name="connsiteY2" fmla="*/ 28609 h 467710"/>
                  <a:gd name="connsiteX3" fmla="*/ 768927 w 1517073"/>
                  <a:gd name="connsiteY3" fmla="*/ 70173 h 467710"/>
                  <a:gd name="connsiteX4" fmla="*/ 976745 w 1517073"/>
                  <a:gd name="connsiteY4" fmla="*/ 423464 h 467710"/>
                  <a:gd name="connsiteX5" fmla="*/ 1517073 w 1517073"/>
                  <a:gd name="connsiteY5" fmla="*/ 444246 h 46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7073" h="467710">
                    <a:moveTo>
                      <a:pt x="0" y="465028"/>
                    </a:moveTo>
                    <a:cubicBezTo>
                      <a:pt x="181841" y="470223"/>
                      <a:pt x="363682" y="475418"/>
                      <a:pt x="477982" y="402682"/>
                    </a:cubicBezTo>
                    <a:cubicBezTo>
                      <a:pt x="592282" y="329946"/>
                      <a:pt x="637309" y="84027"/>
                      <a:pt x="685800" y="28609"/>
                    </a:cubicBezTo>
                    <a:cubicBezTo>
                      <a:pt x="734291" y="-26809"/>
                      <a:pt x="720436" y="4364"/>
                      <a:pt x="768927" y="70173"/>
                    </a:cubicBezTo>
                    <a:cubicBezTo>
                      <a:pt x="817418" y="135982"/>
                      <a:pt x="852054" y="361119"/>
                      <a:pt x="976745" y="423464"/>
                    </a:cubicBezTo>
                    <a:cubicBezTo>
                      <a:pt x="1101436" y="485809"/>
                      <a:pt x="1309254" y="465027"/>
                      <a:pt x="1517073" y="444246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895137" y="6419447"/>
                <a:ext cx="1546" cy="417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3772012" y="6721752"/>
                <a:ext cx="1766230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238539" y="6396117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L(x)</a:t>
                </a:r>
                <a:endParaRPr lang="en-US" sz="18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547009" y="6582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endParaRPr lang="en-US" sz="1800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6031" y="6254636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dL</a:t>
              </a:r>
              <a:r>
                <a:rPr lang="en-US" sz="1200" dirty="0" smtClean="0"/>
                <a:t>/d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&gt;0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787539" y="6252528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dL</a:t>
              </a:r>
              <a:r>
                <a:rPr lang="en-US" sz="1200" dirty="0" smtClean="0"/>
                <a:t>/d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&gt;0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3695" y="5986734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dL</a:t>
              </a:r>
              <a:r>
                <a:rPr lang="en-US" sz="1200" dirty="0" smtClean="0"/>
                <a:t>/d</a:t>
              </a:r>
              <a:r>
                <a:rPr lang="en-US" sz="1200" dirty="0" smtClean="0">
                  <a:latin typeface="Symbol" panose="05050102010706020507" pitchFamily="18" charset="2"/>
                </a:rPr>
                <a:t>a</a:t>
              </a:r>
              <a:r>
                <a:rPr lang="en-US" sz="1200" dirty="0" smtClean="0"/>
                <a:t>=0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5206" y="6015711"/>
              <a:ext cx="5913863" cy="83099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Therefore, L(</a:t>
              </a:r>
              <a:r>
                <a:rPr lang="en-US" sz="2400" b="1" dirty="0" err="1" smtClean="0"/>
                <a:t>x,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) is a maximum at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x* </a:t>
              </a:r>
              <a:r>
                <a:rPr lang="en-US" sz="2400" b="1" dirty="0" smtClean="0"/>
                <a:t>along</a:t>
              </a:r>
            </a:p>
            <a:p>
              <a:pPr algn="ctr"/>
              <a:r>
                <a:rPr lang="en-US" sz="2400" b="1" dirty="0" smtClean="0"/>
                <a:t>Kiss curve where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x,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)=0</a:t>
              </a:r>
              <a:endParaRPr lang="en-US" sz="2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732002" y="1040002"/>
            <a:ext cx="7499465" cy="4142399"/>
            <a:chOff x="1732002" y="2868001"/>
            <a:chExt cx="7499465" cy="4142399"/>
          </a:xfrm>
        </p:grpSpPr>
        <p:sp>
          <p:nvSpPr>
            <p:cNvPr id="55" name="Oval 54"/>
            <p:cNvSpPr/>
            <p:nvPr/>
          </p:nvSpPr>
          <p:spPr bwMode="auto">
            <a:xfrm>
              <a:off x="3220278" y="5430078"/>
              <a:ext cx="152400" cy="15240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207873" y="5386451"/>
              <a:ext cx="164805" cy="196027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732002" y="3990847"/>
              <a:ext cx="3475163" cy="3017315"/>
              <a:chOff x="1732002" y="3990847"/>
              <a:chExt cx="3475163" cy="3017315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1732002" y="3990847"/>
                <a:ext cx="3086307" cy="3017315"/>
                <a:chOff x="1732002" y="3990847"/>
                <a:chExt cx="3086307" cy="3017315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1732002" y="3990847"/>
                  <a:ext cx="3086307" cy="3017315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2207773" y="4365008"/>
                  <a:ext cx="2163132" cy="2175938"/>
                </a:xfrm>
                <a:prstGeom prst="ellipse">
                  <a:avLst/>
                </a:prstGeom>
                <a:solidFill>
                  <a:srgbClr val="19E919"/>
                </a:solidFill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2623664" y="4811831"/>
                  <a:ext cx="1328288" cy="1309436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2971800" y="5204921"/>
                  <a:ext cx="623992" cy="543575"/>
                </a:xfrm>
                <a:prstGeom prst="ellipse">
                  <a:avLst/>
                </a:prstGeom>
                <a:solidFill>
                  <a:srgbClr val="19E91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0" name="TextBox 109"/>
              <p:cNvSpPr txBox="1"/>
              <p:nvPr/>
            </p:nvSpPr>
            <p:spPr>
              <a:xfrm>
                <a:off x="3502852" y="5166282"/>
                <a:ext cx="17043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2     1     0      -1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965077" y="4116185"/>
              <a:ext cx="2724154" cy="2894215"/>
              <a:chOff x="1965077" y="4116185"/>
              <a:chExt cx="2724154" cy="2894215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3298038" y="4116185"/>
                <a:ext cx="21322" cy="289421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965077" y="5464700"/>
                <a:ext cx="2724154" cy="348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2804295" y="2868001"/>
              <a:ext cx="4108888" cy="2116699"/>
              <a:chOff x="2804295" y="2868001"/>
              <a:chExt cx="4108888" cy="2116699"/>
            </a:xfrm>
          </p:grpSpPr>
          <p:sp>
            <p:nvSpPr>
              <p:cNvPr id="97" name="Freeform 96"/>
              <p:cNvSpPr/>
              <p:nvPr/>
            </p:nvSpPr>
            <p:spPr bwMode="auto">
              <a:xfrm>
                <a:off x="3905436" y="4284295"/>
                <a:ext cx="269425" cy="225286"/>
              </a:xfrm>
              <a:custGeom>
                <a:avLst/>
                <a:gdLst>
                  <a:gd name="connsiteX0" fmla="*/ 20521 w 269425"/>
                  <a:gd name="connsiteY0" fmla="*/ 138618 h 225286"/>
                  <a:gd name="connsiteX1" fmla="*/ 80155 w 269425"/>
                  <a:gd name="connsiteY1" fmla="*/ 69044 h 225286"/>
                  <a:gd name="connsiteX2" fmla="*/ 179547 w 269425"/>
                  <a:gd name="connsiteY2" fmla="*/ 9409 h 225286"/>
                  <a:gd name="connsiteX3" fmla="*/ 219303 w 269425"/>
                  <a:gd name="connsiteY3" fmla="*/ 9409 h 225286"/>
                  <a:gd name="connsiteX4" fmla="*/ 268999 w 269425"/>
                  <a:gd name="connsiteY4" fmla="*/ 98862 h 225286"/>
                  <a:gd name="connsiteX5" fmla="*/ 189486 w 269425"/>
                  <a:gd name="connsiteY5" fmla="*/ 138618 h 225286"/>
                  <a:gd name="connsiteX6" fmla="*/ 70216 w 269425"/>
                  <a:gd name="connsiteY6" fmla="*/ 218131 h 225286"/>
                  <a:gd name="connsiteX7" fmla="*/ 20521 w 269425"/>
                  <a:gd name="connsiteY7" fmla="*/ 218131 h 225286"/>
                  <a:gd name="connsiteX8" fmla="*/ 642 w 269425"/>
                  <a:gd name="connsiteY8" fmla="*/ 188314 h 225286"/>
                  <a:gd name="connsiteX9" fmla="*/ 20521 w 269425"/>
                  <a:gd name="connsiteY9" fmla="*/ 138618 h 22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425" h="225286">
                    <a:moveTo>
                      <a:pt x="20521" y="138618"/>
                    </a:moveTo>
                    <a:cubicBezTo>
                      <a:pt x="33773" y="118740"/>
                      <a:pt x="53651" y="90579"/>
                      <a:pt x="80155" y="69044"/>
                    </a:cubicBezTo>
                    <a:cubicBezTo>
                      <a:pt x="106659" y="47509"/>
                      <a:pt x="156356" y="19348"/>
                      <a:pt x="179547" y="9409"/>
                    </a:cubicBezTo>
                    <a:cubicBezTo>
                      <a:pt x="202738" y="-530"/>
                      <a:pt x="204394" y="-5500"/>
                      <a:pt x="219303" y="9409"/>
                    </a:cubicBezTo>
                    <a:cubicBezTo>
                      <a:pt x="234212" y="24318"/>
                      <a:pt x="273968" y="77327"/>
                      <a:pt x="268999" y="98862"/>
                    </a:cubicBezTo>
                    <a:cubicBezTo>
                      <a:pt x="264030" y="120397"/>
                      <a:pt x="222617" y="118740"/>
                      <a:pt x="189486" y="138618"/>
                    </a:cubicBezTo>
                    <a:cubicBezTo>
                      <a:pt x="156356" y="158496"/>
                      <a:pt x="98377" y="204879"/>
                      <a:pt x="70216" y="218131"/>
                    </a:cubicBezTo>
                    <a:cubicBezTo>
                      <a:pt x="42055" y="231383"/>
                      <a:pt x="32117" y="223100"/>
                      <a:pt x="20521" y="218131"/>
                    </a:cubicBezTo>
                    <a:cubicBezTo>
                      <a:pt x="8925" y="213162"/>
                      <a:pt x="3955" y="198253"/>
                      <a:pt x="642" y="188314"/>
                    </a:cubicBezTo>
                    <a:cubicBezTo>
                      <a:pt x="-2671" y="178375"/>
                      <a:pt x="7269" y="158496"/>
                      <a:pt x="20521" y="1386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4210542" y="4158889"/>
                <a:ext cx="374683" cy="124876"/>
              </a:xfrm>
              <a:custGeom>
                <a:avLst/>
                <a:gdLst>
                  <a:gd name="connsiteX0" fmla="*/ 112980 w 374683"/>
                  <a:gd name="connsiteY0" fmla="*/ 124876 h 124876"/>
                  <a:gd name="connsiteX1" fmla="*/ 23528 w 374683"/>
                  <a:gd name="connsiteY1" fmla="*/ 104998 h 124876"/>
                  <a:gd name="connsiteX2" fmla="*/ 3649 w 374683"/>
                  <a:gd name="connsiteY2" fmla="*/ 55302 h 124876"/>
                  <a:gd name="connsiteX3" fmla="*/ 83162 w 374683"/>
                  <a:gd name="connsiteY3" fmla="*/ 5607 h 124876"/>
                  <a:gd name="connsiteX4" fmla="*/ 281945 w 374683"/>
                  <a:gd name="connsiteY4" fmla="*/ 5607 h 124876"/>
                  <a:gd name="connsiteX5" fmla="*/ 361458 w 374683"/>
                  <a:gd name="connsiteY5" fmla="*/ 45363 h 124876"/>
                  <a:gd name="connsiteX6" fmla="*/ 361458 w 374683"/>
                  <a:gd name="connsiteY6" fmla="*/ 114937 h 124876"/>
                  <a:gd name="connsiteX7" fmla="*/ 232249 w 374683"/>
                  <a:gd name="connsiteY7" fmla="*/ 104998 h 124876"/>
                  <a:gd name="connsiteX8" fmla="*/ 112980 w 374683"/>
                  <a:gd name="connsiteY8" fmla="*/ 124876 h 12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683" h="124876">
                    <a:moveTo>
                      <a:pt x="112980" y="124876"/>
                    </a:moveTo>
                    <a:cubicBezTo>
                      <a:pt x="78193" y="124876"/>
                      <a:pt x="41750" y="116594"/>
                      <a:pt x="23528" y="104998"/>
                    </a:cubicBezTo>
                    <a:cubicBezTo>
                      <a:pt x="5306" y="93402"/>
                      <a:pt x="-6290" y="71867"/>
                      <a:pt x="3649" y="55302"/>
                    </a:cubicBezTo>
                    <a:cubicBezTo>
                      <a:pt x="13588" y="38737"/>
                      <a:pt x="36779" y="13889"/>
                      <a:pt x="83162" y="5607"/>
                    </a:cubicBezTo>
                    <a:cubicBezTo>
                      <a:pt x="129545" y="-2675"/>
                      <a:pt x="235562" y="-1019"/>
                      <a:pt x="281945" y="5607"/>
                    </a:cubicBezTo>
                    <a:cubicBezTo>
                      <a:pt x="328328" y="12233"/>
                      <a:pt x="348206" y="27141"/>
                      <a:pt x="361458" y="45363"/>
                    </a:cubicBezTo>
                    <a:cubicBezTo>
                      <a:pt x="374710" y="63585"/>
                      <a:pt x="382993" y="104998"/>
                      <a:pt x="361458" y="114937"/>
                    </a:cubicBezTo>
                    <a:cubicBezTo>
                      <a:pt x="339923" y="124876"/>
                      <a:pt x="265379" y="103342"/>
                      <a:pt x="232249" y="104998"/>
                    </a:cubicBezTo>
                    <a:cubicBezTo>
                      <a:pt x="199119" y="106654"/>
                      <a:pt x="147767" y="124876"/>
                      <a:pt x="112980" y="1248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3875901" y="4144110"/>
                <a:ext cx="222441" cy="318560"/>
              </a:xfrm>
              <a:custGeom>
                <a:avLst/>
                <a:gdLst>
                  <a:gd name="connsiteX0" fmla="*/ 89812 w 222441"/>
                  <a:gd name="connsiteY0" fmla="*/ 318560 h 318560"/>
                  <a:gd name="connsiteX1" fmla="*/ 360 w 222441"/>
                  <a:gd name="connsiteY1" fmla="*/ 278803 h 318560"/>
                  <a:gd name="connsiteX2" fmla="*/ 119629 w 222441"/>
                  <a:gd name="connsiteY2" fmla="*/ 99899 h 318560"/>
                  <a:gd name="connsiteX3" fmla="*/ 219021 w 222441"/>
                  <a:gd name="connsiteY3" fmla="*/ 507 h 318560"/>
                  <a:gd name="connsiteX4" fmla="*/ 189203 w 222441"/>
                  <a:gd name="connsiteY4" fmla="*/ 139655 h 318560"/>
                  <a:gd name="connsiteX5" fmla="*/ 89812 w 222441"/>
                  <a:gd name="connsiteY5" fmla="*/ 248986 h 31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441" h="318560">
                    <a:moveTo>
                      <a:pt x="89812" y="318560"/>
                    </a:moveTo>
                    <a:cubicBezTo>
                      <a:pt x="42601" y="316903"/>
                      <a:pt x="-4610" y="315246"/>
                      <a:pt x="360" y="278803"/>
                    </a:cubicBezTo>
                    <a:cubicBezTo>
                      <a:pt x="5329" y="242359"/>
                      <a:pt x="83186" y="146282"/>
                      <a:pt x="119629" y="99899"/>
                    </a:cubicBezTo>
                    <a:cubicBezTo>
                      <a:pt x="156072" y="53516"/>
                      <a:pt x="207425" y="-6119"/>
                      <a:pt x="219021" y="507"/>
                    </a:cubicBezTo>
                    <a:cubicBezTo>
                      <a:pt x="230617" y="7133"/>
                      <a:pt x="210738" y="98242"/>
                      <a:pt x="189203" y="139655"/>
                    </a:cubicBezTo>
                    <a:cubicBezTo>
                      <a:pt x="167668" y="181068"/>
                      <a:pt x="128740" y="215027"/>
                      <a:pt x="89812" y="248986"/>
                    </a:cubicBezTo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2804295" y="3373934"/>
                <a:ext cx="3748905" cy="1610766"/>
                <a:chOff x="2804295" y="3373934"/>
                <a:chExt cx="3748905" cy="1610766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2804295" y="3373934"/>
                  <a:ext cx="3748905" cy="161076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3595793" y="3767661"/>
                  <a:ext cx="2119208" cy="88053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074897" y="4037217"/>
                  <a:ext cx="1182904" cy="340045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1" name="TextBox 100"/>
              <p:cNvSpPr txBox="1"/>
              <p:nvPr/>
            </p:nvSpPr>
            <p:spPr>
              <a:xfrm>
                <a:off x="5228106" y="4010315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</a:rPr>
                  <a:t>3      4             5</a:t>
                </a:r>
                <a:endParaRPr lang="en-US" sz="1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585225" y="4144110"/>
                <a:ext cx="177209" cy="13003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916384" y="2868001"/>
                <a:ext cx="7986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f(x)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5" name="Oval 84"/>
            <p:cNvSpPr/>
            <p:nvPr/>
          </p:nvSpPr>
          <p:spPr>
            <a:xfrm>
              <a:off x="3654732" y="4345225"/>
              <a:ext cx="300279" cy="36198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4034436" y="4620536"/>
              <a:ext cx="5197031" cy="1437815"/>
              <a:chOff x="4034436" y="4620536"/>
              <a:chExt cx="5197031" cy="1437815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 flipV="1">
                <a:off x="4034436" y="4620536"/>
                <a:ext cx="1813278" cy="85194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5500125" y="5227354"/>
                <a:ext cx="373134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x*=</a:t>
                </a:r>
                <a:r>
                  <a:rPr lang="en-US" sz="2400" b="1" dirty="0" smtClean="0"/>
                  <a:t>Minimum where</a:t>
                </a:r>
              </a:p>
              <a:p>
                <a:pPr algn="ctr"/>
                <a:r>
                  <a:rPr lang="en-US" sz="2400" b="1" dirty="0" smtClean="0"/>
                  <a:t>contours 1</a:t>
                </a:r>
                <a:r>
                  <a:rPr lang="en-US" sz="2400" b="1" baseline="30000" dirty="0" smtClean="0"/>
                  <a:t>st</a:t>
                </a:r>
                <a:r>
                  <a:rPr lang="en-US" sz="2400" b="1" dirty="0" smtClean="0"/>
                  <a:t> “kiss” at </a:t>
                </a:r>
                <a:r>
                  <a:rPr lang="en-US" sz="2400" b="1" dirty="0" smtClean="0">
                    <a:solidFill>
                      <a:srgbClr val="19E919"/>
                    </a:solidFill>
                  </a:rPr>
                  <a:t>green</a:t>
                </a:r>
                <a:endParaRPr lang="en-US" sz="2400" b="1" dirty="0">
                  <a:solidFill>
                    <a:srgbClr val="19E919"/>
                  </a:solidFill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658399" y="5952014"/>
              <a:ext cx="4509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 smtClean="0"/>
                <a:t>Lagrangian</a:t>
              </a:r>
              <a:r>
                <a:rPr lang="en-US" sz="2400" b="1" dirty="0" smtClean="0"/>
                <a:t>: 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)=f(x) - </a:t>
              </a:r>
              <a:r>
                <a:rPr lang="en-US" sz="2400" b="1" dirty="0" smtClean="0">
                  <a:latin typeface="Symbol" panose="05050102010706020507" pitchFamily="18" charset="2"/>
                </a:rPr>
                <a:t>a</a:t>
              </a:r>
              <a:r>
                <a:rPr lang="en-US" sz="2400" b="1" dirty="0" smtClean="0"/>
                <a:t>g(x)</a:t>
              </a:r>
              <a:endParaRPr lang="en-US" sz="24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36082" y="6373191"/>
              <a:ext cx="4370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Kiss: 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L(</a:t>
              </a:r>
              <a:r>
                <a:rPr lang="en-US" sz="2400" b="1" dirty="0" err="1" smtClean="0"/>
                <a:t>x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,a</a:t>
              </a:r>
              <a:r>
                <a:rPr lang="en-US" sz="2400" b="1" dirty="0" smtClean="0"/>
                <a:t>)=</a:t>
              </a:r>
              <a:r>
                <a:rPr lang="en-US" sz="2400" b="1" dirty="0" smtClean="0">
                  <a:sym typeface="Symbol" panose="05050102010706020507" pitchFamily="18" charset="2"/>
                </a:rPr>
                <a:t></a:t>
              </a:r>
              <a:r>
                <a:rPr lang="en-US" sz="2400" b="1" dirty="0" smtClean="0"/>
                <a:t>f(x) - 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a</a:t>
              </a:r>
              <a:r>
                <a:rPr lang="en-US" sz="2400" b="1" dirty="0" err="1" smtClean="0">
                  <a:latin typeface="Symbol" panose="05050102010706020507" pitchFamily="18" charset="2"/>
                  <a:sym typeface="Symbol" panose="05050102010706020507" pitchFamily="18" charset="2"/>
                </a:rPr>
                <a:t></a:t>
              </a:r>
              <a:r>
                <a:rPr lang="en-US" sz="2400" b="1" dirty="0" err="1" smtClean="0"/>
                <a:t>g</a:t>
              </a:r>
              <a:r>
                <a:rPr lang="en-US" sz="2400" b="1" dirty="0" smtClean="0"/>
                <a:t>(x)=0</a:t>
              </a:r>
              <a:endParaRPr lang="en-US" sz="2400" b="1" dirty="0"/>
            </a:p>
          </p:txBody>
        </p:sp>
      </p:grpSp>
      <p:sp>
        <p:nvSpPr>
          <p:cNvPr id="115" name="Oval 114"/>
          <p:cNvSpPr/>
          <p:nvPr/>
        </p:nvSpPr>
        <p:spPr>
          <a:xfrm>
            <a:off x="3190849" y="3559239"/>
            <a:ext cx="222976" cy="182152"/>
          </a:xfrm>
          <a:prstGeom prst="ellipse">
            <a:avLst/>
          </a:prstGeom>
          <a:solidFill>
            <a:srgbClr val="19E9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30829" y="857334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-0.00104 -0.15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658" y="1050471"/>
            <a:ext cx="9196789" cy="4925267"/>
            <a:chOff x="34678" y="1040002"/>
            <a:chExt cx="9196789" cy="4925267"/>
          </a:xfrm>
        </p:grpSpPr>
        <p:grpSp>
          <p:nvGrpSpPr>
            <p:cNvPr id="34" name="Group 33"/>
            <p:cNvGrpSpPr/>
            <p:nvPr/>
          </p:nvGrpSpPr>
          <p:grpSpPr>
            <a:xfrm>
              <a:off x="34678" y="1040002"/>
              <a:ext cx="9196789" cy="4142399"/>
              <a:chOff x="34678" y="2868001"/>
              <a:chExt cx="9196789" cy="4142399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3220278" y="543007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07873" y="5386451"/>
                <a:ext cx="164805" cy="19602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4678" y="3806384"/>
                <a:ext cx="2582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g(x)= -(x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+y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baseline="30000" dirty="0" smtClean="0"/>
                  <a:t>1/2 </a:t>
                </a:r>
                <a:r>
                  <a:rPr lang="en-US" sz="2400" dirty="0" smtClean="0"/>
                  <a:t>+3</a:t>
                </a:r>
                <a:endParaRPr lang="en-US" sz="2400" dirty="0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1732002" y="3990847"/>
                <a:ext cx="3475163" cy="3017315"/>
                <a:chOff x="1732002" y="3990847"/>
                <a:chExt cx="3475163" cy="3017315"/>
              </a:xfrm>
            </p:grpSpPr>
            <p:grpSp>
              <p:nvGrpSpPr>
                <p:cNvPr id="77" name="Group 76"/>
                <p:cNvGrpSpPr/>
                <p:nvPr/>
              </p:nvGrpSpPr>
              <p:grpSpPr>
                <a:xfrm>
                  <a:off x="1732002" y="3990847"/>
                  <a:ext cx="3086307" cy="3017315"/>
                  <a:chOff x="1732002" y="3990847"/>
                  <a:chExt cx="3086307" cy="3017315"/>
                </a:xfrm>
              </p:grpSpPr>
              <p:sp>
                <p:nvSpPr>
                  <p:cNvPr id="79" name="Oval 78"/>
                  <p:cNvSpPr/>
                  <p:nvPr/>
                </p:nvSpPr>
                <p:spPr>
                  <a:xfrm>
                    <a:off x="1732002" y="3990847"/>
                    <a:ext cx="3086307" cy="301731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2207773" y="4365008"/>
                    <a:ext cx="2163132" cy="2175938"/>
                  </a:xfrm>
                  <a:prstGeom prst="ellipse">
                    <a:avLst/>
                  </a:prstGeom>
                  <a:solidFill>
                    <a:srgbClr val="19E919"/>
                  </a:solidFill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2623664" y="4811831"/>
                    <a:ext cx="1328288" cy="1309436"/>
                  </a:xfrm>
                  <a:prstGeom prst="ellipse">
                    <a:avLst/>
                  </a:prstGeom>
                  <a:solidFill>
                    <a:srgbClr val="19E91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2971800" y="5204921"/>
                    <a:ext cx="623992" cy="543575"/>
                  </a:xfrm>
                  <a:prstGeom prst="ellipse">
                    <a:avLst/>
                  </a:prstGeom>
                  <a:solidFill>
                    <a:srgbClr val="19E91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TextBox 77"/>
                <p:cNvSpPr txBox="1"/>
                <p:nvPr/>
              </p:nvSpPr>
              <p:spPr>
                <a:xfrm>
                  <a:off x="3502852" y="5166282"/>
                  <a:ext cx="17043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2     1     0      -1</a:t>
                  </a:r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1965077" y="4116185"/>
                <a:ext cx="2724154" cy="2894215"/>
                <a:chOff x="1965077" y="4116185"/>
                <a:chExt cx="2724154" cy="2894215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298038" y="4116185"/>
                  <a:ext cx="21322" cy="28942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965077" y="5464700"/>
                  <a:ext cx="2724154" cy="3480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2804295" y="2868001"/>
                <a:ext cx="4108888" cy="2116699"/>
                <a:chOff x="2804295" y="2868001"/>
                <a:chExt cx="4108888" cy="2116699"/>
              </a:xfrm>
            </p:grpSpPr>
            <p:sp>
              <p:nvSpPr>
                <p:cNvPr id="65" name="Freeform 64"/>
                <p:cNvSpPr/>
                <p:nvPr/>
              </p:nvSpPr>
              <p:spPr bwMode="auto">
                <a:xfrm>
                  <a:off x="3905436" y="4284295"/>
                  <a:ext cx="269425" cy="225286"/>
                </a:xfrm>
                <a:custGeom>
                  <a:avLst/>
                  <a:gdLst>
                    <a:gd name="connsiteX0" fmla="*/ 20521 w 269425"/>
                    <a:gd name="connsiteY0" fmla="*/ 138618 h 225286"/>
                    <a:gd name="connsiteX1" fmla="*/ 80155 w 269425"/>
                    <a:gd name="connsiteY1" fmla="*/ 69044 h 225286"/>
                    <a:gd name="connsiteX2" fmla="*/ 179547 w 269425"/>
                    <a:gd name="connsiteY2" fmla="*/ 9409 h 225286"/>
                    <a:gd name="connsiteX3" fmla="*/ 219303 w 269425"/>
                    <a:gd name="connsiteY3" fmla="*/ 9409 h 225286"/>
                    <a:gd name="connsiteX4" fmla="*/ 268999 w 269425"/>
                    <a:gd name="connsiteY4" fmla="*/ 98862 h 225286"/>
                    <a:gd name="connsiteX5" fmla="*/ 189486 w 269425"/>
                    <a:gd name="connsiteY5" fmla="*/ 138618 h 225286"/>
                    <a:gd name="connsiteX6" fmla="*/ 70216 w 269425"/>
                    <a:gd name="connsiteY6" fmla="*/ 218131 h 225286"/>
                    <a:gd name="connsiteX7" fmla="*/ 20521 w 269425"/>
                    <a:gd name="connsiteY7" fmla="*/ 218131 h 225286"/>
                    <a:gd name="connsiteX8" fmla="*/ 642 w 269425"/>
                    <a:gd name="connsiteY8" fmla="*/ 188314 h 225286"/>
                    <a:gd name="connsiteX9" fmla="*/ 20521 w 269425"/>
                    <a:gd name="connsiteY9" fmla="*/ 138618 h 2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9425" h="225286">
                      <a:moveTo>
                        <a:pt x="20521" y="138618"/>
                      </a:moveTo>
                      <a:cubicBezTo>
                        <a:pt x="33773" y="118740"/>
                        <a:pt x="53651" y="90579"/>
                        <a:pt x="80155" y="69044"/>
                      </a:cubicBezTo>
                      <a:cubicBezTo>
                        <a:pt x="106659" y="47509"/>
                        <a:pt x="156356" y="19348"/>
                        <a:pt x="179547" y="9409"/>
                      </a:cubicBezTo>
                      <a:cubicBezTo>
                        <a:pt x="202738" y="-530"/>
                        <a:pt x="204394" y="-5500"/>
                        <a:pt x="219303" y="9409"/>
                      </a:cubicBezTo>
                      <a:cubicBezTo>
                        <a:pt x="234212" y="24318"/>
                        <a:pt x="273968" y="77327"/>
                        <a:pt x="268999" y="98862"/>
                      </a:cubicBezTo>
                      <a:cubicBezTo>
                        <a:pt x="264030" y="120397"/>
                        <a:pt x="222617" y="118740"/>
                        <a:pt x="189486" y="138618"/>
                      </a:cubicBezTo>
                      <a:cubicBezTo>
                        <a:pt x="156356" y="158496"/>
                        <a:pt x="98377" y="204879"/>
                        <a:pt x="70216" y="218131"/>
                      </a:cubicBezTo>
                      <a:cubicBezTo>
                        <a:pt x="42055" y="231383"/>
                        <a:pt x="32117" y="223100"/>
                        <a:pt x="20521" y="218131"/>
                      </a:cubicBezTo>
                      <a:cubicBezTo>
                        <a:pt x="8925" y="213162"/>
                        <a:pt x="3955" y="198253"/>
                        <a:pt x="642" y="188314"/>
                      </a:cubicBezTo>
                      <a:cubicBezTo>
                        <a:pt x="-2671" y="178375"/>
                        <a:pt x="7269" y="158496"/>
                        <a:pt x="20521" y="1386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6" name="Freeform 65"/>
                <p:cNvSpPr/>
                <p:nvPr/>
              </p:nvSpPr>
              <p:spPr bwMode="auto">
                <a:xfrm>
                  <a:off x="4210542" y="4158889"/>
                  <a:ext cx="374683" cy="124876"/>
                </a:xfrm>
                <a:custGeom>
                  <a:avLst/>
                  <a:gdLst>
                    <a:gd name="connsiteX0" fmla="*/ 112980 w 374683"/>
                    <a:gd name="connsiteY0" fmla="*/ 124876 h 124876"/>
                    <a:gd name="connsiteX1" fmla="*/ 23528 w 374683"/>
                    <a:gd name="connsiteY1" fmla="*/ 104998 h 124876"/>
                    <a:gd name="connsiteX2" fmla="*/ 3649 w 374683"/>
                    <a:gd name="connsiteY2" fmla="*/ 55302 h 124876"/>
                    <a:gd name="connsiteX3" fmla="*/ 83162 w 374683"/>
                    <a:gd name="connsiteY3" fmla="*/ 5607 h 124876"/>
                    <a:gd name="connsiteX4" fmla="*/ 281945 w 374683"/>
                    <a:gd name="connsiteY4" fmla="*/ 5607 h 124876"/>
                    <a:gd name="connsiteX5" fmla="*/ 361458 w 374683"/>
                    <a:gd name="connsiteY5" fmla="*/ 45363 h 124876"/>
                    <a:gd name="connsiteX6" fmla="*/ 361458 w 374683"/>
                    <a:gd name="connsiteY6" fmla="*/ 114937 h 124876"/>
                    <a:gd name="connsiteX7" fmla="*/ 232249 w 374683"/>
                    <a:gd name="connsiteY7" fmla="*/ 104998 h 124876"/>
                    <a:gd name="connsiteX8" fmla="*/ 112980 w 374683"/>
                    <a:gd name="connsiteY8" fmla="*/ 124876 h 12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683" h="124876">
                      <a:moveTo>
                        <a:pt x="112980" y="124876"/>
                      </a:moveTo>
                      <a:cubicBezTo>
                        <a:pt x="78193" y="124876"/>
                        <a:pt x="41750" y="116594"/>
                        <a:pt x="23528" y="104998"/>
                      </a:cubicBezTo>
                      <a:cubicBezTo>
                        <a:pt x="5306" y="93402"/>
                        <a:pt x="-6290" y="71867"/>
                        <a:pt x="3649" y="55302"/>
                      </a:cubicBezTo>
                      <a:cubicBezTo>
                        <a:pt x="13588" y="38737"/>
                        <a:pt x="36779" y="13889"/>
                        <a:pt x="83162" y="5607"/>
                      </a:cubicBezTo>
                      <a:cubicBezTo>
                        <a:pt x="129545" y="-2675"/>
                        <a:pt x="235562" y="-1019"/>
                        <a:pt x="281945" y="5607"/>
                      </a:cubicBezTo>
                      <a:cubicBezTo>
                        <a:pt x="328328" y="12233"/>
                        <a:pt x="348206" y="27141"/>
                        <a:pt x="361458" y="45363"/>
                      </a:cubicBezTo>
                      <a:cubicBezTo>
                        <a:pt x="374710" y="63585"/>
                        <a:pt x="382993" y="104998"/>
                        <a:pt x="361458" y="114937"/>
                      </a:cubicBezTo>
                      <a:cubicBezTo>
                        <a:pt x="339923" y="124876"/>
                        <a:pt x="265379" y="103342"/>
                        <a:pt x="232249" y="104998"/>
                      </a:cubicBezTo>
                      <a:cubicBezTo>
                        <a:pt x="199119" y="106654"/>
                        <a:pt x="147767" y="124876"/>
                        <a:pt x="112980" y="124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7" name="Freeform 66"/>
                <p:cNvSpPr/>
                <p:nvPr/>
              </p:nvSpPr>
              <p:spPr bwMode="auto">
                <a:xfrm>
                  <a:off x="3875901" y="4144110"/>
                  <a:ext cx="222441" cy="318560"/>
                </a:xfrm>
                <a:custGeom>
                  <a:avLst/>
                  <a:gdLst>
                    <a:gd name="connsiteX0" fmla="*/ 89812 w 222441"/>
                    <a:gd name="connsiteY0" fmla="*/ 318560 h 318560"/>
                    <a:gd name="connsiteX1" fmla="*/ 360 w 222441"/>
                    <a:gd name="connsiteY1" fmla="*/ 278803 h 318560"/>
                    <a:gd name="connsiteX2" fmla="*/ 119629 w 222441"/>
                    <a:gd name="connsiteY2" fmla="*/ 99899 h 318560"/>
                    <a:gd name="connsiteX3" fmla="*/ 219021 w 222441"/>
                    <a:gd name="connsiteY3" fmla="*/ 507 h 318560"/>
                    <a:gd name="connsiteX4" fmla="*/ 189203 w 222441"/>
                    <a:gd name="connsiteY4" fmla="*/ 139655 h 318560"/>
                    <a:gd name="connsiteX5" fmla="*/ 89812 w 222441"/>
                    <a:gd name="connsiteY5" fmla="*/ 248986 h 31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41" h="318560">
                      <a:moveTo>
                        <a:pt x="89812" y="318560"/>
                      </a:moveTo>
                      <a:cubicBezTo>
                        <a:pt x="42601" y="316903"/>
                        <a:pt x="-4610" y="315246"/>
                        <a:pt x="360" y="278803"/>
                      </a:cubicBezTo>
                      <a:cubicBezTo>
                        <a:pt x="5329" y="242359"/>
                        <a:pt x="83186" y="146282"/>
                        <a:pt x="119629" y="99899"/>
                      </a:cubicBezTo>
                      <a:cubicBezTo>
                        <a:pt x="156072" y="53516"/>
                        <a:pt x="207425" y="-6119"/>
                        <a:pt x="219021" y="507"/>
                      </a:cubicBezTo>
                      <a:cubicBezTo>
                        <a:pt x="230617" y="7133"/>
                        <a:pt x="210738" y="98242"/>
                        <a:pt x="189203" y="139655"/>
                      </a:cubicBezTo>
                      <a:cubicBezTo>
                        <a:pt x="167668" y="181068"/>
                        <a:pt x="128740" y="215027"/>
                        <a:pt x="89812" y="248986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2804295" y="3373934"/>
                  <a:ext cx="3748905" cy="1610766"/>
                  <a:chOff x="2804295" y="3373934"/>
                  <a:chExt cx="3748905" cy="1610766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2804295" y="3373934"/>
                    <a:ext cx="3748905" cy="1610766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3595793" y="3767661"/>
                    <a:ext cx="2119208" cy="88053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4074897" y="4037217"/>
                    <a:ext cx="1182904" cy="34004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5228106" y="4010315"/>
                  <a:ext cx="16850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3      4             5</a:t>
                  </a:r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4585225" y="4144110"/>
                  <a:ext cx="177209" cy="130035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916384" y="2868001"/>
                  <a:ext cx="7986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</a:rPr>
                    <a:t>f(x)</a:t>
                  </a:r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9" name="Oval 58"/>
              <p:cNvSpPr/>
              <p:nvPr/>
            </p:nvSpPr>
            <p:spPr>
              <a:xfrm>
                <a:off x="3654732" y="4345225"/>
                <a:ext cx="300279" cy="3619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4034436" y="4620536"/>
                <a:ext cx="5197031" cy="1437815"/>
                <a:chOff x="4034436" y="4620536"/>
                <a:chExt cx="5197031" cy="1437815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>
                <a:xfrm flipH="1" flipV="1">
                  <a:off x="4034436" y="4620536"/>
                  <a:ext cx="1813278" cy="85194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5500125" y="5227354"/>
                  <a:ext cx="3731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x*=</a:t>
                  </a:r>
                  <a:r>
                    <a:rPr lang="en-US" sz="2400" b="1" dirty="0" smtClean="0"/>
                    <a:t>Minimum where</a:t>
                  </a:r>
                </a:p>
                <a:p>
                  <a:pPr algn="ctr"/>
                  <a:r>
                    <a:rPr lang="en-US" sz="2400" b="1" dirty="0" smtClean="0"/>
                    <a:t>contours 1</a:t>
                  </a:r>
                  <a:r>
                    <a:rPr lang="en-US" sz="2400" b="1" baseline="30000" dirty="0" smtClean="0"/>
                    <a:t>st</a:t>
                  </a:r>
                  <a:r>
                    <a:rPr lang="en-US" sz="2400" b="1" dirty="0" smtClean="0"/>
                    <a:t> “kiss” at </a:t>
                  </a:r>
                  <a:r>
                    <a:rPr lang="en-US" sz="2400" b="1" dirty="0" smtClean="0">
                      <a:solidFill>
                        <a:srgbClr val="19E919"/>
                      </a:solidFill>
                    </a:rPr>
                    <a:t>green</a:t>
                  </a:r>
                  <a:endParaRPr lang="en-US" sz="2400" b="1" dirty="0">
                    <a:solidFill>
                      <a:srgbClr val="19E919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1915765" y="2098128"/>
              <a:ext cx="3590696" cy="2849641"/>
              <a:chOff x="1879735" y="2331959"/>
              <a:chExt cx="3590696" cy="2849641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1879735" y="2575443"/>
                <a:ext cx="2731290" cy="2606157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840363" y="2331959"/>
                <a:ext cx="1630068" cy="599929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Freeform 4"/>
            <p:cNvSpPr/>
            <p:nvPr/>
          </p:nvSpPr>
          <p:spPr>
            <a:xfrm>
              <a:off x="3886200" y="2342772"/>
              <a:ext cx="768927" cy="249736"/>
            </a:xfrm>
            <a:custGeom>
              <a:avLst/>
              <a:gdLst>
                <a:gd name="connsiteX0" fmla="*/ 0 w 768927"/>
                <a:gd name="connsiteY0" fmla="*/ 249736 h 249736"/>
                <a:gd name="connsiteX1" fmla="*/ 103909 w 768927"/>
                <a:gd name="connsiteY1" fmla="*/ 62700 h 249736"/>
                <a:gd name="connsiteX2" fmla="*/ 332509 w 768927"/>
                <a:gd name="connsiteY2" fmla="*/ 354 h 249736"/>
                <a:gd name="connsiteX3" fmla="*/ 768927 w 768927"/>
                <a:gd name="connsiteY3" fmla="*/ 41918 h 2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27" h="249736">
                  <a:moveTo>
                    <a:pt x="0" y="249736"/>
                  </a:moveTo>
                  <a:cubicBezTo>
                    <a:pt x="24245" y="177000"/>
                    <a:pt x="48491" y="104264"/>
                    <a:pt x="103909" y="62700"/>
                  </a:cubicBezTo>
                  <a:cubicBezTo>
                    <a:pt x="159327" y="21136"/>
                    <a:pt x="221673" y="3818"/>
                    <a:pt x="332509" y="354"/>
                  </a:cubicBezTo>
                  <a:cubicBezTo>
                    <a:pt x="443345" y="-3110"/>
                    <a:pt x="606136" y="19404"/>
                    <a:pt x="768927" y="4191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00456" y="1143012"/>
              <a:ext cx="2028894" cy="1187878"/>
              <a:chOff x="2353312" y="1148219"/>
              <a:chExt cx="2028894" cy="1187878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2353312" y="1148219"/>
                <a:ext cx="1709122" cy="95410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Kiss curve</a:t>
                </a:r>
              </a:p>
              <a:p>
                <a:pPr algn="ctr"/>
                <a:r>
                  <a:rPr lang="en-US" sz="28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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L=0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4031673" y="1579418"/>
                <a:ext cx="350533" cy="756679"/>
              </a:xfrm>
              <a:custGeom>
                <a:avLst/>
                <a:gdLst>
                  <a:gd name="connsiteX0" fmla="*/ 0 w 484867"/>
                  <a:gd name="connsiteY0" fmla="*/ 0 h 935182"/>
                  <a:gd name="connsiteX1" fmla="*/ 457200 w 484867"/>
                  <a:gd name="connsiteY1" fmla="*/ 166255 h 935182"/>
                  <a:gd name="connsiteX2" fmla="*/ 394854 w 484867"/>
                  <a:gd name="connsiteY2" fmla="*/ 935182 h 93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4867" h="935182">
                    <a:moveTo>
                      <a:pt x="0" y="0"/>
                    </a:moveTo>
                    <a:cubicBezTo>
                      <a:pt x="195695" y="5195"/>
                      <a:pt x="391391" y="10391"/>
                      <a:pt x="457200" y="166255"/>
                    </a:cubicBezTo>
                    <a:cubicBezTo>
                      <a:pt x="523009" y="322119"/>
                      <a:pt x="458931" y="628650"/>
                      <a:pt x="394854" y="935182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6982" y="5029200"/>
              <a:ext cx="8498809" cy="936069"/>
              <a:chOff x="130260" y="5986734"/>
              <a:chExt cx="8498809" cy="936069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30260" y="6255437"/>
                <a:ext cx="2324061" cy="667366"/>
                <a:chOff x="3238539" y="6284166"/>
                <a:chExt cx="2324061" cy="667366"/>
              </a:xfrm>
            </p:grpSpPr>
            <p:sp>
              <p:nvSpPr>
                <p:cNvPr id="83" name="Freeform 82"/>
                <p:cNvSpPr/>
                <p:nvPr/>
              </p:nvSpPr>
              <p:spPr>
                <a:xfrm>
                  <a:off x="4045527" y="6284166"/>
                  <a:ext cx="1517073" cy="405740"/>
                </a:xfrm>
                <a:custGeom>
                  <a:avLst/>
                  <a:gdLst>
                    <a:gd name="connsiteX0" fmla="*/ 0 w 1517073"/>
                    <a:gd name="connsiteY0" fmla="*/ 465028 h 467710"/>
                    <a:gd name="connsiteX1" fmla="*/ 477982 w 1517073"/>
                    <a:gd name="connsiteY1" fmla="*/ 402682 h 467710"/>
                    <a:gd name="connsiteX2" fmla="*/ 685800 w 1517073"/>
                    <a:gd name="connsiteY2" fmla="*/ 28609 h 467710"/>
                    <a:gd name="connsiteX3" fmla="*/ 768927 w 1517073"/>
                    <a:gd name="connsiteY3" fmla="*/ 70173 h 467710"/>
                    <a:gd name="connsiteX4" fmla="*/ 976745 w 1517073"/>
                    <a:gd name="connsiteY4" fmla="*/ 423464 h 467710"/>
                    <a:gd name="connsiteX5" fmla="*/ 1517073 w 1517073"/>
                    <a:gd name="connsiteY5" fmla="*/ 444246 h 467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7073" h="467710">
                      <a:moveTo>
                        <a:pt x="0" y="465028"/>
                      </a:moveTo>
                      <a:cubicBezTo>
                        <a:pt x="181841" y="470223"/>
                        <a:pt x="363682" y="475418"/>
                        <a:pt x="477982" y="402682"/>
                      </a:cubicBezTo>
                      <a:cubicBezTo>
                        <a:pt x="592282" y="329946"/>
                        <a:pt x="637309" y="84027"/>
                        <a:pt x="685800" y="28609"/>
                      </a:cubicBezTo>
                      <a:cubicBezTo>
                        <a:pt x="734291" y="-26809"/>
                        <a:pt x="720436" y="4364"/>
                        <a:pt x="768927" y="70173"/>
                      </a:cubicBezTo>
                      <a:cubicBezTo>
                        <a:pt x="817418" y="135982"/>
                        <a:pt x="852054" y="361119"/>
                        <a:pt x="976745" y="423464"/>
                      </a:cubicBezTo>
                      <a:cubicBezTo>
                        <a:pt x="1101436" y="485809"/>
                        <a:pt x="1309254" y="465027"/>
                        <a:pt x="1517073" y="44424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895137" y="6419447"/>
                  <a:ext cx="1546" cy="4177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3772012" y="6721752"/>
                  <a:ext cx="1766230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3238539" y="6396117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L(x)</a:t>
                  </a:r>
                  <a:endParaRPr lang="en-US" sz="18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4547009" y="65822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x</a:t>
                  </a:r>
                  <a:endParaRPr lang="en-US" sz="1800" dirty="0"/>
                </a:p>
              </p:txBody>
            </p:sp>
          </p:grpSp>
          <p:sp>
            <p:nvSpPr>
              <p:cNvPr id="56" name="TextBox 55"/>
              <p:cNvSpPr txBox="1"/>
              <p:nvPr/>
            </p:nvSpPr>
            <p:spPr>
              <a:xfrm>
                <a:off x="826031" y="6254636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&gt;0</a:t>
                </a:r>
                <a:endParaRPr lang="en-US" sz="12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787539" y="6252528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&gt;0</a:t>
                </a:r>
                <a:endParaRPr lang="en-US" sz="12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213695" y="5986734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=0</a:t>
                </a:r>
                <a:endParaRPr lang="en-US" sz="1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15206" y="6015711"/>
                <a:ext cx="5913863" cy="8309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Therefore, L(</a:t>
                </a:r>
                <a:r>
                  <a:rPr lang="en-US" sz="2400" b="1" dirty="0" err="1" smtClean="0"/>
                  <a:t>x,</a:t>
                </a:r>
                <a:r>
                  <a:rPr lang="en-US" sz="2400" b="1" dirty="0" err="1" smtClean="0">
                    <a:latin typeface="Symbol" panose="05050102010706020507" pitchFamily="18" charset="2"/>
                  </a:rPr>
                  <a:t>a</a:t>
                </a:r>
                <a:r>
                  <a:rPr lang="en-US" sz="2400" b="1" dirty="0" smtClean="0"/>
                  <a:t>) is a maximum at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x* </a:t>
                </a:r>
                <a:r>
                  <a:rPr lang="en-US" sz="2400" b="1" dirty="0" smtClean="0"/>
                  <a:t>along</a:t>
                </a:r>
              </a:p>
              <a:p>
                <a:pPr algn="ctr"/>
                <a:r>
                  <a:rPr lang="en-US" sz="2400" b="1" dirty="0" smtClean="0"/>
                  <a:t>Kiss curve where </a:t>
                </a:r>
                <a:r>
                  <a:rPr lang="en-US" sz="2400" b="1" dirty="0" smtClean="0">
                    <a:sym typeface="Symbol" panose="05050102010706020507" pitchFamily="18" charset="2"/>
                  </a:rPr>
                  <a:t></a:t>
                </a:r>
                <a:r>
                  <a:rPr lang="en-US" sz="2400" b="1" dirty="0" smtClean="0"/>
                  <a:t>L(</a:t>
                </a:r>
                <a:r>
                  <a:rPr lang="en-US" sz="2400" b="1" dirty="0" err="1" smtClean="0"/>
                  <a:t>x,</a:t>
                </a:r>
                <a:r>
                  <a:rPr lang="en-US" sz="2400" b="1" dirty="0" err="1" smtClean="0">
                    <a:latin typeface="Symbol" panose="05050102010706020507" pitchFamily="18" charset="2"/>
                  </a:rPr>
                  <a:t>a</a:t>
                </a:r>
                <a:r>
                  <a:rPr lang="en-US" sz="2400" b="1" dirty="0" smtClean="0"/>
                  <a:t>)=0</a:t>
                </a:r>
                <a:endParaRPr lang="en-US" sz="2400" b="1" dirty="0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70868" y="1342858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0243 -0.1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90836" y="27733"/>
            <a:ext cx="9196789" cy="4925267"/>
            <a:chOff x="34678" y="1040002"/>
            <a:chExt cx="9196789" cy="4925267"/>
          </a:xfrm>
        </p:grpSpPr>
        <p:grpSp>
          <p:nvGrpSpPr>
            <p:cNvPr id="91" name="Group 90"/>
            <p:cNvGrpSpPr/>
            <p:nvPr/>
          </p:nvGrpSpPr>
          <p:grpSpPr>
            <a:xfrm>
              <a:off x="34678" y="1040002"/>
              <a:ext cx="9196789" cy="4142399"/>
              <a:chOff x="34678" y="2868001"/>
              <a:chExt cx="9196789" cy="4142399"/>
            </a:xfrm>
          </p:grpSpPr>
          <p:sp>
            <p:nvSpPr>
              <p:cNvPr id="115" name="Oval 114"/>
              <p:cNvSpPr/>
              <p:nvPr/>
            </p:nvSpPr>
            <p:spPr bwMode="auto">
              <a:xfrm>
                <a:off x="3220278" y="5430078"/>
                <a:ext cx="152400" cy="152400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207873" y="5386451"/>
                <a:ext cx="164805" cy="196027"/>
              </a:xfrm>
              <a:prstGeom prst="ellipse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34678" y="3806384"/>
                <a:ext cx="2409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g(x)= (x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+y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)</a:t>
                </a:r>
                <a:r>
                  <a:rPr lang="en-US" sz="2400" baseline="30000" dirty="0" smtClean="0"/>
                  <a:t>1/2 </a:t>
                </a:r>
                <a:r>
                  <a:rPr lang="en-US" sz="2400" dirty="0" smtClean="0"/>
                  <a:t>-3</a:t>
                </a:r>
                <a:endParaRPr lang="en-US" sz="2400" dirty="0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1732002" y="3990847"/>
                <a:ext cx="3475163" cy="3017315"/>
                <a:chOff x="1732002" y="3990847"/>
                <a:chExt cx="3475163" cy="3017315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1732002" y="3990847"/>
                  <a:ext cx="3086307" cy="3017315"/>
                  <a:chOff x="1732002" y="3990847"/>
                  <a:chExt cx="3086307" cy="3017315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1732002" y="3990847"/>
                    <a:ext cx="3086307" cy="301731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2207773" y="4365008"/>
                    <a:ext cx="2163132" cy="2175938"/>
                  </a:xfrm>
                  <a:prstGeom prst="ellipse">
                    <a:avLst/>
                  </a:prstGeom>
                  <a:solidFill>
                    <a:srgbClr val="19E919"/>
                  </a:solidFill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Oval 140"/>
                  <p:cNvSpPr/>
                  <p:nvPr/>
                </p:nvSpPr>
                <p:spPr>
                  <a:xfrm>
                    <a:off x="2623664" y="4811831"/>
                    <a:ext cx="1328288" cy="1309436"/>
                  </a:xfrm>
                  <a:prstGeom prst="ellipse">
                    <a:avLst/>
                  </a:prstGeom>
                  <a:solidFill>
                    <a:srgbClr val="19E91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Oval 141"/>
                  <p:cNvSpPr/>
                  <p:nvPr/>
                </p:nvSpPr>
                <p:spPr>
                  <a:xfrm>
                    <a:off x="2971800" y="5204921"/>
                    <a:ext cx="623992" cy="543575"/>
                  </a:xfrm>
                  <a:prstGeom prst="ellipse">
                    <a:avLst/>
                  </a:prstGeom>
                  <a:solidFill>
                    <a:srgbClr val="19E919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8" name="TextBox 137"/>
                <p:cNvSpPr txBox="1"/>
                <p:nvPr/>
              </p:nvSpPr>
              <p:spPr>
                <a:xfrm>
                  <a:off x="3502852" y="5166282"/>
                  <a:ext cx="17043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2     1     0      -1</a:t>
                  </a:r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1965077" y="4116185"/>
                <a:ext cx="2724154" cy="2894215"/>
                <a:chOff x="1965077" y="4116185"/>
                <a:chExt cx="2724154" cy="2894215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3298038" y="4116185"/>
                  <a:ext cx="21322" cy="289421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965077" y="5464700"/>
                  <a:ext cx="2724154" cy="3480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/>
            </p:nvGrpSpPr>
            <p:grpSpPr>
              <a:xfrm>
                <a:off x="2804295" y="2868001"/>
                <a:ext cx="4108888" cy="2116699"/>
                <a:chOff x="2804295" y="2868001"/>
                <a:chExt cx="4108888" cy="2116699"/>
              </a:xfrm>
            </p:grpSpPr>
            <p:sp>
              <p:nvSpPr>
                <p:cNvPr id="125" name="Freeform 124"/>
                <p:cNvSpPr/>
                <p:nvPr/>
              </p:nvSpPr>
              <p:spPr bwMode="auto">
                <a:xfrm>
                  <a:off x="3905436" y="4284295"/>
                  <a:ext cx="269425" cy="225286"/>
                </a:xfrm>
                <a:custGeom>
                  <a:avLst/>
                  <a:gdLst>
                    <a:gd name="connsiteX0" fmla="*/ 20521 w 269425"/>
                    <a:gd name="connsiteY0" fmla="*/ 138618 h 225286"/>
                    <a:gd name="connsiteX1" fmla="*/ 80155 w 269425"/>
                    <a:gd name="connsiteY1" fmla="*/ 69044 h 225286"/>
                    <a:gd name="connsiteX2" fmla="*/ 179547 w 269425"/>
                    <a:gd name="connsiteY2" fmla="*/ 9409 h 225286"/>
                    <a:gd name="connsiteX3" fmla="*/ 219303 w 269425"/>
                    <a:gd name="connsiteY3" fmla="*/ 9409 h 225286"/>
                    <a:gd name="connsiteX4" fmla="*/ 268999 w 269425"/>
                    <a:gd name="connsiteY4" fmla="*/ 98862 h 225286"/>
                    <a:gd name="connsiteX5" fmla="*/ 189486 w 269425"/>
                    <a:gd name="connsiteY5" fmla="*/ 138618 h 225286"/>
                    <a:gd name="connsiteX6" fmla="*/ 70216 w 269425"/>
                    <a:gd name="connsiteY6" fmla="*/ 218131 h 225286"/>
                    <a:gd name="connsiteX7" fmla="*/ 20521 w 269425"/>
                    <a:gd name="connsiteY7" fmla="*/ 218131 h 225286"/>
                    <a:gd name="connsiteX8" fmla="*/ 642 w 269425"/>
                    <a:gd name="connsiteY8" fmla="*/ 188314 h 225286"/>
                    <a:gd name="connsiteX9" fmla="*/ 20521 w 269425"/>
                    <a:gd name="connsiteY9" fmla="*/ 138618 h 22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9425" h="225286">
                      <a:moveTo>
                        <a:pt x="20521" y="138618"/>
                      </a:moveTo>
                      <a:cubicBezTo>
                        <a:pt x="33773" y="118740"/>
                        <a:pt x="53651" y="90579"/>
                        <a:pt x="80155" y="69044"/>
                      </a:cubicBezTo>
                      <a:cubicBezTo>
                        <a:pt x="106659" y="47509"/>
                        <a:pt x="156356" y="19348"/>
                        <a:pt x="179547" y="9409"/>
                      </a:cubicBezTo>
                      <a:cubicBezTo>
                        <a:pt x="202738" y="-530"/>
                        <a:pt x="204394" y="-5500"/>
                        <a:pt x="219303" y="9409"/>
                      </a:cubicBezTo>
                      <a:cubicBezTo>
                        <a:pt x="234212" y="24318"/>
                        <a:pt x="273968" y="77327"/>
                        <a:pt x="268999" y="98862"/>
                      </a:cubicBezTo>
                      <a:cubicBezTo>
                        <a:pt x="264030" y="120397"/>
                        <a:pt x="222617" y="118740"/>
                        <a:pt x="189486" y="138618"/>
                      </a:cubicBezTo>
                      <a:cubicBezTo>
                        <a:pt x="156356" y="158496"/>
                        <a:pt x="98377" y="204879"/>
                        <a:pt x="70216" y="218131"/>
                      </a:cubicBezTo>
                      <a:cubicBezTo>
                        <a:pt x="42055" y="231383"/>
                        <a:pt x="32117" y="223100"/>
                        <a:pt x="20521" y="218131"/>
                      </a:cubicBezTo>
                      <a:cubicBezTo>
                        <a:pt x="8925" y="213162"/>
                        <a:pt x="3955" y="198253"/>
                        <a:pt x="642" y="188314"/>
                      </a:cubicBezTo>
                      <a:cubicBezTo>
                        <a:pt x="-2671" y="178375"/>
                        <a:pt x="7269" y="158496"/>
                        <a:pt x="20521" y="1386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6" name="Freeform 125"/>
                <p:cNvSpPr/>
                <p:nvPr/>
              </p:nvSpPr>
              <p:spPr bwMode="auto">
                <a:xfrm>
                  <a:off x="4210542" y="4158889"/>
                  <a:ext cx="374683" cy="124876"/>
                </a:xfrm>
                <a:custGeom>
                  <a:avLst/>
                  <a:gdLst>
                    <a:gd name="connsiteX0" fmla="*/ 112980 w 374683"/>
                    <a:gd name="connsiteY0" fmla="*/ 124876 h 124876"/>
                    <a:gd name="connsiteX1" fmla="*/ 23528 w 374683"/>
                    <a:gd name="connsiteY1" fmla="*/ 104998 h 124876"/>
                    <a:gd name="connsiteX2" fmla="*/ 3649 w 374683"/>
                    <a:gd name="connsiteY2" fmla="*/ 55302 h 124876"/>
                    <a:gd name="connsiteX3" fmla="*/ 83162 w 374683"/>
                    <a:gd name="connsiteY3" fmla="*/ 5607 h 124876"/>
                    <a:gd name="connsiteX4" fmla="*/ 281945 w 374683"/>
                    <a:gd name="connsiteY4" fmla="*/ 5607 h 124876"/>
                    <a:gd name="connsiteX5" fmla="*/ 361458 w 374683"/>
                    <a:gd name="connsiteY5" fmla="*/ 45363 h 124876"/>
                    <a:gd name="connsiteX6" fmla="*/ 361458 w 374683"/>
                    <a:gd name="connsiteY6" fmla="*/ 114937 h 124876"/>
                    <a:gd name="connsiteX7" fmla="*/ 232249 w 374683"/>
                    <a:gd name="connsiteY7" fmla="*/ 104998 h 124876"/>
                    <a:gd name="connsiteX8" fmla="*/ 112980 w 374683"/>
                    <a:gd name="connsiteY8" fmla="*/ 124876 h 124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683" h="124876">
                      <a:moveTo>
                        <a:pt x="112980" y="124876"/>
                      </a:moveTo>
                      <a:cubicBezTo>
                        <a:pt x="78193" y="124876"/>
                        <a:pt x="41750" y="116594"/>
                        <a:pt x="23528" y="104998"/>
                      </a:cubicBezTo>
                      <a:cubicBezTo>
                        <a:pt x="5306" y="93402"/>
                        <a:pt x="-6290" y="71867"/>
                        <a:pt x="3649" y="55302"/>
                      </a:cubicBezTo>
                      <a:cubicBezTo>
                        <a:pt x="13588" y="38737"/>
                        <a:pt x="36779" y="13889"/>
                        <a:pt x="83162" y="5607"/>
                      </a:cubicBezTo>
                      <a:cubicBezTo>
                        <a:pt x="129545" y="-2675"/>
                        <a:pt x="235562" y="-1019"/>
                        <a:pt x="281945" y="5607"/>
                      </a:cubicBezTo>
                      <a:cubicBezTo>
                        <a:pt x="328328" y="12233"/>
                        <a:pt x="348206" y="27141"/>
                        <a:pt x="361458" y="45363"/>
                      </a:cubicBezTo>
                      <a:cubicBezTo>
                        <a:pt x="374710" y="63585"/>
                        <a:pt x="382993" y="104998"/>
                        <a:pt x="361458" y="114937"/>
                      </a:cubicBezTo>
                      <a:cubicBezTo>
                        <a:pt x="339923" y="124876"/>
                        <a:pt x="265379" y="103342"/>
                        <a:pt x="232249" y="104998"/>
                      </a:cubicBezTo>
                      <a:cubicBezTo>
                        <a:pt x="199119" y="106654"/>
                        <a:pt x="147767" y="124876"/>
                        <a:pt x="112980" y="1248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7" name="Freeform 126"/>
                <p:cNvSpPr/>
                <p:nvPr/>
              </p:nvSpPr>
              <p:spPr bwMode="auto">
                <a:xfrm>
                  <a:off x="3875901" y="4144110"/>
                  <a:ext cx="222441" cy="318560"/>
                </a:xfrm>
                <a:custGeom>
                  <a:avLst/>
                  <a:gdLst>
                    <a:gd name="connsiteX0" fmla="*/ 89812 w 222441"/>
                    <a:gd name="connsiteY0" fmla="*/ 318560 h 318560"/>
                    <a:gd name="connsiteX1" fmla="*/ 360 w 222441"/>
                    <a:gd name="connsiteY1" fmla="*/ 278803 h 318560"/>
                    <a:gd name="connsiteX2" fmla="*/ 119629 w 222441"/>
                    <a:gd name="connsiteY2" fmla="*/ 99899 h 318560"/>
                    <a:gd name="connsiteX3" fmla="*/ 219021 w 222441"/>
                    <a:gd name="connsiteY3" fmla="*/ 507 h 318560"/>
                    <a:gd name="connsiteX4" fmla="*/ 189203 w 222441"/>
                    <a:gd name="connsiteY4" fmla="*/ 139655 h 318560"/>
                    <a:gd name="connsiteX5" fmla="*/ 89812 w 222441"/>
                    <a:gd name="connsiteY5" fmla="*/ 248986 h 31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2441" h="318560">
                      <a:moveTo>
                        <a:pt x="89812" y="318560"/>
                      </a:moveTo>
                      <a:cubicBezTo>
                        <a:pt x="42601" y="316903"/>
                        <a:pt x="-4610" y="315246"/>
                        <a:pt x="360" y="278803"/>
                      </a:cubicBezTo>
                      <a:cubicBezTo>
                        <a:pt x="5329" y="242359"/>
                        <a:pt x="83186" y="146282"/>
                        <a:pt x="119629" y="99899"/>
                      </a:cubicBezTo>
                      <a:cubicBezTo>
                        <a:pt x="156072" y="53516"/>
                        <a:pt x="207425" y="-6119"/>
                        <a:pt x="219021" y="507"/>
                      </a:cubicBezTo>
                      <a:cubicBezTo>
                        <a:pt x="230617" y="7133"/>
                        <a:pt x="210738" y="98242"/>
                        <a:pt x="189203" y="139655"/>
                      </a:cubicBezTo>
                      <a:cubicBezTo>
                        <a:pt x="167668" y="181068"/>
                        <a:pt x="128740" y="215027"/>
                        <a:pt x="89812" y="248986"/>
                      </a:cubicBezTo>
                    </a:path>
                  </a:pathLst>
                </a:cu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grpSp>
              <p:nvGrpSpPr>
                <p:cNvPr id="128" name="Group 127"/>
                <p:cNvGrpSpPr/>
                <p:nvPr/>
              </p:nvGrpSpPr>
              <p:grpSpPr>
                <a:xfrm>
                  <a:off x="2804295" y="3373934"/>
                  <a:ext cx="3748905" cy="1610766"/>
                  <a:chOff x="2804295" y="3373934"/>
                  <a:chExt cx="3748905" cy="1610766"/>
                </a:xfrm>
              </p:grpSpPr>
              <p:sp>
                <p:nvSpPr>
                  <p:cNvPr id="132" name="Oval 131"/>
                  <p:cNvSpPr/>
                  <p:nvPr/>
                </p:nvSpPr>
                <p:spPr>
                  <a:xfrm>
                    <a:off x="2804295" y="3373934"/>
                    <a:ext cx="3748905" cy="1610766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3595793" y="3767661"/>
                    <a:ext cx="2119208" cy="880539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4074897" y="4037217"/>
                    <a:ext cx="1182904" cy="340045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9" name="TextBox 128"/>
                <p:cNvSpPr txBox="1"/>
                <p:nvPr/>
              </p:nvSpPr>
              <p:spPr>
                <a:xfrm>
                  <a:off x="5228106" y="4010315"/>
                  <a:ext cx="16850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dirty="0" smtClean="0">
                      <a:solidFill>
                        <a:srgbClr val="FF0000"/>
                      </a:solidFill>
                    </a:rPr>
                    <a:t>3      4             5</a:t>
                  </a:r>
                  <a:endParaRPr lang="en-US" sz="18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585225" y="4144110"/>
                  <a:ext cx="177209" cy="130035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916384" y="2868001"/>
                  <a:ext cx="79861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</a:rPr>
                    <a:t>f(x)</a:t>
                  </a:r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21" name="Oval 120"/>
              <p:cNvSpPr/>
              <p:nvPr/>
            </p:nvSpPr>
            <p:spPr>
              <a:xfrm>
                <a:off x="3654732" y="4345225"/>
                <a:ext cx="300279" cy="36198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" name="Group 121"/>
              <p:cNvGrpSpPr/>
              <p:nvPr/>
            </p:nvGrpSpPr>
            <p:grpSpPr>
              <a:xfrm>
                <a:off x="4034436" y="4620536"/>
                <a:ext cx="5197031" cy="1437815"/>
                <a:chOff x="4034436" y="4620536"/>
                <a:chExt cx="5197031" cy="1437815"/>
              </a:xfrm>
            </p:grpSpPr>
            <p:cxnSp>
              <p:nvCxnSpPr>
                <p:cNvPr id="123" name="Straight Arrow Connector 122"/>
                <p:cNvCxnSpPr/>
                <p:nvPr/>
              </p:nvCxnSpPr>
              <p:spPr>
                <a:xfrm flipH="1" flipV="1">
                  <a:off x="4034436" y="4620536"/>
                  <a:ext cx="1813278" cy="851947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TextBox 123"/>
                <p:cNvSpPr txBox="1"/>
                <p:nvPr/>
              </p:nvSpPr>
              <p:spPr>
                <a:xfrm>
                  <a:off x="5500125" y="5227354"/>
                  <a:ext cx="373134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x*=</a:t>
                  </a:r>
                  <a:r>
                    <a:rPr lang="en-US" sz="2400" b="1" dirty="0" smtClean="0"/>
                    <a:t>Minimum where</a:t>
                  </a:r>
                </a:p>
                <a:p>
                  <a:pPr algn="ctr"/>
                  <a:r>
                    <a:rPr lang="en-US" sz="2400" b="1" dirty="0" smtClean="0"/>
                    <a:t>contours 1</a:t>
                  </a:r>
                  <a:r>
                    <a:rPr lang="en-US" sz="2400" b="1" baseline="30000" dirty="0" smtClean="0"/>
                    <a:t>st</a:t>
                  </a:r>
                  <a:r>
                    <a:rPr lang="en-US" sz="2400" b="1" dirty="0" smtClean="0"/>
                    <a:t> “kiss” at </a:t>
                  </a:r>
                  <a:r>
                    <a:rPr lang="en-US" sz="2400" b="1" dirty="0" smtClean="0">
                      <a:solidFill>
                        <a:srgbClr val="19E919"/>
                      </a:solidFill>
                    </a:rPr>
                    <a:t>green</a:t>
                  </a:r>
                  <a:endParaRPr lang="en-US" sz="2400" b="1" dirty="0">
                    <a:solidFill>
                      <a:srgbClr val="19E919"/>
                    </a:solidFill>
                  </a:endParaRPr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1915765" y="2098128"/>
              <a:ext cx="3590696" cy="2849641"/>
              <a:chOff x="1879735" y="2331959"/>
              <a:chExt cx="3590696" cy="284964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1879735" y="2575443"/>
                <a:ext cx="2731290" cy="2606157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40363" y="2331959"/>
                <a:ext cx="1630068" cy="599929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Freeform 92"/>
            <p:cNvSpPr/>
            <p:nvPr/>
          </p:nvSpPr>
          <p:spPr>
            <a:xfrm>
              <a:off x="3886200" y="2342772"/>
              <a:ext cx="768927" cy="249736"/>
            </a:xfrm>
            <a:custGeom>
              <a:avLst/>
              <a:gdLst>
                <a:gd name="connsiteX0" fmla="*/ 0 w 768927"/>
                <a:gd name="connsiteY0" fmla="*/ 249736 h 249736"/>
                <a:gd name="connsiteX1" fmla="*/ 103909 w 768927"/>
                <a:gd name="connsiteY1" fmla="*/ 62700 h 249736"/>
                <a:gd name="connsiteX2" fmla="*/ 332509 w 768927"/>
                <a:gd name="connsiteY2" fmla="*/ 354 h 249736"/>
                <a:gd name="connsiteX3" fmla="*/ 768927 w 768927"/>
                <a:gd name="connsiteY3" fmla="*/ 41918 h 24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927" h="249736">
                  <a:moveTo>
                    <a:pt x="0" y="249736"/>
                  </a:moveTo>
                  <a:cubicBezTo>
                    <a:pt x="24245" y="177000"/>
                    <a:pt x="48491" y="104264"/>
                    <a:pt x="103909" y="62700"/>
                  </a:cubicBezTo>
                  <a:cubicBezTo>
                    <a:pt x="159327" y="21136"/>
                    <a:pt x="221673" y="3818"/>
                    <a:pt x="332509" y="354"/>
                  </a:cubicBezTo>
                  <a:cubicBezTo>
                    <a:pt x="443345" y="-3110"/>
                    <a:pt x="606136" y="19404"/>
                    <a:pt x="768927" y="41918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500456" y="1143012"/>
              <a:ext cx="2028894" cy="1187878"/>
              <a:chOff x="2353312" y="1148219"/>
              <a:chExt cx="2028894" cy="118787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2353312" y="1148219"/>
                <a:ext cx="1709122" cy="95410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7030A0"/>
                    </a:solidFill>
                  </a:rPr>
                  <a:t>Kiss curve</a:t>
                </a:r>
              </a:p>
              <a:p>
                <a:pPr algn="ctr"/>
                <a:r>
                  <a:rPr lang="en-US" sz="2800" dirty="0" smtClean="0">
                    <a:solidFill>
                      <a:srgbClr val="7030A0"/>
                    </a:solidFill>
                    <a:sym typeface="Symbol" panose="05050102010706020507" pitchFamily="18" charset="2"/>
                  </a:rPr>
                  <a:t>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L=0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4031673" y="1579418"/>
                <a:ext cx="350533" cy="756679"/>
              </a:xfrm>
              <a:custGeom>
                <a:avLst/>
                <a:gdLst>
                  <a:gd name="connsiteX0" fmla="*/ 0 w 484867"/>
                  <a:gd name="connsiteY0" fmla="*/ 0 h 935182"/>
                  <a:gd name="connsiteX1" fmla="*/ 457200 w 484867"/>
                  <a:gd name="connsiteY1" fmla="*/ 166255 h 935182"/>
                  <a:gd name="connsiteX2" fmla="*/ 394854 w 484867"/>
                  <a:gd name="connsiteY2" fmla="*/ 935182 h 93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4867" h="935182">
                    <a:moveTo>
                      <a:pt x="0" y="0"/>
                    </a:moveTo>
                    <a:cubicBezTo>
                      <a:pt x="195695" y="5195"/>
                      <a:pt x="391391" y="10391"/>
                      <a:pt x="457200" y="166255"/>
                    </a:cubicBezTo>
                    <a:cubicBezTo>
                      <a:pt x="523009" y="322119"/>
                      <a:pt x="458931" y="628650"/>
                      <a:pt x="394854" y="935182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96982" y="5029200"/>
              <a:ext cx="8498809" cy="936069"/>
              <a:chOff x="130260" y="5986734"/>
              <a:chExt cx="8498809" cy="936069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30260" y="6255437"/>
                <a:ext cx="2324061" cy="667366"/>
                <a:chOff x="3238539" y="6284166"/>
                <a:chExt cx="2324061" cy="667366"/>
              </a:xfrm>
            </p:grpSpPr>
            <p:sp>
              <p:nvSpPr>
                <p:cNvPr id="106" name="Freeform 105"/>
                <p:cNvSpPr/>
                <p:nvPr/>
              </p:nvSpPr>
              <p:spPr>
                <a:xfrm>
                  <a:off x="4045527" y="6284166"/>
                  <a:ext cx="1517073" cy="405740"/>
                </a:xfrm>
                <a:custGeom>
                  <a:avLst/>
                  <a:gdLst>
                    <a:gd name="connsiteX0" fmla="*/ 0 w 1517073"/>
                    <a:gd name="connsiteY0" fmla="*/ 465028 h 467710"/>
                    <a:gd name="connsiteX1" fmla="*/ 477982 w 1517073"/>
                    <a:gd name="connsiteY1" fmla="*/ 402682 h 467710"/>
                    <a:gd name="connsiteX2" fmla="*/ 685800 w 1517073"/>
                    <a:gd name="connsiteY2" fmla="*/ 28609 h 467710"/>
                    <a:gd name="connsiteX3" fmla="*/ 768927 w 1517073"/>
                    <a:gd name="connsiteY3" fmla="*/ 70173 h 467710"/>
                    <a:gd name="connsiteX4" fmla="*/ 976745 w 1517073"/>
                    <a:gd name="connsiteY4" fmla="*/ 423464 h 467710"/>
                    <a:gd name="connsiteX5" fmla="*/ 1517073 w 1517073"/>
                    <a:gd name="connsiteY5" fmla="*/ 444246 h 467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7073" h="467710">
                      <a:moveTo>
                        <a:pt x="0" y="465028"/>
                      </a:moveTo>
                      <a:cubicBezTo>
                        <a:pt x="181841" y="470223"/>
                        <a:pt x="363682" y="475418"/>
                        <a:pt x="477982" y="402682"/>
                      </a:cubicBezTo>
                      <a:cubicBezTo>
                        <a:pt x="592282" y="329946"/>
                        <a:pt x="637309" y="84027"/>
                        <a:pt x="685800" y="28609"/>
                      </a:cubicBezTo>
                      <a:cubicBezTo>
                        <a:pt x="734291" y="-26809"/>
                        <a:pt x="720436" y="4364"/>
                        <a:pt x="768927" y="70173"/>
                      </a:cubicBezTo>
                      <a:cubicBezTo>
                        <a:pt x="817418" y="135982"/>
                        <a:pt x="852054" y="361119"/>
                        <a:pt x="976745" y="423464"/>
                      </a:cubicBezTo>
                      <a:cubicBezTo>
                        <a:pt x="1101436" y="485809"/>
                        <a:pt x="1309254" y="465027"/>
                        <a:pt x="1517073" y="44424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895137" y="6419447"/>
                  <a:ext cx="1546" cy="4177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772012" y="6721752"/>
                  <a:ext cx="1766230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3238539" y="6396117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L(x)</a:t>
                  </a:r>
                  <a:endParaRPr lang="en-US" sz="1800" dirty="0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4547009" y="65822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x</a:t>
                  </a:r>
                  <a:endParaRPr lang="en-US" sz="1800" dirty="0"/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826031" y="6254636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&gt;0</a:t>
                </a:r>
                <a:endParaRPr lang="en-US" sz="12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87539" y="6252528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&gt;0</a:t>
                </a:r>
                <a:endParaRPr lang="en-US" sz="12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213695" y="5986734"/>
                <a:ext cx="7377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dL</a:t>
                </a:r>
                <a:r>
                  <a:rPr lang="en-US" sz="1200" dirty="0" smtClean="0"/>
                  <a:t>/d</a:t>
                </a:r>
                <a:r>
                  <a:rPr lang="en-US" sz="1200" dirty="0" smtClean="0">
                    <a:latin typeface="Symbol" panose="05050102010706020507" pitchFamily="18" charset="2"/>
                  </a:rPr>
                  <a:t>a</a:t>
                </a:r>
                <a:r>
                  <a:rPr lang="en-US" sz="1200" dirty="0" smtClean="0"/>
                  <a:t>=0</a:t>
                </a:r>
                <a:endParaRPr lang="en-US" sz="12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715206" y="6015711"/>
                <a:ext cx="5913863" cy="8309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Therefore, L(</a:t>
                </a:r>
                <a:r>
                  <a:rPr lang="en-US" sz="2400" b="1" dirty="0" err="1" smtClean="0"/>
                  <a:t>x,</a:t>
                </a:r>
                <a:r>
                  <a:rPr lang="en-US" sz="2400" b="1" dirty="0" err="1" smtClean="0">
                    <a:latin typeface="Symbol" panose="05050102010706020507" pitchFamily="18" charset="2"/>
                  </a:rPr>
                  <a:t>a</a:t>
                </a:r>
                <a:r>
                  <a:rPr lang="en-US" sz="2400" b="1" dirty="0" smtClean="0"/>
                  <a:t>) is a maximum at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x* </a:t>
                </a:r>
                <a:r>
                  <a:rPr lang="en-US" sz="2400" b="1" dirty="0" smtClean="0"/>
                  <a:t>along</a:t>
                </a:r>
              </a:p>
              <a:p>
                <a:pPr algn="ctr"/>
                <a:r>
                  <a:rPr lang="en-US" sz="2400" b="1" dirty="0" smtClean="0"/>
                  <a:t>Kiss curve where </a:t>
                </a:r>
                <a:r>
                  <a:rPr lang="en-US" sz="2400" b="1" dirty="0" smtClean="0">
                    <a:sym typeface="Symbol" panose="05050102010706020507" pitchFamily="18" charset="2"/>
                  </a:rPr>
                  <a:t></a:t>
                </a:r>
                <a:r>
                  <a:rPr lang="en-US" sz="2400" b="1" dirty="0" smtClean="0"/>
                  <a:t>L(</a:t>
                </a:r>
                <a:r>
                  <a:rPr lang="en-US" sz="2400" b="1" dirty="0" err="1" smtClean="0"/>
                  <a:t>x,</a:t>
                </a:r>
                <a:r>
                  <a:rPr lang="en-US" sz="2400" b="1" dirty="0" err="1" smtClean="0">
                    <a:latin typeface="Symbol" panose="05050102010706020507" pitchFamily="18" charset="2"/>
                  </a:rPr>
                  <a:t>a</a:t>
                </a:r>
                <a:r>
                  <a:rPr lang="en-US" sz="2400" b="1" dirty="0" smtClean="0"/>
                  <a:t>)=0</a:t>
                </a:r>
                <a:endParaRPr lang="en-US" sz="2400" b="1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0" y="5195288"/>
            <a:ext cx="9029526" cy="1464731"/>
            <a:chOff x="356160" y="7050299"/>
            <a:chExt cx="9029526" cy="1464731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160" y="7198497"/>
              <a:ext cx="4311406" cy="1143000"/>
            </a:xfrm>
            <a:prstGeom prst="rect">
              <a:avLst/>
            </a:prstGeom>
          </p:spPr>
        </p:pic>
        <p:grpSp>
          <p:nvGrpSpPr>
            <p:cNvPr id="96" name="Group 95"/>
            <p:cNvGrpSpPr/>
            <p:nvPr/>
          </p:nvGrpSpPr>
          <p:grpSpPr>
            <a:xfrm>
              <a:off x="3951952" y="7050299"/>
              <a:ext cx="5433734" cy="1464731"/>
              <a:chOff x="3595792" y="1447800"/>
              <a:chExt cx="5433734" cy="1464731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2434" y="1447800"/>
                <a:ext cx="4267092" cy="1464731"/>
              </a:xfrm>
              <a:prstGeom prst="rect">
                <a:avLst/>
              </a:prstGeom>
            </p:spPr>
          </p:pic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3595792" y="2057400"/>
                <a:ext cx="1229499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arrow" w="med" len="med"/>
              </a:ln>
              <a:effectLst/>
            </p:spPr>
          </p:cxnSp>
        </p:grpSp>
      </p:grpSp>
      <p:grpSp>
        <p:nvGrpSpPr>
          <p:cNvPr id="4" name="Group 3"/>
          <p:cNvGrpSpPr/>
          <p:nvPr/>
        </p:nvGrpSpPr>
        <p:grpSpPr>
          <a:xfrm>
            <a:off x="4231019" y="4132209"/>
            <a:ext cx="4186532" cy="1672679"/>
            <a:chOff x="4231019" y="4132209"/>
            <a:chExt cx="4186532" cy="1672679"/>
          </a:xfrm>
        </p:grpSpPr>
        <p:sp>
          <p:nvSpPr>
            <p:cNvPr id="3" name="Rectangle 2"/>
            <p:cNvSpPr/>
            <p:nvPr/>
          </p:nvSpPr>
          <p:spPr>
            <a:xfrm>
              <a:off x="4231019" y="4132209"/>
              <a:ext cx="3541381" cy="294318"/>
            </a:xfrm>
            <a:prstGeom prst="rect">
              <a:avLst/>
            </a:prstGeom>
            <a:solidFill>
              <a:srgbClr val="19E919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876170" y="5343486"/>
              <a:ext cx="3541381" cy="461402"/>
            </a:xfrm>
            <a:prstGeom prst="rect">
              <a:avLst/>
            </a:prstGeom>
            <a:solidFill>
              <a:srgbClr val="19E919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3861029" y="4510598"/>
            <a:ext cx="5168497" cy="1716869"/>
            <a:chOff x="3669425" y="4006365"/>
            <a:chExt cx="5168497" cy="1716869"/>
          </a:xfrm>
        </p:grpSpPr>
        <p:sp>
          <p:nvSpPr>
            <p:cNvPr id="145" name="Rectangle 144"/>
            <p:cNvSpPr/>
            <p:nvPr/>
          </p:nvSpPr>
          <p:spPr>
            <a:xfrm>
              <a:off x="3669425" y="4006365"/>
              <a:ext cx="3911371" cy="379554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76170" y="5343486"/>
              <a:ext cx="3961752" cy="379748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1953" y="4647506"/>
            <a:ext cx="1199282" cy="113005"/>
            <a:chOff x="767134" y="6636520"/>
            <a:chExt cx="1199282" cy="113005"/>
          </a:xfrm>
        </p:grpSpPr>
        <p:sp>
          <p:nvSpPr>
            <p:cNvPr id="62" name="Oval 61"/>
            <p:cNvSpPr/>
            <p:nvPr/>
          </p:nvSpPr>
          <p:spPr>
            <a:xfrm>
              <a:off x="1587905" y="6636520"/>
              <a:ext cx="108750" cy="11300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67134" y="6661177"/>
              <a:ext cx="107006" cy="81524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859410" y="6652260"/>
              <a:ext cx="107006" cy="8152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Oval 152"/>
          <p:cNvSpPr/>
          <p:nvPr/>
        </p:nvSpPr>
        <p:spPr>
          <a:xfrm>
            <a:off x="3226218" y="2543945"/>
            <a:ext cx="222976" cy="182152"/>
          </a:xfrm>
          <a:prstGeom prst="ellipse">
            <a:avLst/>
          </a:prstGeom>
          <a:solidFill>
            <a:srgbClr val="19E91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70868" y="1342858"/>
            <a:ext cx="150117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Q:Why </a:t>
            </a:r>
            <a:r>
              <a:rPr lang="en-US" sz="1400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sz="1400" b="1" dirty="0" smtClean="0">
                <a:solidFill>
                  <a:srgbClr val="FFFF00"/>
                </a:solidFill>
              </a:rPr>
              <a:t>&gt;0?</a:t>
            </a:r>
          </a:p>
          <a:p>
            <a:r>
              <a:rPr lang="en-US" sz="1400" b="1" dirty="0" smtClean="0">
                <a:solidFill>
                  <a:srgbClr val="FFFF00"/>
                </a:solidFill>
              </a:rPr>
              <a:t>A: </a:t>
            </a:r>
            <a:r>
              <a:rPr lang="en-US" sz="1400" b="1" dirty="0" smtClean="0">
                <a:solidFill>
                  <a:srgbClr val="FFFF00"/>
                </a:solidFill>
                <a:sym typeface="Symbol"/>
              </a:rPr>
              <a:t>g and f</a:t>
            </a:r>
            <a:endParaRPr lang="en-US" sz="1400" b="1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rgbClr val="FFFF00"/>
                </a:solidFill>
              </a:rPr>
              <a:t> same direction!</a:t>
            </a:r>
            <a:endParaRPr lang="en-US" sz="1400" b="1" dirty="0">
              <a:solidFill>
                <a:srgbClr val="FFFF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70868" y="1347217"/>
            <a:ext cx="7251086" cy="5246557"/>
            <a:chOff x="-1281725" y="476677"/>
            <a:chExt cx="7251086" cy="5246557"/>
          </a:xfrm>
        </p:grpSpPr>
        <p:sp>
          <p:nvSpPr>
            <p:cNvPr id="68" name="Rectangle 67"/>
            <p:cNvSpPr/>
            <p:nvPr/>
          </p:nvSpPr>
          <p:spPr>
            <a:xfrm>
              <a:off x="-1281725" y="476677"/>
              <a:ext cx="1526231" cy="797216"/>
            </a:xfrm>
            <a:prstGeom prst="rect">
              <a:avLst/>
            </a:prstGeom>
            <a:solidFill>
              <a:srgbClr val="00B0F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76170" y="5343486"/>
              <a:ext cx="1093191" cy="379748"/>
            </a:xfrm>
            <a:prstGeom prst="rect">
              <a:avLst/>
            </a:prstGeom>
            <a:solidFill>
              <a:srgbClr val="00B0F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08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080" y="4138719"/>
            <a:ext cx="3861710" cy="6143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971" y="1220903"/>
            <a:ext cx="3951754" cy="135648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458062" y="4853009"/>
            <a:ext cx="777777" cy="967883"/>
            <a:chOff x="2458062" y="4853009"/>
            <a:chExt cx="777777" cy="967883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628900" y="4853009"/>
              <a:ext cx="0" cy="558683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58062" y="5420782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x*=.2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 smtClean="0">
                <a:solidFill>
                  <a:srgbClr val="000000"/>
                </a:solidFill>
              </a:rPr>
              <a:t>Optimization Problem and </a:t>
            </a:r>
            <a:r>
              <a:rPr lang="en-US" altLang="zh-CN" dirty="0" err="1" smtClean="0">
                <a:solidFill>
                  <a:srgbClr val="000000"/>
                </a:solidFill>
              </a:rPr>
              <a:t>Lagrangian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</a:rPr>
              <a:t>Optimization Problem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93" y="1306604"/>
            <a:ext cx="4024407" cy="891561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153886" y="4853009"/>
            <a:ext cx="2808514" cy="524534"/>
          </a:xfrm>
          <a:custGeom>
            <a:avLst/>
            <a:gdLst>
              <a:gd name="connsiteX0" fmla="*/ 0 w 2808514"/>
              <a:gd name="connsiteY0" fmla="*/ 502762 h 524534"/>
              <a:gd name="connsiteX1" fmla="*/ 609600 w 2808514"/>
              <a:gd name="connsiteY1" fmla="*/ 176191 h 524534"/>
              <a:gd name="connsiteX2" fmla="*/ 1480457 w 2808514"/>
              <a:gd name="connsiteY2" fmla="*/ 2020 h 524534"/>
              <a:gd name="connsiteX3" fmla="*/ 2111828 w 2808514"/>
              <a:gd name="connsiteY3" fmla="*/ 110877 h 524534"/>
              <a:gd name="connsiteX4" fmla="*/ 2808514 w 2808514"/>
              <a:gd name="connsiteY4" fmla="*/ 524534 h 524534"/>
              <a:gd name="connsiteX5" fmla="*/ 2808514 w 2808514"/>
              <a:gd name="connsiteY5" fmla="*/ 524534 h 52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514" h="524534">
                <a:moveTo>
                  <a:pt x="0" y="502762"/>
                </a:moveTo>
                <a:cubicBezTo>
                  <a:pt x="181428" y="381205"/>
                  <a:pt x="362857" y="259648"/>
                  <a:pt x="609600" y="176191"/>
                </a:cubicBezTo>
                <a:cubicBezTo>
                  <a:pt x="856343" y="92734"/>
                  <a:pt x="1230086" y="12906"/>
                  <a:pt x="1480457" y="2020"/>
                </a:cubicBezTo>
                <a:cubicBezTo>
                  <a:pt x="1730828" y="-8866"/>
                  <a:pt x="1890485" y="23791"/>
                  <a:pt x="2111828" y="110877"/>
                </a:cubicBezTo>
                <a:cubicBezTo>
                  <a:pt x="2333171" y="197963"/>
                  <a:pt x="2808514" y="524534"/>
                  <a:pt x="2808514" y="524534"/>
                </a:cubicBezTo>
                <a:lnTo>
                  <a:pt x="2808514" y="524534"/>
                </a:lnTo>
              </a:path>
            </a:pathLst>
          </a:cu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68929" y="1829533"/>
            <a:ext cx="3105270" cy="3971784"/>
            <a:chOff x="1768929" y="1829533"/>
            <a:chExt cx="3105270" cy="397178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274194" y="2765940"/>
              <a:ext cx="2600005" cy="3035377"/>
            </a:xfrm>
            <a:prstGeom prst="line">
              <a:avLst/>
            </a:prstGeom>
            <a:ln w="38100">
              <a:solidFill>
                <a:srgbClr val="19E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1768929" y="1829533"/>
              <a:ext cx="2628899" cy="292453"/>
            </a:xfrm>
            <a:prstGeom prst="rect">
              <a:avLst/>
            </a:prstGeom>
            <a:solidFill>
              <a:srgbClr val="19E919">
                <a:alpha val="12000"/>
              </a:srgbClr>
            </a:solidFill>
            <a:ln>
              <a:solidFill>
                <a:schemeClr val="tx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40971" y="1328379"/>
            <a:ext cx="3156858" cy="4070935"/>
            <a:chOff x="1240971" y="1328379"/>
            <a:chExt cx="3156858" cy="4070935"/>
          </a:xfrm>
        </p:grpSpPr>
        <p:sp>
          <p:nvSpPr>
            <p:cNvPr id="15" name="Freeform 14"/>
            <p:cNvSpPr/>
            <p:nvPr/>
          </p:nvSpPr>
          <p:spPr>
            <a:xfrm>
              <a:off x="1240971" y="2656114"/>
              <a:ext cx="3156858" cy="2743200"/>
            </a:xfrm>
            <a:custGeom>
              <a:avLst/>
              <a:gdLst>
                <a:gd name="connsiteX0" fmla="*/ 0 w 3156858"/>
                <a:gd name="connsiteY0" fmla="*/ 2743200 h 2743200"/>
                <a:gd name="connsiteX1" fmla="*/ 979715 w 3156858"/>
                <a:gd name="connsiteY1" fmla="*/ 2460172 h 2743200"/>
                <a:gd name="connsiteX2" fmla="*/ 2068286 w 3156858"/>
                <a:gd name="connsiteY2" fmla="*/ 1480457 h 2743200"/>
                <a:gd name="connsiteX3" fmla="*/ 3156858 w 3156858"/>
                <a:gd name="connsiteY3" fmla="*/ 0 h 274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6858" h="2743200">
                  <a:moveTo>
                    <a:pt x="0" y="2743200"/>
                  </a:moveTo>
                  <a:cubicBezTo>
                    <a:pt x="317500" y="2706914"/>
                    <a:pt x="635001" y="2670629"/>
                    <a:pt x="979715" y="2460172"/>
                  </a:cubicBezTo>
                  <a:cubicBezTo>
                    <a:pt x="1324429" y="2249715"/>
                    <a:pt x="1705429" y="1890486"/>
                    <a:pt x="2068286" y="1480457"/>
                  </a:cubicBezTo>
                  <a:cubicBezTo>
                    <a:pt x="2431143" y="1070428"/>
                    <a:pt x="2794000" y="535214"/>
                    <a:pt x="3156858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58044" y="1328379"/>
              <a:ext cx="1195039" cy="356195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>
              <a:solidFill>
                <a:schemeClr val="tx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53886" y="2721429"/>
            <a:ext cx="4310743" cy="2231571"/>
            <a:chOff x="1153886" y="2721429"/>
            <a:chExt cx="4310743" cy="2231571"/>
          </a:xfrm>
        </p:grpSpPr>
        <p:sp>
          <p:nvSpPr>
            <p:cNvPr id="24" name="Freeform 23"/>
            <p:cNvSpPr/>
            <p:nvPr/>
          </p:nvSpPr>
          <p:spPr>
            <a:xfrm>
              <a:off x="1153886" y="2721429"/>
              <a:ext cx="4310743" cy="2155392"/>
            </a:xfrm>
            <a:custGeom>
              <a:avLst/>
              <a:gdLst>
                <a:gd name="connsiteX0" fmla="*/ 0 w 4310743"/>
                <a:gd name="connsiteY0" fmla="*/ 1611085 h 2155392"/>
                <a:gd name="connsiteX1" fmla="*/ 892628 w 4310743"/>
                <a:gd name="connsiteY1" fmla="*/ 2046514 h 2155392"/>
                <a:gd name="connsiteX2" fmla="*/ 1589314 w 4310743"/>
                <a:gd name="connsiteY2" fmla="*/ 2133600 h 2155392"/>
                <a:gd name="connsiteX3" fmla="*/ 2677885 w 4310743"/>
                <a:gd name="connsiteY3" fmla="*/ 1719942 h 2155392"/>
                <a:gd name="connsiteX4" fmla="*/ 3788228 w 4310743"/>
                <a:gd name="connsiteY4" fmla="*/ 740228 h 2155392"/>
                <a:gd name="connsiteX5" fmla="*/ 4310743 w 4310743"/>
                <a:gd name="connsiteY5" fmla="*/ 0 h 215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0743" h="2155392">
                  <a:moveTo>
                    <a:pt x="0" y="1611085"/>
                  </a:moveTo>
                  <a:cubicBezTo>
                    <a:pt x="313871" y="1785256"/>
                    <a:pt x="627742" y="1959428"/>
                    <a:pt x="892628" y="2046514"/>
                  </a:cubicBezTo>
                  <a:cubicBezTo>
                    <a:pt x="1157514" y="2133600"/>
                    <a:pt x="1291771" y="2188029"/>
                    <a:pt x="1589314" y="2133600"/>
                  </a:cubicBezTo>
                  <a:cubicBezTo>
                    <a:pt x="1886857" y="2079171"/>
                    <a:pt x="2311399" y="1952171"/>
                    <a:pt x="2677885" y="1719942"/>
                  </a:cubicBezTo>
                  <a:cubicBezTo>
                    <a:pt x="3044371" y="1487713"/>
                    <a:pt x="3516085" y="1026885"/>
                    <a:pt x="3788228" y="740228"/>
                  </a:cubicBezTo>
                  <a:cubicBezTo>
                    <a:pt x="4060371" y="453571"/>
                    <a:pt x="4185557" y="226785"/>
                    <a:pt x="4310743" y="0"/>
                  </a:cubicBezTo>
                </a:path>
              </a:pathLst>
            </a:custGeom>
            <a:noFill/>
            <a:ln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514600" y="4791208"/>
              <a:ext cx="228600" cy="16179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52860" y="2721429"/>
            <a:ext cx="5138057" cy="2336759"/>
            <a:chOff x="1153885" y="2438212"/>
            <a:chExt cx="5138057" cy="2336759"/>
          </a:xfrm>
        </p:grpSpPr>
        <p:sp>
          <p:nvSpPr>
            <p:cNvPr id="28" name="Freeform 27"/>
            <p:cNvSpPr/>
            <p:nvPr/>
          </p:nvSpPr>
          <p:spPr>
            <a:xfrm>
              <a:off x="1153885" y="2438212"/>
              <a:ext cx="5138057" cy="2291225"/>
            </a:xfrm>
            <a:custGeom>
              <a:avLst/>
              <a:gdLst>
                <a:gd name="connsiteX0" fmla="*/ 5138057 w 5138057"/>
                <a:gd name="connsiteY0" fmla="*/ 0 h 2291225"/>
                <a:gd name="connsiteX1" fmla="*/ 4136572 w 5138057"/>
                <a:gd name="connsiteY1" fmla="*/ 1328057 h 2291225"/>
                <a:gd name="connsiteX2" fmla="*/ 2917372 w 5138057"/>
                <a:gd name="connsiteY2" fmla="*/ 2133600 h 2291225"/>
                <a:gd name="connsiteX3" fmla="*/ 2090057 w 5138057"/>
                <a:gd name="connsiteY3" fmla="*/ 2286000 h 2291225"/>
                <a:gd name="connsiteX4" fmla="*/ 1959429 w 5138057"/>
                <a:gd name="connsiteY4" fmla="*/ 2242457 h 2291225"/>
                <a:gd name="connsiteX5" fmla="*/ 1328057 w 5138057"/>
                <a:gd name="connsiteY5" fmla="*/ 2111829 h 2291225"/>
                <a:gd name="connsiteX6" fmla="*/ 370114 w 5138057"/>
                <a:gd name="connsiteY6" fmla="*/ 1458686 h 2291225"/>
                <a:gd name="connsiteX7" fmla="*/ 0 w 5138057"/>
                <a:gd name="connsiteY7" fmla="*/ 1066800 h 229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8057" h="2291225">
                  <a:moveTo>
                    <a:pt x="5138057" y="0"/>
                  </a:moveTo>
                  <a:cubicBezTo>
                    <a:pt x="4822371" y="486228"/>
                    <a:pt x="4506686" y="972457"/>
                    <a:pt x="4136572" y="1328057"/>
                  </a:cubicBezTo>
                  <a:cubicBezTo>
                    <a:pt x="3766458" y="1683657"/>
                    <a:pt x="3258458" y="1973943"/>
                    <a:pt x="2917372" y="2133600"/>
                  </a:cubicBezTo>
                  <a:cubicBezTo>
                    <a:pt x="2576286" y="2293257"/>
                    <a:pt x="2249714" y="2267857"/>
                    <a:pt x="2090057" y="2286000"/>
                  </a:cubicBezTo>
                  <a:cubicBezTo>
                    <a:pt x="1930400" y="2304143"/>
                    <a:pt x="2086429" y="2271485"/>
                    <a:pt x="1959429" y="2242457"/>
                  </a:cubicBezTo>
                  <a:cubicBezTo>
                    <a:pt x="1832429" y="2213429"/>
                    <a:pt x="1592943" y="2242458"/>
                    <a:pt x="1328057" y="2111829"/>
                  </a:cubicBezTo>
                  <a:cubicBezTo>
                    <a:pt x="1063171" y="1981200"/>
                    <a:pt x="591457" y="1632857"/>
                    <a:pt x="370114" y="1458686"/>
                  </a:cubicBezTo>
                  <a:cubicBezTo>
                    <a:pt x="148771" y="1284515"/>
                    <a:pt x="74385" y="1175657"/>
                    <a:pt x="0" y="1066800"/>
                  </a:cubicBezTo>
                </a:path>
              </a:pathLst>
            </a:custGeom>
            <a:noFill/>
            <a:ln w="28575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09257" y="4613179"/>
              <a:ext cx="228600" cy="16179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6801" y="2786743"/>
            <a:ext cx="6226629" cy="2699657"/>
            <a:chOff x="1066801" y="2786743"/>
            <a:chExt cx="6226629" cy="2699657"/>
          </a:xfrm>
        </p:grpSpPr>
        <p:sp>
          <p:nvSpPr>
            <p:cNvPr id="31" name="Freeform 30"/>
            <p:cNvSpPr/>
            <p:nvPr/>
          </p:nvSpPr>
          <p:spPr>
            <a:xfrm>
              <a:off x="1066801" y="2786743"/>
              <a:ext cx="6226629" cy="2575388"/>
            </a:xfrm>
            <a:custGeom>
              <a:avLst/>
              <a:gdLst>
                <a:gd name="connsiteX0" fmla="*/ 6226629 w 6226629"/>
                <a:gd name="connsiteY0" fmla="*/ 0 h 2575388"/>
                <a:gd name="connsiteX1" fmla="*/ 5029200 w 6226629"/>
                <a:gd name="connsiteY1" fmla="*/ 1415143 h 2575388"/>
                <a:gd name="connsiteX2" fmla="*/ 3461657 w 6226629"/>
                <a:gd name="connsiteY2" fmla="*/ 2525486 h 2575388"/>
                <a:gd name="connsiteX3" fmla="*/ 1959429 w 6226629"/>
                <a:gd name="connsiteY3" fmla="*/ 2286000 h 2575388"/>
                <a:gd name="connsiteX4" fmla="*/ 957943 w 6226629"/>
                <a:gd name="connsiteY4" fmla="*/ 1415143 h 2575388"/>
                <a:gd name="connsiteX5" fmla="*/ 0 w 6226629"/>
                <a:gd name="connsiteY5" fmla="*/ 413657 h 257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26629" h="2575388">
                  <a:moveTo>
                    <a:pt x="6226629" y="0"/>
                  </a:moveTo>
                  <a:cubicBezTo>
                    <a:pt x="5858329" y="497114"/>
                    <a:pt x="5490029" y="994229"/>
                    <a:pt x="5029200" y="1415143"/>
                  </a:cubicBezTo>
                  <a:cubicBezTo>
                    <a:pt x="4568371" y="1836057"/>
                    <a:pt x="3973285" y="2380343"/>
                    <a:pt x="3461657" y="2525486"/>
                  </a:cubicBezTo>
                  <a:cubicBezTo>
                    <a:pt x="2950029" y="2670629"/>
                    <a:pt x="2376715" y="2471057"/>
                    <a:pt x="1959429" y="2286000"/>
                  </a:cubicBezTo>
                  <a:cubicBezTo>
                    <a:pt x="1542143" y="2100943"/>
                    <a:pt x="1284514" y="1727200"/>
                    <a:pt x="957943" y="1415143"/>
                  </a:cubicBezTo>
                  <a:cubicBezTo>
                    <a:pt x="631371" y="1103086"/>
                    <a:pt x="315685" y="758371"/>
                    <a:pt x="0" y="413657"/>
                  </a:cubicBezTo>
                </a:path>
              </a:pathLst>
            </a:cu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86200" y="5324608"/>
              <a:ext cx="228600" cy="16179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53887" y="1306604"/>
            <a:ext cx="6847113" cy="3751739"/>
            <a:chOff x="1153887" y="1306604"/>
            <a:chExt cx="6847113" cy="3751739"/>
          </a:xfrm>
        </p:grpSpPr>
        <p:grpSp>
          <p:nvGrpSpPr>
            <p:cNvPr id="23" name="Group 22"/>
            <p:cNvGrpSpPr/>
            <p:nvPr/>
          </p:nvGrpSpPr>
          <p:grpSpPr>
            <a:xfrm>
              <a:off x="1153887" y="2764971"/>
              <a:ext cx="3646714" cy="2293372"/>
              <a:chOff x="1153887" y="2764971"/>
              <a:chExt cx="3646714" cy="2293372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153887" y="2764971"/>
                <a:ext cx="3646714" cy="2249830"/>
              </a:xfrm>
              <a:custGeom>
                <a:avLst/>
                <a:gdLst>
                  <a:gd name="connsiteX0" fmla="*/ 0 w 3766457"/>
                  <a:gd name="connsiteY0" fmla="*/ 2111829 h 2249830"/>
                  <a:gd name="connsiteX1" fmla="*/ 609600 w 3766457"/>
                  <a:gd name="connsiteY1" fmla="*/ 2242458 h 2249830"/>
                  <a:gd name="connsiteX2" fmla="*/ 1807028 w 3766457"/>
                  <a:gd name="connsiteY2" fmla="*/ 1915886 h 2249830"/>
                  <a:gd name="connsiteX3" fmla="*/ 2873828 w 3766457"/>
                  <a:gd name="connsiteY3" fmla="*/ 1110343 h 2249830"/>
                  <a:gd name="connsiteX4" fmla="*/ 3766457 w 3766457"/>
                  <a:gd name="connsiteY4" fmla="*/ 0 h 2249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6457" h="2249830">
                    <a:moveTo>
                      <a:pt x="0" y="2111829"/>
                    </a:moveTo>
                    <a:cubicBezTo>
                      <a:pt x="154214" y="2193472"/>
                      <a:pt x="308429" y="2275115"/>
                      <a:pt x="609600" y="2242458"/>
                    </a:cubicBezTo>
                    <a:cubicBezTo>
                      <a:pt x="910771" y="2209801"/>
                      <a:pt x="1429657" y="2104572"/>
                      <a:pt x="1807028" y="1915886"/>
                    </a:cubicBezTo>
                    <a:cubicBezTo>
                      <a:pt x="2184399" y="1727200"/>
                      <a:pt x="2547257" y="1429657"/>
                      <a:pt x="2873828" y="1110343"/>
                    </a:cubicBezTo>
                    <a:cubicBezTo>
                      <a:pt x="3200399" y="791029"/>
                      <a:pt x="3483428" y="395514"/>
                      <a:pt x="3766457" y="0"/>
                    </a:cubicBezTo>
                  </a:path>
                </a:pathLst>
              </a:custGeom>
              <a:noFill/>
              <a:ln w="28575">
                <a:solidFill>
                  <a:srgbClr val="7030A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643742" y="4896551"/>
                <a:ext cx="228600" cy="161792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6190917" y="1306604"/>
              <a:ext cx="1810083" cy="377970"/>
            </a:xfrm>
            <a:prstGeom prst="rect">
              <a:avLst/>
            </a:prstGeom>
            <a:solidFill>
              <a:srgbClr val="7030A0">
                <a:alpha val="2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66801" y="2656114"/>
            <a:ext cx="7391399" cy="3122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88000" y="5778577"/>
            <a:ext cx="762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0                                                      0.5                                                      1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407405" y="592353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9882" y="3947417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L(</a:t>
            </a:r>
            <a:r>
              <a:rPr lang="en-US" sz="2800" dirty="0" err="1" smtClean="0"/>
              <a:t>x,</a:t>
            </a:r>
            <a:r>
              <a:rPr lang="en-US" sz="2400" dirty="0" err="1" smtClean="0">
                <a:latin typeface="Symbol" panose="05050102010706020507" pitchFamily="18" charset="2"/>
              </a:rPr>
              <a:t>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096401" y="5411692"/>
            <a:ext cx="74053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47593" y="2556656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0.2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827494" y="53847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485" y="4738552"/>
            <a:ext cx="4434885" cy="108356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1885" y="5866748"/>
            <a:ext cx="4419600" cy="8135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7371" y="4614446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 smtClean="0">
                <a:solidFill>
                  <a:srgbClr val="7030A0"/>
                </a:solidFill>
              </a:rPr>
              <a:t>=.01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07165" y="4114351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Symbol" panose="05050102010706020507" pitchFamily="18" charset="2"/>
              </a:rPr>
              <a:t>a</a:t>
            </a:r>
            <a:r>
              <a:rPr lang="en-US" sz="1600" dirty="0" smtClean="0">
                <a:solidFill>
                  <a:srgbClr val="7030A0"/>
                </a:solidFill>
              </a:rPr>
              <a:t>=.02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5517" y="6519035"/>
            <a:ext cx="5130800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Ah-ha, </a:t>
            </a:r>
            <a:r>
              <a:rPr lang="en-US" sz="1400" dirty="0" smtClean="0">
                <a:solidFill>
                  <a:srgbClr val="7030A0"/>
                </a:solidFill>
              </a:rPr>
              <a:t>purple curve </a:t>
            </a:r>
            <a:r>
              <a:rPr lang="en-US" sz="1400" dirty="0" smtClean="0"/>
              <a:t>must be a maximum at blue point </a:t>
            </a:r>
            <a:r>
              <a:rPr lang="en-US" sz="1400" dirty="0" smtClean="0">
                <a:solidFill>
                  <a:srgbClr val="FF0000"/>
                </a:solidFill>
              </a:rPr>
              <a:t>x*=.2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0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D26D-60A9-449C-81DD-52A2699E3382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99B3EE-8CCF-4E70-8E9F-BC830481299B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The Kernel Trick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Recall the SVM optimization problem</a:t>
            </a: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The data points only appear as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 inner product</a:t>
            </a:r>
          </a:p>
          <a:p>
            <a:r>
              <a:rPr lang="en-US" altLang="zh-CN">
                <a:ea typeface="SimSun" panose="02010600030101010101" pitchFamily="2" charset="-122"/>
              </a:rPr>
              <a:t>As long as we can calculate the inner product in the feature space, we do not need the mapping explicitly</a:t>
            </a:r>
          </a:p>
          <a:p>
            <a:r>
              <a:rPr lang="en-US" altLang="zh-CN">
                <a:ea typeface="SimSun" panose="02010600030101010101" pitchFamily="2" charset="-122"/>
              </a:rPr>
              <a:t>Many common geometric operations (angles, distances) can be expressed by inner products</a:t>
            </a:r>
          </a:p>
          <a:p>
            <a:r>
              <a:rPr lang="en-US" altLang="zh-CN">
                <a:ea typeface="SimSun" panose="02010600030101010101" pitchFamily="2" charset="-122"/>
              </a:rPr>
              <a:t>Define the kernel function </a:t>
            </a:r>
            <a:r>
              <a:rPr lang="en-US" altLang="zh-CN" i="1">
                <a:ea typeface="SimSun" panose="02010600030101010101" pitchFamily="2" charset="-122"/>
              </a:rPr>
              <a:t>K</a:t>
            </a:r>
            <a:r>
              <a:rPr lang="en-US" altLang="zh-CN">
                <a:ea typeface="SimSun" panose="02010600030101010101" pitchFamily="2" charset="-122"/>
              </a:rPr>
              <a:t>  by</a:t>
            </a:r>
          </a:p>
        </p:txBody>
      </p:sp>
      <p:pic>
        <p:nvPicPr>
          <p:cNvPr id="2242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600200"/>
            <a:ext cx="63817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26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433638"/>
            <a:ext cx="4811712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4262" name="Oval 6"/>
          <p:cNvSpPr>
            <a:spLocks noChangeArrowheads="1"/>
          </p:cNvSpPr>
          <p:nvPr/>
        </p:nvSpPr>
        <p:spPr bwMode="auto">
          <a:xfrm>
            <a:off x="7467600" y="1600200"/>
            <a:ext cx="838200" cy="685800"/>
          </a:xfrm>
          <a:prstGeom prst="ellipse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V="1">
            <a:off x="7391400" y="22860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2426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45847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14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2B42-B1D2-4AF9-9DDC-B9B67351A25C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B6AC81-CDC5-4FF7-BC28-441B595E844F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An Example for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f</a:t>
            </a:r>
            <a:r>
              <a:rPr lang="en-US" altLang="zh-CN">
                <a:ea typeface="SimSun" panose="02010600030101010101" pitchFamily="2" charset="-122"/>
              </a:rPr>
              <a:t>(.) and K(.,.)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>
                <a:ea typeface="SimSun" panose="02010600030101010101" pitchFamily="2" charset="-122"/>
              </a:rPr>
              <a:t>Suppose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f</a:t>
            </a:r>
            <a:r>
              <a:rPr lang="en-US" altLang="zh-CN">
                <a:ea typeface="SimSun" panose="02010600030101010101" pitchFamily="2" charset="-122"/>
              </a:rPr>
              <a:t>(.) is given as follows</a:t>
            </a: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An inner product in the feature space is</a:t>
            </a: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So, if we define the kernel function as follows, there is no need to carry out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f</a:t>
            </a:r>
            <a:r>
              <a:rPr lang="en-US" altLang="zh-CN">
                <a:ea typeface="SimSun" panose="02010600030101010101" pitchFamily="2" charset="-122"/>
              </a:rPr>
              <a:t>(.) explicitly</a:t>
            </a:r>
          </a:p>
          <a:p>
            <a:endParaRPr lang="en-US" altLang="zh-CN">
              <a:ea typeface="SimSun" panose="02010600030101010101" pitchFamily="2" charset="-122"/>
            </a:endParaRPr>
          </a:p>
          <a:p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This use of kernel function to avoid carrying out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f</a:t>
            </a:r>
            <a:r>
              <a:rPr lang="en-US" altLang="zh-CN">
                <a:ea typeface="SimSun" panose="02010600030101010101" pitchFamily="2" charset="-122"/>
              </a:rPr>
              <a:t>(.) explicitly is known as the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kernel trick</a:t>
            </a:r>
          </a:p>
        </p:txBody>
      </p:sp>
      <p:pic>
        <p:nvPicPr>
          <p:cNvPr id="22528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93863"/>
            <a:ext cx="65532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572000"/>
            <a:ext cx="591185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8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4013"/>
            <a:ext cx="6705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7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8244-7903-4A8D-B8EC-96BACF1D2226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4AD9E-D861-450C-9DDF-65E329C8FB0D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265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More on Kernel Functions</a:t>
            </a:r>
          </a:p>
        </p:txBody>
      </p:sp>
      <p:sp>
        <p:nvSpPr>
          <p:cNvPr id="2652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Not all similarity measures can be used as kernel function, however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The kernel function needs to satisfy the 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Mercer function</a:t>
            </a:r>
            <a:r>
              <a:rPr lang="en-US" altLang="zh-CN">
                <a:ea typeface="SimSun" panose="02010600030101010101" pitchFamily="2" charset="-122"/>
              </a:rPr>
              <a:t>, i.e., the function is “positive-definite”</a:t>
            </a:r>
          </a:p>
          <a:p>
            <a:r>
              <a:rPr lang="en-US" altLang="zh-CN">
                <a:ea typeface="SimSun" panose="02010600030101010101" pitchFamily="2" charset="-122"/>
              </a:rPr>
              <a:t>This implies that </a:t>
            </a:r>
          </a:p>
          <a:p>
            <a:pPr lvl="2"/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the </a:t>
            </a:r>
            <a:r>
              <a:rPr lang="en-US" altLang="zh-CN" i="1">
                <a:solidFill>
                  <a:schemeClr val="hlink"/>
                </a:solidFill>
                <a:ea typeface="SimSun" panose="02010600030101010101" pitchFamily="2" charset="-122"/>
              </a:rPr>
              <a:t>n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 by </a:t>
            </a:r>
            <a:r>
              <a:rPr lang="en-US" altLang="zh-CN" i="1">
                <a:solidFill>
                  <a:schemeClr val="hlink"/>
                </a:solidFill>
                <a:ea typeface="SimSun" panose="02010600030101010101" pitchFamily="2" charset="-122"/>
              </a:rPr>
              <a:t>n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 kernel matrix, </a:t>
            </a:r>
          </a:p>
          <a:p>
            <a:pPr lvl="2"/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in which the (i,j)-th entry is the </a:t>
            </a:r>
            <a:r>
              <a:rPr lang="en-US" altLang="zh-CN" i="1">
                <a:solidFill>
                  <a:schemeClr val="hlink"/>
                </a:solidFill>
                <a:ea typeface="SimSun" panose="02010600030101010101" pitchFamily="2" charset="-122"/>
              </a:rPr>
              <a:t>K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(</a:t>
            </a:r>
            <a:r>
              <a:rPr lang="en-US" altLang="zh-CN" b="1">
                <a:solidFill>
                  <a:schemeClr val="hlink"/>
                </a:solidFill>
                <a:ea typeface="SimSun" panose="02010600030101010101" pitchFamily="2" charset="-122"/>
              </a:rPr>
              <a:t>x</a:t>
            </a:r>
            <a:r>
              <a:rPr lang="en-US" altLang="zh-CN" baseline="-25000">
                <a:solidFill>
                  <a:schemeClr val="hlink"/>
                </a:solidFill>
                <a:ea typeface="SimSun" panose="02010600030101010101" pitchFamily="2" charset="-122"/>
              </a:rPr>
              <a:t>i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, </a:t>
            </a:r>
            <a:r>
              <a:rPr lang="en-US" altLang="zh-CN" b="1">
                <a:solidFill>
                  <a:schemeClr val="hlink"/>
                </a:solidFill>
                <a:ea typeface="SimSun" panose="02010600030101010101" pitchFamily="2" charset="-122"/>
              </a:rPr>
              <a:t>x</a:t>
            </a:r>
            <a:r>
              <a:rPr lang="en-US" altLang="zh-CN" baseline="-25000">
                <a:solidFill>
                  <a:schemeClr val="hlink"/>
                </a:solidFill>
                <a:ea typeface="SimSun" panose="02010600030101010101" pitchFamily="2" charset="-122"/>
              </a:rPr>
              <a:t>j</a:t>
            </a:r>
            <a:r>
              <a:rPr lang="en-US" altLang="zh-CN">
                <a:solidFill>
                  <a:schemeClr val="hlink"/>
                </a:solidFill>
                <a:ea typeface="SimSun" panose="02010600030101010101" pitchFamily="2" charset="-122"/>
              </a:rPr>
              <a:t>), is always positive definite</a:t>
            </a:r>
          </a:p>
          <a:p>
            <a:r>
              <a:rPr lang="en-US" altLang="zh-CN">
                <a:ea typeface="SimSun" panose="02010600030101010101" pitchFamily="2" charset="-122"/>
                <a:sym typeface="Wingdings" panose="05000000000000000000" pitchFamily="2" charset="2"/>
              </a:rPr>
              <a:t>This also means that optimization problem can be solved in polynomial time!</a:t>
            </a:r>
            <a:endParaRPr lang="en-US" altLang="zh-CN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4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964F-B4E5-4CCD-A4F9-83E04630FADE}" type="datetime1">
              <a:rPr lang="zh-CN" altLang="en-US"/>
              <a:pPr/>
              <a:t>2020/11/10</a:t>
            </a:fld>
            <a:endParaRPr lang="en-US" altLang="zh-CN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152DE-3C78-44F9-8717-CFC2920AFCBD}" type="slidenum">
              <a:rPr lang="zh-CN" altLang="en-US"/>
              <a:pPr/>
              <a:t>49</a:t>
            </a:fld>
            <a:endParaRPr lang="en-US" altLang="zh-CN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Examples of Kernel Functions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8229600" cy="4876800"/>
          </a:xfrm>
        </p:spPr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Polynomial kernel with degree </a:t>
            </a:r>
            <a:r>
              <a:rPr lang="en-US" altLang="zh-CN" i="1">
                <a:ea typeface="SimSun" panose="02010600030101010101" pitchFamily="2" charset="-122"/>
              </a:rPr>
              <a:t>d</a:t>
            </a:r>
          </a:p>
          <a:p>
            <a:pPr lvl="1"/>
            <a:endParaRPr lang="en-US" altLang="zh-CN">
              <a:ea typeface="SimSun" panose="02010600030101010101" pitchFamily="2" charset="-122"/>
            </a:endParaRPr>
          </a:p>
          <a:p>
            <a:pPr lvl="2"/>
            <a:endParaRPr lang="en-US" altLang="zh-CN">
              <a:ea typeface="SimSun" panose="02010600030101010101" pitchFamily="2" charset="-122"/>
            </a:endParaRPr>
          </a:p>
          <a:p>
            <a:r>
              <a:rPr lang="en-US" altLang="zh-CN">
                <a:ea typeface="SimSun" panose="02010600030101010101" pitchFamily="2" charset="-122"/>
              </a:rPr>
              <a:t>Radial basis function kernel with width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s</a:t>
            </a:r>
            <a:endParaRPr lang="en-US" altLang="zh-CN">
              <a:ea typeface="SimSun" panose="02010600030101010101" pitchFamily="2" charset="-122"/>
            </a:endParaRPr>
          </a:p>
          <a:p>
            <a:pPr lvl="1"/>
            <a:endParaRPr lang="en-US" altLang="zh-CN">
              <a:ea typeface="SimSun" panose="02010600030101010101" pitchFamily="2" charset="-122"/>
            </a:endParaRPr>
          </a:p>
          <a:p>
            <a:pPr lvl="2"/>
            <a:endParaRPr lang="en-US" altLang="zh-CN">
              <a:ea typeface="SimSun" panose="02010600030101010101" pitchFamily="2" charset="-122"/>
            </a:endParaRPr>
          </a:p>
          <a:p>
            <a:pPr lvl="1"/>
            <a:r>
              <a:rPr lang="en-US" altLang="zh-CN">
                <a:ea typeface="SimSun" panose="02010600030101010101" pitchFamily="2" charset="-122"/>
              </a:rPr>
              <a:t>Closely related to radial basis function neural networks</a:t>
            </a:r>
          </a:p>
          <a:p>
            <a:pPr lvl="1"/>
            <a:r>
              <a:rPr lang="en-US" altLang="zh-CN">
                <a:ea typeface="SimSun" panose="02010600030101010101" pitchFamily="2" charset="-122"/>
              </a:rPr>
              <a:t>The feature space is infinite-dimensional</a:t>
            </a:r>
          </a:p>
          <a:p>
            <a:r>
              <a:rPr lang="en-US" altLang="zh-CN">
                <a:ea typeface="SimSun" panose="02010600030101010101" pitchFamily="2" charset="-122"/>
              </a:rPr>
              <a:t>Sigmoid with parameter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k</a:t>
            </a:r>
            <a:r>
              <a:rPr lang="en-US" altLang="zh-CN">
                <a:ea typeface="SimSun" panose="02010600030101010101" pitchFamily="2" charset="-122"/>
              </a:rPr>
              <a:t> and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q</a:t>
            </a:r>
            <a:r>
              <a:rPr lang="en-US" altLang="zh-CN">
                <a:ea typeface="SimSun" panose="02010600030101010101" pitchFamily="2" charset="-122"/>
              </a:rPr>
              <a:t> </a:t>
            </a:r>
          </a:p>
          <a:p>
            <a:pPr lvl="3"/>
            <a:endParaRPr lang="en-US" altLang="zh-CN">
              <a:ea typeface="SimSun" panose="02010600030101010101" pitchFamily="2" charset="-122"/>
            </a:endParaRPr>
          </a:p>
          <a:p>
            <a:pPr lvl="3"/>
            <a:endParaRPr lang="en-US" altLang="zh-CN">
              <a:ea typeface="SimSun" panose="02010600030101010101" pitchFamily="2" charset="-122"/>
            </a:endParaRPr>
          </a:p>
          <a:p>
            <a:pPr lvl="1"/>
            <a:r>
              <a:rPr lang="en-US" altLang="zh-CN">
                <a:ea typeface="SimSun" panose="02010600030101010101" pitchFamily="2" charset="-122"/>
              </a:rPr>
              <a:t>It does not satisfy the Mercer condition on all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k</a:t>
            </a:r>
            <a:r>
              <a:rPr lang="en-US" altLang="zh-CN">
                <a:ea typeface="SimSun" panose="02010600030101010101" pitchFamily="2" charset="-122"/>
              </a:rPr>
              <a:t> and </a:t>
            </a:r>
            <a:r>
              <a:rPr lang="en-US" altLang="zh-CN">
                <a:latin typeface="Symbol" panose="05050102010706020507" pitchFamily="18" charset="2"/>
                <a:ea typeface="SimSun" panose="02010600030101010101" pitchFamily="2" charset="-122"/>
              </a:rPr>
              <a:t>q</a:t>
            </a:r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1126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35814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4625"/>
            <a:ext cx="42640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146"/>
            <a:ext cx="7811069" cy="3198119"/>
            <a:chOff x="1026226" y="3437100"/>
            <a:chExt cx="7811069" cy="3198119"/>
          </a:xfrm>
        </p:grpSpPr>
        <p:grpSp>
          <p:nvGrpSpPr>
            <p:cNvPr id="23" name="Group 22"/>
            <p:cNvGrpSpPr/>
            <p:nvPr/>
          </p:nvGrpSpPr>
          <p:grpSpPr>
            <a:xfrm>
              <a:off x="1718474" y="4231243"/>
              <a:ext cx="4301326" cy="2245757"/>
              <a:chOff x="1718474" y="4231243"/>
              <a:chExt cx="4301326" cy="2245757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209800" y="4267200"/>
                <a:ext cx="0" cy="198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981200" y="5943600"/>
                <a:ext cx="3124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30187" y="5486400"/>
                <a:ext cx="1143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809485" y="5845277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1</a:t>
                </a:r>
                <a:endParaRPr lang="en-US" sz="18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474" y="423124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3</a:t>
                </a:r>
                <a:endParaRPr lang="en-US" sz="18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32874" y="5221265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x</a:t>
                </a:r>
                <a:r>
                  <a:rPr lang="en-US" sz="1800" baseline="-25000" dirty="0" smtClean="0"/>
                  <a:t>2</a:t>
                </a:r>
                <a:endParaRPr lang="en-US" sz="1800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997998" y="4724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789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29200" y="50292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455198" y="51816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181600" y="53340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908002" y="54864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34404" y="5638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769398" y="4876800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93198" y="5290066"/>
                <a:ext cx="107402" cy="19633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971800" y="6280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9405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73998" y="5899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007398" y="5334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40798" y="44196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02798" y="42994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48000" y="45720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810000" y="4451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78798" y="4844534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40798" y="4724400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912398" y="47566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67400" y="5213866"/>
                <a:ext cx="107402" cy="196334"/>
              </a:xfrm>
              <a:prstGeom prst="ellipse">
                <a:avLst/>
              </a:prstGeom>
              <a:solidFill>
                <a:srgbClr val="19E91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3575957" y="4617556"/>
              <a:ext cx="2188029" cy="1897544"/>
            </a:xfrm>
            <a:custGeom>
              <a:avLst/>
              <a:gdLst>
                <a:gd name="connsiteX0" fmla="*/ 2188029 w 2188029"/>
                <a:gd name="connsiteY0" fmla="*/ 787201 h 1897544"/>
                <a:gd name="connsiteX1" fmla="*/ 2024743 w 2188029"/>
                <a:gd name="connsiteY1" fmla="*/ 248358 h 1897544"/>
                <a:gd name="connsiteX2" fmla="*/ 1534886 w 2188029"/>
                <a:gd name="connsiteY2" fmla="*/ 3430 h 1897544"/>
                <a:gd name="connsiteX3" fmla="*/ 1257300 w 2188029"/>
                <a:gd name="connsiteY3" fmla="*/ 134058 h 1897544"/>
                <a:gd name="connsiteX4" fmla="*/ 996043 w 2188029"/>
                <a:gd name="connsiteY4" fmla="*/ 525944 h 1897544"/>
                <a:gd name="connsiteX5" fmla="*/ 636814 w 2188029"/>
                <a:gd name="connsiteY5" fmla="*/ 1179087 h 1897544"/>
                <a:gd name="connsiteX6" fmla="*/ 0 w 2188029"/>
                <a:gd name="connsiteY6" fmla="*/ 1897544 h 1897544"/>
                <a:gd name="connsiteX7" fmla="*/ 0 w 2188029"/>
                <a:gd name="connsiteY7" fmla="*/ 1897544 h 189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8029" h="1897544">
                  <a:moveTo>
                    <a:pt x="2188029" y="787201"/>
                  </a:moveTo>
                  <a:cubicBezTo>
                    <a:pt x="2160814" y="583093"/>
                    <a:pt x="2133600" y="378986"/>
                    <a:pt x="2024743" y="248358"/>
                  </a:cubicBezTo>
                  <a:cubicBezTo>
                    <a:pt x="1915886" y="117730"/>
                    <a:pt x="1662793" y="22480"/>
                    <a:pt x="1534886" y="3430"/>
                  </a:cubicBezTo>
                  <a:cubicBezTo>
                    <a:pt x="1406979" y="-15620"/>
                    <a:pt x="1347107" y="46972"/>
                    <a:pt x="1257300" y="134058"/>
                  </a:cubicBezTo>
                  <a:cubicBezTo>
                    <a:pt x="1167493" y="221144"/>
                    <a:pt x="1099457" y="351773"/>
                    <a:pt x="996043" y="525944"/>
                  </a:cubicBezTo>
                  <a:cubicBezTo>
                    <a:pt x="892629" y="700115"/>
                    <a:pt x="802821" y="950487"/>
                    <a:pt x="636814" y="1179087"/>
                  </a:cubicBezTo>
                  <a:cubicBezTo>
                    <a:pt x="470807" y="1407687"/>
                    <a:pt x="0" y="1897544"/>
                    <a:pt x="0" y="1897544"/>
                  </a:cubicBezTo>
                  <a:lnTo>
                    <a:pt x="0" y="1897544"/>
                  </a:lnTo>
                </a:path>
              </a:pathLst>
            </a:custGeom>
            <a:noFill/>
            <a:ln w="38100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27782" y="6050444"/>
              <a:ext cx="50095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decision boundary </a:t>
              </a:r>
              <a:r>
                <a:rPr lang="en-US" sz="3200" dirty="0" smtClean="0"/>
                <a:t>(i.e. </a:t>
              </a:r>
              <a:r>
                <a:rPr lang="en-US" sz="3200" dirty="0" err="1" smtClean="0"/>
                <a:t>w</a:t>
              </a:r>
              <a:r>
                <a:rPr lang="en-US" sz="3200" baseline="-25000" dirty="0" err="1" smtClean="0"/>
                <a:t>ij</a:t>
              </a:r>
              <a:r>
                <a:rPr lang="en-US" sz="3200" dirty="0" err="1" smtClean="0"/>
                <a:t>’s</a:t>
              </a:r>
              <a:r>
                <a:rPr lang="en-US" sz="3200" dirty="0" smtClean="0"/>
                <a:t> )</a:t>
              </a:r>
              <a:endParaRPr lang="en-US" sz="32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633272" y="4817532"/>
              <a:ext cx="1160895" cy="668057"/>
              <a:chOff x="6324870" y="3970415"/>
              <a:chExt cx="1160895" cy="668057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6897980" y="4333672"/>
                <a:ext cx="224838" cy="3048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324870" y="3970415"/>
                <a:ext cx="1160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F0"/>
                    </a:solidFill>
                  </a:rPr>
                  <a:t>New data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194957" y="5173708"/>
              <a:ext cx="224838" cy="304800"/>
            </a:xfrm>
            <a:prstGeom prst="ellipse">
              <a:avLst/>
            </a:prstGeom>
            <a:solidFill>
              <a:srgbClr val="19E919">
                <a:alpha val="7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026226" y="3437100"/>
              <a:ext cx="7593745" cy="1281857"/>
              <a:chOff x="1026226" y="3437100"/>
              <a:chExt cx="7593745" cy="128185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26226" y="3437100"/>
                <a:ext cx="7593745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Support Vector Machine (binary)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5600700" y="4114800"/>
                <a:ext cx="522514" cy="604157"/>
              </a:xfrm>
              <a:custGeom>
                <a:avLst/>
                <a:gdLst>
                  <a:gd name="connsiteX0" fmla="*/ 522514 w 522514"/>
                  <a:gd name="connsiteY0" fmla="*/ 0 h 604157"/>
                  <a:gd name="connsiteX1" fmla="*/ 310243 w 522514"/>
                  <a:gd name="connsiteY1" fmla="*/ 326571 h 604157"/>
                  <a:gd name="connsiteX2" fmla="*/ 0 w 522514"/>
                  <a:gd name="connsiteY2" fmla="*/ 604157 h 6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2514" h="604157">
                    <a:moveTo>
                      <a:pt x="522514" y="0"/>
                    </a:moveTo>
                    <a:cubicBezTo>
                      <a:pt x="459921" y="112939"/>
                      <a:pt x="397329" y="225878"/>
                      <a:pt x="310243" y="326571"/>
                    </a:cubicBezTo>
                    <a:cubicBezTo>
                      <a:pt x="223157" y="427264"/>
                      <a:pt x="111578" y="515710"/>
                      <a:pt x="0" y="604157"/>
                    </a:cubicBezTo>
                  </a:path>
                </a:pathLst>
              </a:custGeom>
              <a:noFill/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8752" y="3663613"/>
            <a:ext cx="882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1: Linear</a:t>
            </a:r>
          </a:p>
          <a:p>
            <a:r>
              <a:rPr lang="en-US" dirty="0" smtClean="0"/>
              <a:t>Part 2: Dual Soln. + Non-Linear SVM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5228" y="5037119"/>
            <a:ext cx="47131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3: Kernel SVM</a:t>
            </a:r>
          </a:p>
          <a:p>
            <a:r>
              <a:rPr lang="en-US" dirty="0" smtClean="0"/>
              <a:t>Part 4: Summary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39872" y="4436276"/>
            <a:ext cx="4127928" cy="690563"/>
          </a:xfrm>
          <a:prstGeom prst="rect">
            <a:avLst/>
          </a:prstGeom>
          <a:solidFill>
            <a:srgbClr val="FF000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" y="2133600"/>
            <a:ext cx="9139691" cy="363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785" y="1286476"/>
            <a:ext cx="7757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Linear SVM doesn’t work if x</a:t>
            </a:r>
            <a:r>
              <a:rPr lang="en-US" sz="3200" baseline="30000" dirty="0" smtClean="0"/>
              <a:t>(n)</a:t>
            </a:r>
            <a:r>
              <a:rPr lang="en-US" sz="3200" dirty="0"/>
              <a:t> </a:t>
            </a:r>
            <a:r>
              <a:rPr lang="en-US" sz="3200" dirty="0" smtClean="0"/>
              <a:t>not separable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267200" y="2133600"/>
            <a:ext cx="5679318" cy="365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312282" y="4419600"/>
            <a:ext cx="25908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Non-linear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Mapping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such as z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=x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z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= x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+x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8273" y="551054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</a:rPr>
              <a:t>1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66941" y="344032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953000" y="3121967"/>
            <a:ext cx="2365616" cy="2948208"/>
            <a:chOff x="4953000" y="3121967"/>
            <a:chExt cx="2365616" cy="2948208"/>
          </a:xfrm>
        </p:grpSpPr>
        <p:sp>
          <p:nvSpPr>
            <p:cNvPr id="11" name="Rectangle 10"/>
            <p:cNvSpPr/>
            <p:nvPr/>
          </p:nvSpPr>
          <p:spPr>
            <a:xfrm>
              <a:off x="6895102" y="5608510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z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3000" y="3121967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z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2</a:t>
              </a:r>
              <a:endParaRPr lang="en-US" sz="24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5715000" y="3352799"/>
            <a:ext cx="2286000" cy="17526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817790" y="2479110"/>
            <a:ext cx="1926769" cy="2364588"/>
          </a:xfrm>
          <a:custGeom>
            <a:avLst/>
            <a:gdLst>
              <a:gd name="connsiteX0" fmla="*/ 213841 w 1926769"/>
              <a:gd name="connsiteY0" fmla="*/ 521998 h 2364588"/>
              <a:gd name="connsiteX1" fmla="*/ 799995 w 1926769"/>
              <a:gd name="connsiteY1" fmla="*/ 6182 h 2364588"/>
              <a:gd name="connsiteX2" fmla="*/ 1573718 w 1926769"/>
              <a:gd name="connsiteY2" fmla="*/ 287536 h 2364588"/>
              <a:gd name="connsiteX3" fmla="*/ 1690948 w 1926769"/>
              <a:gd name="connsiteY3" fmla="*/ 1014367 h 2364588"/>
              <a:gd name="connsiteX4" fmla="*/ 1901964 w 1926769"/>
              <a:gd name="connsiteY4" fmla="*/ 2257013 h 2364588"/>
              <a:gd name="connsiteX5" fmla="*/ 1057902 w 1926769"/>
              <a:gd name="connsiteY5" fmla="*/ 2257013 h 2364588"/>
              <a:gd name="connsiteX6" fmla="*/ 166948 w 1926769"/>
              <a:gd name="connsiteY6" fmla="*/ 1881875 h 2364588"/>
              <a:gd name="connsiteX7" fmla="*/ 2825 w 1926769"/>
              <a:gd name="connsiteY7" fmla="*/ 1084705 h 2364588"/>
              <a:gd name="connsiteX8" fmla="*/ 213841 w 1926769"/>
              <a:gd name="connsiteY8" fmla="*/ 521998 h 2364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6769" h="2364588">
                <a:moveTo>
                  <a:pt x="213841" y="521998"/>
                </a:moveTo>
                <a:cubicBezTo>
                  <a:pt x="346703" y="342244"/>
                  <a:pt x="573349" y="45259"/>
                  <a:pt x="799995" y="6182"/>
                </a:cubicBezTo>
                <a:cubicBezTo>
                  <a:pt x="1026641" y="-32895"/>
                  <a:pt x="1425226" y="119505"/>
                  <a:pt x="1573718" y="287536"/>
                </a:cubicBezTo>
                <a:cubicBezTo>
                  <a:pt x="1722210" y="455567"/>
                  <a:pt x="1636240" y="686121"/>
                  <a:pt x="1690948" y="1014367"/>
                </a:cubicBezTo>
                <a:cubicBezTo>
                  <a:pt x="1745656" y="1342613"/>
                  <a:pt x="2007472" y="2049905"/>
                  <a:pt x="1901964" y="2257013"/>
                </a:cubicBezTo>
                <a:cubicBezTo>
                  <a:pt x="1796456" y="2464121"/>
                  <a:pt x="1347071" y="2319536"/>
                  <a:pt x="1057902" y="2257013"/>
                </a:cubicBezTo>
                <a:cubicBezTo>
                  <a:pt x="768733" y="2194490"/>
                  <a:pt x="342794" y="2077260"/>
                  <a:pt x="166948" y="1881875"/>
                </a:cubicBezTo>
                <a:cubicBezTo>
                  <a:pt x="-8898" y="1686490"/>
                  <a:pt x="-4991" y="1303536"/>
                  <a:pt x="2825" y="1084705"/>
                </a:cubicBezTo>
                <a:cubicBezTo>
                  <a:pt x="10641" y="865874"/>
                  <a:pt x="80979" y="701752"/>
                  <a:pt x="213841" y="52199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35524" y="5872279"/>
            <a:ext cx="38193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Apply Linear SVM</a:t>
            </a:r>
          </a:p>
          <a:p>
            <a:pPr algn="ctr"/>
            <a:r>
              <a:rPr lang="en-US" sz="2800" dirty="0" smtClean="0"/>
              <a:t>in z-domain to get (</a:t>
            </a:r>
            <a:r>
              <a:rPr lang="en-US" sz="2800" dirty="0" err="1" smtClean="0"/>
              <a:t>w,b</a:t>
            </a:r>
            <a:r>
              <a:rPr lang="en-US" sz="2800" dirty="0" smtClean="0"/>
              <a:t>)*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468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" y="2133600"/>
            <a:ext cx="9139691" cy="36385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425" y="3581400"/>
            <a:ext cx="8848513" cy="1430602"/>
            <a:chOff x="93556" y="3352800"/>
            <a:chExt cx="8848513" cy="14306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1976" y="3692789"/>
              <a:ext cx="7230360" cy="10906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3425" y="5490865"/>
            <a:ext cx="8519733" cy="1657350"/>
            <a:chOff x="183425" y="5490865"/>
            <a:chExt cx="8519733" cy="1657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5490865"/>
              <a:ext cx="5350358" cy="16573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9853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Linear SVM in z-space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5706503"/>
            <a:ext cx="990600" cy="1151497"/>
            <a:chOff x="5867400" y="5706503"/>
            <a:chExt cx="990600" cy="1151497"/>
          </a:xfrm>
        </p:grpSpPr>
        <p:sp>
          <p:nvSpPr>
            <p:cNvPr id="11" name="Rectangle 10"/>
            <p:cNvSpPr/>
            <p:nvPr/>
          </p:nvSpPr>
          <p:spPr>
            <a:xfrm>
              <a:off x="6553200" y="5706503"/>
              <a:ext cx="304800" cy="356024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67400" y="6501976"/>
              <a:ext cx="381000" cy="356024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92826" y="6069841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952500"/>
            <a:ext cx="21336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" y="385481"/>
            <a:ext cx="2438400" cy="237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0451 -0.3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35825" y="44585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335825" y="44585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6" y="521768"/>
            <a:ext cx="8801365" cy="350386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" y="4027250"/>
            <a:ext cx="8848513" cy="1094989"/>
            <a:chOff x="93556" y="3352800"/>
            <a:chExt cx="8848513" cy="10949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2756" y="3746633"/>
              <a:ext cx="4648405" cy="7011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3556" y="3352800"/>
              <a:ext cx="88485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1: Transform to z-space using polynomial transformation </a:t>
              </a:r>
              <a:r>
                <a:rPr lang="en-US" sz="2400" dirty="0" err="1" smtClean="0"/>
                <a:t>z</a:t>
              </a:r>
              <a:r>
                <a:rPr lang="en-US" sz="2400" baseline="-25000" dirty="0" err="1" smtClean="0"/>
                <a:t>i</a:t>
              </a:r>
              <a:r>
                <a:rPr lang="en-US" sz="2400" dirty="0" smtClean="0"/>
                <a:t>=</a:t>
              </a:r>
              <a:r>
                <a:rPr lang="en-US" sz="2400" dirty="0" smtClean="0">
                  <a:latin typeface="Symbol" panose="05050102010706020507" pitchFamily="18" charset="2"/>
                </a:rPr>
                <a:t>f</a:t>
              </a:r>
              <a:r>
                <a:rPr lang="en-US" sz="2400" dirty="0" smtClean="0"/>
                <a:t>(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)</a:t>
              </a:r>
              <a:r>
                <a:rPr lang="en-US" sz="2400" baseline="-25000" dirty="0" err="1" smtClean="0"/>
                <a:t>i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5215760"/>
            <a:ext cx="7104717" cy="1188510"/>
            <a:chOff x="183425" y="5600862"/>
            <a:chExt cx="7104717" cy="11885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61784" y="5604103"/>
              <a:ext cx="3826358" cy="11852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83425" y="5600862"/>
              <a:ext cx="339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2: (</a:t>
              </a:r>
              <a:r>
                <a:rPr lang="en-US" sz="2400" dirty="0" err="1" smtClean="0"/>
                <a:t>w,b</a:t>
              </a:r>
              <a:r>
                <a:rPr lang="en-US" sz="2400" dirty="0" smtClean="0"/>
                <a:t>) in in z-space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36468" y="5246479"/>
            <a:ext cx="246894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Penalty: </a:t>
            </a:r>
          </a:p>
          <a:p>
            <a:pPr algn="ctr"/>
            <a:r>
              <a:rPr lang="en-US" sz="1800" dirty="0" err="1" smtClean="0">
                <a:solidFill>
                  <a:srgbClr val="FF0000"/>
                </a:solidFill>
              </a:rPr>
              <a:t>N</a:t>
            </a:r>
            <a:r>
              <a:rPr lang="en-US" sz="1800" baseline="-25000" dirty="0" err="1">
                <a:solidFill>
                  <a:srgbClr val="FF0000"/>
                </a:solidFill>
              </a:rPr>
              <a:t>z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&gt; </a:t>
            </a:r>
            <a:r>
              <a:rPr lang="en-US" sz="1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lang="en-US" sz="1800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x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sz="1800" dirty="0" smtClean="0">
                <a:solidFill>
                  <a:srgbClr val="FF0000"/>
                </a:solidFill>
              </a:rPr>
              <a:t>Higher costs 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79175" y="1398350"/>
            <a:ext cx="21336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4775" y="831331"/>
            <a:ext cx="2438400" cy="237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682635" y="2455055"/>
            <a:ext cx="1479167" cy="1602388"/>
            <a:chOff x="3789860" y="2009205"/>
            <a:chExt cx="1479167" cy="1602388"/>
          </a:xfrm>
        </p:grpSpPr>
        <p:grpSp>
          <p:nvGrpSpPr>
            <p:cNvPr id="24" name="Group 23"/>
            <p:cNvGrpSpPr/>
            <p:nvPr/>
          </p:nvGrpSpPr>
          <p:grpSpPr>
            <a:xfrm>
              <a:off x="3899202" y="2038533"/>
              <a:ext cx="1311346" cy="1459746"/>
              <a:chOff x="3962400" y="1726327"/>
              <a:chExt cx="1311346" cy="145974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4206946" y="2467890"/>
                <a:ext cx="914400" cy="24447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flipV="1">
                <a:off x="4219956" y="2652673"/>
                <a:ext cx="914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054546" y="2921620"/>
                <a:ext cx="1219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664146" y="1726327"/>
                <a:ext cx="28956" cy="1295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4746851" y="2881557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95800" y="2819400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724400" y="2757243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41873" y="2926081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343400" y="2743200"/>
                <a:ext cx="106327" cy="45719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833663" y="207623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67200" y="21336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195718" y="19812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62400" y="21452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</a:rPr>
                  <a:t>x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629904" y="2009205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85589" y="3119871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89860" y="321148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16750" y="1244461"/>
            <a:ext cx="1405123" cy="1410649"/>
            <a:chOff x="1323975" y="798611"/>
            <a:chExt cx="1405123" cy="141064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52625" y="952500"/>
              <a:ext cx="0" cy="12567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323975" y="1580880"/>
              <a:ext cx="1114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1671266" y="798611"/>
              <a:ext cx="1057832" cy="1065303"/>
              <a:chOff x="1671266" y="798611"/>
              <a:chExt cx="1057832" cy="106530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395352" y="1556137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x</a:t>
                </a:r>
                <a:r>
                  <a:rPr lang="en-US" sz="1400" baseline="-25000" dirty="0" smtClean="0"/>
                  <a:t>1</a:t>
                </a:r>
                <a:endParaRPr lang="en-US" sz="14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671266" y="798611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x</a:t>
                </a:r>
                <a:r>
                  <a:rPr lang="en-US" sz="1400" baseline="-25000" dirty="0" smtClean="0"/>
                  <a:t>2</a:t>
                </a:r>
                <a:endParaRPr lang="en-US" sz="1400" dirty="0"/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254632" y="2812348"/>
            <a:ext cx="1770663" cy="914567"/>
            <a:chOff x="2361857" y="2366498"/>
            <a:chExt cx="1770663" cy="914567"/>
          </a:xfrm>
        </p:grpSpPr>
        <p:sp>
          <p:nvSpPr>
            <p:cNvPr id="40" name="TextBox 39"/>
            <p:cNvSpPr txBox="1"/>
            <p:nvPr/>
          </p:nvSpPr>
          <p:spPr>
            <a:xfrm>
              <a:off x="2402049" y="2819400"/>
              <a:ext cx="1428597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FF0000"/>
                  </a:solidFill>
                </a:rPr>
                <a:t>Pts</a:t>
              </a:r>
              <a:r>
                <a:rPr lang="en-US" sz="1200" dirty="0" smtClean="0">
                  <a:solidFill>
                    <a:srgbClr val="FF0000"/>
                  </a:solidFill>
                </a:rPr>
                <a:t> on circle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 map to same height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2895600" y="2366498"/>
              <a:ext cx="1" cy="5358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 flipV="1">
              <a:off x="2361857" y="2706045"/>
              <a:ext cx="367241" cy="1962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3733800" y="2902333"/>
              <a:ext cx="398720" cy="2128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5423981" y="1265698"/>
            <a:ext cx="2346960" cy="2560320"/>
          </a:xfrm>
          <a:custGeom>
            <a:avLst/>
            <a:gdLst>
              <a:gd name="connsiteX0" fmla="*/ 1562100 w 2346960"/>
              <a:gd name="connsiteY0" fmla="*/ 2148840 h 2560320"/>
              <a:gd name="connsiteX1" fmla="*/ 2194560 w 2346960"/>
              <a:gd name="connsiteY1" fmla="*/ 2560320 h 2560320"/>
              <a:gd name="connsiteX2" fmla="*/ 2346960 w 2346960"/>
              <a:gd name="connsiteY2" fmla="*/ 1546860 h 2560320"/>
              <a:gd name="connsiteX3" fmla="*/ 1501140 w 2346960"/>
              <a:gd name="connsiteY3" fmla="*/ 1036320 h 2560320"/>
              <a:gd name="connsiteX4" fmla="*/ 457200 w 2346960"/>
              <a:gd name="connsiteY4" fmla="*/ 259080 h 2560320"/>
              <a:gd name="connsiteX5" fmla="*/ 388620 w 2346960"/>
              <a:gd name="connsiteY5" fmla="*/ 198120 h 2560320"/>
              <a:gd name="connsiteX6" fmla="*/ 68580 w 2346960"/>
              <a:gd name="connsiteY6" fmla="*/ 0 h 2560320"/>
              <a:gd name="connsiteX7" fmla="*/ 0 w 2346960"/>
              <a:gd name="connsiteY7" fmla="*/ 91440 h 2560320"/>
              <a:gd name="connsiteX8" fmla="*/ 68580 w 2346960"/>
              <a:gd name="connsiteY8" fmla="*/ 891540 h 2560320"/>
              <a:gd name="connsiteX9" fmla="*/ 1135380 w 2346960"/>
              <a:gd name="connsiteY9" fmla="*/ 1783080 h 2560320"/>
              <a:gd name="connsiteX10" fmla="*/ 1562100 w 2346960"/>
              <a:gd name="connsiteY10" fmla="*/ 214884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6960" h="2560320">
                <a:moveTo>
                  <a:pt x="1562100" y="2148840"/>
                </a:moveTo>
                <a:lnTo>
                  <a:pt x="2194560" y="2560320"/>
                </a:lnTo>
                <a:lnTo>
                  <a:pt x="2346960" y="1546860"/>
                </a:lnTo>
                <a:lnTo>
                  <a:pt x="1501140" y="1036320"/>
                </a:lnTo>
                <a:lnTo>
                  <a:pt x="457200" y="259080"/>
                </a:lnTo>
                <a:lnTo>
                  <a:pt x="388620" y="198120"/>
                </a:lnTo>
                <a:lnTo>
                  <a:pt x="68580" y="0"/>
                </a:lnTo>
                <a:lnTo>
                  <a:pt x="0" y="91440"/>
                </a:lnTo>
                <a:lnTo>
                  <a:pt x="68580" y="891540"/>
                </a:lnTo>
                <a:lnTo>
                  <a:pt x="1135380" y="1783080"/>
                </a:lnTo>
                <a:lnTo>
                  <a:pt x="1562100" y="2148840"/>
                </a:lnTo>
                <a:close/>
              </a:path>
            </a:pathLst>
          </a:custGeom>
          <a:solidFill>
            <a:srgbClr val="EE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950329" y="958088"/>
            <a:ext cx="4069993" cy="3228312"/>
            <a:chOff x="5078222" y="526639"/>
            <a:chExt cx="4069993" cy="3228312"/>
          </a:xfrm>
        </p:grpSpPr>
        <p:sp>
          <p:nvSpPr>
            <p:cNvPr id="41" name="Freeform 40"/>
            <p:cNvSpPr/>
            <p:nvPr/>
          </p:nvSpPr>
          <p:spPr>
            <a:xfrm>
              <a:off x="5532120" y="1836420"/>
              <a:ext cx="2066908" cy="312640"/>
            </a:xfrm>
            <a:custGeom>
              <a:avLst/>
              <a:gdLst>
                <a:gd name="connsiteX0" fmla="*/ 22860 w 2066908"/>
                <a:gd name="connsiteY0" fmla="*/ 0 h 312640"/>
                <a:gd name="connsiteX1" fmla="*/ 906780 w 2066908"/>
                <a:gd name="connsiteY1" fmla="*/ 38100 h 312640"/>
                <a:gd name="connsiteX2" fmla="*/ 1844040 w 2066908"/>
                <a:gd name="connsiteY2" fmla="*/ 129540 h 312640"/>
                <a:gd name="connsiteX3" fmla="*/ 2026920 w 2066908"/>
                <a:gd name="connsiteY3" fmla="*/ 175260 h 312640"/>
                <a:gd name="connsiteX4" fmla="*/ 1981200 w 2066908"/>
                <a:gd name="connsiteY4" fmla="*/ 220980 h 312640"/>
                <a:gd name="connsiteX5" fmla="*/ 1165860 w 2066908"/>
                <a:gd name="connsiteY5" fmla="*/ 297180 h 312640"/>
                <a:gd name="connsiteX6" fmla="*/ 289560 w 2066908"/>
                <a:gd name="connsiteY6" fmla="*/ 312420 h 312640"/>
                <a:gd name="connsiteX7" fmla="*/ 0 w 2066908"/>
                <a:gd name="connsiteY7" fmla="*/ 304800 h 31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6908" h="312640">
                  <a:moveTo>
                    <a:pt x="22860" y="0"/>
                  </a:moveTo>
                  <a:cubicBezTo>
                    <a:pt x="313055" y="8255"/>
                    <a:pt x="603250" y="16510"/>
                    <a:pt x="906780" y="38100"/>
                  </a:cubicBezTo>
                  <a:cubicBezTo>
                    <a:pt x="1210310" y="59690"/>
                    <a:pt x="1657350" y="106680"/>
                    <a:pt x="1844040" y="129540"/>
                  </a:cubicBezTo>
                  <a:cubicBezTo>
                    <a:pt x="2030730" y="152400"/>
                    <a:pt x="2004060" y="160020"/>
                    <a:pt x="2026920" y="175260"/>
                  </a:cubicBezTo>
                  <a:cubicBezTo>
                    <a:pt x="2049780" y="190500"/>
                    <a:pt x="2124710" y="200660"/>
                    <a:pt x="1981200" y="220980"/>
                  </a:cubicBezTo>
                  <a:cubicBezTo>
                    <a:pt x="1837690" y="241300"/>
                    <a:pt x="1447800" y="281940"/>
                    <a:pt x="1165860" y="297180"/>
                  </a:cubicBezTo>
                  <a:cubicBezTo>
                    <a:pt x="883920" y="312420"/>
                    <a:pt x="483870" y="311150"/>
                    <a:pt x="289560" y="312420"/>
                  </a:cubicBezTo>
                  <a:cubicBezTo>
                    <a:pt x="95250" y="313690"/>
                    <a:pt x="47625" y="309245"/>
                    <a:pt x="0" y="3048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78222" y="526639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z</a:t>
              </a:r>
              <a:r>
                <a:rPr lang="en-US" sz="2000" baseline="-25000" dirty="0" smtClean="0"/>
                <a:t>3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84013" y="338561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z</a:t>
              </a:r>
              <a:r>
                <a:rPr lang="en-US" sz="1800" baseline="-25000" dirty="0"/>
                <a:t>2</a:t>
              </a:r>
              <a:endParaRPr lang="en-US" sz="18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034" y="1817450"/>
            <a:ext cx="2080969" cy="2064686"/>
            <a:chOff x="143259" y="1371600"/>
            <a:chExt cx="2080969" cy="2064686"/>
          </a:xfrm>
        </p:grpSpPr>
        <p:sp>
          <p:nvSpPr>
            <p:cNvPr id="52" name="TextBox 51"/>
            <p:cNvSpPr txBox="1"/>
            <p:nvPr/>
          </p:nvSpPr>
          <p:spPr>
            <a:xfrm>
              <a:off x="1826362" y="3036176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3259" y="137160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15267" y="5856943"/>
            <a:ext cx="31891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w = </a:t>
            </a:r>
            <a:r>
              <a:rPr lang="en-US" sz="1800" b="1" dirty="0" smtClean="0">
                <a:latin typeface="Symbol" panose="05050102010706020507" pitchFamily="18" charset="2"/>
              </a:rPr>
              <a:t>S</a:t>
            </a:r>
            <a:r>
              <a:rPr lang="en-US" sz="1800" b="1" baseline="-25000" dirty="0" smtClean="0">
                <a:cs typeface="Times New Roman" panose="02020603050405020304" pitchFamily="18" charset="0"/>
              </a:rPr>
              <a:t>n</a:t>
            </a:r>
            <a:r>
              <a:rPr lang="en-US" sz="1800" b="1" dirty="0" smtClean="0"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Symbol" panose="05050102010706020507" pitchFamily="18" charset="2"/>
              </a:rPr>
              <a:t>a</a:t>
            </a:r>
            <a:r>
              <a:rPr lang="en-US" sz="1800" b="1" baseline="-25000" dirty="0" smtClean="0"/>
              <a:t>n</a:t>
            </a:r>
            <a:r>
              <a:rPr lang="en-US" sz="1800" dirty="0" smtClean="0"/>
              <a:t>y</a:t>
            </a:r>
            <a:r>
              <a:rPr lang="en-US" sz="1800" b="1" baseline="30000" dirty="0" smtClean="0"/>
              <a:t>(n)</a:t>
            </a:r>
            <a:r>
              <a:rPr lang="en-US" sz="1800" b="1" dirty="0" smtClean="0"/>
              <a:t>z</a:t>
            </a:r>
            <a:r>
              <a:rPr lang="en-US" sz="1800" b="1" baseline="30000" dirty="0" smtClean="0"/>
              <a:t>(n)</a:t>
            </a:r>
            <a:r>
              <a:rPr lang="en-US" sz="1800" b="1" dirty="0" smtClean="0"/>
              <a:t> and </a:t>
            </a:r>
            <a:r>
              <a:rPr lang="en-US" sz="1800" b="1" dirty="0" err="1" smtClean="0"/>
              <a:t>w</a:t>
            </a:r>
            <a:r>
              <a:rPr lang="en-US" sz="1800" b="1" baseline="30000" dirty="0" err="1" smtClean="0"/>
              <a:t>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z</a:t>
            </a:r>
            <a:r>
              <a:rPr lang="en-US" sz="1800" dirty="0" err="1" smtClean="0"/>
              <a:t>+b</a:t>
            </a:r>
            <a:r>
              <a:rPr lang="en-US" sz="1800" dirty="0" smtClean="0"/>
              <a:t>=1</a:t>
            </a:r>
            <a:endParaRPr lang="en-US" sz="1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5103323" y="3835053"/>
            <a:ext cx="539712" cy="369332"/>
            <a:chOff x="5210548" y="3389203"/>
            <a:chExt cx="539712" cy="369332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5210548" y="3484638"/>
              <a:ext cx="300904" cy="2043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386058" y="338920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z</a:t>
              </a:r>
              <a:r>
                <a:rPr lang="en-US" sz="1800" baseline="-25000" dirty="0" smtClean="0"/>
                <a:t>1</a:t>
              </a:r>
              <a:endParaRPr lang="en-US" sz="18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3550" y="5760181"/>
            <a:ext cx="2781378" cy="332490"/>
            <a:chOff x="620775" y="5314331"/>
            <a:chExt cx="2781378" cy="332490"/>
          </a:xfrm>
        </p:grpSpPr>
        <p:sp>
          <p:nvSpPr>
            <p:cNvPr id="59" name="TextBox 58"/>
            <p:cNvSpPr txBox="1"/>
            <p:nvPr/>
          </p:nvSpPr>
          <p:spPr>
            <a:xfrm>
              <a:off x="620775" y="533904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578338" y="5339044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19703" y="5314331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6200" y="6298010"/>
            <a:ext cx="9392315" cy="559990"/>
            <a:chOff x="183425" y="5852160"/>
            <a:chExt cx="9392315" cy="559990"/>
          </a:xfrm>
        </p:grpSpPr>
        <p:sp>
          <p:nvSpPr>
            <p:cNvPr id="19" name="TextBox 18"/>
            <p:cNvSpPr txBox="1"/>
            <p:nvPr/>
          </p:nvSpPr>
          <p:spPr>
            <a:xfrm>
              <a:off x="183425" y="5950485"/>
              <a:ext cx="939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3: For new </a:t>
              </a:r>
              <a:r>
                <a:rPr lang="en-US" sz="2400" dirty="0" err="1" smtClean="0"/>
                <a:t>pt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 to be classified get </a:t>
              </a:r>
              <a:r>
                <a:rPr lang="en-US" sz="2400" b="1" dirty="0" err="1" smtClean="0"/>
                <a:t>x</a:t>
              </a:r>
              <a:r>
                <a:rPr lang="en-US" sz="2400" dirty="0" err="1" smtClean="0">
                  <a:sym typeface="Wingdings" panose="05000000000000000000" pitchFamily="2" charset="2"/>
                </a:rPr>
                <a:t>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z</a:t>
              </a:r>
              <a:r>
                <a:rPr lang="en-US" sz="2400" dirty="0" smtClean="0">
                  <a:sym typeface="Wingdings" panose="05000000000000000000" pitchFamily="2" charset="2"/>
                </a:rPr>
                <a:t> and plug into 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w</a:t>
              </a:r>
              <a:r>
                <a:rPr lang="en-US" sz="2400" b="1" baseline="30000" dirty="0" err="1" smtClean="0">
                  <a:sym typeface="Wingdings" panose="05000000000000000000" pitchFamily="2" charset="2"/>
                </a:rPr>
                <a:t>T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z</a:t>
              </a:r>
              <a:r>
                <a:rPr lang="en-US" sz="2400" dirty="0" err="1" smtClean="0">
                  <a:sym typeface="Wingdings" panose="05000000000000000000" pitchFamily="2" charset="2"/>
                </a:rPr>
                <a:t>+b</a:t>
              </a:r>
              <a:r>
                <a:rPr lang="en-US" sz="2400" dirty="0" smtClean="0">
                  <a:sym typeface="Wingdings" panose="05000000000000000000" pitchFamily="2" charset="2"/>
                </a:rPr>
                <a:t> </a:t>
              </a:r>
              <a:r>
                <a:rPr lang="en-US" sz="1600" dirty="0" smtClean="0">
                  <a:sym typeface="Wingdings" panose="05000000000000000000" pitchFamily="2" charset="2"/>
                </a:rPr>
                <a:t>&gt;0 or &lt;0</a:t>
              </a:r>
              <a:endParaRPr lang="en-US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489950" y="592538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92440" y="5852160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25744" y="6096493"/>
            <a:ext cx="3720890" cy="411890"/>
            <a:chOff x="232969" y="5650643"/>
            <a:chExt cx="3720890" cy="411890"/>
          </a:xfrm>
        </p:grpSpPr>
        <p:sp>
          <p:nvSpPr>
            <p:cNvPr id="66" name="TextBox 65"/>
            <p:cNvSpPr txBox="1"/>
            <p:nvPr/>
          </p:nvSpPr>
          <p:spPr>
            <a:xfrm>
              <a:off x="232969" y="5723979"/>
              <a:ext cx="3720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 = weighted sum of polynomials in (x</a:t>
              </a:r>
              <a:r>
                <a:rPr lang="en-US" sz="1600" baseline="30000" dirty="0" smtClean="0"/>
                <a:t>(n)</a:t>
              </a:r>
              <a:r>
                <a:rPr lang="en-US" sz="1600" dirty="0" smtClean="0"/>
                <a:t>)</a:t>
              </a:r>
              <a:r>
                <a:rPr lang="en-US" sz="1600" baseline="30000" dirty="0" smtClean="0"/>
                <a:t>p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0042" y="565064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5278833" y="521769"/>
            <a:ext cx="4189682" cy="3435958"/>
          </a:xfrm>
          <a:prstGeom prst="rect">
            <a:avLst/>
          </a:prstGeom>
          <a:solidFill>
            <a:srgbClr val="EEF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16" y="5954844"/>
            <a:ext cx="2075460" cy="47452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4300" y="520147"/>
            <a:ext cx="9424555" cy="3537296"/>
          </a:xfrm>
          <a:prstGeom prst="rect">
            <a:avLst/>
          </a:prstGeom>
        </p:spPr>
      </p:pic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-119955" y="-257117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54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1160514" y="-24021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800" dirty="0" smtClean="0">
                <a:solidFill>
                  <a:srgbClr val="000000"/>
                </a:solidFill>
              </a:rPr>
              <a:t>Dual Solution to SVM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85800" y="685800"/>
            <a:ext cx="10744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12" y="157740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s.t.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4" y="1291931"/>
            <a:ext cx="6163731" cy="894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8452" y="2370002"/>
            <a:ext cx="553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Correlation matrix=Dot products between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(n)</a:t>
            </a:r>
            <a:r>
              <a:rPr lang="en-US" sz="1800" b="1" dirty="0" smtClean="0">
                <a:solidFill>
                  <a:srgbClr val="FF0000"/>
                </a:solidFill>
              </a:rPr>
              <a:t> and x</a:t>
            </a:r>
            <a:r>
              <a:rPr lang="en-US" sz="1800" b="1" baseline="30000" dirty="0" smtClean="0">
                <a:solidFill>
                  <a:srgbClr val="FF0000"/>
                </a:solidFill>
              </a:rPr>
              <a:t>(m)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512" y="3402233"/>
            <a:ext cx="10610356" cy="2310823"/>
            <a:chOff x="4699386" y="1820998"/>
            <a:chExt cx="10610356" cy="2310823"/>
          </a:xfrm>
        </p:grpSpPr>
        <p:grpSp>
          <p:nvGrpSpPr>
            <p:cNvPr id="20" name="Group 19"/>
            <p:cNvGrpSpPr/>
            <p:nvPr/>
          </p:nvGrpSpPr>
          <p:grpSpPr>
            <a:xfrm>
              <a:off x="4699386" y="1820998"/>
              <a:ext cx="10610356" cy="2310823"/>
              <a:chOff x="4699386" y="1820998"/>
              <a:chExt cx="10610356" cy="231082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421696" y="1820998"/>
                <a:ext cx="8767875" cy="2310823"/>
                <a:chOff x="6421696" y="1820998"/>
                <a:chExt cx="8767875" cy="2310823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448875" y="1823497"/>
                  <a:ext cx="8740696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(1)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(1)       </a:t>
                  </a:r>
                  <a:r>
                    <a:rPr lang="en-US" sz="1800" b="1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/>
                    <a:t> …… 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(1</a:t>
                  </a:r>
                  <a:r>
                    <a:rPr lang="en-US" sz="1800" baseline="30000" dirty="0"/>
                    <a:t>)</a:t>
                  </a:r>
                  <a:r>
                    <a:rPr lang="en-US" sz="1800" baseline="-25000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</a:t>
                  </a:r>
                  <a:r>
                    <a:rPr lang="en-US" sz="1800" b="1" dirty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endParaRPr lang="en-US" sz="1800" b="1" dirty="0" smtClean="0"/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   </a:t>
                  </a:r>
                  <a:r>
                    <a:rPr lang="en-US" sz="1800" b="1" baseline="30000" dirty="0" smtClean="0"/>
                    <a:t>    </a:t>
                  </a:r>
                  <a:r>
                    <a:rPr lang="en-US" sz="1800" b="1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(2)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(2)</a:t>
                  </a:r>
                  <a:r>
                    <a:rPr lang="en-US" sz="1800" b="1" dirty="0"/>
                    <a:t> …… </a:t>
                  </a:r>
                  <a:r>
                    <a:rPr lang="en-US" sz="1800" b="1" dirty="0" smtClean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(2)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(N)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(2)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(N</a:t>
                  </a:r>
                  <a:r>
                    <a:rPr lang="en-US" sz="1800" b="1" baseline="30000" dirty="0" smtClean="0"/>
                    <a:t>)</a:t>
                  </a:r>
                  <a:endParaRPr lang="en-US" sz="1800" b="1" dirty="0" smtClean="0"/>
                </a:p>
                <a:p>
                  <a:r>
                    <a:rPr lang="en-US" sz="1800" b="1" dirty="0"/>
                    <a:t> </a:t>
                  </a:r>
                  <a:r>
                    <a:rPr lang="en-US" sz="1800" b="1" dirty="0" smtClean="0"/>
                    <a:t>      .…                           ….                              ….</a:t>
                  </a:r>
                </a:p>
                <a:p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(1)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(1)      </a:t>
                  </a:r>
                  <a:r>
                    <a:rPr lang="en-US" sz="1800" b="1" dirty="0"/>
                    <a:t>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(2)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(2)</a:t>
                  </a:r>
                  <a:r>
                    <a:rPr lang="en-US" sz="1800" b="1" dirty="0"/>
                    <a:t> …… </a:t>
                  </a:r>
                  <a:r>
                    <a:rPr lang="en-US" sz="1800" dirty="0" smtClean="0"/>
                    <a:t>y</a:t>
                  </a:r>
                  <a:r>
                    <a:rPr lang="en-US" sz="1800" baseline="30000" dirty="0" smtClean="0"/>
                    <a:t>(N)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dirty="0"/>
                    <a:t>y</a:t>
                  </a:r>
                  <a:r>
                    <a:rPr lang="en-US" sz="1800" baseline="30000" dirty="0"/>
                    <a:t>(N)</a:t>
                  </a:r>
                  <a:r>
                    <a:rPr lang="en-US" sz="1800" baseline="-25000" dirty="0"/>
                    <a:t> </a:t>
                  </a:r>
                  <a:r>
                    <a:rPr lang="en-US" sz="1800" b="1" dirty="0" smtClean="0"/>
                    <a:t>x</a:t>
                  </a:r>
                  <a:r>
                    <a:rPr lang="en-US" sz="1800" b="1" baseline="30000" dirty="0" smtClean="0"/>
                    <a:t>(N)</a:t>
                  </a:r>
                  <a:r>
                    <a:rPr lang="en-US" sz="1800" b="1" dirty="0" smtClean="0">
                      <a:cs typeface="Times New Roman" panose="02020603050405020304" pitchFamily="18" charset="0"/>
                    </a:rPr>
                    <a:t>•</a:t>
                  </a:r>
                  <a:r>
                    <a:rPr lang="en-US" sz="1800" baseline="-25000" dirty="0" smtClean="0"/>
                    <a:t> </a:t>
                  </a:r>
                  <a:r>
                    <a:rPr lang="en-US" sz="1800" b="1" dirty="0"/>
                    <a:t>x</a:t>
                  </a:r>
                  <a:r>
                    <a:rPr lang="en-US" sz="1800" b="1" baseline="30000" dirty="0"/>
                    <a:t>(N)</a:t>
                  </a:r>
                  <a:endParaRPr lang="en-US" sz="1800" b="1" dirty="0"/>
                </a:p>
                <a:p>
                  <a:endParaRPr lang="en-US" sz="1800" b="1" dirty="0"/>
                </a:p>
                <a:p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   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  <a:p>
                  <a:r>
                    <a:rPr lang="en-US" sz="1800" b="1" dirty="0" smtClean="0"/>
                    <a:t> </a:t>
                  </a:r>
                  <a:r>
                    <a:rPr lang="en-US" sz="1800" baseline="-25000" dirty="0" smtClean="0"/>
                    <a:t> </a:t>
                  </a:r>
                  <a:endParaRPr lang="en-US" sz="1800" dirty="0"/>
                </a:p>
              </p:txBody>
            </p:sp>
            <p:sp>
              <p:nvSpPr>
                <p:cNvPr id="6" name="Double Bracket 5"/>
                <p:cNvSpPr/>
                <p:nvPr/>
              </p:nvSpPr>
              <p:spPr>
                <a:xfrm>
                  <a:off x="6421696" y="1820998"/>
                  <a:ext cx="5465504" cy="1227002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699386" y="22387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maximize</a:t>
                </a:r>
                <a:endParaRPr lang="en-US" sz="18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30388" y="2205335"/>
                <a:ext cx="95793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1/2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baseline="30000" dirty="0" smtClean="0"/>
                  <a:t>T</a:t>
                </a:r>
                <a:r>
                  <a:rPr lang="en-US" sz="2400" dirty="0" smtClean="0"/>
                  <a:t>                                                                         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baseline="30000" dirty="0" smtClean="0"/>
                  <a:t> </a:t>
                </a:r>
                <a:r>
                  <a:rPr lang="en-US" sz="2400" dirty="0" smtClean="0"/>
                  <a:t>   + (-</a:t>
                </a:r>
                <a:r>
                  <a:rPr lang="en-US" sz="2400" b="1" dirty="0" smtClean="0"/>
                  <a:t>1</a:t>
                </a:r>
                <a:r>
                  <a:rPr lang="en-US" sz="2400" baseline="30000" dirty="0" smtClean="0"/>
                  <a:t>T</a:t>
                </a:r>
                <a:r>
                  <a:rPr lang="en-US" sz="2400" dirty="0" smtClean="0"/>
                  <a:t>)</a:t>
                </a:r>
                <a:r>
                  <a:rPr lang="en-US" sz="2400" b="1" dirty="0" smtClean="0">
                    <a:latin typeface="Symbol" panose="05050102010706020507" pitchFamily="18" charset="2"/>
                  </a:rPr>
                  <a:t>a</a:t>
                </a:r>
                <a:r>
                  <a:rPr lang="en-US" sz="2400" dirty="0" smtClean="0"/>
                  <a:t>                    </a:t>
                </a:r>
                <a:endParaRPr lang="en-US" sz="2400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4998824" y="2366414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Symbol" panose="05050102010706020507" pitchFamily="18" charset="2"/>
                </a:rPr>
                <a:t>a</a:t>
              </a:r>
              <a:endParaRPr lang="en-US" sz="24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152485" y="1512692"/>
            <a:ext cx="122982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/>
              <a:t>z</a:t>
            </a:r>
            <a:r>
              <a:rPr lang="en-US" sz="2000" b="1" baseline="30000" dirty="0" smtClean="0"/>
              <a:t>(n)</a:t>
            </a:r>
            <a:r>
              <a:rPr lang="en-US" sz="2000" b="1" dirty="0" smtClean="0">
                <a:cs typeface="Times New Roman" panose="02020603050405020304" pitchFamily="18" charset="0"/>
              </a:rPr>
              <a:t>•</a:t>
            </a:r>
            <a:r>
              <a:rPr lang="en-US" sz="2000" baseline="-25000" dirty="0" smtClean="0"/>
              <a:t> </a:t>
            </a:r>
            <a:r>
              <a:rPr lang="en-US" sz="2000" b="1" dirty="0" smtClean="0"/>
              <a:t>z</a:t>
            </a:r>
            <a:r>
              <a:rPr lang="en-US" sz="2000" b="1" baseline="30000" dirty="0" smtClean="0"/>
              <a:t>(m)     </a:t>
            </a:r>
            <a:endParaRPr lang="en-US" sz="2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79001" y="3421660"/>
            <a:ext cx="8788999" cy="2308324"/>
            <a:chOff x="1133335" y="4539796"/>
            <a:chExt cx="8788999" cy="2308324"/>
          </a:xfrm>
        </p:grpSpPr>
        <p:sp>
          <p:nvSpPr>
            <p:cNvPr id="24" name="Rectangle 23"/>
            <p:cNvSpPr/>
            <p:nvPr/>
          </p:nvSpPr>
          <p:spPr>
            <a:xfrm>
              <a:off x="1133335" y="4575946"/>
              <a:ext cx="5273484" cy="111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81638" y="4539796"/>
              <a:ext cx="87406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y</a:t>
              </a:r>
              <a:r>
                <a:rPr lang="en-US" sz="1800" baseline="30000" dirty="0" smtClean="0"/>
                <a:t>(1)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(1)       </a:t>
              </a:r>
              <a:r>
                <a:rPr lang="en-US" sz="1800" b="1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</a:t>
              </a:r>
              <a:r>
                <a:rPr lang="en-US" sz="1800" b="1" dirty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/>
                <a:t> …… 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(1</a:t>
              </a:r>
              <a:r>
                <a:rPr lang="en-US" sz="1800" baseline="30000" dirty="0"/>
                <a:t>)</a:t>
              </a:r>
              <a:r>
                <a:rPr lang="en-US" sz="1800" baseline="-25000" dirty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</a:t>
              </a:r>
              <a:r>
                <a:rPr lang="en-US" sz="1800" b="1" dirty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endParaRPr lang="en-US" sz="1800" b="1" dirty="0" smtClean="0"/>
            </a:p>
            <a:p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   </a:t>
              </a:r>
              <a:r>
                <a:rPr lang="en-US" sz="1800" b="1" baseline="30000" dirty="0" smtClean="0"/>
                <a:t>    </a:t>
              </a:r>
              <a:r>
                <a:rPr lang="en-US" sz="1800" b="1" dirty="0" smtClean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(2)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</a:t>
              </a:r>
              <a:r>
                <a:rPr lang="en-US" sz="1800" b="1" baseline="30000" dirty="0"/>
                <a:t>)</a:t>
              </a:r>
              <a:r>
                <a:rPr lang="en-US" sz="1800" b="1" dirty="0"/>
                <a:t> …… </a:t>
              </a:r>
              <a:r>
                <a:rPr lang="en-US" sz="1800" b="1" dirty="0" smtClean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(2)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(N)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endParaRPr lang="en-US" sz="1800" b="1" dirty="0" smtClean="0"/>
            </a:p>
            <a:p>
              <a:r>
                <a:rPr lang="en-US" sz="1800" b="1" dirty="0"/>
                <a:t> </a:t>
              </a:r>
              <a:r>
                <a:rPr lang="en-US" sz="1800" b="1" dirty="0" smtClean="0"/>
                <a:t>      .…                           ….                              ….</a:t>
              </a:r>
            </a:p>
            <a:p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(1)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(1</a:t>
              </a:r>
              <a:r>
                <a:rPr lang="en-US" sz="1800" b="1" baseline="30000" dirty="0"/>
                <a:t>)      </a:t>
              </a:r>
              <a:r>
                <a:rPr lang="en-US" sz="1800" b="1" dirty="0"/>
                <a:t>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(2)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(2</a:t>
              </a:r>
              <a:r>
                <a:rPr lang="en-US" sz="1800" b="1" baseline="30000" dirty="0"/>
                <a:t>)</a:t>
              </a:r>
              <a:r>
                <a:rPr lang="en-US" sz="1800" b="1" dirty="0"/>
                <a:t> …… </a:t>
              </a:r>
              <a:r>
                <a:rPr lang="en-US" sz="1800" dirty="0" smtClean="0"/>
                <a:t>y</a:t>
              </a:r>
              <a:r>
                <a:rPr lang="en-US" sz="1800" baseline="30000" dirty="0" smtClean="0"/>
                <a:t>(N)</a:t>
              </a:r>
              <a:r>
                <a:rPr lang="en-US" sz="1800" baseline="-25000" dirty="0" smtClean="0"/>
                <a:t> </a:t>
              </a:r>
              <a:r>
                <a:rPr lang="en-US" sz="1800" dirty="0"/>
                <a:t>y</a:t>
              </a:r>
              <a:r>
                <a:rPr lang="en-US" sz="1800" baseline="30000" dirty="0"/>
                <a:t>(N)</a:t>
              </a:r>
              <a:r>
                <a:rPr lang="en-US" sz="1800" baseline="-25000" dirty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•</a:t>
              </a:r>
              <a:r>
                <a:rPr lang="en-US" sz="1800" baseline="-25000" dirty="0" smtClean="0"/>
                <a:t>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</a:t>
              </a:r>
              <a:r>
                <a:rPr lang="en-US" sz="1800" b="1" baseline="30000" dirty="0"/>
                <a:t>)</a:t>
              </a:r>
              <a:endParaRPr lang="en-US" sz="1800" b="1" dirty="0"/>
            </a:p>
            <a:p>
              <a:endParaRPr lang="en-US" sz="1800" b="1" dirty="0"/>
            </a:p>
            <a:p>
              <a:r>
                <a:rPr lang="en-US" sz="1800" baseline="-25000" dirty="0" smtClean="0"/>
                <a:t> </a:t>
              </a:r>
              <a:endParaRPr lang="en-US" sz="1800" dirty="0"/>
            </a:p>
            <a:p>
              <a:r>
                <a:rPr lang="en-US" sz="1800" b="1" dirty="0" smtClean="0"/>
                <a:t>     </a:t>
              </a:r>
              <a:r>
                <a:rPr lang="en-US" sz="1800" baseline="-25000" dirty="0" smtClean="0"/>
                <a:t> </a:t>
              </a:r>
              <a:endParaRPr lang="en-US" sz="1800" dirty="0"/>
            </a:p>
            <a:p>
              <a:r>
                <a:rPr lang="en-US" sz="1800" b="1" dirty="0" smtClean="0"/>
                <a:t> </a:t>
              </a:r>
              <a:r>
                <a:rPr lang="en-US" sz="1800" baseline="-25000" dirty="0" smtClean="0"/>
                <a:t> </a:t>
              </a:r>
              <a:endParaRPr lang="en-US" sz="18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38452" y="2370002"/>
            <a:ext cx="55351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Correlation matrix=Dot products between </a:t>
            </a:r>
            <a:r>
              <a:rPr lang="en-US" sz="1800" b="1" dirty="0" smtClean="0"/>
              <a:t>z</a:t>
            </a:r>
            <a:r>
              <a:rPr lang="en-US" sz="1800" b="1" baseline="30000" dirty="0" smtClean="0"/>
              <a:t>(n)</a:t>
            </a:r>
            <a:r>
              <a:rPr lang="en-US" sz="1800" b="1" dirty="0" smtClean="0">
                <a:solidFill>
                  <a:srgbClr val="FF0000"/>
                </a:solidFill>
              </a:rPr>
              <a:t> and </a:t>
            </a:r>
            <a:r>
              <a:rPr lang="en-US" sz="1800" b="1" dirty="0" smtClean="0"/>
              <a:t>z</a:t>
            </a:r>
            <a:r>
              <a:rPr lang="en-US" sz="1800" b="1" baseline="30000" dirty="0" smtClean="0"/>
              <a:t>(m)</a:t>
            </a:r>
            <a:endParaRPr lang="en-US" sz="1800" b="1" dirty="0"/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228600" y="-245749"/>
            <a:ext cx="291386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7030A0"/>
                </a:solidFill>
              </a:rPr>
              <a:t>Non-linear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82473" y="777508"/>
            <a:ext cx="3607654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Non-linear Transform: x </a:t>
            </a:r>
            <a:r>
              <a:rPr lang="en-US" sz="2000" b="1" baseline="30000" dirty="0" smtClean="0">
                <a:sym typeface="Wingdings" panose="05000000000000000000" pitchFamily="2" charset="2"/>
              </a:rPr>
              <a:t>  </a:t>
            </a:r>
            <a:r>
              <a:rPr lang="en-US" sz="2000" b="1" dirty="0" smtClean="0"/>
              <a:t>z</a:t>
            </a:r>
            <a:r>
              <a:rPr lang="en-US" sz="2000" b="1" baseline="30000" dirty="0" smtClean="0"/>
              <a:t>     </a:t>
            </a:r>
            <a:endParaRPr lang="en-US" sz="2000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129511" y="3219131"/>
            <a:ext cx="8958231" cy="1455892"/>
          </a:xfrm>
          <a:prstGeom prst="round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157345" y="1477821"/>
            <a:ext cx="942773" cy="419975"/>
          </a:xfrm>
          <a:prstGeom prst="roundRect">
            <a:avLst/>
          </a:prstGeom>
          <a:solidFill>
            <a:srgbClr val="7030A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32139" y="2319359"/>
            <a:ext cx="1211661" cy="423841"/>
            <a:chOff x="6332139" y="2319359"/>
            <a:chExt cx="1211661" cy="423841"/>
          </a:xfrm>
        </p:grpSpPr>
        <p:sp>
          <p:nvSpPr>
            <p:cNvPr id="57" name="Rounded Rectangle 56"/>
            <p:cNvSpPr/>
            <p:nvPr/>
          </p:nvSpPr>
          <p:spPr>
            <a:xfrm>
              <a:off x="6332139" y="2319359"/>
              <a:ext cx="350732" cy="419975"/>
            </a:xfrm>
            <a:prstGeom prst="round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193068" y="2323225"/>
              <a:ext cx="350732" cy="419975"/>
            </a:xfrm>
            <a:prstGeom prst="roundRect">
              <a:avLst/>
            </a:prstGeom>
            <a:solidFill>
              <a:srgbClr val="7030A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72911" y="2717745"/>
            <a:ext cx="3905236" cy="734047"/>
            <a:chOff x="1772911" y="2717745"/>
            <a:chExt cx="3905236" cy="734047"/>
          </a:xfrm>
        </p:grpSpPr>
        <p:sp>
          <p:nvSpPr>
            <p:cNvPr id="10" name="TextBox 9"/>
            <p:cNvSpPr txBox="1"/>
            <p:nvPr/>
          </p:nvSpPr>
          <p:spPr>
            <a:xfrm>
              <a:off x="1772911" y="2717745"/>
              <a:ext cx="3905236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Recall: 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</a:t>
              </a:r>
              <a:r>
                <a:rPr lang="en-US" sz="1800" dirty="0" smtClean="0"/>
                <a:t>=(ax</a:t>
              </a:r>
              <a:r>
                <a:rPr lang="en-US" sz="1800" baseline="-25000" dirty="0" smtClean="0"/>
                <a:t>1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</a:t>
              </a:r>
              <a:r>
                <a:rPr lang="en-US" sz="1800" dirty="0" smtClean="0"/>
                <a:t>,bx</a:t>
              </a:r>
              <a:r>
                <a:rPr lang="en-US" sz="1800" baseline="-25000" dirty="0" smtClean="0"/>
                <a:t>2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</a:t>
              </a:r>
              <a:r>
                <a:rPr lang="en-US" sz="1800" dirty="0" smtClean="0"/>
                <a:t>, cx</a:t>
              </a:r>
              <a:r>
                <a:rPr lang="en-US" sz="1800" baseline="-25000" dirty="0" smtClean="0"/>
                <a:t>1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)2</a:t>
              </a:r>
              <a:r>
                <a:rPr lang="en-US" sz="1800" dirty="0" smtClean="0"/>
                <a:t>+dx</a:t>
              </a:r>
              <a:r>
                <a:rPr lang="en-US" sz="1800" baseline="-25000" dirty="0" smtClean="0"/>
                <a:t>2</a:t>
              </a:r>
              <a:r>
                <a:rPr lang="en-US" sz="1800" baseline="30000" dirty="0" smtClean="0"/>
                <a:t>(</a:t>
              </a:r>
              <a:r>
                <a:rPr lang="en-US" sz="1800" baseline="30000" dirty="0" err="1" smtClean="0"/>
                <a:t>i</a:t>
              </a:r>
              <a:r>
                <a:rPr lang="en-US" sz="1800" baseline="30000" dirty="0" smtClean="0"/>
                <a:t>)3</a:t>
              </a:r>
              <a:r>
                <a:rPr lang="en-US" sz="1800" dirty="0" smtClean="0"/>
                <a:t>…)</a:t>
              </a:r>
              <a:endParaRPr lang="en-US" sz="1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667000" y="3063600"/>
              <a:ext cx="76200" cy="388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83425" y="5852160"/>
            <a:ext cx="9392315" cy="559990"/>
            <a:chOff x="183425" y="5852160"/>
            <a:chExt cx="9392315" cy="559990"/>
          </a:xfrm>
        </p:grpSpPr>
        <p:sp>
          <p:nvSpPr>
            <p:cNvPr id="59" name="TextBox 58"/>
            <p:cNvSpPr txBox="1"/>
            <p:nvPr/>
          </p:nvSpPr>
          <p:spPr>
            <a:xfrm>
              <a:off x="183425" y="5950485"/>
              <a:ext cx="939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Step 3: For new </a:t>
              </a:r>
              <a:r>
                <a:rPr lang="en-US" sz="2400" dirty="0" err="1" smtClean="0"/>
                <a:t>pt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x</a:t>
              </a:r>
              <a:r>
                <a:rPr lang="en-US" sz="2400" dirty="0" smtClean="0"/>
                <a:t> to be classified get </a:t>
              </a:r>
              <a:r>
                <a:rPr lang="en-US" sz="2400" b="1" dirty="0" err="1" smtClean="0"/>
                <a:t>x</a:t>
              </a:r>
              <a:r>
                <a:rPr lang="en-US" sz="2400" dirty="0" err="1" smtClean="0">
                  <a:sym typeface="Wingdings" panose="05000000000000000000" pitchFamily="2" charset="2"/>
                </a:rPr>
                <a:t>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z</a:t>
              </a:r>
              <a:r>
                <a:rPr lang="en-US" sz="2400" dirty="0" smtClean="0">
                  <a:sym typeface="Wingdings" panose="05000000000000000000" pitchFamily="2" charset="2"/>
                </a:rPr>
                <a:t> and plug into 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w</a:t>
              </a:r>
              <a:r>
                <a:rPr lang="en-US" sz="2400" b="1" baseline="30000" dirty="0" err="1" smtClean="0">
                  <a:sym typeface="Wingdings" panose="05000000000000000000" pitchFamily="2" charset="2"/>
                </a:rPr>
                <a:t>T</a:t>
              </a:r>
              <a:r>
                <a:rPr lang="en-US" sz="2400" b="1" dirty="0" err="1" smtClean="0">
                  <a:sym typeface="Wingdings" panose="05000000000000000000" pitchFamily="2" charset="2"/>
                </a:rPr>
                <a:t>z</a:t>
              </a:r>
              <a:r>
                <a:rPr lang="en-US" sz="2400" dirty="0" err="1" smtClean="0">
                  <a:sym typeface="Wingdings" panose="05000000000000000000" pitchFamily="2" charset="2"/>
                </a:rPr>
                <a:t>+b</a:t>
              </a:r>
              <a:r>
                <a:rPr lang="en-US" sz="2400" dirty="0" smtClean="0">
                  <a:sym typeface="Wingdings" panose="05000000000000000000" pitchFamily="2" charset="2"/>
                </a:rPr>
                <a:t> </a:t>
              </a:r>
              <a:r>
                <a:rPr lang="en-US" sz="1600" dirty="0" smtClean="0">
                  <a:sym typeface="Wingdings" panose="05000000000000000000" pitchFamily="2" charset="2"/>
                </a:rPr>
                <a:t>&gt;0 or &lt;0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89950" y="592538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92440" y="5852160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2492" y="5267960"/>
            <a:ext cx="3189143" cy="512465"/>
            <a:chOff x="522492" y="5267960"/>
            <a:chExt cx="3189143" cy="512465"/>
          </a:xfrm>
        </p:grpSpPr>
        <p:sp>
          <p:nvSpPr>
            <p:cNvPr id="55" name="TextBox 54"/>
            <p:cNvSpPr txBox="1"/>
            <p:nvPr/>
          </p:nvSpPr>
          <p:spPr>
            <a:xfrm>
              <a:off x="522492" y="5411093"/>
              <a:ext cx="3189143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/>
                <a:t>w = </a:t>
              </a:r>
              <a:r>
                <a:rPr lang="en-US" sz="1800" b="1" dirty="0" smtClean="0">
                  <a:latin typeface="Symbol" panose="05050102010706020507" pitchFamily="18" charset="2"/>
                </a:rPr>
                <a:t>S</a:t>
              </a:r>
              <a:r>
                <a:rPr lang="en-US" sz="1800" b="1" baseline="-25000" dirty="0" smtClean="0">
                  <a:cs typeface="Times New Roman" panose="02020603050405020304" pitchFamily="18" charset="0"/>
                </a:rPr>
                <a:t>n</a:t>
              </a:r>
              <a:r>
                <a:rPr lang="en-US" sz="1800" b="1" dirty="0" smtClean="0">
                  <a:cs typeface="Times New Roman" panose="02020603050405020304" pitchFamily="18" charset="0"/>
                </a:rPr>
                <a:t> </a:t>
              </a:r>
              <a:r>
                <a:rPr lang="en-US" sz="1800" b="1" dirty="0" smtClean="0">
                  <a:latin typeface="Symbol" panose="05050102010706020507" pitchFamily="18" charset="2"/>
                </a:rPr>
                <a:t>a</a:t>
              </a:r>
              <a:r>
                <a:rPr lang="en-US" sz="1800" b="1" baseline="-25000" dirty="0" smtClean="0"/>
                <a:t>n</a:t>
              </a:r>
              <a:r>
                <a:rPr lang="en-US" sz="1800" dirty="0" smtClean="0"/>
                <a:t>y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/>
                <a:t>z</a:t>
              </a:r>
              <a:r>
                <a:rPr lang="en-US" sz="1800" b="1" baseline="30000" dirty="0" smtClean="0"/>
                <a:t>(n)</a:t>
              </a:r>
              <a:r>
                <a:rPr lang="en-US" sz="1800" b="1" dirty="0" smtClean="0"/>
                <a:t> and </a:t>
              </a:r>
              <a:r>
                <a:rPr lang="en-US" sz="1800" b="1" dirty="0" err="1" smtClean="0"/>
                <a:t>w</a:t>
              </a:r>
              <a:r>
                <a:rPr lang="en-US" sz="1800" b="1" baseline="30000" dirty="0" err="1" smtClean="0"/>
                <a:t>T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z</a:t>
              </a:r>
              <a:r>
                <a:rPr lang="en-US" sz="1800" dirty="0" err="1" smtClean="0"/>
                <a:t>+b</a:t>
              </a:r>
              <a:r>
                <a:rPr lang="en-US" sz="1800" dirty="0" smtClean="0"/>
                <a:t>=1</a:t>
              </a:r>
              <a:endParaRPr lang="en-US" sz="18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1950" y="5331023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13150" y="5334000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114040" y="5267960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7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  <p:bldP spid="49" grpId="0" animBg="1"/>
      <p:bldP spid="52" grpId="0"/>
      <p:bldP spid="27" grpId="0" animBg="1"/>
      <p:bldP spid="54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438" y="1297632"/>
            <a:ext cx="826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I: Previously we did construction, 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941658" y="1743833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533400" y="4489979"/>
            <a:ext cx="7563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</a:t>
            </a:r>
            <a:r>
              <a:rPr lang="en-US" sz="2000" b="1" dirty="0" smtClean="0"/>
              <a:t>(x,</a:t>
            </a:r>
            <a:r>
              <a:rPr lang="en-US" sz="2000" dirty="0" smtClean="0"/>
              <a:t> </a:t>
            </a:r>
            <a:r>
              <a:rPr lang="en-US" sz="2000" b="1" dirty="0" smtClean="0"/>
              <a:t>y) =  (1+x</a:t>
            </a:r>
            <a:r>
              <a:rPr lang="en-US" sz="2000" b="1" baseline="30000" dirty="0" smtClean="0"/>
              <a:t>T</a:t>
            </a:r>
            <a:r>
              <a:rPr lang="en-US" sz="2000" b="1" dirty="0" smtClean="0"/>
              <a:t>y)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 = </a:t>
            </a:r>
            <a:r>
              <a:rPr lang="en-US" sz="2000" dirty="0"/>
              <a:t>(1+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=  </a:t>
            </a:r>
            <a:r>
              <a:rPr lang="en-US" sz="2000" dirty="0" smtClean="0"/>
              <a:t>(1+ x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+ x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/>
              <a:t>+ </a:t>
            </a:r>
            <a:r>
              <a:rPr lang="en-US" sz="2000" dirty="0" smtClean="0"/>
              <a:t>2x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y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963892" y="2283132"/>
            <a:ext cx="4802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234428" y="3640733"/>
            <a:ext cx="8977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II: Previously we did construction, now specify z(</a:t>
            </a:r>
            <a:r>
              <a:rPr lang="en-US" sz="2400" b="1" dirty="0" smtClean="0"/>
              <a:t>x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anose="05000000000000000000" pitchFamily="2" charset="2"/>
              </a:rPr>
              <a:t>K(</a:t>
            </a:r>
            <a:r>
              <a:rPr lang="en-US" sz="2400" b="1" dirty="0" err="1" smtClean="0">
                <a:sym typeface="Wingdings" panose="05000000000000000000" pitchFamily="2" charset="2"/>
              </a:rPr>
              <a:t>x,x</a:t>
            </a:r>
            <a:r>
              <a:rPr lang="en-US" sz="2400" dirty="0" smtClean="0">
                <a:sym typeface="Wingdings" panose="05000000000000000000" pitchFamily="2" charset="2"/>
              </a:rPr>
              <a:t>’).</a:t>
            </a:r>
          </a:p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                 How about specify K(</a:t>
            </a:r>
            <a:r>
              <a:rPr lang="en-US" sz="2400" b="1" dirty="0" err="1" smtClean="0">
                <a:sym typeface="Wingdings" panose="05000000000000000000" pitchFamily="2" charset="2"/>
              </a:rPr>
              <a:t>x,y</a:t>
            </a:r>
            <a:r>
              <a:rPr lang="en-US" sz="2400" dirty="0" smtClean="0">
                <a:sym typeface="Wingdings" panose="05000000000000000000" pitchFamily="2" charset="2"/>
              </a:rPr>
              <a:t>) and find </a:t>
            </a:r>
            <a:r>
              <a:rPr lang="en-US" sz="2400" b="1" dirty="0" smtClean="0">
                <a:sym typeface="Wingdings" panose="05000000000000000000" pitchFamily="2" charset="2"/>
              </a:rPr>
              <a:t>z</a:t>
            </a:r>
            <a:r>
              <a:rPr lang="en-US" sz="2400" dirty="0" smtClean="0">
                <a:sym typeface="Wingdings" panose="05000000000000000000" pitchFamily="2" charset="2"/>
              </a:rPr>
              <a:t>?</a:t>
            </a:r>
            <a:endParaRPr lang="en-US" sz="2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06806" y="2667000"/>
            <a:ext cx="7940700" cy="805389"/>
            <a:chOff x="706806" y="2667000"/>
            <a:chExt cx="7940700" cy="80538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20786" y="2804757"/>
              <a:ext cx="0" cy="2509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06806" y="3010724"/>
              <a:ext cx="7940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="1" dirty="0" smtClean="0"/>
                <a:t>(x,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y)</a:t>
              </a:r>
              <a:r>
                <a:rPr lang="en-US" sz="2400" dirty="0" smtClean="0"/>
                <a:t>=</a:t>
              </a:r>
              <a:r>
                <a:rPr lang="en-US" sz="2400" b="1" dirty="0"/>
                <a:t> </a:t>
              </a:r>
              <a:r>
                <a:rPr lang="en-US" sz="2400" dirty="0" smtClean="0"/>
                <a:t> </a:t>
              </a:r>
              <a:r>
                <a:rPr lang="en-US" sz="2400" b="1" dirty="0" err="1" smtClean="0"/>
                <a:t>z</a:t>
              </a:r>
              <a:r>
                <a:rPr lang="en-US" sz="2400" b="1" baseline="30000" dirty="0" err="1" smtClean="0"/>
                <a:t>T</a:t>
              </a:r>
              <a:r>
                <a:rPr lang="en-US" sz="2400" b="1" dirty="0" smtClean="0"/>
                <a:t> </a:t>
              </a:r>
              <a:r>
                <a:rPr lang="en-US" sz="2400" b="1" dirty="0" smtClean="0">
                  <a:sym typeface="Symbol" panose="05050102010706020507" pitchFamily="18" charset="2"/>
                </a:rPr>
                <a:t></a:t>
              </a:r>
              <a:r>
                <a:rPr lang="en-US" sz="2400" dirty="0" smtClean="0"/>
                <a:t> </a:t>
              </a:r>
              <a:r>
                <a:rPr lang="en-US" sz="2400" b="1" dirty="0" smtClean="0"/>
                <a:t>z’ = </a:t>
              </a:r>
              <a:r>
                <a:rPr lang="en-US" sz="2400" dirty="0" smtClean="0"/>
                <a:t>1+ 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+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y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baseline="30000" dirty="0" smtClean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y</a:t>
              </a:r>
              <a:r>
                <a:rPr lang="en-US" sz="2400" baseline="-25000" dirty="0"/>
                <a:t>1</a:t>
              </a:r>
              <a:r>
                <a:rPr lang="en-US" sz="2400" baseline="30000" dirty="0"/>
                <a:t>2</a:t>
              </a:r>
              <a:r>
                <a:rPr lang="en-US" sz="2400" baseline="-25000" dirty="0" smtClean="0"/>
                <a:t>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r>
                <a:rPr lang="en-US" sz="2400" baseline="30000" dirty="0" smtClean="0"/>
                <a:t>2 </a:t>
              </a:r>
              <a:r>
                <a:rPr lang="en-US" sz="2400" dirty="0"/>
                <a:t>+ </a:t>
              </a:r>
              <a:r>
                <a:rPr lang="en-US" sz="2400" dirty="0" smtClean="0"/>
                <a:t>x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1</a:t>
              </a:r>
              <a:r>
                <a:rPr lang="en-US" sz="2400" dirty="0" smtClean="0"/>
                <a:t> x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y</a:t>
              </a:r>
              <a:r>
                <a:rPr lang="en-US" sz="2400" baseline="-25000" dirty="0" smtClean="0"/>
                <a:t>2</a:t>
              </a:r>
              <a:endParaRPr lang="en-US" sz="2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5200" y="2667000"/>
              <a:ext cx="9332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Easy K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707840" y="30383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967486" y="2690433"/>
            <a:ext cx="888480" cy="400110"/>
            <a:chOff x="4967486" y="2690433"/>
            <a:chExt cx="888480" cy="400110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5843836" y="2739565"/>
              <a:ext cx="12130" cy="34356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67486" y="2690433"/>
              <a:ext cx="875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Hard z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398562" y="5156775"/>
            <a:ext cx="1402043" cy="400110"/>
            <a:chOff x="4038481" y="2790223"/>
            <a:chExt cx="1402043" cy="400110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5428395" y="2813248"/>
              <a:ext cx="12129" cy="37708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4038481" y="2790223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     z? Hard</a:t>
              </a:r>
              <a:endParaRPr lang="en-US" sz="2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941658" y="5682800"/>
            <a:ext cx="605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</a:t>
            </a:r>
            <a:r>
              <a:rPr lang="en-US" sz="2400" b="1" dirty="0" smtClean="0"/>
              <a:t>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) = (1,</a:t>
            </a:r>
            <a:r>
              <a:rPr lang="en-US" sz="2400" dirty="0"/>
              <a:t> x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x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x</a:t>
            </a:r>
            <a:r>
              <a:rPr lang="en-US" sz="2400" baseline="-25000" dirty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1930293" y="6167735"/>
            <a:ext cx="620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z’ </a:t>
            </a:r>
            <a:r>
              <a:rPr lang="en-US" sz="2400" dirty="0" smtClean="0"/>
              <a:t> =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(</a:t>
            </a:r>
            <a:r>
              <a:rPr lang="en-US" sz="2400" b="1" dirty="0" smtClean="0"/>
              <a:t>y</a:t>
            </a:r>
            <a:r>
              <a:rPr lang="en-US" sz="2400" dirty="0" smtClean="0"/>
              <a:t>) = (1,</a:t>
            </a:r>
            <a:r>
              <a:rPr lang="en-US" sz="2400" dirty="0"/>
              <a:t>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, 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,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2 </a:t>
            </a:r>
            <a:r>
              <a:rPr lang="en-US" sz="2400" dirty="0" smtClean="0"/>
              <a:t>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y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)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585" y="1822363"/>
            <a:ext cx="2075460" cy="91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5" grpId="0"/>
      <p:bldP spid="76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-228600" y="0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dirty="0">
                <a:solidFill>
                  <a:srgbClr val="FFFFFF"/>
                </a:solidFill>
              </a:rPr>
              <a:t>Support Vector Machine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-9144" y="-21336"/>
            <a:ext cx="9372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6000" dirty="0" smtClean="0">
                <a:solidFill>
                  <a:srgbClr val="000000"/>
                </a:solidFill>
              </a:rPr>
              <a:t>General Non-Linear SVM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383" y="929384"/>
            <a:ext cx="439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 III: Gaussian kernel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57722" y="1828800"/>
            <a:ext cx="64824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K(</a:t>
            </a:r>
            <a:r>
              <a:rPr lang="en-US" sz="2400" dirty="0" err="1" smtClean="0"/>
              <a:t>x,x</a:t>
            </a:r>
            <a:r>
              <a:rPr lang="en-US" sz="2400" dirty="0" smtClean="0"/>
              <a:t>’) = </a:t>
            </a:r>
            <a:r>
              <a:rPr lang="en-US" sz="2400" dirty="0" err="1" smtClean="0"/>
              <a:t>exp</a:t>
            </a:r>
            <a:r>
              <a:rPr lang="en-US" sz="2400" dirty="0" smtClean="0"/>
              <a:t>(-(x-x’)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             = </a:t>
            </a:r>
            <a:r>
              <a:rPr lang="en-US" sz="2400" dirty="0" err="1" smtClean="0"/>
              <a:t>exp</a:t>
            </a:r>
            <a:r>
              <a:rPr lang="en-US" sz="2400" dirty="0" smtClean="0"/>
              <a:t>(-x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/>
              <a:t>exp</a:t>
            </a:r>
            <a:r>
              <a:rPr lang="en-US" sz="2400" dirty="0" smtClean="0"/>
              <a:t>(-x’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>
                <a:latin typeface="Symbol" panose="05050102010706020507" pitchFamily="18" charset="2"/>
              </a:rPr>
              <a:t>S</a:t>
            </a:r>
            <a:r>
              <a:rPr lang="en-US" sz="2400" baseline="-25000" dirty="0" err="1" smtClean="0"/>
              <a:t>k</a:t>
            </a:r>
            <a:r>
              <a:rPr lang="en-US" sz="2400" baseline="-25000" dirty="0" smtClean="0"/>
              <a:t>=1</a:t>
            </a:r>
            <a:r>
              <a:rPr lang="en-US" sz="2400" baseline="30000" dirty="0" smtClean="0"/>
              <a:t>infty</a:t>
            </a:r>
            <a:r>
              <a:rPr lang="en-US" sz="2400" dirty="0" smtClean="0"/>
              <a:t> 2(x)</a:t>
            </a:r>
            <a:r>
              <a:rPr lang="en-US" sz="2400" baseline="30000" dirty="0" smtClean="0"/>
              <a:t>k</a:t>
            </a:r>
            <a:r>
              <a:rPr lang="en-US" sz="2400" dirty="0" smtClean="0"/>
              <a:t> (x’)</a:t>
            </a:r>
            <a:r>
              <a:rPr lang="en-US" sz="2400" baseline="30000" dirty="0" smtClean="0"/>
              <a:t>k</a:t>
            </a:r>
            <a:r>
              <a:rPr lang="en-US" sz="2400" baseline="30000" dirty="0"/>
              <a:t> </a:t>
            </a:r>
            <a:r>
              <a:rPr lang="en-US" sz="2400" dirty="0" smtClean="0"/>
              <a:t>/k!</a:t>
            </a:r>
          </a:p>
          <a:p>
            <a:endParaRPr lang="en-US" sz="2400" dirty="0"/>
          </a:p>
          <a:p>
            <a:r>
              <a:rPr lang="en-US" sz="2400" dirty="0" smtClean="0"/>
              <a:t>             = </a:t>
            </a:r>
            <a:r>
              <a:rPr lang="en-US" sz="2400" dirty="0" err="1"/>
              <a:t>exp</a:t>
            </a:r>
            <a:r>
              <a:rPr lang="en-US" sz="2400" dirty="0"/>
              <a:t>(-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err="1" smtClean="0"/>
              <a:t>exp</a:t>
            </a:r>
            <a:r>
              <a:rPr lang="en-US" sz="2400" dirty="0" smtClean="0"/>
              <a:t>(-x’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Symbol" panose="05050102010706020507" pitchFamily="18" charset="2"/>
              </a:rPr>
              <a:t>[ 1 + </a:t>
            </a:r>
            <a:r>
              <a:rPr lang="en-US" sz="2400" dirty="0" smtClean="0">
                <a:cs typeface="Times New Roman" panose="02020603050405020304" pitchFamily="18" charset="0"/>
              </a:rPr>
              <a:t>2xx’ +x</a:t>
            </a:r>
            <a:r>
              <a:rPr lang="en-US" sz="2400" baseline="30000" dirty="0" smtClean="0"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cs typeface="Times New Roman" panose="02020603050405020304" pitchFamily="18" charset="0"/>
              </a:rPr>
              <a:t> x’</a:t>
            </a:r>
            <a:r>
              <a:rPr lang="en-US" sz="2400" baseline="30000" dirty="0" smtClean="0"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cs typeface="Times New Roman" panose="02020603050405020304" pitchFamily="18" charset="0"/>
              </a:rPr>
              <a:t> + …]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522" y="4466004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Its ok, we only need K(</a:t>
            </a:r>
            <a:r>
              <a:rPr lang="en-US" sz="2400" dirty="0" err="1" smtClean="0"/>
              <a:t>x,x</a:t>
            </a:r>
            <a:r>
              <a:rPr lang="en-US" sz="2400" dirty="0" smtClean="0"/>
              <a:t>’) to classify new points!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33400" y="3869388"/>
            <a:ext cx="8394453" cy="474012"/>
            <a:chOff x="533400" y="3869388"/>
            <a:chExt cx="8394453" cy="474012"/>
          </a:xfrm>
        </p:grpSpPr>
        <p:sp>
          <p:nvSpPr>
            <p:cNvPr id="2" name="TextBox 1"/>
            <p:cNvSpPr txBox="1"/>
            <p:nvPr/>
          </p:nvSpPr>
          <p:spPr>
            <a:xfrm>
              <a:off x="5867400" y="3881735"/>
              <a:ext cx="3060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Infinite dimensional z !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3869388"/>
              <a:ext cx="62457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Therefore z(x) = </a:t>
              </a:r>
              <a:r>
                <a:rPr lang="en-US" sz="2400" dirty="0" err="1"/>
                <a:t>exp</a:t>
              </a:r>
              <a:r>
                <a:rPr lang="en-US" sz="2400" dirty="0"/>
                <a:t>(-</a:t>
              </a:r>
              <a:r>
                <a:rPr lang="en-US" sz="2400" dirty="0" smtClean="0"/>
                <a:t>x</a:t>
              </a:r>
              <a:r>
                <a:rPr lang="en-US" sz="2400" baseline="30000" dirty="0" smtClean="0"/>
                <a:t>2</a:t>
              </a:r>
              <a:r>
                <a:rPr lang="en-US" sz="2400" dirty="0" smtClean="0"/>
                <a:t>)</a:t>
              </a:r>
              <a:r>
                <a:rPr lang="en-US" sz="2400" dirty="0" smtClean="0">
                  <a:latin typeface="Symbol" panose="05050102010706020507" pitchFamily="18" charset="2"/>
                </a:rPr>
                <a:t>[ </a:t>
              </a:r>
              <a:r>
                <a:rPr lang="en-US" sz="2400" dirty="0">
                  <a:latin typeface="Symbol" panose="05050102010706020507" pitchFamily="18" charset="2"/>
                </a:rPr>
                <a:t>1 </a:t>
              </a:r>
              <a:r>
                <a:rPr lang="en-US" sz="2400" dirty="0" smtClean="0">
                  <a:latin typeface="Symbol" panose="05050102010706020507" pitchFamily="18" charset="2"/>
                </a:rPr>
                <a:t>, </a:t>
              </a:r>
              <a:r>
                <a:rPr lang="en-US" sz="2400" dirty="0" smtClean="0">
                  <a:latin typeface="Symbol" panose="05050102010706020507" pitchFamily="18" charset="2"/>
                  <a:sym typeface="Symbol" panose="05050102010706020507" pitchFamily="18" charset="2"/>
                </a:rPr>
                <a:t></a:t>
              </a:r>
              <a:r>
                <a:rPr lang="en-US" sz="2400" dirty="0" smtClean="0">
                  <a:cs typeface="Times New Roman" panose="02020603050405020304" pitchFamily="18" charset="0"/>
                </a:rPr>
                <a:t>2x , x</a:t>
              </a:r>
              <a:r>
                <a:rPr lang="en-US" sz="2400" baseline="30000" dirty="0" smtClean="0">
                  <a:cs typeface="Times New Roman" panose="02020603050405020304" pitchFamily="18" charset="0"/>
                </a:rPr>
                <a:t>2</a:t>
              </a:r>
              <a:r>
                <a:rPr lang="en-US" sz="2400" dirty="0" smtClean="0">
                  <a:cs typeface="Times New Roman" panose="02020603050405020304" pitchFamily="18" charset="0"/>
                </a:rPr>
                <a:t>, …].</a:t>
              </a:r>
              <a:endParaRPr lang="en-US" sz="24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0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3"/>
  <p:tag name="PICTUREFILESIZE" val="48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 \frac 12 || \mathbf{w} ||^2 + C \sum_{i=1}^n \xi_i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279"/>
  <p:tag name="PICTUREFILESIZE" val="139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mbox{subject to }&#10;y_i (\mathbf{w}^T \mathbf{x}_i + b) \geq 1 - \xi_i, \quad&#10;\xi_i \geq 0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403"/>
  <p:tag name="PICTUREFILESIZE" val="189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\frac 12 || \mathbf{w} ||^2 + C \sum_{i=1}^n \xi_i 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182"/>
  <p:tag name="PICTUREFILESIZE" val="95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W(\boldsymbol{\alpha}) = \sum_{i=1}^n \alpha_i - \frac 12 \sum_{i=1,j=1}^n \alpha_i \alpha_j y_i y_j &#10;\mathbf{x}_i^T \mathbf{x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46"/>
  <p:tag name="PICTUREFILESIZE" val="300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C \geq \alpha_i \geq 0, \sum_{i=1}^n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39"/>
  <p:tag name="PICTUREFILESIZE" val="199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\mathbf{x}_i, \mathbf{x}_j) = \phi(\mathbf{x}_i)^T \phi(\mathbf{x}_j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33"/>
  <p:tag name="PICTUREFILESIZE" val="137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\phi( \bigl[\begin{smallmatrix} x_1 \\ x_2 \end{smallmatrix}\bigr]&#10;)=(1,\sqrt{2}x_1, \sqrt{2}x_2, x_1^2, x_2^2, \sqrt{2}x_1x_2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07"/>
  <p:tag name="PICTUREFILESIZE" val="223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$&#10;K(\mathbf{x}, \mathbf{y}) =(1 + x_1y_1 + x_2 y_2)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90"/>
  <p:tag name="PICTUREFILESIZE" val="137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\langle \phi( \bigl[\begin{smallmatrix} x_1 \\ x_2 \end{smallmatrix}\bigr])&#10;, \phi( \bigl[\begin{smallmatrix} y_1 \\ y_2 \end{smallmatrix}\bigr])&#10;\rangle &amp;= (1 + x_1y_1 + x_2 y_2)^2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ALLOWFONTSUBSTITUTION" val="False"/>
  <p:tag name="BITMAPFORMAT" val="pngmono"/>
  <p:tag name="ORIGWIDTH" val="389"/>
  <p:tag name="PICTUREFILESIZE" val="229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( \mathbf{x}^T \mathbf{y} + 1)^d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11"/>
  <p:tag name="PICTUREFILESIZE" val="99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22"/>
  <p:tag name="PICTUREFILESIZE" val="4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exp\bigl(-|| \mathbf{x} - \mathbf{y} ||^2 / (2\sigma^2) \bigr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322"/>
  <p:tag name="PICTUREFILESIZE" val="165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 K(\mathbf{x}, \mathbf{y}) = &#10;\tanh(\kappa \mathbf{x}^T \mathbf{y} + \theta 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66"/>
  <p:tag name="BOXFONT" val="10"/>
  <p:tag name="BOXWRAP" val="False"/>
  <p:tag name="WORKAROUNDTRANSPARENCYBUG" val="False"/>
  <p:tag name="BITMAPFORMAT" val="pngmono"/>
  <p:tag name="DEBUGINTERACTIVE" val="True"/>
  <p:tag name="ORIGWIDTH" val="255"/>
  <p:tag name="PICTUREFILESIZE" val="1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^T \mathbf{x} + b = -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38"/>
  <p:tag name="PICTUREFILESIZE" val="46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athbf{w}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8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i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5"/>
  <p:tag name="PICTUREFILESIZE" val="1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i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18"/>
  <p:tag name="PICTUREFILESIZE" val="126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mathbf{x}_j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3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xi_j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17"/>
  <p:tag name="PICTUREFILESIZE" val="15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[&#10;\begin{cases}&#10;\mathbf{w}^T \mathbf{x}_i + b \geq 1 - \xi_i    &amp; y_i = 1\\&#10;\mathbf{w}^T \mathbf{x}_i + b \leq -1 + \xi_i    &amp; y_i = -1\\&#10;\xi_i \geq 0 &amp; \forall i&#10;\end{case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BITMAPFORMAT" val="pngmono"/>
  <p:tag name="DEBUGINTERACTIVE" val="True"/>
  <p:tag name="ORIGWIDTH" val="301"/>
  <p:tag name="PICTUREFILESIZE" val="281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80538</TotalTime>
  <Words>4720</Words>
  <Application>Microsoft Office PowerPoint</Application>
  <PresentationFormat>On-screen Show (4:3)</PresentationFormat>
  <Paragraphs>808</Paragraphs>
  <Slides>51</Slides>
  <Notes>8</Notes>
  <HiddenSlides>25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MS PGothic</vt:lpstr>
      <vt:lpstr>宋体</vt:lpstr>
      <vt:lpstr>宋体</vt:lpstr>
      <vt:lpstr>Arial</vt:lpstr>
      <vt:lpstr>Arial Unicode MS</vt:lpstr>
      <vt:lpstr>Britannic Bold</vt:lpstr>
      <vt:lpstr>Calibri</vt:lpstr>
      <vt:lpstr>Calibri Light</vt:lpstr>
      <vt:lpstr>Cambria Math</vt:lpstr>
      <vt:lpstr>Jokerman</vt:lpstr>
      <vt:lpstr>Lucida Handwriting</vt:lpstr>
      <vt:lpstr>Lucida Sans</vt:lpstr>
      <vt:lpstr>Menlo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Soft Margin Classification  </vt:lpstr>
      <vt:lpstr>STOP</vt:lpstr>
      <vt:lpstr>Soft Margin Classification  </vt:lpstr>
      <vt:lpstr>PowerPoint Presentation</vt:lpstr>
      <vt:lpstr>Soft Margin Classification Mathematically</vt:lpstr>
      <vt:lpstr>Allowing errors in our solutions</vt:lpstr>
      <vt:lpstr>Soft Margin Hyperplane</vt:lpstr>
      <vt:lpstr>Extension to Non-linear Decision Boundary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Kernel Trick</vt:lpstr>
      <vt:lpstr>An Example for f(.) and K(.,.)</vt:lpstr>
      <vt:lpstr>More on Kernel Functions</vt:lpstr>
      <vt:lpstr>Examples of Kernel Functions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KITS</cp:lastModifiedBy>
  <cp:revision>1511</cp:revision>
  <dcterms:created xsi:type="dcterms:W3CDTF">1999-02-02T06:33:16Z</dcterms:created>
  <dcterms:modified xsi:type="dcterms:W3CDTF">2020-11-11T08:45:10Z</dcterms:modified>
</cp:coreProperties>
</file>