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1237" r:id="rId2"/>
    <p:sldId id="1245" r:id="rId3"/>
    <p:sldId id="1261" r:id="rId4"/>
    <p:sldId id="1260" r:id="rId5"/>
    <p:sldId id="1257" r:id="rId6"/>
    <p:sldId id="1258" r:id="rId7"/>
    <p:sldId id="1259" r:id="rId8"/>
    <p:sldId id="1247" r:id="rId9"/>
    <p:sldId id="1221" r:id="rId10"/>
    <p:sldId id="1278" r:id="rId11"/>
    <p:sldId id="1244" r:id="rId12"/>
    <p:sldId id="1223" r:id="rId13"/>
    <p:sldId id="1274" r:id="rId14"/>
    <p:sldId id="1275" r:id="rId15"/>
    <p:sldId id="1276" r:id="rId16"/>
    <p:sldId id="1277" r:id="rId17"/>
    <p:sldId id="1229" r:id="rId18"/>
    <p:sldId id="1279" r:id="rId19"/>
  </p:sldIdLst>
  <p:sldSz cx="9144000" cy="6858000" type="screen4x3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2" userDrawn="1">
          <p15:clr>
            <a:srgbClr val="A4A3A4"/>
          </p15:clr>
        </p15:guide>
        <p15:guide id="2" orient="horz" pos="3026" userDrawn="1">
          <p15:clr>
            <a:srgbClr val="A4A3A4"/>
          </p15:clr>
        </p15:guide>
        <p15:guide id="3" orient="horz" pos="1135" userDrawn="1">
          <p15:clr>
            <a:srgbClr val="A4A3A4"/>
          </p15:clr>
        </p15:guide>
        <p15:guide id="4" orient="horz" pos="1738" userDrawn="1">
          <p15:clr>
            <a:srgbClr val="A4A3A4"/>
          </p15:clr>
        </p15:guide>
        <p15:guide id="5" orient="horz" pos="1414" userDrawn="1">
          <p15:clr>
            <a:srgbClr val="A4A3A4"/>
          </p15:clr>
        </p15:guide>
        <p15:guide id="6" pos="3456" userDrawn="1">
          <p15:clr>
            <a:srgbClr val="A4A3A4"/>
          </p15:clr>
        </p15:guide>
        <p15:guide id="7" pos="1296" userDrawn="1">
          <p15:clr>
            <a:srgbClr val="A4A3A4"/>
          </p15:clr>
        </p15:guide>
        <p15:guide id="8" pos="4613" userDrawn="1">
          <p15:clr>
            <a:srgbClr val="A4A3A4"/>
          </p15:clr>
        </p15:guide>
        <p15:guide id="9" pos="3219" userDrawn="1">
          <p15:clr>
            <a:srgbClr val="A4A3A4"/>
          </p15:clr>
        </p15:guide>
        <p15:guide id="10" pos="5184" userDrawn="1">
          <p15:clr>
            <a:srgbClr val="A4A3A4"/>
          </p15:clr>
        </p15:guide>
        <p15:guide id="11" orient="horz" pos="3326" userDrawn="1">
          <p15:clr>
            <a:srgbClr val="A4A3A4"/>
          </p15:clr>
        </p15:guide>
        <p15:guide id="12" orient="horz" pos="2531" userDrawn="1">
          <p15:clr>
            <a:srgbClr val="A4A3A4"/>
          </p15:clr>
        </p15:guide>
        <p15:guide id="1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E919"/>
    <a:srgbClr val="EEF2D2"/>
    <a:srgbClr val="000082"/>
    <a:srgbClr val="FFFF87"/>
    <a:srgbClr val="FFFFFF"/>
    <a:srgbClr val="000000"/>
    <a:srgbClr val="ECF2D2"/>
    <a:srgbClr val="EEF4D9"/>
    <a:srgbClr val="EDF3DA"/>
    <a:srgbClr val="CFD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5" autoAdjust="0"/>
    <p:restoredTop sz="99625" autoAdjust="0"/>
  </p:normalViewPr>
  <p:slideViewPr>
    <p:cSldViewPr>
      <p:cViewPr varScale="1">
        <p:scale>
          <a:sx n="49" d="100"/>
          <a:sy n="49" d="100"/>
        </p:scale>
        <p:origin x="963" y="40"/>
      </p:cViewPr>
      <p:guideLst>
        <p:guide orient="horz" pos="2282"/>
        <p:guide orient="horz" pos="3026"/>
        <p:guide orient="horz" pos="1135"/>
        <p:guide orient="horz" pos="1738"/>
        <p:guide orient="horz" pos="1414"/>
        <p:guide pos="3456"/>
        <p:guide pos="1296"/>
        <p:guide pos="4613"/>
        <p:guide pos="3219"/>
        <p:guide pos="5184"/>
        <p:guide orient="horz" pos="3326"/>
        <p:guide orient="horz" pos="2531"/>
        <p:guide orient="horz" pos="3024"/>
      </p:guideLst>
    </p:cSldViewPr>
  </p:slideViewPr>
  <p:outlineViewPr>
    <p:cViewPr>
      <p:scale>
        <a:sx n="33" d="100"/>
        <a:sy n="33" d="100"/>
      </p:scale>
      <p:origin x="246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00576" y="3737431"/>
            <a:ext cx="1792155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0995" y="4392275"/>
            <a:ext cx="2484805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5490" y="3714776"/>
            <a:ext cx="2752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917374" y="3813631"/>
            <a:ext cx="2770793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01075" y="-16365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000" dirty="0" smtClean="0">
                <a:solidFill>
                  <a:srgbClr val="000000"/>
                </a:solidFill>
              </a:rPr>
              <a:t>Primal &amp; Dual Optimization Problems</a:t>
            </a:r>
          </a:p>
          <a:p>
            <a:pPr algn="ctr">
              <a:defRPr/>
            </a:pPr>
            <a:r>
              <a:rPr lang="en-US" altLang="zh-CN" sz="4000" dirty="0" smtClean="0">
                <a:solidFill>
                  <a:srgbClr val="000000"/>
                </a:solidFill>
              </a:rPr>
              <a:t>With Inequality Constraints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998"/>
            <a:ext cx="4311406" cy="1143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95792" y="1447800"/>
            <a:ext cx="5433734" cy="1464731"/>
            <a:chOff x="3595792" y="1447800"/>
            <a:chExt cx="5433734" cy="14647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434" y="1447800"/>
              <a:ext cx="4267092" cy="1464731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3595792" y="2057400"/>
              <a:ext cx="122949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8" name="Oval 17"/>
          <p:cNvSpPr/>
          <p:nvPr/>
        </p:nvSpPr>
        <p:spPr bwMode="auto">
          <a:xfrm>
            <a:off x="3220278" y="5430078"/>
            <a:ext cx="152400" cy="1524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3079" y="999424"/>
            <a:ext cx="25410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Dual Problem</a:t>
            </a:r>
          </a:p>
          <a:p>
            <a:pPr algn="ctr"/>
            <a:r>
              <a:rPr lang="en-US" sz="900" b="1" dirty="0" smtClean="0"/>
              <a:t>Sometimes cheaper by  quadratic programming</a:t>
            </a:r>
            <a:endParaRPr lang="en-US" sz="900" b="1" dirty="0"/>
          </a:p>
        </p:txBody>
      </p:sp>
      <p:sp>
        <p:nvSpPr>
          <p:cNvPr id="41" name="Oval 40"/>
          <p:cNvSpPr/>
          <p:nvPr/>
        </p:nvSpPr>
        <p:spPr>
          <a:xfrm>
            <a:off x="3207873" y="5386451"/>
            <a:ext cx="164805" cy="19602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4678" y="3806384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g(x)= -(x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 </a:t>
            </a:r>
            <a:r>
              <a:rPr lang="en-US" sz="2400" dirty="0" smtClean="0"/>
              <a:t>+3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732002" y="2157006"/>
            <a:ext cx="3475163" cy="4851156"/>
            <a:chOff x="1732002" y="2157006"/>
            <a:chExt cx="3475163" cy="4851156"/>
          </a:xfrm>
        </p:grpSpPr>
        <p:grpSp>
          <p:nvGrpSpPr>
            <p:cNvPr id="46" name="Group 45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264551" y="2157006"/>
              <a:ext cx="1331241" cy="450522"/>
            </a:xfrm>
            <a:prstGeom prst="rect">
              <a:avLst/>
            </a:prstGeom>
            <a:solidFill>
              <a:srgbClr val="19E919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65077" y="4116185"/>
            <a:ext cx="2724154" cy="2894215"/>
            <a:chOff x="1965077" y="4116185"/>
            <a:chExt cx="2724154" cy="289421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98038" y="4116185"/>
              <a:ext cx="21322" cy="2894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65077" y="5464700"/>
              <a:ext cx="2724154" cy="348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243769" y="1652002"/>
            <a:ext cx="4688650" cy="3332698"/>
            <a:chOff x="2243769" y="1652002"/>
            <a:chExt cx="4688650" cy="3332698"/>
          </a:xfrm>
        </p:grpSpPr>
        <p:grpSp>
          <p:nvGrpSpPr>
            <p:cNvPr id="47" name="Group 46"/>
            <p:cNvGrpSpPr/>
            <p:nvPr/>
          </p:nvGrpSpPr>
          <p:grpSpPr>
            <a:xfrm>
              <a:off x="2804295" y="2868001"/>
              <a:ext cx="4128124" cy="2116699"/>
              <a:chOff x="2804295" y="2868001"/>
              <a:chExt cx="4128124" cy="2116699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228106" y="4010315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      0             1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2243769" y="1652002"/>
              <a:ext cx="764027" cy="46140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3654732" y="4345225"/>
            <a:ext cx="300279" cy="3619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034436" y="4620536"/>
            <a:ext cx="4627545" cy="1437815"/>
            <a:chOff x="4034436" y="4620536"/>
            <a:chExt cx="4627545" cy="1437815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4034436" y="4620536"/>
              <a:ext cx="1813278" cy="8519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069605" y="5227354"/>
              <a:ext cx="2592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x*=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Soln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where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contours 1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“kiss”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90275" y="5641115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Feasible</a:t>
            </a:r>
          </a:p>
          <a:p>
            <a:r>
              <a:rPr lang="en-US" sz="1600" dirty="0" smtClean="0"/>
              <a:t>solutions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1717933" y="1077457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Primal Problem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9591" y="1530401"/>
            <a:ext cx="1650252" cy="472155"/>
            <a:chOff x="6379591" y="1530401"/>
            <a:chExt cx="1650252" cy="472155"/>
          </a:xfrm>
        </p:grpSpPr>
        <p:sp>
          <p:nvSpPr>
            <p:cNvPr id="59" name="Rectangle 58"/>
            <p:cNvSpPr/>
            <p:nvPr/>
          </p:nvSpPr>
          <p:spPr>
            <a:xfrm>
              <a:off x="6379591" y="1541154"/>
              <a:ext cx="764027" cy="46140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65816" y="1530401"/>
              <a:ext cx="764027" cy="461402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7078" y="6098913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E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</a:t>
            </a:r>
            <a:endParaRPr lang="en-US" b="1" dirty="0">
              <a:solidFill>
                <a:srgbClr val="19E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7714" y="2830337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1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5" grpId="0"/>
      <p:bldP spid="53" grpId="0" animBg="1"/>
      <p:bldP spid="3" grpId="0"/>
      <p:bldP spid="43" grpId="0"/>
      <p:bldP spid="6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7170139" y="4396938"/>
            <a:ext cx="1826571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998"/>
            <a:ext cx="4311406" cy="1143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95792" y="1447800"/>
            <a:ext cx="5433734" cy="1464731"/>
            <a:chOff x="3595792" y="1447800"/>
            <a:chExt cx="5433734" cy="14647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434" y="1447800"/>
              <a:ext cx="4267092" cy="1464731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3595792" y="2057400"/>
              <a:ext cx="122949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8" name="Oval 17"/>
          <p:cNvSpPr/>
          <p:nvPr/>
        </p:nvSpPr>
        <p:spPr bwMode="auto">
          <a:xfrm>
            <a:off x="3220278" y="5430078"/>
            <a:ext cx="152400" cy="1524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07873" y="5386451"/>
            <a:ext cx="164805" cy="19602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4678" y="3806384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g(x)= -(x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 </a:t>
            </a:r>
            <a:r>
              <a:rPr lang="en-US" sz="2400" dirty="0" smtClean="0"/>
              <a:t>+3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732002" y="2157006"/>
            <a:ext cx="3475163" cy="4851156"/>
            <a:chOff x="1732002" y="2157006"/>
            <a:chExt cx="3475163" cy="4851156"/>
          </a:xfrm>
        </p:grpSpPr>
        <p:grpSp>
          <p:nvGrpSpPr>
            <p:cNvPr id="46" name="Group 45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264551" y="2157006"/>
              <a:ext cx="1331241" cy="450522"/>
            </a:xfrm>
            <a:prstGeom prst="rect">
              <a:avLst/>
            </a:prstGeom>
            <a:solidFill>
              <a:srgbClr val="19E919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65077" y="4116185"/>
            <a:ext cx="2724154" cy="2894215"/>
            <a:chOff x="1965077" y="4116185"/>
            <a:chExt cx="2724154" cy="289421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98038" y="4116185"/>
              <a:ext cx="21322" cy="2894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65077" y="5464700"/>
              <a:ext cx="2724154" cy="348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243769" y="1652002"/>
            <a:ext cx="4688650" cy="3332698"/>
            <a:chOff x="2243769" y="1652002"/>
            <a:chExt cx="4688650" cy="3332698"/>
          </a:xfrm>
        </p:grpSpPr>
        <p:grpSp>
          <p:nvGrpSpPr>
            <p:cNvPr id="47" name="Group 46"/>
            <p:cNvGrpSpPr/>
            <p:nvPr/>
          </p:nvGrpSpPr>
          <p:grpSpPr>
            <a:xfrm>
              <a:off x="2804295" y="2868001"/>
              <a:ext cx="4128124" cy="2116699"/>
              <a:chOff x="2804295" y="2868001"/>
              <a:chExt cx="4128124" cy="2116699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228106" y="4010315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-1      0             1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2243769" y="1652002"/>
              <a:ext cx="764027" cy="46140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3654732" y="4345225"/>
            <a:ext cx="300279" cy="3619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034436" y="4620536"/>
            <a:ext cx="4627545" cy="1437815"/>
            <a:chOff x="4034436" y="4620536"/>
            <a:chExt cx="4627545" cy="1437815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4034436" y="4620536"/>
              <a:ext cx="1813278" cy="8519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069605" y="5227354"/>
              <a:ext cx="2592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x*=Soln. where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contours 1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“kiss”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58399" y="5952014"/>
            <a:ext cx="45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Lagrangian</a:t>
            </a:r>
            <a:r>
              <a:rPr lang="en-US" sz="2400" b="1" dirty="0" smtClean="0"/>
              <a:t>: L(</a:t>
            </a:r>
            <a:r>
              <a:rPr lang="en-US" sz="2400" b="1" dirty="0" err="1" smtClean="0"/>
              <a:t>x</a:t>
            </a:r>
            <a:r>
              <a:rPr lang="en-US" sz="2400" b="1" dirty="0" err="1" smtClean="0">
                <a:latin typeface="Symbol" panose="05050102010706020507" pitchFamily="18" charset="2"/>
              </a:rPr>
              <a:t>,a</a:t>
            </a:r>
            <a:r>
              <a:rPr lang="en-US" sz="2400" b="1" dirty="0" smtClean="0"/>
              <a:t>)=f(x) -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/>
              <a:t>g(x)</a:t>
            </a:r>
            <a:endParaRPr lang="en-US" sz="24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6599917" y="6039077"/>
            <a:ext cx="2343911" cy="854133"/>
            <a:chOff x="3506453" y="1476757"/>
            <a:chExt cx="2343911" cy="854133"/>
          </a:xfrm>
        </p:grpSpPr>
        <p:sp>
          <p:nvSpPr>
            <p:cNvPr id="59" name="TextBox 58"/>
            <p:cNvSpPr txBox="1"/>
            <p:nvPr/>
          </p:nvSpPr>
          <p:spPr>
            <a:xfrm>
              <a:off x="3506453" y="1476757"/>
              <a:ext cx="234391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1800" dirty="0" smtClean="0">
                  <a:solidFill>
                    <a:srgbClr val="7030A0"/>
                  </a:solidFill>
                </a:rPr>
                <a:t>L=0 if </a:t>
              </a:r>
              <a:r>
                <a:rPr lang="en-US" sz="18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a</a:t>
              </a:r>
              <a:r>
                <a:rPr lang="en-US" sz="1800" dirty="0" smtClean="0">
                  <a:solidFill>
                    <a:srgbClr val="7030A0"/>
                  </a:solidFill>
                </a:rPr>
                <a:t>=|</a:t>
              </a:r>
              <a:r>
                <a:rPr lang="en-US" sz="18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1800" dirty="0" smtClean="0">
                  <a:solidFill>
                    <a:srgbClr val="7030A0"/>
                  </a:solidFill>
                </a:rPr>
                <a:t>f|/|</a:t>
              </a:r>
              <a:r>
                <a:rPr lang="en-US" sz="18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1800" dirty="0" smtClean="0">
                  <a:solidFill>
                    <a:srgbClr val="7030A0"/>
                  </a:solidFill>
                </a:rPr>
                <a:t>g|&gt;0 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4370905" y="1932248"/>
              <a:ext cx="0" cy="39864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504571" y="4648200"/>
            <a:ext cx="263328" cy="414016"/>
            <a:chOff x="3504571" y="4699930"/>
            <a:chExt cx="263328" cy="414016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504571" y="4699930"/>
              <a:ext cx="195045" cy="372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3572854" y="4741946"/>
              <a:ext cx="195045" cy="37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895980" y="4179106"/>
            <a:ext cx="2280624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Q:Why </a:t>
            </a:r>
            <a:r>
              <a:rPr lang="en-US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A: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g an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d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 f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same direction!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2405" y="1519327"/>
            <a:ext cx="183268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 = f(</a:t>
            </a:r>
            <a:r>
              <a:rPr lang="en-US" sz="2000" b="1" dirty="0" smtClean="0"/>
              <a:t>x</a:t>
            </a:r>
            <a:r>
              <a:rPr lang="en-US" sz="2000" dirty="0" smtClean="0"/>
              <a:t>) – </a:t>
            </a:r>
            <a:r>
              <a:rPr lang="en-US" sz="2000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g(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312811" y="2073588"/>
            <a:ext cx="265341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</a:t>
            </a:r>
            <a:r>
              <a:rPr lang="en-US" sz="2000" dirty="0" smtClean="0"/>
              <a:t>L = </a:t>
            </a:r>
            <a:r>
              <a:rPr lang="en-US" sz="2000" dirty="0" smtClean="0">
                <a:sym typeface="Symbol" panose="05050102010706020507" pitchFamily="18" charset="2"/>
              </a:rPr>
              <a:t></a:t>
            </a:r>
            <a:r>
              <a:rPr lang="en-US" sz="2000" dirty="0" smtClean="0"/>
              <a:t>f(</a:t>
            </a:r>
            <a:r>
              <a:rPr lang="en-US" sz="2000" b="1" dirty="0" smtClean="0"/>
              <a:t>x</a:t>
            </a:r>
            <a:r>
              <a:rPr lang="en-US" sz="2000" dirty="0" smtClean="0"/>
              <a:t>) – </a:t>
            </a:r>
            <a:r>
              <a:rPr lang="en-US" sz="2000" dirty="0" err="1" smtClean="0">
                <a:latin typeface="Symbol" panose="05050102010706020507" pitchFamily="18" charset="2"/>
              </a:rPr>
              <a:t>a</a:t>
            </a:r>
            <a:r>
              <a:rPr lang="en-US" sz="2000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</a:t>
            </a:r>
            <a:r>
              <a:rPr lang="en-US" sz="2000" dirty="0" err="1" smtClean="0"/>
              <a:t>g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)=0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6932419" y="2069736"/>
            <a:ext cx="734874" cy="403962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01000" y="2034114"/>
            <a:ext cx="555265" cy="457901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36082" y="6373191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Kiss: </a:t>
            </a:r>
            <a:r>
              <a:rPr lang="en-US" sz="2400" b="1" dirty="0" smtClean="0">
                <a:sym typeface="Symbol" panose="05050102010706020507" pitchFamily="18" charset="2"/>
              </a:rPr>
              <a:t></a:t>
            </a:r>
            <a:r>
              <a:rPr lang="en-US" sz="2400" b="1" dirty="0" smtClean="0"/>
              <a:t>L(</a:t>
            </a:r>
            <a:r>
              <a:rPr lang="en-US" sz="2400" b="1" dirty="0" err="1" smtClean="0"/>
              <a:t>x</a:t>
            </a:r>
            <a:r>
              <a:rPr lang="en-US" sz="2400" b="1" dirty="0" err="1" smtClean="0">
                <a:latin typeface="Symbol" panose="05050102010706020507" pitchFamily="18" charset="2"/>
              </a:rPr>
              <a:t>,a</a:t>
            </a:r>
            <a:r>
              <a:rPr lang="en-US" sz="2400" b="1" dirty="0" smtClean="0"/>
              <a:t>)=</a:t>
            </a:r>
            <a:r>
              <a:rPr lang="en-US" sz="2400" b="1" dirty="0" smtClean="0">
                <a:sym typeface="Symbol" panose="05050102010706020507" pitchFamily="18" charset="2"/>
              </a:rPr>
              <a:t></a:t>
            </a:r>
            <a:r>
              <a:rPr lang="en-US" sz="2400" b="1" dirty="0" smtClean="0"/>
              <a:t>f(x) - </a:t>
            </a:r>
            <a:r>
              <a:rPr lang="en-US" sz="2400" b="1" dirty="0" err="1" smtClean="0">
                <a:latin typeface="Symbol" panose="05050102010706020507" pitchFamily="18" charset="2"/>
              </a:rPr>
              <a:t>a</a:t>
            </a:r>
            <a:r>
              <a:rPr lang="en-US" sz="2400" b="1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</a:t>
            </a:r>
            <a:r>
              <a:rPr lang="en-US" sz="2400" b="1" dirty="0" err="1" smtClean="0"/>
              <a:t>g</a:t>
            </a:r>
            <a:r>
              <a:rPr lang="en-US" sz="2400" b="1" dirty="0" smtClean="0"/>
              <a:t>(x)=0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70913" y="1053799"/>
            <a:ext cx="1980478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mysteries: why minus?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&gt;0? Why maximize?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8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39757 -0.36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984E-6 L -0.7757 -0.527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85" y="-26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40" grpId="0"/>
      <p:bldP spid="3" grpId="0" animBg="1"/>
      <p:bldP spid="62" grpId="0" animBg="1"/>
      <p:bldP spid="63" grpId="0" animBg="1"/>
      <p:bldP spid="4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678" y="2868001"/>
            <a:ext cx="9196789" cy="4142399"/>
            <a:chOff x="34678" y="2868001"/>
            <a:chExt cx="9196789" cy="4142399"/>
          </a:xfrm>
        </p:grpSpPr>
        <p:sp>
          <p:nvSpPr>
            <p:cNvPr id="18" name="Oval 17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678" y="3806384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g(x)= -(x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+y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1/2 </a:t>
              </a:r>
              <a:r>
                <a:rPr lang="en-US" sz="2400" dirty="0" smtClean="0"/>
                <a:t>+3</a:t>
              </a:r>
              <a:endParaRPr lang="en-US" sz="24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Soln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where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contours 1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“kiss</a:t>
                </a:r>
                <a:r>
                  <a:rPr lang="en-US" sz="2400" b="1" dirty="0" smtClean="0"/>
                  <a:t>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658399" y="5952014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Lagrangian</a:t>
              </a:r>
              <a:r>
                <a:rPr lang="en-US" sz="2400" b="1" dirty="0" smtClean="0"/>
                <a:t>: 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)=f(x) - </a:t>
              </a:r>
              <a:r>
                <a:rPr lang="en-US" sz="2400" b="1" dirty="0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g(x)</a:t>
              </a:r>
              <a:endParaRPr lang="en-US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36082" y="6373191"/>
              <a:ext cx="4370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Kiss: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f(x) - 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</a:t>
              </a:r>
              <a:r>
                <a:rPr lang="en-US" sz="2400" b="1" dirty="0" err="1" smtClean="0"/>
                <a:t>g</a:t>
              </a:r>
              <a:r>
                <a:rPr lang="en-US" sz="2400" b="1" dirty="0" smtClean="0"/>
                <a:t>(x)=0</a:t>
              </a:r>
              <a:endParaRPr lang="en-US" sz="24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0829" y="857334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70913" y="1053799"/>
            <a:ext cx="1980478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mysteries: why minus?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&gt;0? Why maximize?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139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23913" y="2819400"/>
            <a:ext cx="201048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dL</a:t>
            </a:r>
            <a:r>
              <a:rPr lang="en-US" sz="2800" dirty="0" smtClean="0"/>
              <a:t>/d</a:t>
            </a:r>
            <a:r>
              <a:rPr lang="en-US" sz="2800" dirty="0" smtClean="0">
                <a:latin typeface="Symbol" panose="05050102010706020507" pitchFamily="18" charset="2"/>
              </a:rPr>
              <a:t>a</a:t>
            </a:r>
            <a:r>
              <a:rPr lang="en-US" sz="2800" dirty="0" smtClean="0"/>
              <a:t>=-g(x)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78" y="1040002"/>
            <a:ext cx="9133289" cy="4142399"/>
            <a:chOff x="34678" y="2868001"/>
            <a:chExt cx="9133289" cy="4142399"/>
          </a:xfrm>
        </p:grpSpPr>
        <p:sp>
          <p:nvSpPr>
            <p:cNvPr id="49" name="Oval 48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78" y="3806384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g(x)= -(x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+y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1/2 </a:t>
              </a:r>
              <a:r>
                <a:rPr lang="en-US" sz="2400" dirty="0" smtClean="0"/>
                <a:t>+3</a:t>
              </a:r>
              <a:endParaRPr lang="en-US" sz="24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65" name="Freeform 6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034436" y="4620536"/>
              <a:ext cx="4698707" cy="1420694"/>
              <a:chOff x="4034436" y="4620536"/>
              <a:chExt cx="4698707" cy="1420694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01801" y="5210233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Soln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where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contours 1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/>
                  <a:t>“kiss”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658399" y="5952014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Lagrangian</a:t>
              </a:r>
              <a:r>
                <a:rPr lang="en-US" sz="2400" b="1" dirty="0" smtClean="0"/>
                <a:t>: 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)=f(x) - </a:t>
              </a:r>
              <a:r>
                <a:rPr lang="en-US" sz="2400" b="1" dirty="0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g(x)</a:t>
              </a:r>
              <a:endParaRPr lang="en-US" sz="24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36082" y="6373191"/>
              <a:ext cx="4370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Kiss: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f(x) - 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</a:t>
              </a:r>
              <a:r>
                <a:rPr lang="en-US" sz="2400" b="1" dirty="0" err="1" smtClean="0"/>
                <a:t>g</a:t>
              </a:r>
              <a:r>
                <a:rPr lang="en-US" sz="2400" b="1" dirty="0" smtClean="0"/>
                <a:t>(x)=0</a:t>
              </a:r>
              <a:endParaRPr lang="en-US" sz="2400" b="1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92604" y="5023981"/>
            <a:ext cx="85197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Problem! </a:t>
            </a:r>
            <a:r>
              <a:rPr lang="en-US" sz="2000" b="1" dirty="0" smtClean="0">
                <a:sym typeface="Symbol" panose="05050102010706020507" pitchFamily="18" charset="2"/>
              </a:rPr>
              <a:t></a:t>
            </a:r>
            <a:r>
              <a:rPr lang="en-US" sz="2000" b="1" dirty="0" smtClean="0"/>
              <a:t>L(</a:t>
            </a:r>
            <a:r>
              <a:rPr lang="en-US" sz="2000" b="1" dirty="0" err="1" smtClean="0"/>
              <a:t>x</a:t>
            </a:r>
            <a:r>
              <a:rPr lang="en-US" sz="2000" b="1" dirty="0" err="1" smtClean="0">
                <a:latin typeface="Symbol" panose="05050102010706020507" pitchFamily="18" charset="2"/>
              </a:rPr>
              <a:t>,a</a:t>
            </a:r>
            <a:r>
              <a:rPr lang="en-US" sz="2000" b="1" dirty="0" smtClean="0"/>
              <a:t>)=</a:t>
            </a:r>
            <a:r>
              <a:rPr lang="en-US" sz="2000" b="1" dirty="0" smtClean="0">
                <a:sym typeface="Symbol" panose="05050102010706020507" pitchFamily="18" charset="2"/>
              </a:rPr>
              <a:t></a:t>
            </a:r>
            <a:r>
              <a:rPr lang="en-US" sz="2000" b="1" dirty="0" smtClean="0"/>
              <a:t>f(x) - </a:t>
            </a:r>
            <a:r>
              <a:rPr lang="en-US" sz="2000" b="1" dirty="0" err="1" smtClean="0">
                <a:latin typeface="Symbol" panose="05050102010706020507" pitchFamily="18" charset="2"/>
              </a:rPr>
              <a:t>a</a:t>
            </a:r>
            <a:r>
              <a:rPr lang="en-US" sz="2000" b="1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</a:t>
            </a:r>
            <a:r>
              <a:rPr lang="en-US" sz="2000" b="1" dirty="0" err="1" smtClean="0"/>
              <a:t>g</a:t>
            </a:r>
            <a:r>
              <a:rPr lang="en-US" sz="2000" b="1" dirty="0" smtClean="0"/>
              <a:t>(x)=0 kisses at many other points besides </a:t>
            </a:r>
            <a:r>
              <a:rPr lang="en-US" sz="2000" b="1" dirty="0" smtClean="0">
                <a:solidFill>
                  <a:srgbClr val="FF0000"/>
                </a:solidFill>
              </a:rPr>
              <a:t>x*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86200" y="2342772"/>
            <a:ext cx="768927" cy="249736"/>
          </a:xfrm>
          <a:custGeom>
            <a:avLst/>
            <a:gdLst>
              <a:gd name="connsiteX0" fmla="*/ 0 w 768927"/>
              <a:gd name="connsiteY0" fmla="*/ 249736 h 249736"/>
              <a:gd name="connsiteX1" fmla="*/ 103909 w 768927"/>
              <a:gd name="connsiteY1" fmla="*/ 62700 h 249736"/>
              <a:gd name="connsiteX2" fmla="*/ 332509 w 768927"/>
              <a:gd name="connsiteY2" fmla="*/ 354 h 249736"/>
              <a:gd name="connsiteX3" fmla="*/ 768927 w 768927"/>
              <a:gd name="connsiteY3" fmla="*/ 41918 h 2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927" h="249736">
                <a:moveTo>
                  <a:pt x="0" y="249736"/>
                </a:moveTo>
                <a:cubicBezTo>
                  <a:pt x="24245" y="177000"/>
                  <a:pt x="48491" y="104264"/>
                  <a:pt x="103909" y="62700"/>
                </a:cubicBezTo>
                <a:cubicBezTo>
                  <a:pt x="159327" y="21136"/>
                  <a:pt x="221673" y="3818"/>
                  <a:pt x="332509" y="354"/>
                </a:cubicBezTo>
                <a:cubicBezTo>
                  <a:pt x="443345" y="-3110"/>
                  <a:pt x="606136" y="19404"/>
                  <a:pt x="768927" y="41918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4744" y="5569803"/>
            <a:ext cx="907812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ym typeface="Symbol" panose="05050102010706020507" pitchFamily="18" charset="2"/>
              </a:rPr>
              <a:t> Solution: </a:t>
            </a:r>
            <a:r>
              <a:rPr lang="en-US" sz="2400" b="1" dirty="0" err="1" smtClean="0"/>
              <a:t>dL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x*,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/>
              <a:t>)/d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/>
              <a:t>=g(</a:t>
            </a:r>
            <a:r>
              <a:rPr lang="en-US" sz="2400" b="1" dirty="0" smtClean="0">
                <a:solidFill>
                  <a:srgbClr val="FF0000"/>
                </a:solidFill>
              </a:rPr>
              <a:t>x*</a:t>
            </a:r>
            <a:r>
              <a:rPr lang="en-US" sz="2400" b="1" dirty="0" smtClean="0"/>
              <a:t>)=0 at </a:t>
            </a:r>
            <a:r>
              <a:rPr lang="en-US" sz="2400" b="1" dirty="0" smtClean="0">
                <a:solidFill>
                  <a:srgbClr val="FF0000"/>
                </a:solidFill>
              </a:rPr>
              <a:t>x* and </a:t>
            </a:r>
            <a:r>
              <a:rPr lang="en-US" sz="2400" b="1" dirty="0" err="1" smtClean="0">
                <a:sym typeface="Symbol"/>
              </a:rPr>
              <a:t>dL</a:t>
            </a:r>
            <a:r>
              <a:rPr lang="en-US" sz="2400" b="1" dirty="0" smtClean="0">
                <a:sym typeface="Symbol"/>
              </a:rPr>
              <a:t>/d</a:t>
            </a:r>
            <a:r>
              <a:rPr lang="en-US" sz="2400" b="1" dirty="0" smtClean="0">
                <a:latin typeface="Symbol" panose="05050102010706020507" pitchFamily="18" charset="2"/>
                <a:sym typeface="Symbol"/>
              </a:rPr>
              <a:t>a=</a:t>
            </a:r>
            <a:r>
              <a:rPr lang="en-US" sz="2400" b="1" dirty="0" smtClean="0">
                <a:cs typeface="Times New Roman" panose="02020603050405020304" pitchFamily="18" charset="0"/>
                <a:sym typeface="Symbol"/>
              </a:rPr>
              <a:t>g(x)</a:t>
            </a:r>
            <a:r>
              <a:rPr lang="en-US" sz="2400" b="1" dirty="0" smtClean="0">
                <a:sym typeface="Symbol"/>
              </a:rPr>
              <a:t>&lt;0 to left of </a:t>
            </a:r>
            <a:r>
              <a:rPr lang="en-US" sz="2400" b="1" dirty="0" smtClean="0">
                <a:solidFill>
                  <a:srgbClr val="FF0000"/>
                </a:solidFill>
              </a:rPr>
              <a:t>x*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and &gt;0 to right of </a:t>
            </a:r>
            <a:r>
              <a:rPr lang="en-US" sz="2400" b="1" dirty="0">
                <a:solidFill>
                  <a:srgbClr val="FF0000"/>
                </a:solidFill>
              </a:rPr>
              <a:t>x*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46943" y="1953244"/>
            <a:ext cx="2220996" cy="728456"/>
            <a:chOff x="3888505" y="6239567"/>
            <a:chExt cx="2220996" cy="728456"/>
          </a:xfrm>
        </p:grpSpPr>
        <p:sp>
          <p:nvSpPr>
            <p:cNvPr id="8" name="Freeform 7"/>
            <p:cNvSpPr/>
            <p:nvPr/>
          </p:nvSpPr>
          <p:spPr>
            <a:xfrm>
              <a:off x="4045527" y="6239567"/>
              <a:ext cx="1517073" cy="405740"/>
            </a:xfrm>
            <a:custGeom>
              <a:avLst/>
              <a:gdLst>
                <a:gd name="connsiteX0" fmla="*/ 0 w 1517073"/>
                <a:gd name="connsiteY0" fmla="*/ 465028 h 467710"/>
                <a:gd name="connsiteX1" fmla="*/ 477982 w 1517073"/>
                <a:gd name="connsiteY1" fmla="*/ 402682 h 467710"/>
                <a:gd name="connsiteX2" fmla="*/ 685800 w 1517073"/>
                <a:gd name="connsiteY2" fmla="*/ 28609 h 467710"/>
                <a:gd name="connsiteX3" fmla="*/ 768927 w 1517073"/>
                <a:gd name="connsiteY3" fmla="*/ 70173 h 467710"/>
                <a:gd name="connsiteX4" fmla="*/ 976745 w 1517073"/>
                <a:gd name="connsiteY4" fmla="*/ 423464 h 467710"/>
                <a:gd name="connsiteX5" fmla="*/ 1517073 w 1517073"/>
                <a:gd name="connsiteY5" fmla="*/ 444246 h 46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7073" h="467710">
                  <a:moveTo>
                    <a:pt x="0" y="465028"/>
                  </a:moveTo>
                  <a:cubicBezTo>
                    <a:pt x="181841" y="470223"/>
                    <a:pt x="363682" y="475418"/>
                    <a:pt x="477982" y="402682"/>
                  </a:cubicBezTo>
                  <a:cubicBezTo>
                    <a:pt x="592282" y="329946"/>
                    <a:pt x="637309" y="84027"/>
                    <a:pt x="685800" y="28609"/>
                  </a:cubicBezTo>
                  <a:cubicBezTo>
                    <a:pt x="734291" y="-26809"/>
                    <a:pt x="720436" y="4364"/>
                    <a:pt x="768927" y="70173"/>
                  </a:cubicBezTo>
                  <a:cubicBezTo>
                    <a:pt x="817418" y="135982"/>
                    <a:pt x="852054" y="361119"/>
                    <a:pt x="976745" y="423464"/>
                  </a:cubicBezTo>
                  <a:cubicBezTo>
                    <a:pt x="1101436" y="485809"/>
                    <a:pt x="1309254" y="465027"/>
                    <a:pt x="1517073" y="44424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60185" y="6287193"/>
              <a:ext cx="1546" cy="417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3888505" y="6695832"/>
              <a:ext cx="176623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14466" y="627806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L(x)</a:t>
              </a:r>
              <a:endParaRPr lang="en-US" sz="1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15160" y="6706413"/>
              <a:ext cx="4379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x(</a:t>
              </a:r>
              <a:r>
                <a:rPr lang="en-US" sz="1050" dirty="0" smtClean="0">
                  <a:latin typeface="Symbol" panose="05050102010706020507" pitchFamily="18" charset="2"/>
                </a:rPr>
                <a:t>a</a:t>
              </a:r>
              <a:r>
                <a:rPr lang="en-US" sz="1050" dirty="0" smtClean="0"/>
                <a:t>)</a:t>
              </a:r>
              <a:endParaRPr lang="en-US" sz="105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2139" y="196341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dL</a:t>
            </a:r>
            <a:r>
              <a:rPr lang="en-US" sz="1200" dirty="0" smtClean="0"/>
              <a:t>/d</a:t>
            </a: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200" dirty="0" smtClean="0"/>
              <a:t>&gt;0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7082169" y="2038260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dL</a:t>
            </a:r>
            <a:r>
              <a:rPr lang="en-US" sz="1200" dirty="0" smtClean="0"/>
              <a:t>/d</a:t>
            </a: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200" dirty="0"/>
              <a:t>&lt;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7722062" y="1715095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dL</a:t>
            </a:r>
            <a:r>
              <a:rPr lang="en-US" sz="1200" dirty="0" smtClean="0"/>
              <a:t>/d</a:t>
            </a: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200" dirty="0" smtClean="0"/>
              <a:t>=g(</a:t>
            </a:r>
            <a:r>
              <a:rPr lang="en-US" sz="1200" dirty="0" smtClean="0">
                <a:solidFill>
                  <a:srgbClr val="FF0000"/>
                </a:solidFill>
              </a:rPr>
              <a:t>x*</a:t>
            </a:r>
            <a:r>
              <a:rPr lang="en-US" sz="1200" dirty="0" smtClean="0"/>
              <a:t>)=0</a:t>
            </a:r>
            <a:endParaRPr lang="en-US" sz="12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351391" y="1101251"/>
            <a:ext cx="2404826" cy="1229639"/>
            <a:chOff x="3351391" y="1101251"/>
            <a:chExt cx="2404826" cy="1229639"/>
          </a:xfrm>
        </p:grpSpPr>
        <p:sp>
          <p:nvSpPr>
            <p:cNvPr id="87" name="TextBox 86"/>
            <p:cNvSpPr txBox="1"/>
            <p:nvPr/>
          </p:nvSpPr>
          <p:spPr>
            <a:xfrm>
              <a:off x="3351391" y="1101251"/>
              <a:ext cx="2404826" cy="83099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Kiss curve </a:t>
              </a:r>
              <a:r>
                <a:rPr lang="en-US" sz="24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400" dirty="0" smtClean="0">
                  <a:solidFill>
                    <a:srgbClr val="7030A0"/>
                  </a:solidFill>
                </a:rPr>
                <a:t>L=0 </a:t>
              </a:r>
            </a:p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where </a:t>
              </a:r>
              <a:r>
                <a:rPr lang="en-US" sz="24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a</a:t>
              </a:r>
              <a:r>
                <a:rPr lang="en-US" sz="2400" dirty="0" smtClean="0">
                  <a:solidFill>
                    <a:srgbClr val="7030A0"/>
                  </a:solidFill>
                </a:rPr>
                <a:t>=|</a:t>
              </a:r>
              <a:r>
                <a:rPr lang="en-US" sz="24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400" dirty="0" smtClean="0">
                  <a:solidFill>
                    <a:srgbClr val="7030A0"/>
                  </a:solidFill>
                </a:rPr>
                <a:t>f|/|</a:t>
              </a:r>
              <a:r>
                <a:rPr lang="en-US" sz="24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400" dirty="0" smtClean="0">
                  <a:solidFill>
                    <a:srgbClr val="7030A0"/>
                  </a:solidFill>
                </a:rPr>
                <a:t>g|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70905" y="1932248"/>
              <a:ext cx="0" cy="39864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465410" y="1700012"/>
            <a:ext cx="130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Parameterize x=x(</a:t>
            </a:r>
            <a:r>
              <a:rPr lang="en-US" sz="900" dirty="0">
                <a:latin typeface="Symbol" panose="05050102010706020507" pitchFamily="18" charset="2"/>
              </a:rPr>
              <a:t>a</a:t>
            </a:r>
            <a:r>
              <a:rPr lang="en-US" sz="900" dirty="0" smtClean="0"/>
              <a:t>) </a:t>
            </a:r>
          </a:p>
          <a:p>
            <a:pPr algn="ctr"/>
            <a:r>
              <a:rPr lang="en-US" sz="900" dirty="0" smtClean="0"/>
              <a:t>along </a:t>
            </a:r>
            <a:r>
              <a:rPr lang="en-US" sz="900" dirty="0" smtClean="0">
                <a:solidFill>
                  <a:srgbClr val="7030A0"/>
                </a:solidFill>
              </a:rPr>
              <a:t>purple-dash</a:t>
            </a:r>
            <a:r>
              <a:rPr lang="en-US" sz="900" dirty="0" smtClean="0"/>
              <a:t> curve</a:t>
            </a:r>
            <a:endParaRPr lang="en-US" sz="9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78670" y="2335334"/>
            <a:ext cx="1096023" cy="113005"/>
            <a:chOff x="1170303" y="6606973"/>
            <a:chExt cx="1096023" cy="113005"/>
          </a:xfrm>
        </p:grpSpPr>
        <p:sp>
          <p:nvSpPr>
            <p:cNvPr id="57" name="Oval 56"/>
            <p:cNvSpPr/>
            <p:nvPr/>
          </p:nvSpPr>
          <p:spPr>
            <a:xfrm>
              <a:off x="1379643" y="6606973"/>
              <a:ext cx="108750" cy="1130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159320" y="6630767"/>
              <a:ext cx="107006" cy="8152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 flipV="1">
              <a:off x="1170303" y="6638387"/>
              <a:ext cx="119570" cy="7569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/>
          <p:cNvSpPr/>
          <p:nvPr/>
        </p:nvSpPr>
        <p:spPr>
          <a:xfrm>
            <a:off x="3190849" y="3559239"/>
            <a:ext cx="222976" cy="182152"/>
          </a:xfrm>
          <a:prstGeom prst="ellipse">
            <a:avLst/>
          </a:prstGeom>
          <a:solidFill>
            <a:srgbClr val="19E9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079963" y="1200493"/>
            <a:ext cx="2847254" cy="41549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goes from 0 at </a:t>
            </a:r>
            <a:r>
              <a:rPr lang="en-US" sz="10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 dot</a:t>
            </a:r>
          </a:p>
          <a:p>
            <a:pPr algn="ctr"/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along purple-dash curve 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red dot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67422" y="2461846"/>
            <a:ext cx="3942605" cy="284017"/>
          </a:xfrm>
          <a:custGeom>
            <a:avLst/>
            <a:gdLst>
              <a:gd name="connsiteX0" fmla="*/ 0 w 3942605"/>
              <a:gd name="connsiteY0" fmla="*/ 0 h 284017"/>
              <a:gd name="connsiteX1" fmla="*/ 661181 w 3942605"/>
              <a:gd name="connsiteY1" fmla="*/ 281354 h 284017"/>
              <a:gd name="connsiteX2" fmla="*/ 1378633 w 3942605"/>
              <a:gd name="connsiteY2" fmla="*/ 140677 h 284017"/>
              <a:gd name="connsiteX3" fmla="*/ 2588455 w 3942605"/>
              <a:gd name="connsiteY3" fmla="*/ 126609 h 284017"/>
              <a:gd name="connsiteX4" fmla="*/ 3756073 w 3942605"/>
              <a:gd name="connsiteY4" fmla="*/ 211016 h 284017"/>
              <a:gd name="connsiteX5" fmla="*/ 3924886 w 3942605"/>
              <a:gd name="connsiteY5" fmla="*/ 0 h 28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2605" h="284017">
                <a:moveTo>
                  <a:pt x="0" y="0"/>
                </a:moveTo>
                <a:cubicBezTo>
                  <a:pt x="215704" y="128954"/>
                  <a:pt x="431409" y="257908"/>
                  <a:pt x="661181" y="281354"/>
                </a:cubicBezTo>
                <a:cubicBezTo>
                  <a:pt x="890953" y="304800"/>
                  <a:pt x="1057421" y="166468"/>
                  <a:pt x="1378633" y="140677"/>
                </a:cubicBezTo>
                <a:cubicBezTo>
                  <a:pt x="1699845" y="114886"/>
                  <a:pt x="2192215" y="114886"/>
                  <a:pt x="2588455" y="126609"/>
                </a:cubicBezTo>
                <a:cubicBezTo>
                  <a:pt x="2984695" y="138332"/>
                  <a:pt x="3533335" y="232117"/>
                  <a:pt x="3756073" y="211016"/>
                </a:cubicBezTo>
                <a:cubicBezTo>
                  <a:pt x="3978811" y="189915"/>
                  <a:pt x="3951848" y="94957"/>
                  <a:pt x="3924886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30829" y="857334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76703" y="3411996"/>
            <a:ext cx="289086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Q: Why </a:t>
            </a:r>
            <a:r>
              <a:rPr lang="en-US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maximize L?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A: </a:t>
            </a:r>
            <a:r>
              <a:rPr lang="en-US" sz="2000" b="1" dirty="0" err="1">
                <a:solidFill>
                  <a:srgbClr val="FFFF00"/>
                </a:solidFill>
                <a:sym typeface="Symbol"/>
              </a:rPr>
              <a:t>dL</a:t>
            </a:r>
            <a:r>
              <a:rPr lang="en-US" sz="2000" b="1" dirty="0">
                <a:solidFill>
                  <a:srgbClr val="FFFF00"/>
                </a:solidFill>
                <a:sym typeface="Symbol"/>
              </a:rPr>
              <a:t>/d</a:t>
            </a:r>
            <a:r>
              <a:rPr lang="en-US" sz="2000" b="1" dirty="0">
                <a:solidFill>
                  <a:srgbClr val="FFFF00"/>
                </a:solidFill>
                <a:latin typeface="Symbol" panose="05050102010706020507" pitchFamily="18" charset="2"/>
                <a:sym typeface="Symbol"/>
              </a:rPr>
              <a:t>a</a:t>
            </a:r>
            <a:r>
              <a:rPr lang="en-US" sz="2000" b="1" dirty="0">
                <a:solidFill>
                  <a:srgbClr val="FFFF00"/>
                </a:solidFill>
                <a:sym typeface="Symbol"/>
              </a:rPr>
              <a:t>&lt;0 to left of </a:t>
            </a:r>
            <a:r>
              <a:rPr lang="en-US" sz="2000" b="1" dirty="0">
                <a:solidFill>
                  <a:srgbClr val="FFFF00"/>
                </a:solidFill>
              </a:rPr>
              <a:t>x*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  and &gt;0 to right of x*</a:t>
            </a: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1357" y="25101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x*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031900" y="638901"/>
            <a:ext cx="1980478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mysteries: why minus?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&gt;0? Why maximize?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3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3" grpId="0" animBg="1"/>
      <p:bldP spid="89" grpId="0" animBg="1"/>
      <p:bldP spid="21" grpId="0"/>
      <p:bldP spid="92" grpId="0"/>
      <p:bldP spid="93" grpId="0"/>
      <p:bldP spid="3" grpId="0"/>
      <p:bldP spid="96" grpId="0" animBg="1"/>
      <p:bldP spid="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78" y="1040002"/>
            <a:ext cx="9196789" cy="4142399"/>
            <a:chOff x="34678" y="2868001"/>
            <a:chExt cx="9196789" cy="4142399"/>
          </a:xfrm>
        </p:grpSpPr>
        <p:sp>
          <p:nvSpPr>
            <p:cNvPr id="49" name="Oval 48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78" y="3806384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g(x)= (x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+y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1/2 </a:t>
              </a:r>
              <a:r>
                <a:rPr lang="en-US" sz="2400" dirty="0" smtClean="0"/>
                <a:t>-3</a:t>
              </a:r>
              <a:endParaRPr lang="en-US" sz="24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65" name="Freeform 6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</a:t>
                </a:r>
                <a:r>
                  <a:rPr lang="en-US" sz="2400" b="1" dirty="0" smtClean="0"/>
                  <a:t>Minimum where</a:t>
                </a:r>
              </a:p>
              <a:p>
                <a:pPr algn="ctr"/>
                <a:r>
                  <a:rPr lang="en-US" sz="2400" b="1" dirty="0" smtClean="0"/>
                  <a:t>contours 1</a:t>
                </a:r>
                <a:r>
                  <a:rPr lang="en-US" sz="2400" b="1" baseline="30000" dirty="0" smtClean="0"/>
                  <a:t>st</a:t>
                </a:r>
                <a:r>
                  <a:rPr lang="en-US" sz="2400" b="1" dirty="0" smtClean="0"/>
                  <a:t> “kiss”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15765" y="2098128"/>
            <a:ext cx="3590696" cy="2849641"/>
            <a:chOff x="1879735" y="2331959"/>
            <a:chExt cx="3590696" cy="2849641"/>
          </a:xfrm>
        </p:grpSpPr>
        <p:sp>
          <p:nvSpPr>
            <p:cNvPr id="84" name="Oval 83"/>
            <p:cNvSpPr/>
            <p:nvPr/>
          </p:nvSpPr>
          <p:spPr>
            <a:xfrm>
              <a:off x="1879735" y="2575443"/>
              <a:ext cx="2731290" cy="2606157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840363" y="2331959"/>
              <a:ext cx="1630068" cy="59992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3886200" y="2342772"/>
            <a:ext cx="768927" cy="249736"/>
          </a:xfrm>
          <a:custGeom>
            <a:avLst/>
            <a:gdLst>
              <a:gd name="connsiteX0" fmla="*/ 0 w 768927"/>
              <a:gd name="connsiteY0" fmla="*/ 249736 h 249736"/>
              <a:gd name="connsiteX1" fmla="*/ 103909 w 768927"/>
              <a:gd name="connsiteY1" fmla="*/ 62700 h 249736"/>
              <a:gd name="connsiteX2" fmla="*/ 332509 w 768927"/>
              <a:gd name="connsiteY2" fmla="*/ 354 h 249736"/>
              <a:gd name="connsiteX3" fmla="*/ 768927 w 768927"/>
              <a:gd name="connsiteY3" fmla="*/ 41918 h 2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927" h="249736">
                <a:moveTo>
                  <a:pt x="0" y="249736"/>
                </a:moveTo>
                <a:cubicBezTo>
                  <a:pt x="24245" y="177000"/>
                  <a:pt x="48491" y="104264"/>
                  <a:pt x="103909" y="62700"/>
                </a:cubicBezTo>
                <a:cubicBezTo>
                  <a:pt x="159327" y="21136"/>
                  <a:pt x="221673" y="3818"/>
                  <a:pt x="332509" y="354"/>
                </a:cubicBezTo>
                <a:cubicBezTo>
                  <a:pt x="443345" y="-3110"/>
                  <a:pt x="606136" y="19404"/>
                  <a:pt x="768927" y="41918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00456" y="1143012"/>
            <a:ext cx="2028894" cy="1187878"/>
            <a:chOff x="2353312" y="1148219"/>
            <a:chExt cx="2028894" cy="1187878"/>
          </a:xfrm>
        </p:grpSpPr>
        <p:sp>
          <p:nvSpPr>
            <p:cNvPr id="87" name="TextBox 86"/>
            <p:cNvSpPr txBox="1"/>
            <p:nvPr/>
          </p:nvSpPr>
          <p:spPr>
            <a:xfrm>
              <a:off x="2353312" y="1148219"/>
              <a:ext cx="1709122" cy="95410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</a:rPr>
                <a:t>Kiss curve</a:t>
              </a:r>
            </a:p>
            <a:p>
              <a:pPr algn="ctr"/>
              <a:r>
                <a:rPr lang="en-US" sz="28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800" dirty="0" smtClean="0">
                  <a:solidFill>
                    <a:srgbClr val="7030A0"/>
                  </a:solidFill>
                </a:rPr>
                <a:t>L=0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031673" y="1579418"/>
              <a:ext cx="350533" cy="756679"/>
            </a:xfrm>
            <a:custGeom>
              <a:avLst/>
              <a:gdLst>
                <a:gd name="connsiteX0" fmla="*/ 0 w 484867"/>
                <a:gd name="connsiteY0" fmla="*/ 0 h 935182"/>
                <a:gd name="connsiteX1" fmla="*/ 457200 w 484867"/>
                <a:gd name="connsiteY1" fmla="*/ 166255 h 935182"/>
                <a:gd name="connsiteX2" fmla="*/ 394854 w 484867"/>
                <a:gd name="connsiteY2" fmla="*/ 935182 h 9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867" h="935182">
                  <a:moveTo>
                    <a:pt x="0" y="0"/>
                  </a:moveTo>
                  <a:cubicBezTo>
                    <a:pt x="195695" y="5195"/>
                    <a:pt x="391391" y="10391"/>
                    <a:pt x="457200" y="166255"/>
                  </a:cubicBezTo>
                  <a:cubicBezTo>
                    <a:pt x="523009" y="322119"/>
                    <a:pt x="458931" y="628650"/>
                    <a:pt x="394854" y="935182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260" y="5986734"/>
            <a:ext cx="8498809" cy="936069"/>
            <a:chOff x="130260" y="5986734"/>
            <a:chExt cx="8498809" cy="9360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260" y="6255437"/>
              <a:ext cx="2324061" cy="667366"/>
              <a:chOff x="3238539" y="6284166"/>
              <a:chExt cx="2324061" cy="667366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4045527" y="6284166"/>
                <a:ext cx="1517073" cy="405740"/>
              </a:xfrm>
              <a:custGeom>
                <a:avLst/>
                <a:gdLst>
                  <a:gd name="connsiteX0" fmla="*/ 0 w 1517073"/>
                  <a:gd name="connsiteY0" fmla="*/ 465028 h 467710"/>
                  <a:gd name="connsiteX1" fmla="*/ 477982 w 1517073"/>
                  <a:gd name="connsiteY1" fmla="*/ 402682 h 467710"/>
                  <a:gd name="connsiteX2" fmla="*/ 685800 w 1517073"/>
                  <a:gd name="connsiteY2" fmla="*/ 28609 h 467710"/>
                  <a:gd name="connsiteX3" fmla="*/ 768927 w 1517073"/>
                  <a:gd name="connsiteY3" fmla="*/ 70173 h 467710"/>
                  <a:gd name="connsiteX4" fmla="*/ 976745 w 1517073"/>
                  <a:gd name="connsiteY4" fmla="*/ 423464 h 467710"/>
                  <a:gd name="connsiteX5" fmla="*/ 1517073 w 1517073"/>
                  <a:gd name="connsiteY5" fmla="*/ 444246 h 46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7073" h="467710">
                    <a:moveTo>
                      <a:pt x="0" y="465028"/>
                    </a:moveTo>
                    <a:cubicBezTo>
                      <a:pt x="181841" y="470223"/>
                      <a:pt x="363682" y="475418"/>
                      <a:pt x="477982" y="402682"/>
                    </a:cubicBezTo>
                    <a:cubicBezTo>
                      <a:pt x="592282" y="329946"/>
                      <a:pt x="637309" y="84027"/>
                      <a:pt x="685800" y="28609"/>
                    </a:cubicBezTo>
                    <a:cubicBezTo>
                      <a:pt x="734291" y="-26809"/>
                      <a:pt x="720436" y="4364"/>
                      <a:pt x="768927" y="70173"/>
                    </a:cubicBezTo>
                    <a:cubicBezTo>
                      <a:pt x="817418" y="135982"/>
                      <a:pt x="852054" y="361119"/>
                      <a:pt x="976745" y="423464"/>
                    </a:cubicBezTo>
                    <a:cubicBezTo>
                      <a:pt x="1101436" y="485809"/>
                      <a:pt x="1309254" y="465027"/>
                      <a:pt x="1517073" y="4442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895137" y="6419447"/>
                <a:ext cx="1546" cy="417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3772012" y="6721752"/>
                <a:ext cx="1766230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238539" y="6396117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L(x)</a:t>
                </a:r>
                <a:endParaRPr lang="en-US" sz="18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47009" y="6582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endParaRPr lang="en-US" sz="18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6031" y="6254636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dL</a:t>
              </a:r>
              <a:r>
                <a:rPr lang="en-US" sz="1200" dirty="0" smtClean="0"/>
                <a:t>/d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&gt;0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787539" y="6252528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dL</a:t>
              </a:r>
              <a:r>
                <a:rPr lang="en-US" sz="1200" dirty="0" smtClean="0"/>
                <a:t>/d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&gt;0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3695" y="5986734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dL</a:t>
              </a:r>
              <a:r>
                <a:rPr lang="en-US" sz="1200" dirty="0" smtClean="0"/>
                <a:t>/d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=0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5206" y="6015711"/>
              <a:ext cx="5913863" cy="83099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Therefore, L(</a:t>
              </a:r>
              <a:r>
                <a:rPr lang="en-US" sz="2400" b="1" dirty="0" err="1" smtClean="0"/>
                <a:t>x,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) is a maximum at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x* </a:t>
              </a:r>
              <a:r>
                <a:rPr lang="en-US" sz="2400" b="1" dirty="0" smtClean="0"/>
                <a:t>along</a:t>
              </a:r>
            </a:p>
            <a:p>
              <a:pPr algn="ctr"/>
              <a:r>
                <a:rPr lang="en-US" sz="2400" b="1" dirty="0" smtClean="0"/>
                <a:t>Kiss curve where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x,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)=0</a:t>
              </a:r>
              <a:endParaRPr lang="en-US" sz="2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32002" y="1040002"/>
            <a:ext cx="7499465" cy="4142399"/>
            <a:chOff x="1732002" y="2868001"/>
            <a:chExt cx="7499465" cy="4142399"/>
          </a:xfrm>
        </p:grpSpPr>
        <p:sp>
          <p:nvSpPr>
            <p:cNvPr id="55" name="Oval 54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97" name="Freeform 96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</a:t>
                </a:r>
                <a:r>
                  <a:rPr lang="en-US" sz="2400" b="1" dirty="0" smtClean="0"/>
                  <a:t>Minimum where</a:t>
                </a:r>
              </a:p>
              <a:p>
                <a:pPr algn="ctr"/>
                <a:r>
                  <a:rPr lang="en-US" sz="2400" b="1" dirty="0" smtClean="0"/>
                  <a:t>contours 1</a:t>
                </a:r>
                <a:r>
                  <a:rPr lang="en-US" sz="2400" b="1" baseline="30000" dirty="0" smtClean="0"/>
                  <a:t>st</a:t>
                </a:r>
                <a:r>
                  <a:rPr lang="en-US" sz="2400" b="1" dirty="0" smtClean="0"/>
                  <a:t> “kiss”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658399" y="5952014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Lagrangian</a:t>
              </a:r>
              <a:r>
                <a:rPr lang="en-US" sz="2400" b="1" dirty="0" smtClean="0"/>
                <a:t>: 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)=f(x) - </a:t>
              </a:r>
              <a:r>
                <a:rPr lang="en-US" sz="2400" b="1" dirty="0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g(x)</a:t>
              </a:r>
              <a:endParaRPr lang="en-US" sz="24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36082" y="6373191"/>
              <a:ext cx="4370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Kiss: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f(x) - 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</a:t>
              </a:r>
              <a:r>
                <a:rPr lang="en-US" sz="2400" b="1" dirty="0" err="1" smtClean="0"/>
                <a:t>g</a:t>
              </a:r>
              <a:r>
                <a:rPr lang="en-US" sz="2400" b="1" dirty="0" smtClean="0"/>
                <a:t>(x)=0</a:t>
              </a:r>
              <a:endParaRPr lang="en-US" sz="2400" b="1" dirty="0"/>
            </a:p>
          </p:txBody>
        </p:sp>
      </p:grpSp>
      <p:sp>
        <p:nvSpPr>
          <p:cNvPr id="115" name="Oval 114"/>
          <p:cNvSpPr/>
          <p:nvPr/>
        </p:nvSpPr>
        <p:spPr>
          <a:xfrm>
            <a:off x="3190849" y="3559239"/>
            <a:ext cx="222976" cy="182152"/>
          </a:xfrm>
          <a:prstGeom prst="ellipse">
            <a:avLst/>
          </a:prstGeom>
          <a:solidFill>
            <a:srgbClr val="19E9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30829" y="857334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0104 -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58" y="1050471"/>
            <a:ext cx="9196789" cy="4925267"/>
            <a:chOff x="34678" y="1040002"/>
            <a:chExt cx="9196789" cy="4925267"/>
          </a:xfrm>
        </p:grpSpPr>
        <p:grpSp>
          <p:nvGrpSpPr>
            <p:cNvPr id="34" name="Group 33"/>
            <p:cNvGrpSpPr/>
            <p:nvPr/>
          </p:nvGrpSpPr>
          <p:grpSpPr>
            <a:xfrm>
              <a:off x="34678" y="1040002"/>
              <a:ext cx="9196789" cy="4142399"/>
              <a:chOff x="34678" y="2868001"/>
              <a:chExt cx="9196789" cy="4142399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3220278" y="543007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07873" y="5386451"/>
                <a:ext cx="164805" cy="19602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4678" y="3806384"/>
                <a:ext cx="2582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g(x)= -(x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+y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baseline="30000" dirty="0" smtClean="0"/>
                  <a:t>1/2 </a:t>
                </a:r>
                <a:r>
                  <a:rPr lang="en-US" sz="2400" dirty="0" smtClean="0"/>
                  <a:t>+3</a:t>
                </a:r>
                <a:endParaRPr lang="en-US" sz="2400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732002" y="3990847"/>
                <a:ext cx="3475163" cy="3017315"/>
                <a:chOff x="1732002" y="3990847"/>
                <a:chExt cx="3475163" cy="3017315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732002" y="3990847"/>
                  <a:ext cx="3086307" cy="3017315"/>
                  <a:chOff x="1732002" y="3990847"/>
                  <a:chExt cx="3086307" cy="3017315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1732002" y="3990847"/>
                    <a:ext cx="3086307" cy="301731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2207773" y="4365008"/>
                    <a:ext cx="2163132" cy="2175938"/>
                  </a:xfrm>
                  <a:prstGeom prst="ellipse">
                    <a:avLst/>
                  </a:prstGeom>
                  <a:solidFill>
                    <a:srgbClr val="19E919"/>
                  </a:solidFill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2623664" y="4811831"/>
                    <a:ext cx="1328288" cy="1309436"/>
                  </a:xfrm>
                  <a:prstGeom prst="ellipse">
                    <a:avLst/>
                  </a:prstGeom>
                  <a:solidFill>
                    <a:srgbClr val="19E91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2971800" y="5204921"/>
                    <a:ext cx="623992" cy="543575"/>
                  </a:xfrm>
                  <a:prstGeom prst="ellipse">
                    <a:avLst/>
                  </a:prstGeom>
                  <a:solidFill>
                    <a:srgbClr val="19E91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3502852" y="5166282"/>
                  <a:ext cx="17043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2     1     0      -1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1965077" y="4116185"/>
                <a:ext cx="2724154" cy="2894215"/>
                <a:chOff x="1965077" y="4116185"/>
                <a:chExt cx="2724154" cy="2894215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298038" y="4116185"/>
                  <a:ext cx="21322" cy="28942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965077" y="5464700"/>
                  <a:ext cx="2724154" cy="348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2804295" y="2868001"/>
                <a:ext cx="4108888" cy="2116699"/>
                <a:chOff x="2804295" y="2868001"/>
                <a:chExt cx="4108888" cy="2116699"/>
              </a:xfrm>
            </p:grpSpPr>
            <p:sp>
              <p:nvSpPr>
                <p:cNvPr id="65" name="Freeform 64"/>
                <p:cNvSpPr/>
                <p:nvPr/>
              </p:nvSpPr>
              <p:spPr bwMode="auto">
                <a:xfrm>
                  <a:off x="3905436" y="4284295"/>
                  <a:ext cx="269425" cy="225286"/>
                </a:xfrm>
                <a:custGeom>
                  <a:avLst/>
                  <a:gdLst>
                    <a:gd name="connsiteX0" fmla="*/ 20521 w 269425"/>
                    <a:gd name="connsiteY0" fmla="*/ 138618 h 225286"/>
                    <a:gd name="connsiteX1" fmla="*/ 80155 w 269425"/>
                    <a:gd name="connsiteY1" fmla="*/ 69044 h 225286"/>
                    <a:gd name="connsiteX2" fmla="*/ 179547 w 269425"/>
                    <a:gd name="connsiteY2" fmla="*/ 9409 h 225286"/>
                    <a:gd name="connsiteX3" fmla="*/ 219303 w 269425"/>
                    <a:gd name="connsiteY3" fmla="*/ 9409 h 225286"/>
                    <a:gd name="connsiteX4" fmla="*/ 268999 w 269425"/>
                    <a:gd name="connsiteY4" fmla="*/ 98862 h 225286"/>
                    <a:gd name="connsiteX5" fmla="*/ 189486 w 269425"/>
                    <a:gd name="connsiteY5" fmla="*/ 138618 h 225286"/>
                    <a:gd name="connsiteX6" fmla="*/ 70216 w 269425"/>
                    <a:gd name="connsiteY6" fmla="*/ 218131 h 225286"/>
                    <a:gd name="connsiteX7" fmla="*/ 20521 w 269425"/>
                    <a:gd name="connsiteY7" fmla="*/ 218131 h 225286"/>
                    <a:gd name="connsiteX8" fmla="*/ 642 w 269425"/>
                    <a:gd name="connsiteY8" fmla="*/ 188314 h 225286"/>
                    <a:gd name="connsiteX9" fmla="*/ 20521 w 269425"/>
                    <a:gd name="connsiteY9" fmla="*/ 138618 h 2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9425" h="225286">
                      <a:moveTo>
                        <a:pt x="20521" y="138618"/>
                      </a:moveTo>
                      <a:cubicBezTo>
                        <a:pt x="33773" y="118740"/>
                        <a:pt x="53651" y="90579"/>
                        <a:pt x="80155" y="69044"/>
                      </a:cubicBezTo>
                      <a:cubicBezTo>
                        <a:pt x="106659" y="47509"/>
                        <a:pt x="156356" y="19348"/>
                        <a:pt x="179547" y="9409"/>
                      </a:cubicBezTo>
                      <a:cubicBezTo>
                        <a:pt x="202738" y="-530"/>
                        <a:pt x="204394" y="-5500"/>
                        <a:pt x="219303" y="9409"/>
                      </a:cubicBezTo>
                      <a:cubicBezTo>
                        <a:pt x="234212" y="24318"/>
                        <a:pt x="273968" y="77327"/>
                        <a:pt x="268999" y="98862"/>
                      </a:cubicBezTo>
                      <a:cubicBezTo>
                        <a:pt x="264030" y="120397"/>
                        <a:pt x="222617" y="118740"/>
                        <a:pt x="189486" y="138618"/>
                      </a:cubicBezTo>
                      <a:cubicBezTo>
                        <a:pt x="156356" y="158496"/>
                        <a:pt x="98377" y="204879"/>
                        <a:pt x="70216" y="218131"/>
                      </a:cubicBezTo>
                      <a:cubicBezTo>
                        <a:pt x="42055" y="231383"/>
                        <a:pt x="32117" y="223100"/>
                        <a:pt x="20521" y="218131"/>
                      </a:cubicBezTo>
                      <a:cubicBezTo>
                        <a:pt x="8925" y="213162"/>
                        <a:pt x="3955" y="198253"/>
                        <a:pt x="642" y="188314"/>
                      </a:cubicBezTo>
                      <a:cubicBezTo>
                        <a:pt x="-2671" y="178375"/>
                        <a:pt x="7269" y="158496"/>
                        <a:pt x="20521" y="1386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6" name="Freeform 65"/>
                <p:cNvSpPr/>
                <p:nvPr/>
              </p:nvSpPr>
              <p:spPr bwMode="auto">
                <a:xfrm>
                  <a:off x="4210542" y="4158889"/>
                  <a:ext cx="374683" cy="124876"/>
                </a:xfrm>
                <a:custGeom>
                  <a:avLst/>
                  <a:gdLst>
                    <a:gd name="connsiteX0" fmla="*/ 112980 w 374683"/>
                    <a:gd name="connsiteY0" fmla="*/ 124876 h 124876"/>
                    <a:gd name="connsiteX1" fmla="*/ 23528 w 374683"/>
                    <a:gd name="connsiteY1" fmla="*/ 104998 h 124876"/>
                    <a:gd name="connsiteX2" fmla="*/ 3649 w 374683"/>
                    <a:gd name="connsiteY2" fmla="*/ 55302 h 124876"/>
                    <a:gd name="connsiteX3" fmla="*/ 83162 w 374683"/>
                    <a:gd name="connsiteY3" fmla="*/ 5607 h 124876"/>
                    <a:gd name="connsiteX4" fmla="*/ 281945 w 374683"/>
                    <a:gd name="connsiteY4" fmla="*/ 5607 h 124876"/>
                    <a:gd name="connsiteX5" fmla="*/ 361458 w 374683"/>
                    <a:gd name="connsiteY5" fmla="*/ 45363 h 124876"/>
                    <a:gd name="connsiteX6" fmla="*/ 361458 w 374683"/>
                    <a:gd name="connsiteY6" fmla="*/ 114937 h 124876"/>
                    <a:gd name="connsiteX7" fmla="*/ 232249 w 374683"/>
                    <a:gd name="connsiteY7" fmla="*/ 104998 h 124876"/>
                    <a:gd name="connsiteX8" fmla="*/ 112980 w 374683"/>
                    <a:gd name="connsiteY8" fmla="*/ 124876 h 12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683" h="124876">
                      <a:moveTo>
                        <a:pt x="112980" y="124876"/>
                      </a:moveTo>
                      <a:cubicBezTo>
                        <a:pt x="78193" y="124876"/>
                        <a:pt x="41750" y="116594"/>
                        <a:pt x="23528" y="104998"/>
                      </a:cubicBezTo>
                      <a:cubicBezTo>
                        <a:pt x="5306" y="93402"/>
                        <a:pt x="-6290" y="71867"/>
                        <a:pt x="3649" y="55302"/>
                      </a:cubicBezTo>
                      <a:cubicBezTo>
                        <a:pt x="13588" y="38737"/>
                        <a:pt x="36779" y="13889"/>
                        <a:pt x="83162" y="5607"/>
                      </a:cubicBezTo>
                      <a:cubicBezTo>
                        <a:pt x="129545" y="-2675"/>
                        <a:pt x="235562" y="-1019"/>
                        <a:pt x="281945" y="5607"/>
                      </a:cubicBezTo>
                      <a:cubicBezTo>
                        <a:pt x="328328" y="12233"/>
                        <a:pt x="348206" y="27141"/>
                        <a:pt x="361458" y="45363"/>
                      </a:cubicBezTo>
                      <a:cubicBezTo>
                        <a:pt x="374710" y="63585"/>
                        <a:pt x="382993" y="104998"/>
                        <a:pt x="361458" y="114937"/>
                      </a:cubicBezTo>
                      <a:cubicBezTo>
                        <a:pt x="339923" y="124876"/>
                        <a:pt x="265379" y="103342"/>
                        <a:pt x="232249" y="104998"/>
                      </a:cubicBezTo>
                      <a:cubicBezTo>
                        <a:pt x="199119" y="106654"/>
                        <a:pt x="147767" y="124876"/>
                        <a:pt x="112980" y="124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7" name="Freeform 66"/>
                <p:cNvSpPr/>
                <p:nvPr/>
              </p:nvSpPr>
              <p:spPr bwMode="auto">
                <a:xfrm>
                  <a:off x="3875901" y="4144110"/>
                  <a:ext cx="222441" cy="318560"/>
                </a:xfrm>
                <a:custGeom>
                  <a:avLst/>
                  <a:gdLst>
                    <a:gd name="connsiteX0" fmla="*/ 89812 w 222441"/>
                    <a:gd name="connsiteY0" fmla="*/ 318560 h 318560"/>
                    <a:gd name="connsiteX1" fmla="*/ 360 w 222441"/>
                    <a:gd name="connsiteY1" fmla="*/ 278803 h 318560"/>
                    <a:gd name="connsiteX2" fmla="*/ 119629 w 222441"/>
                    <a:gd name="connsiteY2" fmla="*/ 99899 h 318560"/>
                    <a:gd name="connsiteX3" fmla="*/ 219021 w 222441"/>
                    <a:gd name="connsiteY3" fmla="*/ 507 h 318560"/>
                    <a:gd name="connsiteX4" fmla="*/ 189203 w 222441"/>
                    <a:gd name="connsiteY4" fmla="*/ 139655 h 318560"/>
                    <a:gd name="connsiteX5" fmla="*/ 89812 w 222441"/>
                    <a:gd name="connsiteY5" fmla="*/ 248986 h 31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41" h="318560">
                      <a:moveTo>
                        <a:pt x="89812" y="318560"/>
                      </a:moveTo>
                      <a:cubicBezTo>
                        <a:pt x="42601" y="316903"/>
                        <a:pt x="-4610" y="315246"/>
                        <a:pt x="360" y="278803"/>
                      </a:cubicBezTo>
                      <a:cubicBezTo>
                        <a:pt x="5329" y="242359"/>
                        <a:pt x="83186" y="146282"/>
                        <a:pt x="119629" y="99899"/>
                      </a:cubicBezTo>
                      <a:cubicBezTo>
                        <a:pt x="156072" y="53516"/>
                        <a:pt x="207425" y="-6119"/>
                        <a:pt x="219021" y="507"/>
                      </a:cubicBezTo>
                      <a:cubicBezTo>
                        <a:pt x="230617" y="7133"/>
                        <a:pt x="210738" y="98242"/>
                        <a:pt x="189203" y="139655"/>
                      </a:cubicBezTo>
                      <a:cubicBezTo>
                        <a:pt x="167668" y="181068"/>
                        <a:pt x="128740" y="215027"/>
                        <a:pt x="89812" y="248986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2804295" y="3373934"/>
                  <a:ext cx="3748905" cy="1610766"/>
                  <a:chOff x="2804295" y="3373934"/>
                  <a:chExt cx="3748905" cy="1610766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2804295" y="3373934"/>
                    <a:ext cx="3748905" cy="1610766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595793" y="3767661"/>
                    <a:ext cx="2119208" cy="88053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074897" y="4037217"/>
                    <a:ext cx="1182904" cy="34004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5228106" y="4010315"/>
                  <a:ext cx="16850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3      4             5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585225" y="4144110"/>
                  <a:ext cx="177209" cy="130035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916384" y="2868001"/>
                  <a:ext cx="7986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</a:rPr>
                    <a:t>f(x)</a:t>
                  </a:r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>
              <a:xfrm>
                <a:off x="3654732" y="4345225"/>
                <a:ext cx="300279" cy="3619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034436" y="4620536"/>
                <a:ext cx="5197031" cy="1437815"/>
                <a:chOff x="4034436" y="4620536"/>
                <a:chExt cx="5197031" cy="1437815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>
                <a:xfrm flipH="1" flipV="1">
                  <a:off x="4034436" y="4620536"/>
                  <a:ext cx="1813278" cy="85194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5500125" y="5227354"/>
                  <a:ext cx="3731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x*=</a:t>
                  </a:r>
                  <a:r>
                    <a:rPr lang="en-US" sz="2400" b="1" dirty="0" smtClean="0"/>
                    <a:t>Minimum where</a:t>
                  </a:r>
                </a:p>
                <a:p>
                  <a:pPr algn="ctr"/>
                  <a:r>
                    <a:rPr lang="en-US" sz="2400" b="1" dirty="0" smtClean="0"/>
                    <a:t>contours 1</a:t>
                  </a:r>
                  <a:r>
                    <a:rPr lang="en-US" sz="2400" b="1" baseline="30000" dirty="0" smtClean="0"/>
                    <a:t>st</a:t>
                  </a:r>
                  <a:r>
                    <a:rPr lang="en-US" sz="2400" b="1" dirty="0" smtClean="0"/>
                    <a:t> “kiss” at </a:t>
                  </a:r>
                  <a:r>
                    <a:rPr lang="en-US" sz="2400" b="1" dirty="0" smtClean="0">
                      <a:solidFill>
                        <a:srgbClr val="19E919"/>
                      </a:solidFill>
                    </a:rPr>
                    <a:t>green</a:t>
                  </a:r>
                  <a:endParaRPr lang="en-US" sz="2400" b="1" dirty="0">
                    <a:solidFill>
                      <a:srgbClr val="19E919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1915765" y="2098128"/>
              <a:ext cx="3590696" cy="2849641"/>
              <a:chOff x="1879735" y="2331959"/>
              <a:chExt cx="3590696" cy="2849641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879735" y="2575443"/>
                <a:ext cx="2731290" cy="2606157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40363" y="2331959"/>
                <a:ext cx="1630068" cy="599929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3886200" y="2342772"/>
              <a:ext cx="768927" cy="249736"/>
            </a:xfrm>
            <a:custGeom>
              <a:avLst/>
              <a:gdLst>
                <a:gd name="connsiteX0" fmla="*/ 0 w 768927"/>
                <a:gd name="connsiteY0" fmla="*/ 249736 h 249736"/>
                <a:gd name="connsiteX1" fmla="*/ 103909 w 768927"/>
                <a:gd name="connsiteY1" fmla="*/ 62700 h 249736"/>
                <a:gd name="connsiteX2" fmla="*/ 332509 w 768927"/>
                <a:gd name="connsiteY2" fmla="*/ 354 h 249736"/>
                <a:gd name="connsiteX3" fmla="*/ 768927 w 768927"/>
                <a:gd name="connsiteY3" fmla="*/ 41918 h 2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27" h="249736">
                  <a:moveTo>
                    <a:pt x="0" y="249736"/>
                  </a:moveTo>
                  <a:cubicBezTo>
                    <a:pt x="24245" y="177000"/>
                    <a:pt x="48491" y="104264"/>
                    <a:pt x="103909" y="62700"/>
                  </a:cubicBezTo>
                  <a:cubicBezTo>
                    <a:pt x="159327" y="21136"/>
                    <a:pt x="221673" y="3818"/>
                    <a:pt x="332509" y="354"/>
                  </a:cubicBezTo>
                  <a:cubicBezTo>
                    <a:pt x="443345" y="-3110"/>
                    <a:pt x="606136" y="19404"/>
                    <a:pt x="768927" y="41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00456" y="1143012"/>
              <a:ext cx="2028894" cy="1187878"/>
              <a:chOff x="2353312" y="1148219"/>
              <a:chExt cx="2028894" cy="118787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353312" y="1148219"/>
                <a:ext cx="1709122" cy="95410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Kiss curve</a:t>
                </a:r>
              </a:p>
              <a:p>
                <a:pPr algn="ctr"/>
                <a:r>
                  <a:rPr lang="en-US" sz="28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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L=0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31673" y="1579418"/>
                <a:ext cx="350533" cy="756679"/>
              </a:xfrm>
              <a:custGeom>
                <a:avLst/>
                <a:gdLst>
                  <a:gd name="connsiteX0" fmla="*/ 0 w 484867"/>
                  <a:gd name="connsiteY0" fmla="*/ 0 h 935182"/>
                  <a:gd name="connsiteX1" fmla="*/ 457200 w 484867"/>
                  <a:gd name="connsiteY1" fmla="*/ 166255 h 935182"/>
                  <a:gd name="connsiteX2" fmla="*/ 394854 w 484867"/>
                  <a:gd name="connsiteY2" fmla="*/ 935182 h 93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4867" h="935182">
                    <a:moveTo>
                      <a:pt x="0" y="0"/>
                    </a:moveTo>
                    <a:cubicBezTo>
                      <a:pt x="195695" y="5195"/>
                      <a:pt x="391391" y="10391"/>
                      <a:pt x="457200" y="166255"/>
                    </a:cubicBezTo>
                    <a:cubicBezTo>
                      <a:pt x="523009" y="322119"/>
                      <a:pt x="458931" y="628650"/>
                      <a:pt x="394854" y="935182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6982" y="5029200"/>
              <a:ext cx="8498809" cy="936069"/>
              <a:chOff x="130260" y="5986734"/>
              <a:chExt cx="8498809" cy="93606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30260" y="6255437"/>
                <a:ext cx="2324061" cy="667366"/>
                <a:chOff x="3238539" y="6284166"/>
                <a:chExt cx="2324061" cy="667366"/>
              </a:xfrm>
            </p:grpSpPr>
            <p:sp>
              <p:nvSpPr>
                <p:cNvPr id="83" name="Freeform 82"/>
                <p:cNvSpPr/>
                <p:nvPr/>
              </p:nvSpPr>
              <p:spPr>
                <a:xfrm>
                  <a:off x="4045527" y="6284166"/>
                  <a:ext cx="1517073" cy="405740"/>
                </a:xfrm>
                <a:custGeom>
                  <a:avLst/>
                  <a:gdLst>
                    <a:gd name="connsiteX0" fmla="*/ 0 w 1517073"/>
                    <a:gd name="connsiteY0" fmla="*/ 465028 h 467710"/>
                    <a:gd name="connsiteX1" fmla="*/ 477982 w 1517073"/>
                    <a:gd name="connsiteY1" fmla="*/ 402682 h 467710"/>
                    <a:gd name="connsiteX2" fmla="*/ 685800 w 1517073"/>
                    <a:gd name="connsiteY2" fmla="*/ 28609 h 467710"/>
                    <a:gd name="connsiteX3" fmla="*/ 768927 w 1517073"/>
                    <a:gd name="connsiteY3" fmla="*/ 70173 h 467710"/>
                    <a:gd name="connsiteX4" fmla="*/ 976745 w 1517073"/>
                    <a:gd name="connsiteY4" fmla="*/ 423464 h 467710"/>
                    <a:gd name="connsiteX5" fmla="*/ 1517073 w 1517073"/>
                    <a:gd name="connsiteY5" fmla="*/ 444246 h 467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7073" h="467710">
                      <a:moveTo>
                        <a:pt x="0" y="465028"/>
                      </a:moveTo>
                      <a:cubicBezTo>
                        <a:pt x="181841" y="470223"/>
                        <a:pt x="363682" y="475418"/>
                        <a:pt x="477982" y="402682"/>
                      </a:cubicBezTo>
                      <a:cubicBezTo>
                        <a:pt x="592282" y="329946"/>
                        <a:pt x="637309" y="84027"/>
                        <a:pt x="685800" y="28609"/>
                      </a:cubicBezTo>
                      <a:cubicBezTo>
                        <a:pt x="734291" y="-26809"/>
                        <a:pt x="720436" y="4364"/>
                        <a:pt x="768927" y="70173"/>
                      </a:cubicBezTo>
                      <a:cubicBezTo>
                        <a:pt x="817418" y="135982"/>
                        <a:pt x="852054" y="361119"/>
                        <a:pt x="976745" y="423464"/>
                      </a:cubicBezTo>
                      <a:cubicBezTo>
                        <a:pt x="1101436" y="485809"/>
                        <a:pt x="1309254" y="465027"/>
                        <a:pt x="1517073" y="44424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895137" y="6419447"/>
                  <a:ext cx="1546" cy="4177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772012" y="6721752"/>
                  <a:ext cx="1766230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3238539" y="6396117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L(x)</a:t>
                  </a:r>
                  <a:endParaRPr lang="en-US" sz="18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547009" y="65822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x</a:t>
                  </a:r>
                  <a:endParaRPr lang="en-US" sz="1800" dirty="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826031" y="6254636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&gt;0</a:t>
                </a:r>
                <a:endParaRPr lang="en-US" sz="12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787539" y="6252528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&gt;0</a:t>
                </a:r>
                <a:endParaRPr lang="en-US" sz="12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695" y="5986734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=0</a:t>
                </a:r>
                <a:endParaRPr lang="en-US" sz="1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15206" y="6015711"/>
                <a:ext cx="5913863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Therefore, L(</a:t>
                </a:r>
                <a:r>
                  <a:rPr lang="en-US" sz="2400" b="1" dirty="0" err="1" smtClean="0"/>
                  <a:t>x,</a:t>
                </a:r>
                <a:r>
                  <a:rPr lang="en-US" sz="2400" b="1" dirty="0" err="1" smtClean="0">
                    <a:latin typeface="Symbol" panose="05050102010706020507" pitchFamily="18" charset="2"/>
                  </a:rPr>
                  <a:t>a</a:t>
                </a:r>
                <a:r>
                  <a:rPr lang="en-US" sz="2400" b="1" dirty="0" smtClean="0"/>
                  <a:t>) is a maximum at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x* </a:t>
                </a:r>
                <a:r>
                  <a:rPr lang="en-US" sz="2400" b="1" dirty="0" smtClean="0"/>
                  <a:t>along</a:t>
                </a:r>
              </a:p>
              <a:p>
                <a:pPr algn="ctr"/>
                <a:r>
                  <a:rPr lang="en-US" sz="2400" b="1" dirty="0" smtClean="0"/>
                  <a:t>Kiss curve where </a:t>
                </a:r>
                <a:r>
                  <a:rPr lang="en-US" sz="2400" b="1" dirty="0" smtClean="0">
                    <a:sym typeface="Symbol" panose="05050102010706020507" pitchFamily="18" charset="2"/>
                  </a:rPr>
                  <a:t></a:t>
                </a:r>
                <a:r>
                  <a:rPr lang="en-US" sz="2400" b="1" dirty="0" smtClean="0"/>
                  <a:t>L(</a:t>
                </a:r>
                <a:r>
                  <a:rPr lang="en-US" sz="2400" b="1" dirty="0" err="1" smtClean="0"/>
                  <a:t>x,</a:t>
                </a:r>
                <a:r>
                  <a:rPr lang="en-US" sz="2400" b="1" dirty="0" err="1" smtClean="0">
                    <a:latin typeface="Symbol" panose="05050102010706020507" pitchFamily="18" charset="2"/>
                  </a:rPr>
                  <a:t>a</a:t>
                </a:r>
                <a:r>
                  <a:rPr lang="en-US" sz="2400" b="1" dirty="0" smtClean="0"/>
                  <a:t>)=0</a:t>
                </a:r>
                <a:endParaRPr lang="en-US" sz="2400" b="1" dirty="0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70868" y="1342858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0243 -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" y="1795928"/>
            <a:ext cx="9029526" cy="1464731"/>
            <a:chOff x="356160" y="7050299"/>
            <a:chExt cx="9029526" cy="1464731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160" y="7198497"/>
              <a:ext cx="4311406" cy="1143000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3951952" y="7050299"/>
              <a:ext cx="5433734" cy="1464731"/>
              <a:chOff x="3595792" y="1447800"/>
              <a:chExt cx="5433734" cy="1464731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2434" y="1447800"/>
                <a:ext cx="4267092" cy="1464731"/>
              </a:xfrm>
              <a:prstGeom prst="rect">
                <a:avLst/>
              </a:prstGeom>
            </p:spPr>
          </p:pic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3595792" y="2057400"/>
                <a:ext cx="1229499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</p:grpSp>
      </p:grp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-95337" y="118504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Summary</a:t>
            </a:r>
          </a:p>
          <a:p>
            <a:pPr algn="ctr">
              <a:defRPr/>
            </a:pPr>
            <a:r>
              <a:rPr lang="en-US" altLang="zh-CN" sz="3200" dirty="0" smtClean="0">
                <a:solidFill>
                  <a:srgbClr val="FF0000"/>
                </a:solidFill>
              </a:rPr>
              <a:t>Optimization Problem and 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Lagrangian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Dual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963" y="3917004"/>
            <a:ext cx="5334000" cy="2010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6637" y="33937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 Inequality Constraints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53403" y="1962090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duality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83280" y="2365031"/>
            <a:ext cx="226945" cy="622009"/>
          </a:xfrm>
          <a:custGeom>
            <a:avLst/>
            <a:gdLst>
              <a:gd name="connsiteX0" fmla="*/ 38100 w 226945"/>
              <a:gd name="connsiteY0" fmla="*/ 576289 h 622009"/>
              <a:gd name="connsiteX1" fmla="*/ 83820 w 226945"/>
              <a:gd name="connsiteY1" fmla="*/ 271489 h 622009"/>
              <a:gd name="connsiteX2" fmla="*/ 144780 w 226945"/>
              <a:gd name="connsiteY2" fmla="*/ 4789 h 622009"/>
              <a:gd name="connsiteX3" fmla="*/ 213360 w 226945"/>
              <a:gd name="connsiteY3" fmla="*/ 126709 h 622009"/>
              <a:gd name="connsiteX4" fmla="*/ 220980 w 226945"/>
              <a:gd name="connsiteY4" fmla="*/ 454369 h 622009"/>
              <a:gd name="connsiteX5" fmla="*/ 144780 w 226945"/>
              <a:gd name="connsiteY5" fmla="*/ 538189 h 622009"/>
              <a:gd name="connsiteX6" fmla="*/ 0 w 226945"/>
              <a:gd name="connsiteY6" fmla="*/ 622009 h 6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45" h="622009">
                <a:moveTo>
                  <a:pt x="38100" y="576289"/>
                </a:moveTo>
                <a:cubicBezTo>
                  <a:pt x="52070" y="471514"/>
                  <a:pt x="66040" y="366739"/>
                  <a:pt x="83820" y="271489"/>
                </a:cubicBezTo>
                <a:cubicBezTo>
                  <a:pt x="101600" y="176239"/>
                  <a:pt x="123190" y="28919"/>
                  <a:pt x="144780" y="4789"/>
                </a:cubicBezTo>
                <a:cubicBezTo>
                  <a:pt x="166370" y="-19341"/>
                  <a:pt x="200660" y="51779"/>
                  <a:pt x="213360" y="126709"/>
                </a:cubicBezTo>
                <a:cubicBezTo>
                  <a:pt x="226060" y="201639"/>
                  <a:pt x="232410" y="385789"/>
                  <a:pt x="220980" y="454369"/>
                </a:cubicBezTo>
                <a:cubicBezTo>
                  <a:pt x="209550" y="522949"/>
                  <a:pt x="181610" y="510249"/>
                  <a:pt x="144780" y="538189"/>
                </a:cubicBezTo>
                <a:cubicBezTo>
                  <a:pt x="107950" y="566129"/>
                  <a:pt x="53975" y="594069"/>
                  <a:pt x="0" y="62200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0995" y="4392275"/>
            <a:ext cx="2484805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5490" y="3714776"/>
            <a:ext cx="2752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917374" y="3813631"/>
            <a:ext cx="2770793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10994" y="4397639"/>
            <a:ext cx="2484805" cy="690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3151007"/>
            <a:ext cx="8695861" cy="1723025"/>
            <a:chOff x="38100" y="5423656"/>
            <a:chExt cx="8695861" cy="1723025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" y="5423656"/>
              <a:ext cx="8695861" cy="1723025"/>
              <a:chOff x="38100" y="5423656"/>
              <a:chExt cx="8695861" cy="17230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5423656"/>
                <a:ext cx="5533561" cy="172302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8100" y="5481935"/>
                <a:ext cx="3491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Final Goal: </a:t>
                </a:r>
                <a:r>
                  <a:rPr lang="en-US" sz="2400" dirty="0" smtClean="0"/>
                  <a:t>Find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525239" y="5440728"/>
              <a:ext cx="1046761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486" y="4075176"/>
            <a:ext cx="9706372" cy="2819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90800" y="3209286"/>
            <a:ext cx="5638800" cy="3648714"/>
            <a:chOff x="2590800" y="3209286"/>
            <a:chExt cx="5638800" cy="3648714"/>
          </a:xfrm>
        </p:grpSpPr>
        <p:sp>
          <p:nvSpPr>
            <p:cNvPr id="2" name="Rectangle 1"/>
            <p:cNvSpPr/>
            <p:nvPr/>
          </p:nvSpPr>
          <p:spPr>
            <a:xfrm>
              <a:off x="5638800" y="3209286"/>
              <a:ext cx="2590800" cy="587572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90800" y="6324600"/>
              <a:ext cx="3719280" cy="5334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33506"/>
            <a:ext cx="48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19113" y="3894705"/>
            <a:ext cx="10668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993" y="3913210"/>
            <a:ext cx="7064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Scale </a:t>
            </a:r>
            <a:r>
              <a:rPr lang="en-US" sz="2200" b="1" dirty="0" smtClean="0">
                <a:cs typeface="Times New Roman" panose="02020603050405020304" pitchFamily="18" charset="0"/>
              </a:rPr>
              <a:t>x</a:t>
            </a:r>
            <a:r>
              <a:rPr lang="en-US" sz="2200" baseline="30000" dirty="0" smtClean="0">
                <a:cs typeface="Times New Roman" panose="02020603050405020304" pitchFamily="18" charset="0"/>
              </a:rPr>
              <a:t>(n)</a:t>
            </a:r>
            <a:r>
              <a:rPr lang="en-US" sz="2200" dirty="0" smtClean="0">
                <a:cs typeface="Times New Roman" panose="02020603050405020304" pitchFamily="18" charset="0"/>
              </a:rPr>
              <a:t> so minimum margin thickness </a:t>
            </a:r>
            <a:r>
              <a:rPr lang="en-US" sz="22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200" dirty="0" smtClean="0">
                <a:cs typeface="Times New Roman" panose="02020603050405020304" pitchFamily="18" charset="0"/>
              </a:rPr>
              <a:t>=</a:t>
            </a:r>
            <a:r>
              <a:rPr lang="en-US" sz="2200" dirty="0" err="1" smtClean="0">
                <a:cs typeface="Times New Roman" panose="02020603050405020304" pitchFamily="18" charset="0"/>
              </a:rPr>
              <a:t>min|</a:t>
            </a:r>
            <a:r>
              <a:rPr lang="en-US" sz="2200" b="1" dirty="0" err="1" smtClean="0">
                <a:cs typeface="Times New Roman" panose="02020603050405020304" pitchFamily="18" charset="0"/>
              </a:rPr>
              <a:t>w</a:t>
            </a:r>
            <a:r>
              <a:rPr lang="en-US" sz="2200" baseline="30000" dirty="0" err="1" smtClean="0">
                <a:cs typeface="Times New Roman" panose="02020603050405020304" pitchFamily="18" charset="0"/>
              </a:rPr>
              <a:t>T</a:t>
            </a:r>
            <a:r>
              <a:rPr lang="en-US" sz="2200" dirty="0" err="1" smtClean="0">
                <a:cs typeface="Times New Roman" panose="02020603050405020304" pitchFamily="18" charset="0"/>
              </a:rPr>
              <a:t>·</a:t>
            </a:r>
            <a:r>
              <a:rPr lang="en-US" sz="2200" b="1" dirty="0" err="1" smtClean="0">
                <a:cs typeface="Times New Roman" panose="02020603050405020304" pitchFamily="18" charset="0"/>
              </a:rPr>
              <a:t>x</a:t>
            </a:r>
            <a:r>
              <a:rPr lang="en-US" sz="2200" baseline="30000" dirty="0" smtClean="0">
                <a:cs typeface="Times New Roman" panose="02020603050405020304" pitchFamily="18" charset="0"/>
              </a:rPr>
              <a:t>(n)</a:t>
            </a:r>
            <a:r>
              <a:rPr lang="en-US" sz="2200" dirty="0" smtClean="0">
                <a:cs typeface="Times New Roman" panose="02020603050405020304" pitchFamily="18" charset="0"/>
              </a:rPr>
              <a:t>+b| =1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116516" y="1665487"/>
            <a:ext cx="499240" cy="408791"/>
            <a:chOff x="7116516" y="1665487"/>
            <a:chExt cx="499240" cy="40879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116516" y="1851423"/>
              <a:ext cx="281581" cy="2228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52168" y="1665487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anose="05050102010706020507" pitchFamily="18" charset="2"/>
                </a:rPr>
                <a:t>d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" y="4319362"/>
            <a:ext cx="7558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Hence max 1/||</a:t>
            </a:r>
            <a:r>
              <a:rPr lang="en-US" sz="2200" b="1" dirty="0" smtClean="0"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cs typeface="Times New Roman" panose="02020603050405020304" pitchFamily="18" charset="0"/>
              </a:rPr>
              <a:t>|| with norm </a:t>
            </a:r>
            <a:r>
              <a:rPr lang="en-US" sz="2200" b="1" dirty="0" smtClean="0"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cs typeface="Times New Roman" panose="02020603050405020304" pitchFamily="18" charset="0"/>
              </a:rPr>
              <a:t> interpreted as </a:t>
            </a:r>
            <a:r>
              <a:rPr lang="en-US" sz="22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cs typeface="Times New Roman" panose="02020603050405020304" pitchFamily="18" charset="0"/>
              </a:rPr>
              <a:t> margin thickness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775" y="4762629"/>
            <a:ext cx="889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Equivalently min||</a:t>
            </a:r>
            <a:r>
              <a:rPr lang="en-US" sz="2200" b="1" dirty="0" smtClean="0"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cs typeface="Times New Roman" panose="02020603050405020304" pitchFamily="18" charset="0"/>
              </a:rPr>
              <a:t>|| with norm </a:t>
            </a:r>
            <a:r>
              <a:rPr lang="en-US" sz="2200" b="1" dirty="0" smtClean="0"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cs typeface="Times New Roman" panose="02020603050405020304" pitchFamily="18" charset="0"/>
              </a:rPr>
              <a:t> interpreted as </a:t>
            </a:r>
            <a:r>
              <a:rPr lang="en-US" sz="22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cs typeface="Times New Roman" panose="02020603050405020304" pitchFamily="18" charset="0"/>
              </a:rPr>
              <a:t> inverse margin thickness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2412" y="63666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621428" y="5734722"/>
            <a:ext cx="953948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6800" y="6015682"/>
            <a:ext cx="462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Points </a:t>
            </a:r>
            <a:r>
              <a:rPr lang="en-US" sz="1600" b="1" dirty="0" err="1" smtClean="0"/>
              <a:t>x</a:t>
            </a:r>
            <a:r>
              <a:rPr lang="en-US" sz="1600" baseline="-25000" dirty="0" err="1" smtClean="0"/>
              <a:t>n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on margin boundary</a:t>
            </a:r>
            <a:r>
              <a:rPr lang="en-US" sz="1600" dirty="0"/>
              <a:t> </a:t>
            </a:r>
            <a:r>
              <a:rPr lang="en-US" sz="1600" dirty="0" smtClean="0"/>
              <a:t>are support vectors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28600" y="4798031"/>
            <a:ext cx="8534400" cy="420635"/>
          </a:xfrm>
          <a:prstGeom prst="rect">
            <a:avLst/>
          </a:prstGeom>
          <a:solidFill>
            <a:srgbClr val="19E91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867400" y="896820"/>
            <a:ext cx="2590800" cy="2216524"/>
            <a:chOff x="5890619" y="896820"/>
            <a:chExt cx="2590800" cy="2216524"/>
          </a:xfrm>
        </p:grpSpPr>
        <p:grpSp>
          <p:nvGrpSpPr>
            <p:cNvPr id="36" name="Group 35"/>
            <p:cNvGrpSpPr/>
            <p:nvPr/>
          </p:nvGrpSpPr>
          <p:grpSpPr>
            <a:xfrm>
              <a:off x="5890619" y="896820"/>
              <a:ext cx="2590800" cy="2216524"/>
              <a:chOff x="5890619" y="896820"/>
              <a:chExt cx="2590800" cy="221652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096000" y="896820"/>
                <a:ext cx="0" cy="21563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5890619" y="2969567"/>
                <a:ext cx="2590800" cy="36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oup 38"/>
            <p:cNvGrpSpPr/>
            <p:nvPr/>
          </p:nvGrpSpPr>
          <p:grpSpPr>
            <a:xfrm rot="5400000">
              <a:off x="5384998" y="1732151"/>
              <a:ext cx="1371600" cy="294918"/>
              <a:chOff x="6477000" y="2818426"/>
              <a:chExt cx="1371600" cy="29491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Rectangle 52"/>
          <p:cNvSpPr/>
          <p:nvPr/>
        </p:nvSpPr>
        <p:spPr>
          <a:xfrm>
            <a:off x="400547" y="3015368"/>
            <a:ext cx="8161234" cy="140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535219" y="999123"/>
            <a:ext cx="2498973" cy="2303577"/>
            <a:chOff x="5535219" y="999123"/>
            <a:chExt cx="2498973" cy="2303577"/>
          </a:xfrm>
        </p:grpSpPr>
        <p:sp>
          <p:nvSpPr>
            <p:cNvPr id="37" name="TextBox 36"/>
            <p:cNvSpPr txBox="1"/>
            <p:nvPr/>
          </p:nvSpPr>
          <p:spPr>
            <a:xfrm>
              <a:off x="6291407" y="2933368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5     10    15    20</a:t>
              </a:r>
              <a:endParaRPr lang="en-US" sz="18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535219" y="999123"/>
              <a:ext cx="500587" cy="2029094"/>
              <a:chOff x="5535219" y="999123"/>
              <a:chExt cx="500587" cy="20290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562600" y="999123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20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53473" y="1460044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15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44346" y="1920965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10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35219" y="2381886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  5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511126" y="986255"/>
            <a:ext cx="2441265" cy="2303577"/>
            <a:chOff x="5535219" y="999123"/>
            <a:chExt cx="2441265" cy="2303577"/>
          </a:xfrm>
        </p:grpSpPr>
        <p:sp>
          <p:nvSpPr>
            <p:cNvPr id="56" name="TextBox 55"/>
            <p:cNvSpPr txBox="1"/>
            <p:nvPr/>
          </p:nvSpPr>
          <p:spPr>
            <a:xfrm>
              <a:off x="6291407" y="2933368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1      2       3     4</a:t>
              </a:r>
              <a:endParaRPr lang="en-US" sz="18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35219" y="999123"/>
              <a:ext cx="500587" cy="2029094"/>
              <a:chOff x="5535219" y="999123"/>
              <a:chExt cx="500587" cy="202909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562600" y="999123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53473" y="1460044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44346" y="1920965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35219" y="2381886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 1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</p:grpSp>
      </p:grpSp>
      <p:cxnSp>
        <p:nvCxnSpPr>
          <p:cNvPr id="62" name="Straight Arrow Connector 61"/>
          <p:cNvCxnSpPr/>
          <p:nvPr/>
        </p:nvCxnSpPr>
        <p:spPr>
          <a:xfrm>
            <a:off x="6079573" y="2828394"/>
            <a:ext cx="392420" cy="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oup 1024"/>
          <p:cNvGrpSpPr/>
          <p:nvPr/>
        </p:nvGrpSpPr>
        <p:grpSpPr>
          <a:xfrm>
            <a:off x="6145753" y="954754"/>
            <a:ext cx="1142213" cy="1664071"/>
            <a:chOff x="6145753" y="954754"/>
            <a:chExt cx="1142213" cy="1664071"/>
          </a:xfrm>
        </p:grpSpPr>
        <p:sp>
          <p:nvSpPr>
            <p:cNvPr id="1024" name="Oval 1023"/>
            <p:cNvSpPr/>
            <p:nvPr/>
          </p:nvSpPr>
          <p:spPr>
            <a:xfrm>
              <a:off x="6910437" y="2235823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145753" y="2039268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45066" y="954754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407" y="3655024"/>
            <a:ext cx="2301556" cy="32114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506" y="3107578"/>
            <a:ext cx="2242301" cy="69423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770730" y="3177670"/>
            <a:ext cx="2375023" cy="493281"/>
          </a:xfrm>
          <a:prstGeom prst="rect">
            <a:avLst/>
          </a:prstGeom>
          <a:solidFill>
            <a:srgbClr val="19E91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7" grpId="0" animBg="1"/>
      <p:bldP spid="8" grpId="0"/>
      <p:bldP spid="27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SVM </a:t>
            </a:r>
            <a:r>
              <a:rPr lang="en-US" altLang="zh-CN" sz="6000" dirty="0" err="1" smtClean="0">
                <a:solidFill>
                  <a:srgbClr val="000000"/>
                </a:solidFill>
              </a:rPr>
              <a:t>Keras</a:t>
            </a:r>
            <a:r>
              <a:rPr lang="en-US" altLang="zh-CN" sz="6000" smtClean="0">
                <a:solidFill>
                  <a:srgbClr val="000000"/>
                </a:solidFill>
              </a:rPr>
              <a:t> Code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3151007"/>
            <a:ext cx="8695861" cy="1723025"/>
            <a:chOff x="38100" y="5423656"/>
            <a:chExt cx="8695861" cy="17230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5423656"/>
              <a:ext cx="5533561" cy="17230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00" y="5481935"/>
              <a:ext cx="349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Final Goal: </a:t>
              </a:r>
              <a:r>
                <a:rPr lang="en-US" sz="2400" dirty="0" smtClean="0"/>
                <a:t>Find (</a:t>
              </a:r>
              <a:r>
                <a:rPr lang="en-US" sz="2400" b="1" dirty="0" err="1" smtClean="0"/>
                <a:t>w</a:t>
              </a:r>
              <a:r>
                <a:rPr lang="en-US" sz="2400" dirty="0" err="1" smtClean="0"/>
                <a:t>,b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s.t.</a:t>
              </a:r>
              <a:endParaRPr lang="en-US" sz="2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638800" y="3209286"/>
            <a:ext cx="2590800" cy="58757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19113" y="3894705"/>
            <a:ext cx="10668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116516" y="1665487"/>
            <a:ext cx="499240" cy="408791"/>
            <a:chOff x="7116516" y="1665487"/>
            <a:chExt cx="499240" cy="40879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116516" y="1851423"/>
              <a:ext cx="281581" cy="2228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52168" y="1665487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anose="05050102010706020507" pitchFamily="18" charset="2"/>
                </a:rPr>
                <a:t>d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67400" y="896820"/>
            <a:ext cx="2590800" cy="2216524"/>
            <a:chOff x="5890619" y="896820"/>
            <a:chExt cx="2590800" cy="2216524"/>
          </a:xfrm>
        </p:grpSpPr>
        <p:grpSp>
          <p:nvGrpSpPr>
            <p:cNvPr id="36" name="Group 35"/>
            <p:cNvGrpSpPr/>
            <p:nvPr/>
          </p:nvGrpSpPr>
          <p:grpSpPr>
            <a:xfrm>
              <a:off x="5890619" y="896820"/>
              <a:ext cx="2590800" cy="2216524"/>
              <a:chOff x="5890619" y="896820"/>
              <a:chExt cx="2590800" cy="221652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096000" y="896820"/>
                <a:ext cx="0" cy="21563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5890619" y="2969567"/>
                <a:ext cx="2590800" cy="36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oup 38"/>
            <p:cNvGrpSpPr/>
            <p:nvPr/>
          </p:nvGrpSpPr>
          <p:grpSpPr>
            <a:xfrm rot="5400000">
              <a:off x="5384998" y="1732151"/>
              <a:ext cx="1371600" cy="294918"/>
              <a:chOff x="6477000" y="2818426"/>
              <a:chExt cx="1371600" cy="29491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Rectangle 52"/>
          <p:cNvSpPr/>
          <p:nvPr/>
        </p:nvSpPr>
        <p:spPr>
          <a:xfrm>
            <a:off x="400547" y="3015368"/>
            <a:ext cx="8161234" cy="140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431115" y="959949"/>
            <a:ext cx="2162390" cy="2313152"/>
            <a:chOff x="5535219" y="999123"/>
            <a:chExt cx="2162390" cy="2313152"/>
          </a:xfrm>
        </p:grpSpPr>
        <p:sp>
          <p:nvSpPr>
            <p:cNvPr id="56" name="TextBox 55"/>
            <p:cNvSpPr txBox="1"/>
            <p:nvPr/>
          </p:nvSpPr>
          <p:spPr>
            <a:xfrm>
              <a:off x="6012532" y="2942943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1      2       3     4</a:t>
              </a:r>
              <a:endParaRPr lang="en-US" sz="18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35219" y="999123"/>
              <a:ext cx="500587" cy="2029094"/>
              <a:chOff x="5535219" y="999123"/>
              <a:chExt cx="500587" cy="202909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562600" y="999123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53473" y="1460044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44346" y="1920965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35219" y="2381886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 1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</p:grpSp>
      </p:grpSp>
      <p:cxnSp>
        <p:nvCxnSpPr>
          <p:cNvPr id="62" name="Straight Arrow Connector 61"/>
          <p:cNvCxnSpPr/>
          <p:nvPr/>
        </p:nvCxnSpPr>
        <p:spPr>
          <a:xfrm>
            <a:off x="6079573" y="2828394"/>
            <a:ext cx="392420" cy="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oup 1024"/>
          <p:cNvGrpSpPr/>
          <p:nvPr/>
        </p:nvGrpSpPr>
        <p:grpSpPr>
          <a:xfrm>
            <a:off x="6145753" y="954754"/>
            <a:ext cx="1142213" cy="1664071"/>
            <a:chOff x="6145753" y="954754"/>
            <a:chExt cx="1142213" cy="1664071"/>
          </a:xfrm>
        </p:grpSpPr>
        <p:sp>
          <p:nvSpPr>
            <p:cNvPr id="1024" name="Oval 1023"/>
            <p:cNvSpPr/>
            <p:nvPr/>
          </p:nvSpPr>
          <p:spPr>
            <a:xfrm>
              <a:off x="6910437" y="2235823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145753" y="2039268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45066" y="954754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1492" y="3940846"/>
            <a:ext cx="7444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Menlo"/>
              </a:rPr>
              <a:t>import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numpy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 as np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292929"/>
                </a:solidFill>
                <a:latin typeface="Menlo"/>
              </a:rPr>
              <a:t>X =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np.array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([[-1, -1], [-2, -1], [1, 1], [2, 1]])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292929"/>
                </a:solidFill>
                <a:latin typeface="Menlo"/>
              </a:rPr>
              <a:t>y =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np.array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([1, 1, 2, 2])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708459" y="5074229"/>
            <a:ext cx="5112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Menlo"/>
              </a:rPr>
              <a:t>from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sklearn.svm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 import SVC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solidFill>
                  <a:srgbClr val="292929"/>
                </a:solidFill>
                <a:latin typeface="Menlo"/>
              </a:rPr>
              <a:t>clf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 = SVC(kernel='linear')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solidFill>
                  <a:srgbClr val="292929"/>
                </a:solidFill>
                <a:latin typeface="Menlo"/>
              </a:rPr>
              <a:t>clf.fit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(X, y)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705757" y="62246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Menlo"/>
              </a:rPr>
              <a:t>prediction =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clf.predict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([[0,6]])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694700" y="4060325"/>
            <a:ext cx="1638648" cy="843792"/>
            <a:chOff x="5694700" y="4060325"/>
            <a:chExt cx="1638648" cy="843792"/>
          </a:xfrm>
        </p:grpSpPr>
        <p:sp>
          <p:nvSpPr>
            <p:cNvPr id="30" name="TextBox 29"/>
            <p:cNvSpPr txBox="1"/>
            <p:nvPr/>
          </p:nvSpPr>
          <p:spPr>
            <a:xfrm>
              <a:off x="6174056" y="4083457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Input</a:t>
              </a:r>
              <a:endParaRPr lang="en-US" sz="3600" dirty="0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5694700" y="4060325"/>
              <a:ext cx="209006" cy="8437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94700" y="5023596"/>
            <a:ext cx="1648074" cy="843792"/>
            <a:chOff x="5694700" y="4060325"/>
            <a:chExt cx="1648074" cy="843792"/>
          </a:xfrm>
        </p:grpSpPr>
        <p:sp>
          <p:nvSpPr>
            <p:cNvPr id="69" name="TextBox 68"/>
            <p:cNvSpPr txBox="1"/>
            <p:nvPr/>
          </p:nvSpPr>
          <p:spPr>
            <a:xfrm>
              <a:off x="6174056" y="4083457"/>
              <a:ext cx="11687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Train</a:t>
              </a:r>
              <a:endParaRPr lang="en-US" sz="3600" dirty="0"/>
            </a:p>
          </p:txBody>
        </p:sp>
        <p:sp>
          <p:nvSpPr>
            <p:cNvPr id="70" name="Right Brace 69"/>
            <p:cNvSpPr/>
            <p:nvPr/>
          </p:nvSpPr>
          <p:spPr>
            <a:xfrm>
              <a:off x="5694700" y="4060325"/>
              <a:ext cx="209006" cy="8437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35888" y="5986378"/>
            <a:ext cx="1972072" cy="843792"/>
            <a:chOff x="5694700" y="4060325"/>
            <a:chExt cx="1972072" cy="843792"/>
          </a:xfrm>
        </p:grpSpPr>
        <p:sp>
          <p:nvSpPr>
            <p:cNvPr id="72" name="TextBox 71"/>
            <p:cNvSpPr txBox="1"/>
            <p:nvPr/>
          </p:nvSpPr>
          <p:spPr>
            <a:xfrm>
              <a:off x="6174056" y="4083457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Predict</a:t>
              </a:r>
              <a:endParaRPr lang="en-US" sz="3600" dirty="0"/>
            </a:p>
          </p:txBody>
        </p:sp>
        <p:sp>
          <p:nvSpPr>
            <p:cNvPr id="73" name="Right Brace 72"/>
            <p:cNvSpPr/>
            <p:nvPr/>
          </p:nvSpPr>
          <p:spPr>
            <a:xfrm>
              <a:off x="5694700" y="4060325"/>
              <a:ext cx="209006" cy="8437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045" y="3253226"/>
            <a:ext cx="5099456" cy="4422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0" y="754399"/>
            <a:ext cx="9448800" cy="313405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123720" y="2871535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g"/>
            </a:pPr>
            <a:r>
              <a:rPr lang="en-US" sz="2000" dirty="0" smtClean="0">
                <a:solidFill>
                  <a:srgbClr val="00B0F0"/>
                </a:solidFill>
              </a:rPr>
              <a:t>Controls exactness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           of fit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9087" y="3747318"/>
            <a:ext cx="2190023" cy="769441"/>
            <a:chOff x="5529087" y="3747318"/>
            <a:chExt cx="2190023" cy="769441"/>
          </a:xfrm>
        </p:grpSpPr>
        <p:sp>
          <p:nvSpPr>
            <p:cNvPr id="2" name="Rectangle 1"/>
            <p:cNvSpPr/>
            <p:nvPr/>
          </p:nvSpPr>
          <p:spPr>
            <a:xfrm>
              <a:off x="5549473" y="3786758"/>
              <a:ext cx="2169637" cy="690563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29087" y="3747318"/>
              <a:ext cx="21900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Example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9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73" y="862708"/>
            <a:ext cx="715733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115513" y="-105085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SVM Numerical Example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[(x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aseline="-25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y]=[(dip, </a:t>
            </a:r>
            <a:r>
              <a:rPr lang="en-US" sz="2000" dirty="0" err="1" smtClean="0">
                <a:solidFill>
                  <a:srgbClr val="000000"/>
                </a:solidFill>
              </a:rPr>
              <a:t>coherency,amp</a:t>
            </a:r>
            <a:r>
              <a:rPr lang="en-US" sz="2000" dirty="0" smtClean="0">
                <a:solidFill>
                  <a:srgbClr val="000000"/>
                </a:solidFill>
              </a:rPr>
              <a:t>), noise/signal]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491" y="659265"/>
            <a:ext cx="5305109" cy="652445"/>
            <a:chOff x="2162491" y="659265"/>
            <a:chExt cx="5305109" cy="652445"/>
          </a:xfrm>
        </p:grpSpPr>
        <p:sp>
          <p:nvSpPr>
            <p:cNvPr id="2" name="Rectangle 1"/>
            <p:cNvSpPr/>
            <p:nvPr/>
          </p:nvSpPr>
          <p:spPr>
            <a:xfrm>
              <a:off x="3613765" y="659265"/>
              <a:ext cx="348635" cy="302449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1066801"/>
              <a:ext cx="2667000" cy="24490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62491" y="659265"/>
              <a:ext cx="275909" cy="302449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4375" y="646698"/>
            <a:ext cx="3159614" cy="3087103"/>
            <a:chOff x="4800600" y="-1742037"/>
            <a:chExt cx="3159614" cy="3087103"/>
          </a:xfrm>
        </p:grpSpPr>
        <p:sp>
          <p:nvSpPr>
            <p:cNvPr id="11" name="Rectangle 10"/>
            <p:cNvSpPr/>
            <p:nvPr/>
          </p:nvSpPr>
          <p:spPr>
            <a:xfrm>
              <a:off x="6971712" y="-1742037"/>
              <a:ext cx="988502" cy="315016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1116466"/>
              <a:ext cx="2667000" cy="2286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4605" y="-1742037"/>
              <a:ext cx="228600" cy="315016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7161" y="657378"/>
            <a:ext cx="4770439" cy="3018132"/>
            <a:chOff x="1177684" y="637922"/>
            <a:chExt cx="4770439" cy="3018132"/>
          </a:xfrm>
        </p:grpSpPr>
        <p:sp>
          <p:nvSpPr>
            <p:cNvPr id="14" name="Rectangle 13"/>
            <p:cNvSpPr/>
            <p:nvPr/>
          </p:nvSpPr>
          <p:spPr>
            <a:xfrm>
              <a:off x="3657599" y="644275"/>
              <a:ext cx="461723" cy="297983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1123" y="3411145"/>
              <a:ext cx="2667000" cy="244909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77684" y="637922"/>
              <a:ext cx="315453" cy="304336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2614" y="659265"/>
            <a:ext cx="3966924" cy="313129"/>
            <a:chOff x="-685801" y="706422"/>
            <a:chExt cx="3966924" cy="313129"/>
          </a:xfrm>
        </p:grpSpPr>
        <p:sp>
          <p:nvSpPr>
            <p:cNvPr id="17" name="Rectangle 16"/>
            <p:cNvSpPr/>
            <p:nvPr/>
          </p:nvSpPr>
          <p:spPr>
            <a:xfrm>
              <a:off x="2084040" y="706422"/>
              <a:ext cx="1197083" cy="302449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1" y="708654"/>
              <a:ext cx="285517" cy="310897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38400" y="1502098"/>
            <a:ext cx="3119676" cy="2824788"/>
            <a:chOff x="2438400" y="1502098"/>
            <a:chExt cx="3119676" cy="2824788"/>
          </a:xfrm>
        </p:grpSpPr>
        <p:grpSp>
          <p:nvGrpSpPr>
            <p:cNvPr id="5" name="Group 4"/>
            <p:cNvGrpSpPr/>
            <p:nvPr/>
          </p:nvGrpSpPr>
          <p:grpSpPr>
            <a:xfrm>
              <a:off x="2582680" y="1502098"/>
              <a:ext cx="2975396" cy="271476"/>
              <a:chOff x="2582680" y="1502098"/>
              <a:chExt cx="2975396" cy="2714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582680" y="1502098"/>
                <a:ext cx="381000" cy="233987"/>
              </a:xfrm>
              <a:prstGeom prst="rect">
                <a:avLst/>
              </a:prstGeom>
              <a:solidFill>
                <a:srgbClr val="00B0F0">
                  <a:alpha val="23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77076" y="1539587"/>
                <a:ext cx="381000" cy="233987"/>
              </a:xfrm>
              <a:prstGeom prst="rect">
                <a:avLst/>
              </a:prstGeom>
              <a:solidFill>
                <a:srgbClr val="00B0F0">
                  <a:alpha val="23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438400" y="4055410"/>
              <a:ext cx="2975396" cy="271476"/>
              <a:chOff x="2582680" y="1502098"/>
              <a:chExt cx="2975396" cy="2714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82680" y="1502098"/>
                <a:ext cx="381000" cy="233987"/>
              </a:xfrm>
              <a:prstGeom prst="rect">
                <a:avLst/>
              </a:prstGeom>
              <a:solidFill>
                <a:srgbClr val="00B0F0">
                  <a:alpha val="23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77076" y="1539587"/>
                <a:ext cx="381000" cy="233987"/>
              </a:xfrm>
              <a:prstGeom prst="rect">
                <a:avLst/>
              </a:prstGeom>
              <a:solidFill>
                <a:srgbClr val="00B0F0">
                  <a:alpha val="23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833359" y="796123"/>
            <a:ext cx="1423728" cy="3120557"/>
            <a:chOff x="7833359" y="796123"/>
            <a:chExt cx="1423728" cy="3120557"/>
          </a:xfrm>
        </p:grpSpPr>
        <p:grpSp>
          <p:nvGrpSpPr>
            <p:cNvPr id="41" name="Group 40"/>
            <p:cNvGrpSpPr/>
            <p:nvPr/>
          </p:nvGrpSpPr>
          <p:grpSpPr>
            <a:xfrm>
              <a:off x="7833359" y="1112532"/>
              <a:ext cx="1423728" cy="2804148"/>
              <a:chOff x="7833359" y="1112532"/>
              <a:chExt cx="1423728" cy="280414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848600" y="1143000"/>
                <a:ext cx="12795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  2   -2  3   1</a:t>
                </a:r>
                <a:endParaRPr lang="en-US" sz="16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48599" y="1479238"/>
                <a:ext cx="12795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  -1   5  1   0</a:t>
                </a:r>
                <a:endParaRPr lang="en-US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833359" y="3293756"/>
                <a:ext cx="13484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-2  -3  9   1   1</a:t>
                </a:r>
                <a:endParaRPr lang="en-US" sz="16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24800" y="1112532"/>
                <a:ext cx="228600" cy="26952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158902" y="1112532"/>
                <a:ext cx="228600" cy="26952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393004" y="1112532"/>
                <a:ext cx="228600" cy="26952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627106" y="1112532"/>
                <a:ext cx="228600" cy="26952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861208" y="1112532"/>
                <a:ext cx="228600" cy="26952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7919298" y="1479238"/>
                <a:ext cx="11509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938850" y="1773574"/>
                <a:ext cx="11509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938850" y="3293756"/>
                <a:ext cx="11509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919298" y="3551153"/>
                <a:ext cx="11509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7833359" y="3583535"/>
                <a:ext cx="1423728" cy="333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919298" y="1769017"/>
                <a:ext cx="24878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125038" y="1770281"/>
                <a:ext cx="24878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61814" y="1771545"/>
                <a:ext cx="24878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598590" y="1772809"/>
                <a:ext cx="24878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35366" y="1774073"/>
                <a:ext cx="24878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.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852320" y="796123"/>
              <a:ext cx="12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</a:t>
              </a:r>
              <a:r>
                <a:rPr lang="en-US" sz="1400" baseline="-25000" dirty="0" smtClean="0"/>
                <a:t>1</a:t>
              </a:r>
              <a:r>
                <a:rPr lang="en-US" sz="1400" dirty="0"/>
                <a:t> </a:t>
              </a:r>
              <a:r>
                <a:rPr lang="en-US" sz="1400" dirty="0" smtClean="0"/>
                <a:t>x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 x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  x</a:t>
              </a:r>
              <a:r>
                <a:rPr lang="en-US" sz="1400" baseline="-25000" dirty="0" smtClean="0"/>
                <a:t>4</a:t>
              </a:r>
              <a:r>
                <a:rPr lang="en-US" sz="1400" dirty="0" smtClean="0"/>
                <a:t>   y</a:t>
              </a:r>
              <a:endParaRPr lang="en-US" sz="14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01135" y="2134667"/>
            <a:ext cx="534489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-3.33333E-6 L 0.0533 0.00209 C 0.05555 0.00209 0.05764 0.00093 0.0599 0.00093 C 0.06632 0.00116 0.07274 0.00278 0.07917 0.00324 C 0.10365 0.00486 0.08976 0.00394 0.12083 0.00648 C 0.12465 0.00625 0.12847 0.00533 0.13246 0.00533 C 0.13559 0.00533 0.16389 0.00741 0.16823 0.00764 C 0.16944 0.00811 0.17049 0.00857 0.1717 0.0088 C 0.17378 0.00926 0.17604 0.00926 0.1783 0.00996 C 0.17951 0.01019 0.18055 0.01135 0.1816 0.01204 C 0.18246 0.0125 0.18333 0.01273 0.1842 0.0132 C 0.18385 0.02176 0.18385 0.03033 0.18333 0.03866 C 0.18316 0.04005 0.18299 0.04121 0.18246 0.04213 C 0.18177 0.04283 0.18073 0.04283 0.18003 0.04329 C 0.17934 0.04468 0.17917 0.04653 0.1783 0.04769 C 0.1776 0.04838 0.17656 0.04815 0.17587 0.04885 C 0.16892 0.05394 0.17604 0.05255 0.16406 0.05648 L 0.15746 0.0588 C 0.15642 0.05903 0.15521 0.05926 0.15417 0.05996 C 0.15278 0.06065 0.15139 0.06158 0.15 0.06204 C 0.14983 0.06204 0.14062 0.06436 0.13837 0.06551 C 0.1368 0.06598 0.13559 0.06713 0.1342 0.0676 C 0.13194 0.06829 0.12969 0.06829 0.12743 0.06875 C 0.12292 0.06968 0.11858 0.07107 0.11406 0.07199 C 0.10399 0.07454 0.1026 0.07408 0.0875 0.07431 L -0.025 0.07547 C -0.02622 0.07616 -0.02726 0.07709 -0.0283 0.07755 C -0.03004 0.07871 -0.03247 0.0794 -0.0342 0.07986 C -0.03455 0.08102 -0.03438 0.08241 -0.03507 0.08311 C -0.03594 0.08426 -0.03733 0.08449 -0.03837 0.08542 C -0.03958 0.08635 -0.04063 0.0875 -0.04167 0.08866 C -0.0474 0.09537 -0.04254 0.09144 -0.04844 0.09537 C -0.04861 0.09676 -0.04948 0.10162 -0.05 0.10324 C -0.0533 0.11181 -0.05052 0.10139 -0.0526 0.10996 C -0.05295 0.12199 -0.05417 0.13727 -0.0526 0.14977 C -0.05226 0.15139 -0.05139 0.15278 -0.05087 0.1544 C -0.05087 0.15463 -0.04983 0.16204 -0.04913 0.1632 C -0.04861 0.16412 -0.04757 0.16459 -0.0467 0.16551 C -0.04601 0.16852 -0.04601 0.17014 -0.0434 0.17199 C -0.04236 0.17292 -0.04115 0.17292 -0.0401 0.17315 L -0.0033 0.17107 C -0.00139 0.17084 0.00052 0.17014 0.00243 0.16991 C 0.00573 0.16945 0.0092 0.16922 0.0125 0.16875 C 0.01337 0.16806 0.01406 0.16713 0.01493 0.16644 C 0.01858 0.16412 0.02604 0.16459 0.0283 0.16436 C 0.02951 0.16412 0.04305 0.16158 0.04583 0.15996 C 0.04687 0.15903 0.04792 0.15787 0.04913 0.15764 C 0.05278 0.15672 0.07361 0.15556 0.07413 0.15533 C 0.07552 0.15463 0.07691 0.15394 0.0783 0.15324 C 0.07917 0.15278 0.08003 0.15255 0.08073 0.15209 C 0.08194 0.15139 0.08299 0.15047 0.0842 0.14977 C 0.08628 0.14885 0.08854 0.14838 0.0908 0.14769 L 0.0941 0.14653 C 0.10885 0.14699 0.12361 0.14653 0.13837 0.14769 C 0.13958 0.14769 0.14045 0.14931 0.14167 0.14977 C 0.14236 0.15023 0.14323 0.1507 0.1441 0.15093 C 0.14462 0.15209 0.14496 0.15348 0.14583 0.1544 C 0.14635 0.15486 0.15139 0.15648 0.15156 0.15648 C 0.15191 0.15764 0.15191 0.15903 0.15243 0.15996 C 0.15312 0.16065 0.15451 0.15996 0.15503 0.16088 C 0.1559 0.16297 0.1566 0.1676 0.1566 0.1676 C 0.15694 0.17176 0.15746 0.1757 0.15746 0.17986 C 0.15746 0.18982 0.15799 0.20023 0.15573 0.20996 C 0.15503 0.2132 0.15382 0.21644 0.1533 0.21991 C 0.15278 0.22292 0.15278 0.22639 0.15087 0.22871 C 0.14983 0.22986 0.14861 0.2301 0.1474 0.23102 C 0.13941 0.23056 0.13108 0.23218 0.12326 0.22986 C 0.12066 0.22894 0.11753 0.22199 0.11753 0.22199 C 0.11719 0.22061 0.11736 0.21875 0.11667 0.2176 C 0.11476 0.21412 0.11267 0.21412 0.1099 0.2132 C 0.10521 0.20672 0.1099 0.2125 0.10417 0.20764 C 0.10295 0.20672 0.10191 0.2051 0.10087 0.2044 C 0.1 0.20371 0.09913 0.20371 0.09826 0.20324 C 0.08646 0.19537 0.10625 0.20672 0.09253 0.19977 C 0.09132 0.19931 0.09028 0.19815 0.08906 0.19769 C 0.08576 0.19607 0.07674 0.19561 0.075 0.19537 C 0.06823 0.19491 0.06163 0.19468 0.05503 0.19422 C 0.05191 0.19468 0.04878 0.19491 0.04583 0.19537 C 0.04496 0.19561 0.0441 0.1963 0.04323 0.19653 C 0.04045 0.19746 0.03767 0.19792 0.0349 0.19885 C 0.03385 0.19908 0.03264 0.19931 0.0316 0.19977 C 0.02969 0.2007 0.02778 0.20278 0.02587 0.20324 C 0.02222 0.20371 0.01858 0.20394 0.01493 0.2044 C 0.00868 0.20996 0.01615 0.20394 0.00156 0.20764 C 0.00069 0.20787 3.61111E-6 0.20926 -0.00087 0.20996 C -0.00365 0.21135 -0.01111 0.21181 -0.0125 0.21204 C -0.01476 0.21273 -0.01701 0.21436 -0.01927 0.21436 C -0.025 0.21436 -0.03663 0.21204 -0.03663 0.21204 L -0.0375 0.21088 L -0.03924 0.20996 L -0.03507 0.19537 " pathEditMode="relative" ptsTypes="AAAAAAAAAAAAAAAAAAAAAAAAAAAAAAAAAAAAAAAAAAA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Numerical Example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1881"/>
            <a:ext cx="7564489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3452" y="966499"/>
            <a:ext cx="6944136" cy="5269613"/>
            <a:chOff x="927847" y="1081881"/>
            <a:chExt cx="6772836" cy="50815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47" y="1081881"/>
              <a:ext cx="6772836" cy="508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4496" y="3593171"/>
              <a:ext cx="24801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Log. Reg. n=1 Migration Image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3610896"/>
              <a:ext cx="26148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Log. Reg. n=2 Migration Image</a:t>
              </a:r>
              <a:endParaRPr lang="en-US" sz="1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52558"/>
            <a:ext cx="6624588" cy="49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Numerical Example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5" y="910431"/>
            <a:ext cx="7372817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0995" y="4392275"/>
            <a:ext cx="2484805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Dual Solution to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722486"/>
            <a:ext cx="10527079" cy="2217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784" y="165729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(</a:t>
            </a:r>
            <a:r>
              <a:rPr lang="en-US" sz="2000" b="1" dirty="0" err="1" smtClean="0"/>
              <a:t>w</a:t>
            </a:r>
            <a:r>
              <a:rPr lang="en-US" sz="2000" dirty="0" err="1" smtClean="0"/>
              <a:t>,b</a:t>
            </a:r>
            <a:r>
              <a:rPr lang="en-US" sz="2000" dirty="0" smtClean="0"/>
              <a:t>) </a:t>
            </a:r>
            <a:r>
              <a:rPr lang="en-US" sz="2000" dirty="0" err="1" smtClean="0"/>
              <a:t>s.t.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359040" y="2384992"/>
            <a:ext cx="2362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32015" y="1415178"/>
            <a:ext cx="2874633" cy="632781"/>
            <a:chOff x="5232015" y="1415178"/>
            <a:chExt cx="2874633" cy="632781"/>
          </a:xfrm>
        </p:grpSpPr>
        <p:sp>
          <p:nvSpPr>
            <p:cNvPr id="17" name="TextBox 16"/>
            <p:cNvSpPr txBox="1"/>
            <p:nvPr/>
          </p:nvSpPr>
          <p:spPr>
            <a:xfrm>
              <a:off x="5232015" y="1647849"/>
              <a:ext cx="2874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 </a:t>
              </a:r>
              <a:r>
                <a:rPr lang="en-US" sz="2000" dirty="0" err="1" smtClean="0">
                  <a:latin typeface="Symbol" panose="05050102010706020507" pitchFamily="18" charset="2"/>
                </a:rPr>
                <a:t>lS</a:t>
              </a:r>
              <a:r>
                <a:rPr lang="en-US" sz="2000" baseline="-25000" dirty="0" err="1" smtClean="0">
                  <a:cs typeface="Times New Roman" panose="02020603050405020304" pitchFamily="18" charset="0"/>
                </a:rPr>
                <a:t>n</a:t>
              </a:r>
              <a:r>
                <a:rPr lang="en-US" sz="2000" dirty="0" smtClean="0">
                  <a:latin typeface="Symbol" panose="05050102010706020507" pitchFamily="18" charset="2"/>
                </a:rPr>
                <a:t> 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w</a:t>
              </a:r>
              <a:r>
                <a:rPr lang="en-US" sz="2000" baseline="30000" dirty="0" err="1" smtClean="0"/>
                <a:t>T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Symbol" panose="05050102010706020507" pitchFamily="18" charset="2"/>
                </a:rPr>
                <a:t>x</a:t>
              </a:r>
              <a:r>
                <a:rPr lang="en-US" sz="2000" baseline="30000" dirty="0" smtClean="0">
                  <a:sym typeface="Symbol" panose="05050102010706020507" pitchFamily="18" charset="2"/>
                </a:rPr>
                <a:t>(n)</a:t>
              </a:r>
              <a:r>
                <a:rPr lang="en-US" sz="2000" dirty="0" smtClean="0">
                  <a:sym typeface="Symbol" panose="05050102010706020507" pitchFamily="18" charset="2"/>
                </a:rPr>
                <a:t>+b)y</a:t>
              </a:r>
              <a:r>
                <a:rPr lang="en-US" sz="2000" baseline="30000" dirty="0" smtClean="0">
                  <a:sym typeface="Symbol" panose="05050102010706020507" pitchFamily="18" charset="2"/>
                </a:rPr>
                <a:t>(n) </a:t>
              </a:r>
              <a:r>
                <a:rPr lang="en-US" sz="2000" dirty="0" smtClean="0">
                  <a:sym typeface="Symbol" panose="05050102010706020507" pitchFamily="18" charset="2"/>
                </a:rPr>
                <a:t> - 1)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60901" y="1415178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regularizer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029200" y="1857345"/>
            <a:ext cx="17086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63810" y="1335435"/>
            <a:ext cx="3186463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687953" y="838200"/>
            <a:ext cx="5463602" cy="2278302"/>
            <a:chOff x="6869038" y="961638"/>
            <a:chExt cx="5463602" cy="227830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038" y="961638"/>
              <a:ext cx="1390650" cy="141922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325085" y="2655165"/>
              <a:ext cx="30075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Symbol" panose="05050102010706020507" pitchFamily="18" charset="2"/>
                </a:rPr>
                <a:t>a</a:t>
              </a:r>
              <a:r>
                <a:rPr lang="en-US" sz="1600" baseline="-25000" dirty="0" smtClean="0"/>
                <a:t>n</a:t>
              </a:r>
              <a:r>
                <a:rPr lang="en-US" sz="1600" dirty="0" smtClean="0"/>
                <a:t> =0 unless </a:t>
              </a:r>
              <a:r>
                <a:rPr lang="en-US" sz="1600" b="1" dirty="0" err="1" smtClean="0"/>
                <a:t>x</a:t>
              </a:r>
              <a:r>
                <a:rPr lang="en-US" sz="1600" baseline="-25000" dirty="0" err="1" smtClean="0"/>
                <a:t>n</a:t>
              </a:r>
              <a:r>
                <a:rPr lang="en-US" sz="1600" dirty="0" smtClean="0"/>
                <a:t> is a support vector</a:t>
              </a:r>
            </a:p>
            <a:p>
              <a:pPr algn="ctr"/>
              <a:r>
                <a:rPr lang="en-US" sz="1600" dirty="0" smtClean="0"/>
                <a:t>where </a:t>
              </a:r>
              <a:r>
                <a:rPr lang="en-US" sz="1600" b="1" dirty="0" err="1" smtClean="0"/>
                <a:t>w</a:t>
              </a:r>
              <a:r>
                <a:rPr lang="en-US" sz="1600" baseline="30000" dirty="0" err="1" smtClean="0"/>
                <a:t>T</a:t>
              </a:r>
              <a:r>
                <a:rPr lang="en-US" sz="1600" b="1" dirty="0" err="1" smtClean="0"/>
                <a:t>x</a:t>
              </a:r>
              <a:r>
                <a:rPr lang="en-US" sz="1600" baseline="-25000" dirty="0" err="1" smtClean="0"/>
                <a:t>n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+b-1=0</a:t>
              </a:r>
              <a:endParaRPr lang="en-US" sz="16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9721240" y="4995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247" y="4515984"/>
            <a:ext cx="80217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a highly non-linear SVM it is sometimes too </a:t>
            </a:r>
            <a:r>
              <a:rPr lang="en-US" sz="2000" dirty="0" err="1" smtClean="0"/>
              <a:t>expensive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err="1" smtClean="0"/>
              <a:t>optimal</a:t>
            </a:r>
            <a:r>
              <a:rPr lang="en-US" sz="2000" dirty="0" smtClean="0"/>
              <a:t> (</a:t>
            </a:r>
            <a:r>
              <a:rPr lang="en-US" sz="2000" b="1" dirty="0" err="1" smtClean="0"/>
              <a:t>w</a:t>
            </a:r>
            <a:r>
              <a:rPr lang="en-US" sz="2000" dirty="0" err="1" smtClean="0"/>
              <a:t>,b</a:t>
            </a:r>
            <a:r>
              <a:rPr lang="en-US" sz="2000" dirty="0" smtClean="0"/>
              <a:t>). </a:t>
            </a:r>
          </a:p>
          <a:p>
            <a:r>
              <a:rPr lang="en-US" sz="2000" dirty="0" smtClean="0"/>
              <a:t>It can be shown that replacing the Primal problem with Dual problem </a:t>
            </a:r>
          </a:p>
          <a:p>
            <a:r>
              <a:rPr lang="en-US" sz="2000" dirty="0" smtClean="0"/>
              <a:t>can sometimes reduce computational cost of finding (</a:t>
            </a:r>
            <a:r>
              <a:rPr lang="en-US" sz="2000" b="1" dirty="0" err="1" smtClean="0"/>
              <a:t>w,</a:t>
            </a:r>
            <a:r>
              <a:rPr lang="en-US" sz="2000" dirty="0" err="1" smtClean="0"/>
              <a:t>b</a:t>
            </a:r>
            <a:r>
              <a:rPr lang="en-US" sz="2000" dirty="0" smtClean="0"/>
              <a:t>) and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lassifying new pairs (</a:t>
            </a:r>
            <a:r>
              <a:rPr lang="en-US" sz="2000" b="1" dirty="0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,y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6347" y="1247739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Primal 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221" y="2761114"/>
            <a:ext cx="8748261" cy="1585913"/>
            <a:chOff x="100221" y="2761114"/>
            <a:chExt cx="8748261" cy="1585913"/>
          </a:xfrm>
        </p:grpSpPr>
        <p:sp>
          <p:nvSpPr>
            <p:cNvPr id="25" name="TextBox 24"/>
            <p:cNvSpPr txBox="1"/>
            <p:nvPr/>
          </p:nvSpPr>
          <p:spPr>
            <a:xfrm>
              <a:off x="286384" y="2823082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Dual Problem: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0221" y="2761114"/>
              <a:ext cx="8748261" cy="1585913"/>
              <a:chOff x="100221" y="2761114"/>
              <a:chExt cx="8748261" cy="158591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0221" y="2761114"/>
                <a:ext cx="8439919" cy="1585913"/>
                <a:chOff x="100221" y="2761114"/>
                <a:chExt cx="8439919" cy="158591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6534" y="2761114"/>
                  <a:ext cx="6183606" cy="1585913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00221" y="3193796"/>
                  <a:ext cx="251222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Find  </a:t>
                  </a:r>
                  <a:r>
                    <a:rPr lang="en-US" sz="1600" b="1" dirty="0" err="1" smtClean="0">
                      <a:latin typeface="Symbol" pitchFamily="18" charset="2"/>
                    </a:rPr>
                    <a:t>a,</a:t>
                  </a:r>
                  <a:r>
                    <a:rPr lang="en-US" sz="1600" b="1" dirty="0" err="1" smtClean="0">
                      <a:cs typeface="Times New Roman" panose="02020603050405020304" pitchFamily="18" charset="0"/>
                    </a:rPr>
                    <a:t>w</a:t>
                  </a:r>
                  <a:r>
                    <a:rPr lang="en-US" sz="1600" dirty="0" err="1" smtClean="0">
                      <a:cs typeface="Times New Roman" panose="02020603050405020304" pitchFamily="18" charset="0"/>
                    </a:rPr>
                    <a:t>,b</a:t>
                  </a:r>
                  <a:r>
                    <a:rPr lang="en-US" sz="1600" dirty="0" smtClean="0"/>
                    <a:t> that maximize</a:t>
                  </a:r>
                  <a:r>
                    <a:rPr lang="en-US" sz="1600" dirty="0"/>
                    <a:t>s</a:t>
                  </a:r>
                  <a:r>
                    <a:rPr lang="en-US" sz="1600" dirty="0" smtClean="0"/>
                    <a:t>:</a:t>
                  </a:r>
                  <a:endParaRPr lang="en-US" sz="1600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7584353" y="3892434"/>
                <a:ext cx="1264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ym typeface="Symbol" panose="05050102010706020507" pitchFamily="18" charset="2"/>
                  </a:rPr>
                  <a:t>and L = 0</a:t>
                </a:r>
                <a:endParaRPr lang="en-US" sz="1800" i="1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9147804" y="-125059"/>
            <a:ext cx="33778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Best solution is when all the </a:t>
            </a:r>
            <a:r>
              <a:rPr lang="en-US" sz="1200" dirty="0" err="1" smtClean="0"/>
              <a:t>d</a:t>
            </a:r>
            <a:r>
              <a:rPr lang="en-US" sz="1200" baseline="-25000" dirty="0" err="1" smtClean="0"/>
              <a:t>n</a:t>
            </a:r>
            <a:endParaRPr lang="en-US" sz="1200" dirty="0" smtClean="0"/>
          </a:p>
          <a:p>
            <a:pPr algn="ctr"/>
            <a:r>
              <a:rPr lang="en-US" sz="1200" dirty="0" smtClean="0"/>
              <a:t>are positive. So we can’t</a:t>
            </a:r>
          </a:p>
          <a:p>
            <a:pPr algn="ctr"/>
            <a:r>
              <a:rPr lang="en-US" sz="1200" dirty="0" smtClean="0"/>
              <a:t>just add it to ||w||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. We have to subtract it!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361" y="1263461"/>
            <a:ext cx="5305639" cy="3918139"/>
            <a:chOff x="28361" y="1264141"/>
            <a:chExt cx="5305639" cy="3918139"/>
          </a:xfrm>
        </p:grpSpPr>
        <p:sp>
          <p:nvSpPr>
            <p:cNvPr id="19" name="Rectangle 18"/>
            <p:cNvSpPr/>
            <p:nvPr/>
          </p:nvSpPr>
          <p:spPr>
            <a:xfrm>
              <a:off x="3714750" y="4865403"/>
              <a:ext cx="1619250" cy="316877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361" y="1264141"/>
              <a:ext cx="1943100" cy="347814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286" y="2823082"/>
            <a:ext cx="7278754" cy="2358518"/>
            <a:chOff x="28361" y="1264141"/>
            <a:chExt cx="7278754" cy="2358518"/>
          </a:xfrm>
        </p:grpSpPr>
        <p:sp>
          <p:nvSpPr>
            <p:cNvPr id="33" name="Rectangle 32"/>
            <p:cNvSpPr/>
            <p:nvPr/>
          </p:nvSpPr>
          <p:spPr>
            <a:xfrm>
              <a:off x="5794028" y="3316923"/>
              <a:ext cx="1513087" cy="305736"/>
            </a:xfrm>
            <a:prstGeom prst="rect">
              <a:avLst/>
            </a:prstGeom>
            <a:solidFill>
              <a:srgbClr val="00B05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361" y="1264141"/>
              <a:ext cx="1943100" cy="347814"/>
            </a:xfrm>
            <a:prstGeom prst="rect">
              <a:avLst/>
            </a:prstGeom>
            <a:solidFill>
              <a:srgbClr val="00B05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8247" y="5863372"/>
            <a:ext cx="11335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However, main importance of dual formulation is that it leads to an objective function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with arguments x</a:t>
            </a:r>
            <a:r>
              <a:rPr lang="en-US" sz="2000" baseline="30000" dirty="0" smtClean="0"/>
              <a:t>(n)</a:t>
            </a:r>
            <a:r>
              <a:rPr lang="en-US" sz="2000" baseline="30000" dirty="0"/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sz="2000" dirty="0" smtClean="0"/>
              <a:t>x</a:t>
            </a:r>
            <a:r>
              <a:rPr lang="en-US" sz="2000" baseline="30000" dirty="0" smtClean="0"/>
              <a:t>(k)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Kernel trick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19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78946</TotalTime>
  <Words>1319</Words>
  <Application>Microsoft Office PowerPoint</Application>
  <PresentationFormat>On-screen Show (4:3)</PresentationFormat>
  <Paragraphs>291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Menlo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KITS</cp:lastModifiedBy>
  <cp:revision>1491</cp:revision>
  <dcterms:created xsi:type="dcterms:W3CDTF">1999-02-02T06:33:16Z</dcterms:created>
  <dcterms:modified xsi:type="dcterms:W3CDTF">2020-11-10T05:50:27Z</dcterms:modified>
</cp:coreProperties>
</file>