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9"/>
  </p:notesMasterIdLst>
  <p:handoutMasterIdLst>
    <p:handoutMasterId r:id="rId40"/>
  </p:handoutMasterIdLst>
  <p:sldIdLst>
    <p:sldId id="1246" r:id="rId2"/>
    <p:sldId id="1247" r:id="rId3"/>
    <p:sldId id="1243" r:id="rId4"/>
    <p:sldId id="1244" r:id="rId5"/>
    <p:sldId id="1235" r:id="rId6"/>
    <p:sldId id="1239" r:id="rId7"/>
    <p:sldId id="1237" r:id="rId8"/>
    <p:sldId id="1178" r:id="rId9"/>
    <p:sldId id="1198" r:id="rId10"/>
    <p:sldId id="1180" r:id="rId11"/>
    <p:sldId id="1181" r:id="rId12"/>
    <p:sldId id="1245" r:id="rId13"/>
    <p:sldId id="1182" r:id="rId14"/>
    <p:sldId id="1183" r:id="rId15"/>
    <p:sldId id="1184" r:id="rId16"/>
    <p:sldId id="1185" r:id="rId17"/>
    <p:sldId id="1186" r:id="rId18"/>
    <p:sldId id="1249" r:id="rId19"/>
    <p:sldId id="1188" r:id="rId20"/>
    <p:sldId id="1248" r:id="rId21"/>
    <p:sldId id="1250" r:id="rId22"/>
    <p:sldId id="1238" r:id="rId23"/>
    <p:sldId id="1190" r:id="rId24"/>
    <p:sldId id="1192" r:id="rId25"/>
    <p:sldId id="1193" r:id="rId26"/>
    <p:sldId id="1206" r:id="rId27"/>
    <p:sldId id="1240" r:id="rId28"/>
    <p:sldId id="1241" r:id="rId29"/>
    <p:sldId id="1204" r:id="rId30"/>
    <p:sldId id="1233" r:id="rId31"/>
    <p:sldId id="1212" r:id="rId32"/>
    <p:sldId id="1213" r:id="rId33"/>
    <p:sldId id="1214" r:id="rId34"/>
    <p:sldId id="1200" r:id="rId35"/>
    <p:sldId id="1211" r:id="rId36"/>
    <p:sldId id="1232" r:id="rId37"/>
    <p:sldId id="1242" r:id="rId38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2" userDrawn="1">
          <p15:clr>
            <a:srgbClr val="A4A3A4"/>
          </p15:clr>
        </p15:guide>
        <p15:guide id="2" orient="horz" pos="3026" userDrawn="1">
          <p15:clr>
            <a:srgbClr val="A4A3A4"/>
          </p15:clr>
        </p15:guide>
        <p15:guide id="3" orient="horz" pos="1135" userDrawn="1">
          <p15:clr>
            <a:srgbClr val="A4A3A4"/>
          </p15:clr>
        </p15:guide>
        <p15:guide id="4" orient="horz" pos="1738" userDrawn="1">
          <p15:clr>
            <a:srgbClr val="A4A3A4"/>
          </p15:clr>
        </p15:guide>
        <p15:guide id="5" orient="horz" pos="1414" userDrawn="1">
          <p15:clr>
            <a:srgbClr val="A4A3A4"/>
          </p15:clr>
        </p15:guide>
        <p15:guide id="6" pos="3456" userDrawn="1">
          <p15:clr>
            <a:srgbClr val="A4A3A4"/>
          </p15:clr>
        </p15:guide>
        <p15:guide id="7" pos="1296" userDrawn="1">
          <p15:clr>
            <a:srgbClr val="A4A3A4"/>
          </p15:clr>
        </p15:guide>
        <p15:guide id="8" pos="4613" userDrawn="1">
          <p15:clr>
            <a:srgbClr val="A4A3A4"/>
          </p15:clr>
        </p15:guide>
        <p15:guide id="9" pos="3219" userDrawn="1">
          <p15:clr>
            <a:srgbClr val="A4A3A4"/>
          </p15:clr>
        </p15:guide>
        <p15:guide id="10" pos="5184" userDrawn="1">
          <p15:clr>
            <a:srgbClr val="A4A3A4"/>
          </p15:clr>
        </p15:guide>
        <p15:guide id="11" orient="horz" pos="3326" userDrawn="1">
          <p15:clr>
            <a:srgbClr val="A4A3A4"/>
          </p15:clr>
        </p15:guide>
        <p15:guide id="12" orient="horz" pos="2531" userDrawn="1">
          <p15:clr>
            <a:srgbClr val="A4A3A4"/>
          </p15:clr>
        </p15:guide>
        <p15:guide id="1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E919"/>
    <a:srgbClr val="000082"/>
    <a:srgbClr val="FFFF87"/>
    <a:srgbClr val="EEF2D2"/>
    <a:srgbClr val="FFFFFF"/>
    <a:srgbClr val="000000"/>
    <a:srgbClr val="ECF2D2"/>
    <a:srgbClr val="EEF4D9"/>
    <a:srgbClr val="EDF3DA"/>
    <a:srgbClr val="CFD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9625" autoAdjust="0"/>
  </p:normalViewPr>
  <p:slideViewPr>
    <p:cSldViewPr>
      <p:cViewPr varScale="1">
        <p:scale>
          <a:sx n="49" d="100"/>
          <a:sy n="49" d="100"/>
        </p:scale>
        <p:origin x="829" y="45"/>
      </p:cViewPr>
      <p:guideLst>
        <p:guide orient="horz" pos="2282"/>
        <p:guide orient="horz" pos="3026"/>
        <p:guide orient="horz" pos="1135"/>
        <p:guide orient="horz" pos="1738"/>
        <p:guide orient="horz" pos="1414"/>
        <p:guide pos="3456"/>
        <p:guide pos="1296"/>
        <p:guide pos="4613"/>
        <p:guide pos="3219"/>
        <p:guide pos="5184"/>
        <p:guide orient="horz" pos="3326"/>
        <p:guide orient="horz" pos="2531"/>
        <p:guide orient="horz" pos="3024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EC74-13BD-4258-B264-F89A936D652E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9" y="1752600"/>
            <a:ext cx="8604661" cy="3776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199" y="205191"/>
            <a:ext cx="7428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Vector Machine (SVM)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29200" y="1371600"/>
            <a:ext cx="1742785" cy="1334247"/>
            <a:chOff x="5029200" y="1371600"/>
            <a:chExt cx="1742785" cy="1334247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1371600"/>
              <a:ext cx="17427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Decision boundary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with fattest margin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676900" y="2209800"/>
              <a:ext cx="800100" cy="49604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00800" y="2049515"/>
            <a:ext cx="609600" cy="575720"/>
            <a:chOff x="7218507" y="1599906"/>
            <a:chExt cx="609600" cy="57572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791579" y="3095402"/>
            <a:ext cx="609600" cy="575720"/>
            <a:chOff x="7218507" y="1599906"/>
            <a:chExt cx="609600" cy="57572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486779" y="2377681"/>
            <a:ext cx="609600" cy="575720"/>
            <a:chOff x="7218507" y="1599906"/>
            <a:chExt cx="609600" cy="57572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3979" y="3247802"/>
            <a:ext cx="609600" cy="575720"/>
            <a:chOff x="7218507" y="1599906"/>
            <a:chExt cx="609600" cy="57572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209800" y="1921940"/>
            <a:ext cx="990600" cy="575720"/>
            <a:chOff x="7218507" y="1599906"/>
            <a:chExt cx="609600" cy="57572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00200" y="3229117"/>
            <a:ext cx="990600" cy="575720"/>
            <a:chOff x="7218507" y="1599906"/>
            <a:chExt cx="609600" cy="57572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787916" y="3352880"/>
            <a:ext cx="609600" cy="575720"/>
            <a:chOff x="7218507" y="1599906"/>
            <a:chExt cx="609600" cy="57572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5812" y="5584391"/>
            <a:ext cx="862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Advantages of SVM: Fast Training, Small training set, insensitive to initial weights, more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tolerant of input errors &amp; classifications, guarantee convergence to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decision boundary</a:t>
            </a:r>
          </a:p>
          <a:p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1295400" y="1365892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Might incorrectly classify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Future input cancer cases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35426" y="4014270"/>
            <a:ext cx="24497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More tolerant to input error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4738" y="887070"/>
            <a:ext cx="8086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raleway" panose="020B0003030101060003" pitchFamily="34" charset="0"/>
              </a:rPr>
              <a:t>Support vector machines work by identifying the hyperplane that corresponds to the best possible separations</a:t>
            </a:r>
            <a:r>
              <a:rPr lang="en-US" sz="1400" dirty="0">
                <a:solidFill>
                  <a:srgbClr val="333333"/>
                </a:solidFill>
                <a:latin typeface="raleway" panose="020B0003030101060003" pitchFamily="34" charset="0"/>
              </a:rPr>
              <a:t> among the closest observations belonging to distinct classes.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244081" y="1353641"/>
            <a:ext cx="4216231" cy="405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45084" y="1316942"/>
            <a:ext cx="4216231" cy="402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376274"/>
            <a:ext cx="1397400" cy="1209098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 flipV="1">
            <a:off x="8077200" y="1811933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V="1">
            <a:off x="6288056" y="2252192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2173256" y="2252192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4060" y="6401250"/>
            <a:ext cx="862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Disadvantages of SVM: Usually limited to binary classification, but can be multinomial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21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6" grpId="0"/>
      <p:bldP spid="57" grpId="0" animBg="1"/>
      <p:bldP spid="58" grpId="0"/>
      <p:bldP spid="58" grpId="1"/>
      <p:bldP spid="59" grpId="0" animBg="1"/>
      <p:bldP spid="60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3" y="211632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2" y="2896693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1" y="3677058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4457423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599" y="5237788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121144"/>
            <a:ext cx="28194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204" y="127267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Introduction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371" y="1104900"/>
            <a:ext cx="4876800" cy="1753693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44780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Given: Binary training data (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,y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) 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dirty="0" smtClean="0">
                <a:solidFill>
                  <a:srgbClr val="000000"/>
                </a:solidFill>
              </a:rPr>
              <a:t>=[1,2,3…N]</a:t>
            </a:r>
            <a:endParaRPr lang="en-US" altLang="zh-CN" sz="3200" baseline="30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312" y="236220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Find: (</a:t>
            </a:r>
            <a:r>
              <a:rPr lang="en-US" altLang="zh-CN" sz="32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,b</a:t>
            </a:r>
            <a:r>
              <a:rPr lang="en-US" altLang="zh-CN" sz="3200" dirty="0" smtClean="0">
                <a:solidFill>
                  <a:srgbClr val="000000"/>
                </a:solidFill>
              </a:rPr>
              <a:t>) that cleanly classifies (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,y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)  with</a:t>
            </a:r>
          </a:p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            fattest margin thickness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15" y="3890962"/>
            <a:ext cx="5800769" cy="182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844647"/>
            <a:ext cx="4038600" cy="1824038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310598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r>
              <a:rPr lang="en-US" sz="1800" baseline="30000" dirty="0" smtClean="0"/>
              <a:t>(</a:t>
            </a:r>
            <a:r>
              <a:rPr lang="en-US" sz="1800" baseline="30000" dirty="0" err="1" smtClean="0"/>
              <a:t>i</a:t>
            </a:r>
            <a:r>
              <a:rPr lang="en-US" sz="1800" baseline="30000" dirty="0" smtClean="0"/>
              <a:t>)</a:t>
            </a:r>
            <a:r>
              <a:rPr lang="en-US" sz="1800" dirty="0" smtClean="0"/>
              <a:t>=+/-1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3600" y="44958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4312" y="5622324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Testing: Use (</a:t>
            </a:r>
            <a:r>
              <a:rPr lang="en-US" altLang="zh-CN" sz="32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,b</a:t>
            </a:r>
            <a:r>
              <a:rPr lang="en-US" altLang="zh-CN" sz="3200" dirty="0" smtClean="0">
                <a:solidFill>
                  <a:srgbClr val="000000"/>
                </a:solidFill>
              </a:rPr>
              <a:t>) to classify new (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,y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)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0000"/>
                </a:solidFill>
              </a:rPr>
              <a:t>Recall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2902" y="857956"/>
            <a:ext cx="1057080" cy="21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98518" y="1287778"/>
            <a:ext cx="489041" cy="819012"/>
          </a:xfrm>
          <a:custGeom>
            <a:avLst/>
            <a:gdLst>
              <a:gd name="connsiteX0" fmla="*/ 160949 w 489041"/>
              <a:gd name="connsiteY0" fmla="*/ 778089 h 819012"/>
              <a:gd name="connsiteX1" fmla="*/ 386726 w 489041"/>
              <a:gd name="connsiteY1" fmla="*/ 800666 h 819012"/>
              <a:gd name="connsiteX2" fmla="*/ 488326 w 489041"/>
              <a:gd name="connsiteY2" fmla="*/ 586178 h 819012"/>
              <a:gd name="connsiteX3" fmla="*/ 420593 w 489041"/>
              <a:gd name="connsiteY3" fmla="*/ 55600 h 819012"/>
              <a:gd name="connsiteX4" fmla="*/ 217393 w 489041"/>
              <a:gd name="connsiteY4" fmla="*/ 55600 h 819012"/>
              <a:gd name="connsiteX5" fmla="*/ 59349 w 489041"/>
              <a:gd name="connsiteY5" fmla="*/ 405555 h 819012"/>
              <a:gd name="connsiteX6" fmla="*/ 2904 w 489041"/>
              <a:gd name="connsiteY6" fmla="*/ 541022 h 819012"/>
              <a:gd name="connsiteX7" fmla="*/ 160949 w 489041"/>
              <a:gd name="connsiteY7" fmla="*/ 778089 h 81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41" h="819012">
                <a:moveTo>
                  <a:pt x="160949" y="778089"/>
                </a:moveTo>
                <a:cubicBezTo>
                  <a:pt x="224919" y="821363"/>
                  <a:pt x="332163" y="832651"/>
                  <a:pt x="386726" y="800666"/>
                </a:cubicBezTo>
                <a:cubicBezTo>
                  <a:pt x="441289" y="768681"/>
                  <a:pt x="482682" y="710356"/>
                  <a:pt x="488326" y="586178"/>
                </a:cubicBezTo>
                <a:cubicBezTo>
                  <a:pt x="493971" y="462000"/>
                  <a:pt x="465749" y="144030"/>
                  <a:pt x="420593" y="55600"/>
                </a:cubicBezTo>
                <a:cubicBezTo>
                  <a:pt x="375437" y="-32830"/>
                  <a:pt x="277600" y="-2726"/>
                  <a:pt x="217393" y="55600"/>
                </a:cubicBezTo>
                <a:cubicBezTo>
                  <a:pt x="157186" y="113926"/>
                  <a:pt x="95097" y="324651"/>
                  <a:pt x="59349" y="405555"/>
                </a:cubicBezTo>
                <a:cubicBezTo>
                  <a:pt x="23601" y="486459"/>
                  <a:pt x="-10266" y="480815"/>
                  <a:pt x="2904" y="541022"/>
                </a:cubicBezTo>
                <a:cubicBezTo>
                  <a:pt x="16074" y="601229"/>
                  <a:pt x="96979" y="734815"/>
                  <a:pt x="160949" y="778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67000" y="1061751"/>
            <a:ext cx="685800" cy="40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95699" y="857957"/>
            <a:ext cx="161720" cy="2153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749952" y="779202"/>
            <a:ext cx="2155548" cy="271079"/>
          </a:xfrm>
          <a:custGeom>
            <a:avLst/>
            <a:gdLst>
              <a:gd name="connsiteX0" fmla="*/ 494627 w 2155548"/>
              <a:gd name="connsiteY0" fmla="*/ 259791 h 271079"/>
              <a:gd name="connsiteX1" fmla="*/ 370449 w 2155548"/>
              <a:gd name="connsiteY1" fmla="*/ 192057 h 271079"/>
              <a:gd name="connsiteX2" fmla="*/ 246271 w 2155548"/>
              <a:gd name="connsiteY2" fmla="*/ 146902 h 271079"/>
              <a:gd name="connsiteX3" fmla="*/ 99516 w 2155548"/>
              <a:gd name="connsiteY3" fmla="*/ 90457 h 271079"/>
              <a:gd name="connsiteX4" fmla="*/ 1894449 w 2155548"/>
              <a:gd name="connsiteY4" fmla="*/ 146 h 271079"/>
              <a:gd name="connsiteX5" fmla="*/ 2007338 w 2155548"/>
              <a:gd name="connsiteY5" fmla="*/ 113035 h 271079"/>
              <a:gd name="connsiteX6" fmla="*/ 573649 w 2155548"/>
              <a:gd name="connsiteY6" fmla="*/ 271079 h 2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548" h="271079">
                <a:moveTo>
                  <a:pt x="494627" y="259791"/>
                </a:moveTo>
                <a:cubicBezTo>
                  <a:pt x="453234" y="235331"/>
                  <a:pt x="411842" y="210872"/>
                  <a:pt x="370449" y="192057"/>
                </a:cubicBezTo>
                <a:cubicBezTo>
                  <a:pt x="329056" y="173242"/>
                  <a:pt x="246271" y="146902"/>
                  <a:pt x="246271" y="146902"/>
                </a:cubicBezTo>
                <a:cubicBezTo>
                  <a:pt x="201116" y="129969"/>
                  <a:pt x="-175180" y="114916"/>
                  <a:pt x="99516" y="90457"/>
                </a:cubicBezTo>
                <a:cubicBezTo>
                  <a:pt x="374212" y="65998"/>
                  <a:pt x="1576479" y="-3617"/>
                  <a:pt x="1894449" y="146"/>
                </a:cubicBezTo>
                <a:cubicBezTo>
                  <a:pt x="2212419" y="3909"/>
                  <a:pt x="2227471" y="67880"/>
                  <a:pt x="2007338" y="113035"/>
                </a:cubicBezTo>
                <a:cubicBezTo>
                  <a:pt x="1787205" y="158190"/>
                  <a:pt x="1180427" y="214634"/>
                  <a:pt x="573649" y="27107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162651" y="2566556"/>
            <a:ext cx="3104549" cy="5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09994" y="32369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78733" y="26426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199937" y="16368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2176628" y="2607748"/>
            <a:ext cx="490372" cy="27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646776" y="1048542"/>
            <a:ext cx="4162596" cy="459925"/>
            <a:chOff x="1546516" y="3142616"/>
            <a:chExt cx="4162596" cy="437928"/>
          </a:xfrm>
        </p:grpSpPr>
        <p:grpSp>
          <p:nvGrpSpPr>
            <p:cNvPr id="21" name="Group 20"/>
            <p:cNvGrpSpPr/>
            <p:nvPr/>
          </p:nvGrpSpPr>
          <p:grpSpPr>
            <a:xfrm>
              <a:off x="4142658" y="3142616"/>
              <a:ext cx="1566454" cy="421409"/>
              <a:chOff x="1083995" y="1193819"/>
              <a:chExt cx="1566454" cy="42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3995" y="1263560"/>
                <a:ext cx="1566454" cy="351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 </a:t>
                </a:r>
                <a:r>
                  <a:rPr lang="en-US" sz="1800" dirty="0" smtClean="0"/>
                  <a:t> 0 =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1800" dirty="0" smtClean="0">
                    <a:latin typeface="Cambria Math"/>
                    <a:ea typeface="Cambria Math"/>
                  </a:rPr>
                  <a:t>·(</a:t>
                </a:r>
                <a:r>
                  <a:rPr lang="en-US" sz="1800" b="1" dirty="0" smtClean="0"/>
                  <a:t>x’-x)</a:t>
                </a:r>
                <a:endParaRPr lang="en-US" sz="18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5263" y="1193819"/>
                <a:ext cx="280846" cy="32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^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546516" y="3228876"/>
              <a:ext cx="2666114" cy="351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Points </a:t>
              </a:r>
              <a:r>
                <a:rPr lang="en-US" sz="1800" b="1" dirty="0" smtClean="0"/>
                <a:t>x’</a:t>
              </a:r>
              <a:r>
                <a:rPr lang="en-US" sz="1800" dirty="0" smtClean="0"/>
                <a:t> on a plane satisfy</a:t>
              </a:r>
              <a:endParaRPr lang="en-US" sz="1800" dirty="0"/>
            </a:p>
          </p:txBody>
        </p:sp>
      </p:grpSp>
      <p:sp>
        <p:nvSpPr>
          <p:cNvPr id="55" name="Oval 54"/>
          <p:cNvSpPr/>
          <p:nvPr/>
        </p:nvSpPr>
        <p:spPr>
          <a:xfrm>
            <a:off x="3987653" y="829630"/>
            <a:ext cx="140406" cy="154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073027" y="1058273"/>
            <a:ext cx="125759" cy="75583"/>
          </a:xfrm>
          <a:custGeom>
            <a:avLst/>
            <a:gdLst>
              <a:gd name="connsiteX0" fmla="*/ 80684 w 125759"/>
              <a:gd name="connsiteY0" fmla="*/ 74999 h 75583"/>
              <a:gd name="connsiteX1" fmla="*/ 2862 w 125759"/>
              <a:gd name="connsiteY1" fmla="*/ 40953 h 75583"/>
              <a:gd name="connsiteX2" fmla="*/ 27182 w 125759"/>
              <a:gd name="connsiteY2" fmla="*/ 2042 h 75583"/>
              <a:gd name="connsiteX3" fmla="*/ 124458 w 125759"/>
              <a:gd name="connsiteY3" fmla="*/ 11770 h 75583"/>
              <a:gd name="connsiteX4" fmla="*/ 80684 w 125759"/>
              <a:gd name="connsiteY4" fmla="*/ 74999 h 7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59" h="75583">
                <a:moveTo>
                  <a:pt x="80684" y="74999"/>
                </a:moveTo>
                <a:cubicBezTo>
                  <a:pt x="60418" y="79863"/>
                  <a:pt x="11779" y="53112"/>
                  <a:pt x="2862" y="40953"/>
                </a:cubicBezTo>
                <a:cubicBezTo>
                  <a:pt x="-6055" y="28793"/>
                  <a:pt x="6916" y="6906"/>
                  <a:pt x="27182" y="2042"/>
                </a:cubicBezTo>
                <a:cubicBezTo>
                  <a:pt x="47448" y="-2822"/>
                  <a:pt x="116352" y="1232"/>
                  <a:pt x="124458" y="11770"/>
                </a:cubicBezTo>
                <a:cubicBezTo>
                  <a:pt x="132564" y="22308"/>
                  <a:pt x="100950" y="70135"/>
                  <a:pt x="80684" y="749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-533400" y="1784195"/>
            <a:ext cx="5685263" cy="791737"/>
          </a:xfrm>
          <a:custGeom>
            <a:avLst/>
            <a:gdLst>
              <a:gd name="connsiteX0" fmla="*/ 0 w 3980985"/>
              <a:gd name="connsiteY0" fmla="*/ 769434 h 791737"/>
              <a:gd name="connsiteX1" fmla="*/ 1193181 w 3980985"/>
              <a:gd name="connsiteY1" fmla="*/ 0 h 791737"/>
              <a:gd name="connsiteX2" fmla="*/ 3980985 w 3980985"/>
              <a:gd name="connsiteY2" fmla="*/ 33454 h 791737"/>
              <a:gd name="connsiteX3" fmla="*/ 3066585 w 3980985"/>
              <a:gd name="connsiteY3" fmla="*/ 791737 h 791737"/>
              <a:gd name="connsiteX4" fmla="*/ 0 w 3980985"/>
              <a:gd name="connsiteY4" fmla="*/ 769434 h 79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985" h="791737">
                <a:moveTo>
                  <a:pt x="0" y="769434"/>
                </a:moveTo>
                <a:lnTo>
                  <a:pt x="1193181" y="0"/>
                </a:lnTo>
                <a:lnTo>
                  <a:pt x="3980985" y="33454"/>
                </a:lnTo>
                <a:lnTo>
                  <a:pt x="3066585" y="791737"/>
                </a:lnTo>
                <a:lnTo>
                  <a:pt x="0" y="76943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790644" y="2810301"/>
            <a:ext cx="3572" cy="667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82932" y="3233205"/>
            <a:ext cx="3789820" cy="3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56001" y="2710252"/>
            <a:ext cx="1753799" cy="640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-250380" y="1922908"/>
            <a:ext cx="2460180" cy="561261"/>
            <a:chOff x="1744832" y="1863744"/>
            <a:chExt cx="2460180" cy="561261"/>
          </a:xfrm>
        </p:grpSpPr>
        <p:sp>
          <p:nvSpPr>
            <p:cNvPr id="22" name="Freeform 21"/>
            <p:cNvSpPr/>
            <p:nvPr/>
          </p:nvSpPr>
          <p:spPr>
            <a:xfrm>
              <a:off x="1744832" y="2096935"/>
              <a:ext cx="285495" cy="219831"/>
            </a:xfrm>
            <a:custGeom>
              <a:avLst/>
              <a:gdLst>
                <a:gd name="connsiteX0" fmla="*/ 242012 w 285495"/>
                <a:gd name="connsiteY0" fmla="*/ 205998 h 219831"/>
                <a:gd name="connsiteX1" fmla="*/ 4946 w 285495"/>
                <a:gd name="connsiteY1" fmla="*/ 205998 h 219831"/>
                <a:gd name="connsiteX2" fmla="*/ 83968 w 285495"/>
                <a:gd name="connsiteY2" fmla="*/ 59243 h 219831"/>
                <a:gd name="connsiteX3" fmla="*/ 117835 w 285495"/>
                <a:gd name="connsiteY3" fmla="*/ 2798 h 219831"/>
                <a:gd name="connsiteX4" fmla="*/ 275879 w 285495"/>
                <a:gd name="connsiteY4" fmla="*/ 138265 h 219831"/>
                <a:gd name="connsiteX5" fmla="*/ 242012 w 285495"/>
                <a:gd name="connsiteY5" fmla="*/ 205998 h 21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495" h="219831">
                  <a:moveTo>
                    <a:pt x="242012" y="205998"/>
                  </a:moveTo>
                  <a:cubicBezTo>
                    <a:pt x="196856" y="217287"/>
                    <a:pt x="31287" y="230457"/>
                    <a:pt x="4946" y="205998"/>
                  </a:cubicBezTo>
                  <a:cubicBezTo>
                    <a:pt x="-21395" y="181539"/>
                    <a:pt x="65153" y="93110"/>
                    <a:pt x="83968" y="59243"/>
                  </a:cubicBezTo>
                  <a:cubicBezTo>
                    <a:pt x="102783" y="25376"/>
                    <a:pt x="85850" y="-10372"/>
                    <a:pt x="117835" y="2798"/>
                  </a:cubicBezTo>
                  <a:cubicBezTo>
                    <a:pt x="149820" y="15968"/>
                    <a:pt x="257064" y="108161"/>
                    <a:pt x="275879" y="138265"/>
                  </a:cubicBezTo>
                  <a:cubicBezTo>
                    <a:pt x="294694" y="168369"/>
                    <a:pt x="287168" y="194709"/>
                    <a:pt x="242012" y="205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08937" y="2024895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x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3634" y="2031340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 smtClean="0"/>
                <a:t>x</a:t>
              </a:r>
              <a:r>
                <a:rPr lang="en-US" sz="1800" baseline="30000" dirty="0" smtClean="0"/>
                <a:t>’</a:t>
              </a:r>
              <a:endParaRPr lang="en-US" sz="1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2714925" y="2173871"/>
              <a:ext cx="167977" cy="18306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718223" y="2179139"/>
              <a:ext cx="167977" cy="18306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714925" y="1863744"/>
              <a:ext cx="1003298" cy="406926"/>
              <a:chOff x="2621398" y="2007406"/>
              <a:chExt cx="1003298" cy="4069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792261" y="2007406"/>
                <a:ext cx="6014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b="1" dirty="0" smtClean="0"/>
                  <a:t>x</a:t>
                </a:r>
                <a:r>
                  <a:rPr lang="en-US" sz="1800" baseline="30000" dirty="0" smtClean="0"/>
                  <a:t>’</a:t>
                </a:r>
                <a:r>
                  <a:rPr lang="en-US" sz="1800" dirty="0" smtClean="0"/>
                  <a:t>- </a:t>
                </a:r>
                <a:r>
                  <a:rPr lang="en-US" sz="1800" b="1" dirty="0" smtClean="0"/>
                  <a:t>x</a:t>
                </a:r>
                <a:endParaRPr lang="en-US" sz="1800" b="1" dirty="0"/>
              </a:p>
            </p:txBody>
          </p:sp>
          <p:cxnSp>
            <p:nvCxnSpPr>
              <p:cNvPr id="72" name="Straight Arrow Connector 71"/>
              <p:cNvCxnSpPr>
                <a:stCxn id="69" idx="2"/>
                <a:endCxn id="70" idx="2"/>
              </p:cNvCxnSpPr>
              <p:nvPr/>
            </p:nvCxnSpPr>
            <p:spPr>
              <a:xfrm>
                <a:off x="2621398" y="2409064"/>
                <a:ext cx="1003298" cy="52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7412836" y="1469202"/>
            <a:ext cx="1396536" cy="453950"/>
            <a:chOff x="5651067" y="3011998"/>
            <a:chExt cx="1396536" cy="453950"/>
          </a:xfrm>
        </p:grpSpPr>
        <p:sp>
          <p:nvSpPr>
            <p:cNvPr id="73" name="Rectangle 72"/>
            <p:cNvSpPr/>
            <p:nvPr/>
          </p:nvSpPr>
          <p:spPr>
            <a:xfrm>
              <a:off x="5651067" y="3096616"/>
              <a:ext cx="13965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 smtClean="0"/>
                <a:t>=  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w</a:t>
              </a:r>
              <a:r>
                <a:rPr lang="en-US" sz="1800" dirty="0" err="1" smtClean="0">
                  <a:latin typeface="Cambria Math"/>
                  <a:ea typeface="Cambria Math"/>
                </a:rPr>
                <a:t>·</a:t>
              </a:r>
              <a:r>
                <a:rPr lang="en-US" sz="1800" b="1" dirty="0" err="1" smtClean="0"/>
                <a:t>x</a:t>
              </a:r>
              <a:r>
                <a:rPr lang="en-US" sz="1800" b="1" dirty="0" smtClean="0"/>
                <a:t>’-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w</a:t>
              </a:r>
              <a:r>
                <a:rPr lang="en-US" sz="1800" dirty="0" err="1" smtClean="0">
                  <a:latin typeface="Cambria Math"/>
                  <a:ea typeface="Cambria Math"/>
                </a:rPr>
                <a:t>·</a:t>
              </a:r>
              <a:r>
                <a:rPr lang="en-US" sz="1800" b="1" dirty="0" err="1" smtClean="0"/>
                <a:t>x</a:t>
              </a:r>
              <a:endParaRPr lang="en-US" sz="1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80435" y="3011998"/>
              <a:ext cx="255315" cy="35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^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12836" y="1935096"/>
            <a:ext cx="1218603" cy="432212"/>
            <a:chOff x="5651067" y="3477892"/>
            <a:chExt cx="1218603" cy="432212"/>
          </a:xfrm>
        </p:grpSpPr>
        <p:sp>
          <p:nvSpPr>
            <p:cNvPr id="74" name="Rectangle 73"/>
            <p:cNvSpPr/>
            <p:nvPr/>
          </p:nvSpPr>
          <p:spPr>
            <a:xfrm>
              <a:off x="5651067" y="3540772"/>
              <a:ext cx="1218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 smtClean="0"/>
                <a:t>=  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w</a:t>
              </a:r>
              <a:r>
                <a:rPr lang="en-US" sz="1800" dirty="0" err="1" smtClean="0">
                  <a:latin typeface="Cambria Math"/>
                  <a:ea typeface="Cambria Math"/>
                </a:rPr>
                <a:t>·</a:t>
              </a:r>
              <a:r>
                <a:rPr lang="en-US" sz="1800" b="1" dirty="0" err="1" smtClean="0"/>
                <a:t>x</a:t>
              </a:r>
              <a:r>
                <a:rPr lang="en-US" sz="1800" b="1" dirty="0" smtClean="0"/>
                <a:t>’+</a:t>
              </a:r>
              <a:r>
                <a:rPr lang="en-US" sz="1800" dirty="0" smtClean="0"/>
                <a:t> b</a:t>
              </a:r>
              <a:endParaRPr lang="en-US" sz="1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72993" y="3477892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^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30617" y="884679"/>
            <a:ext cx="2278188" cy="769441"/>
            <a:chOff x="6991498" y="1050281"/>
            <a:chExt cx="2278188" cy="769441"/>
          </a:xfrm>
        </p:grpSpPr>
        <p:sp>
          <p:nvSpPr>
            <p:cNvPr id="98" name="TextBox 97"/>
            <p:cNvSpPr txBox="1"/>
            <p:nvPr/>
          </p:nvSpPr>
          <p:spPr>
            <a:xfrm>
              <a:off x="7128727" y="1086204"/>
              <a:ext cx="280846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^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1498" y="1050281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</a:t>
              </a:r>
              <a:r>
                <a:rPr lang="en-US" dirty="0" smtClean="0">
                  <a:sym typeface="Symbol" panose="05050102010706020507" pitchFamily="18" charset="2"/>
                </a:rPr>
                <a:t>(x’-x)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3583" y="981879"/>
            <a:ext cx="351378" cy="1326801"/>
            <a:chOff x="2182870" y="1480066"/>
            <a:chExt cx="323409" cy="626724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209800" y="1480066"/>
              <a:ext cx="0" cy="6267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182870" y="1504708"/>
              <a:ext cx="323409" cy="338554"/>
              <a:chOff x="924924" y="750867"/>
              <a:chExt cx="323409" cy="338554"/>
            </a:xfrm>
            <a:noFill/>
          </p:grpSpPr>
          <p:sp>
            <p:nvSpPr>
              <p:cNvPr id="27" name="Rectangle 26"/>
              <p:cNvSpPr/>
              <p:nvPr/>
            </p:nvSpPr>
            <p:spPr>
              <a:xfrm>
                <a:off x="924924" y="796508"/>
                <a:ext cx="323409" cy="1744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w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48261" y="750867"/>
                <a:ext cx="25531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8235638" y="1476340"/>
            <a:ext cx="255315" cy="35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^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235638" y="1553820"/>
            <a:ext cx="527362" cy="837652"/>
            <a:chOff x="8235638" y="1553820"/>
            <a:chExt cx="527362" cy="837652"/>
          </a:xfrm>
        </p:grpSpPr>
        <p:sp>
          <p:nvSpPr>
            <p:cNvPr id="38" name="Rounded Rectangle 37"/>
            <p:cNvSpPr/>
            <p:nvPr/>
          </p:nvSpPr>
          <p:spPr>
            <a:xfrm>
              <a:off x="8235638" y="1553820"/>
              <a:ext cx="527362" cy="381276"/>
            </a:xfrm>
            <a:prstGeom prst="roundRect">
              <a:avLst/>
            </a:prstGeom>
            <a:solidFill>
              <a:srgbClr val="FF000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255794" y="2010196"/>
              <a:ext cx="278606" cy="381276"/>
            </a:xfrm>
            <a:prstGeom prst="roundRect">
              <a:avLst/>
            </a:prstGeom>
            <a:solidFill>
              <a:srgbClr val="FF000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8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343" y="2002989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+ b &gt; 0 for </a:t>
            </a:r>
            <a:r>
              <a:rPr lang="en-US" sz="2000" b="1" dirty="0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above plane</a:t>
            </a:r>
          </a:p>
          <a:p>
            <a:r>
              <a:rPr lang="en-US" sz="2000" b="1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</a:t>
            </a:r>
            <a:r>
              <a:rPr lang="en-US" sz="2000" dirty="0"/>
              <a:t>+ b </a:t>
            </a:r>
            <a:r>
              <a:rPr lang="en-US" sz="2000" dirty="0" smtClean="0"/>
              <a:t>&lt; 0 for </a:t>
            </a:r>
            <a:r>
              <a:rPr lang="en-US" sz="2000" b="1" dirty="0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 below plane</a:t>
            </a:r>
            <a:endParaRPr lang="en-US" sz="2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4014594" y="1210167"/>
            <a:ext cx="1553630" cy="437138"/>
            <a:chOff x="4009754" y="1287029"/>
            <a:chExt cx="1553630" cy="437138"/>
          </a:xfrm>
        </p:grpSpPr>
        <p:sp>
          <p:nvSpPr>
            <p:cNvPr id="13" name="Rectangle 12"/>
            <p:cNvSpPr/>
            <p:nvPr/>
          </p:nvSpPr>
          <p:spPr>
            <a:xfrm>
              <a:off x="4009754" y="1354835"/>
              <a:ext cx="1553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Symbol" panose="05050102010706020507" pitchFamily="18" charset="2"/>
                </a:rPr>
                <a:t>d</a:t>
              </a:r>
              <a:r>
                <a:rPr lang="en-US" sz="1800" dirty="0" smtClean="0"/>
                <a:t>=</a:t>
              </a:r>
              <a:r>
                <a:rPr lang="en-US" sz="1800" b="1" dirty="0" err="1" smtClean="0"/>
                <a:t>w</a:t>
              </a:r>
              <a:r>
                <a:rPr lang="en-US" sz="1800" baseline="30000" dirty="0" err="1" smtClean="0"/>
                <a:t>T</a:t>
              </a:r>
              <a:r>
                <a:rPr lang="en-US" sz="1800" dirty="0" smtClean="0"/>
                <a:t>{</a:t>
              </a:r>
              <a:r>
                <a:rPr lang="en-US" sz="1800" b="1" dirty="0" smtClean="0"/>
                <a:t>x</a:t>
              </a:r>
              <a:r>
                <a:rPr lang="en-US" sz="1800" baseline="30000" dirty="0" smtClean="0"/>
                <a:t>(n)</a:t>
              </a:r>
              <a:r>
                <a:rPr lang="en-US" sz="1800" dirty="0" smtClean="0"/>
                <a:t> –</a:t>
              </a:r>
              <a:r>
                <a:rPr lang="en-US" sz="1800" b="1" dirty="0" smtClean="0"/>
                <a:t> x</a:t>
              </a:r>
              <a:r>
                <a:rPr lang="en-US" sz="1800" dirty="0" smtClean="0"/>
                <a:t>}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6174" y="1287029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^</a:t>
              </a:r>
              <a:endParaRPr lang="en-US" sz="16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82902" y="857956"/>
            <a:ext cx="1057080" cy="21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44832" y="2096935"/>
            <a:ext cx="285495" cy="219831"/>
          </a:xfrm>
          <a:custGeom>
            <a:avLst/>
            <a:gdLst>
              <a:gd name="connsiteX0" fmla="*/ 242012 w 285495"/>
              <a:gd name="connsiteY0" fmla="*/ 205998 h 219831"/>
              <a:gd name="connsiteX1" fmla="*/ 4946 w 285495"/>
              <a:gd name="connsiteY1" fmla="*/ 205998 h 219831"/>
              <a:gd name="connsiteX2" fmla="*/ 83968 w 285495"/>
              <a:gd name="connsiteY2" fmla="*/ 59243 h 219831"/>
              <a:gd name="connsiteX3" fmla="*/ 117835 w 285495"/>
              <a:gd name="connsiteY3" fmla="*/ 2798 h 219831"/>
              <a:gd name="connsiteX4" fmla="*/ 275879 w 285495"/>
              <a:gd name="connsiteY4" fmla="*/ 138265 h 219831"/>
              <a:gd name="connsiteX5" fmla="*/ 242012 w 285495"/>
              <a:gd name="connsiteY5" fmla="*/ 205998 h 2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495" h="219831">
                <a:moveTo>
                  <a:pt x="242012" y="205998"/>
                </a:moveTo>
                <a:cubicBezTo>
                  <a:pt x="196856" y="217287"/>
                  <a:pt x="31287" y="230457"/>
                  <a:pt x="4946" y="205998"/>
                </a:cubicBezTo>
                <a:cubicBezTo>
                  <a:pt x="-21395" y="181539"/>
                  <a:pt x="65153" y="93110"/>
                  <a:pt x="83968" y="59243"/>
                </a:cubicBezTo>
                <a:cubicBezTo>
                  <a:pt x="102783" y="25376"/>
                  <a:pt x="85850" y="-10372"/>
                  <a:pt x="117835" y="2798"/>
                </a:cubicBezTo>
                <a:cubicBezTo>
                  <a:pt x="149820" y="15968"/>
                  <a:pt x="257064" y="108161"/>
                  <a:pt x="275879" y="138265"/>
                </a:cubicBezTo>
                <a:cubicBezTo>
                  <a:pt x="294694" y="168369"/>
                  <a:pt x="287168" y="194709"/>
                  <a:pt x="242012" y="2059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98518" y="1287778"/>
            <a:ext cx="489041" cy="819012"/>
          </a:xfrm>
          <a:custGeom>
            <a:avLst/>
            <a:gdLst>
              <a:gd name="connsiteX0" fmla="*/ 160949 w 489041"/>
              <a:gd name="connsiteY0" fmla="*/ 778089 h 819012"/>
              <a:gd name="connsiteX1" fmla="*/ 386726 w 489041"/>
              <a:gd name="connsiteY1" fmla="*/ 800666 h 819012"/>
              <a:gd name="connsiteX2" fmla="*/ 488326 w 489041"/>
              <a:gd name="connsiteY2" fmla="*/ 586178 h 819012"/>
              <a:gd name="connsiteX3" fmla="*/ 420593 w 489041"/>
              <a:gd name="connsiteY3" fmla="*/ 55600 h 819012"/>
              <a:gd name="connsiteX4" fmla="*/ 217393 w 489041"/>
              <a:gd name="connsiteY4" fmla="*/ 55600 h 819012"/>
              <a:gd name="connsiteX5" fmla="*/ 59349 w 489041"/>
              <a:gd name="connsiteY5" fmla="*/ 405555 h 819012"/>
              <a:gd name="connsiteX6" fmla="*/ 2904 w 489041"/>
              <a:gd name="connsiteY6" fmla="*/ 541022 h 819012"/>
              <a:gd name="connsiteX7" fmla="*/ 160949 w 489041"/>
              <a:gd name="connsiteY7" fmla="*/ 778089 h 81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41" h="819012">
                <a:moveTo>
                  <a:pt x="160949" y="778089"/>
                </a:moveTo>
                <a:cubicBezTo>
                  <a:pt x="224919" y="821363"/>
                  <a:pt x="332163" y="832651"/>
                  <a:pt x="386726" y="800666"/>
                </a:cubicBezTo>
                <a:cubicBezTo>
                  <a:pt x="441289" y="768681"/>
                  <a:pt x="482682" y="710356"/>
                  <a:pt x="488326" y="586178"/>
                </a:cubicBezTo>
                <a:cubicBezTo>
                  <a:pt x="493971" y="462000"/>
                  <a:pt x="465749" y="144030"/>
                  <a:pt x="420593" y="55600"/>
                </a:cubicBezTo>
                <a:cubicBezTo>
                  <a:pt x="375437" y="-32830"/>
                  <a:pt x="277600" y="-2726"/>
                  <a:pt x="217393" y="55600"/>
                </a:cubicBezTo>
                <a:cubicBezTo>
                  <a:pt x="157186" y="113926"/>
                  <a:pt x="95097" y="324651"/>
                  <a:pt x="59349" y="405555"/>
                </a:cubicBezTo>
                <a:cubicBezTo>
                  <a:pt x="23601" y="486459"/>
                  <a:pt x="-10266" y="480815"/>
                  <a:pt x="2904" y="541022"/>
                </a:cubicBezTo>
                <a:cubicBezTo>
                  <a:pt x="16074" y="601229"/>
                  <a:pt x="96979" y="734815"/>
                  <a:pt x="160949" y="778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798375" y="1480066"/>
            <a:ext cx="411425" cy="626724"/>
            <a:chOff x="1798375" y="1480066"/>
            <a:chExt cx="411425" cy="626724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209800" y="1480066"/>
              <a:ext cx="0" cy="6267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798375" y="1634487"/>
              <a:ext cx="351378" cy="404093"/>
              <a:chOff x="540429" y="880646"/>
              <a:chExt cx="351378" cy="404093"/>
            </a:xfrm>
            <a:noFill/>
          </p:grpSpPr>
          <p:sp>
            <p:nvSpPr>
              <p:cNvPr id="27" name="Rectangle 26"/>
              <p:cNvSpPr/>
              <p:nvPr/>
            </p:nvSpPr>
            <p:spPr>
              <a:xfrm>
                <a:off x="540429" y="915407"/>
                <a:ext cx="35137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b="1" dirty="0" smtClean="0"/>
                  <a:t>w</a:t>
                </a:r>
                <a:endParaRPr lang="en-US" sz="1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9845" y="880646"/>
                <a:ext cx="25531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2667000" y="1261797"/>
            <a:ext cx="685800" cy="40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95699" y="857957"/>
            <a:ext cx="161720" cy="2153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749952" y="779202"/>
            <a:ext cx="2155548" cy="271079"/>
          </a:xfrm>
          <a:custGeom>
            <a:avLst/>
            <a:gdLst>
              <a:gd name="connsiteX0" fmla="*/ 494627 w 2155548"/>
              <a:gd name="connsiteY0" fmla="*/ 259791 h 271079"/>
              <a:gd name="connsiteX1" fmla="*/ 370449 w 2155548"/>
              <a:gd name="connsiteY1" fmla="*/ 192057 h 271079"/>
              <a:gd name="connsiteX2" fmla="*/ 246271 w 2155548"/>
              <a:gd name="connsiteY2" fmla="*/ 146902 h 271079"/>
              <a:gd name="connsiteX3" fmla="*/ 99516 w 2155548"/>
              <a:gd name="connsiteY3" fmla="*/ 90457 h 271079"/>
              <a:gd name="connsiteX4" fmla="*/ 1894449 w 2155548"/>
              <a:gd name="connsiteY4" fmla="*/ 146 h 271079"/>
              <a:gd name="connsiteX5" fmla="*/ 2007338 w 2155548"/>
              <a:gd name="connsiteY5" fmla="*/ 113035 h 271079"/>
              <a:gd name="connsiteX6" fmla="*/ 573649 w 2155548"/>
              <a:gd name="connsiteY6" fmla="*/ 271079 h 2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548" h="271079">
                <a:moveTo>
                  <a:pt x="494627" y="259791"/>
                </a:moveTo>
                <a:cubicBezTo>
                  <a:pt x="453234" y="235331"/>
                  <a:pt x="411842" y="210872"/>
                  <a:pt x="370449" y="192057"/>
                </a:cubicBezTo>
                <a:cubicBezTo>
                  <a:pt x="329056" y="173242"/>
                  <a:pt x="246271" y="146902"/>
                  <a:pt x="246271" y="146902"/>
                </a:cubicBezTo>
                <a:cubicBezTo>
                  <a:pt x="201116" y="129969"/>
                  <a:pt x="-175180" y="114916"/>
                  <a:pt x="99516" y="90457"/>
                </a:cubicBezTo>
                <a:cubicBezTo>
                  <a:pt x="374212" y="65998"/>
                  <a:pt x="1576479" y="-3617"/>
                  <a:pt x="1894449" y="146"/>
                </a:cubicBezTo>
                <a:cubicBezTo>
                  <a:pt x="2212419" y="3909"/>
                  <a:pt x="2227471" y="67880"/>
                  <a:pt x="2007338" y="113035"/>
                </a:cubicBezTo>
                <a:cubicBezTo>
                  <a:pt x="1787205" y="158190"/>
                  <a:pt x="1180427" y="214634"/>
                  <a:pt x="573649" y="27107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162651" y="2566556"/>
            <a:ext cx="3104549" cy="5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162651" y="1781186"/>
            <a:ext cx="1188260" cy="785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08644" y="1608542"/>
            <a:ext cx="7368556" cy="2235309"/>
            <a:chOff x="708644" y="1608542"/>
            <a:chExt cx="7368556" cy="2235309"/>
          </a:xfrm>
        </p:grpSpPr>
        <p:sp>
          <p:nvSpPr>
            <p:cNvPr id="5" name="TextBox 4"/>
            <p:cNvSpPr txBox="1"/>
            <p:nvPr/>
          </p:nvSpPr>
          <p:spPr>
            <a:xfrm>
              <a:off x="708644" y="3382186"/>
              <a:ext cx="7368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Perpendicular distance between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on margin plane and </a:t>
              </a:r>
              <a:r>
                <a:rPr lang="en-US" sz="2400" b="1" dirty="0" smtClean="0"/>
                <a:t>x</a:t>
              </a:r>
              <a:r>
                <a:rPr lang="en-US" sz="2400" baseline="30000" dirty="0" smtClean="0"/>
                <a:t>(n)</a:t>
              </a:r>
              <a:endParaRPr lang="en-US" sz="2400" dirty="0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96838" y="1608542"/>
              <a:ext cx="364798" cy="1762574"/>
            </a:xfrm>
            <a:custGeom>
              <a:avLst/>
              <a:gdLst>
                <a:gd name="connsiteX0" fmla="*/ 2032000 w 2032000"/>
                <a:gd name="connsiteY0" fmla="*/ 0 h 2190044"/>
                <a:gd name="connsiteX1" fmla="*/ 1095022 w 2032000"/>
                <a:gd name="connsiteY1" fmla="*/ 587022 h 2190044"/>
                <a:gd name="connsiteX2" fmla="*/ 496711 w 2032000"/>
                <a:gd name="connsiteY2" fmla="*/ 857955 h 2190044"/>
                <a:gd name="connsiteX3" fmla="*/ 0 w 2032000"/>
                <a:gd name="connsiteY3" fmla="*/ 2190044 h 219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190044">
                  <a:moveTo>
                    <a:pt x="2032000" y="0"/>
                  </a:moveTo>
                  <a:cubicBezTo>
                    <a:pt x="1691451" y="222015"/>
                    <a:pt x="1350903" y="444030"/>
                    <a:pt x="1095022" y="587022"/>
                  </a:cubicBezTo>
                  <a:cubicBezTo>
                    <a:pt x="839141" y="730014"/>
                    <a:pt x="679215" y="590785"/>
                    <a:pt x="496711" y="857955"/>
                  </a:cubicBezTo>
                  <a:cubicBezTo>
                    <a:pt x="314207" y="1125125"/>
                    <a:pt x="157103" y="1657584"/>
                    <a:pt x="0" y="2190044"/>
                  </a:cubicBezTo>
                </a:path>
              </a:pathLst>
            </a:cu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2400" y="706942"/>
            <a:ext cx="329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Given. Training Data. {</a:t>
            </a:r>
            <a:r>
              <a:rPr lang="en-US" sz="1800" b="1" dirty="0" smtClean="0"/>
              <a:t>x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, y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186267" y="1002268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 {</a:t>
            </a:r>
            <a:r>
              <a:rPr lang="en-US" sz="1800" b="1" dirty="0" smtClean="0"/>
              <a:t>w</a:t>
            </a:r>
            <a:r>
              <a:rPr lang="en-US" sz="1800" dirty="0" smtClean="0"/>
              <a:t> , b} that separates yes/no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408937" y="2024895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09994" y="32369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78733" y="26426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199937" y="16368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 smtClean="0"/>
              <a:t>3</a:t>
            </a:r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2176628" y="2607748"/>
            <a:ext cx="490372" cy="27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176628" y="2552113"/>
            <a:ext cx="2547966" cy="646331"/>
            <a:chOff x="2020109" y="2606016"/>
            <a:chExt cx="2547966" cy="646331"/>
          </a:xfrm>
        </p:grpSpPr>
        <p:grpSp>
          <p:nvGrpSpPr>
            <p:cNvPr id="21" name="Group 20"/>
            <p:cNvGrpSpPr/>
            <p:nvPr/>
          </p:nvGrpSpPr>
          <p:grpSpPr>
            <a:xfrm>
              <a:off x="3371914" y="2829443"/>
              <a:ext cx="1196161" cy="404093"/>
              <a:chOff x="313251" y="880646"/>
              <a:chExt cx="1196161" cy="40409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3251" y="915407"/>
                <a:ext cx="11961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/>
                  <a:t>0=</a:t>
                </a:r>
                <a:r>
                  <a:rPr lang="en-US" sz="1800" b="1" dirty="0" err="1" smtClean="0"/>
                  <a:t>w</a:t>
                </a:r>
                <a:r>
                  <a:rPr lang="en-US" sz="1800" dirty="0" err="1" smtClean="0">
                    <a:latin typeface="Cambria Math"/>
                    <a:ea typeface="Cambria Math"/>
                  </a:rPr>
                  <a:t>·</a:t>
                </a:r>
                <a:r>
                  <a:rPr lang="en-US" sz="1800" b="1" dirty="0" err="1" smtClean="0"/>
                  <a:t>x</a:t>
                </a:r>
                <a:r>
                  <a:rPr lang="en-US" sz="1800" dirty="0" err="1" smtClean="0"/>
                  <a:t>+b</a:t>
                </a:r>
                <a:r>
                  <a:rPr lang="en-US" sz="1800" dirty="0" smtClean="0"/>
                  <a:t>   </a:t>
                </a:r>
                <a:endParaRPr lang="en-US" sz="18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9845" y="880646"/>
                <a:ext cx="2553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20109" y="2606016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Points </a:t>
              </a:r>
              <a:r>
                <a:rPr lang="en-US" sz="1800" b="1" dirty="0" smtClean="0"/>
                <a:t>x</a:t>
              </a:r>
              <a:r>
                <a:rPr lang="en-US" sz="1800" dirty="0" smtClean="0"/>
                <a:t> on </a:t>
              </a:r>
            </a:p>
            <a:p>
              <a:r>
                <a:rPr lang="en-US" sz="1800" dirty="0" smtClean="0"/>
                <a:t>a plane satisfy</a:t>
              </a:r>
              <a:endParaRPr lang="en-US" sz="1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547859" y="742413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/>
              <a:t>x</a:t>
            </a:r>
            <a:r>
              <a:rPr lang="en-US" sz="1800" baseline="30000" dirty="0"/>
              <a:t>(n)</a:t>
            </a:r>
            <a:endParaRPr lang="en-US" sz="1800" dirty="0"/>
          </a:p>
        </p:txBody>
      </p:sp>
      <p:sp>
        <p:nvSpPr>
          <p:cNvPr id="55" name="Oval 54"/>
          <p:cNvSpPr/>
          <p:nvPr/>
        </p:nvSpPr>
        <p:spPr>
          <a:xfrm>
            <a:off x="3987653" y="829630"/>
            <a:ext cx="140406" cy="154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073027" y="1058273"/>
            <a:ext cx="125759" cy="75583"/>
          </a:xfrm>
          <a:custGeom>
            <a:avLst/>
            <a:gdLst>
              <a:gd name="connsiteX0" fmla="*/ 80684 w 125759"/>
              <a:gd name="connsiteY0" fmla="*/ 74999 h 75583"/>
              <a:gd name="connsiteX1" fmla="*/ 2862 w 125759"/>
              <a:gd name="connsiteY1" fmla="*/ 40953 h 75583"/>
              <a:gd name="connsiteX2" fmla="*/ 27182 w 125759"/>
              <a:gd name="connsiteY2" fmla="*/ 2042 h 75583"/>
              <a:gd name="connsiteX3" fmla="*/ 124458 w 125759"/>
              <a:gd name="connsiteY3" fmla="*/ 11770 h 75583"/>
              <a:gd name="connsiteX4" fmla="*/ 80684 w 125759"/>
              <a:gd name="connsiteY4" fmla="*/ 74999 h 7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59" h="75583">
                <a:moveTo>
                  <a:pt x="80684" y="74999"/>
                </a:moveTo>
                <a:cubicBezTo>
                  <a:pt x="60418" y="79863"/>
                  <a:pt x="11779" y="53112"/>
                  <a:pt x="2862" y="40953"/>
                </a:cubicBezTo>
                <a:cubicBezTo>
                  <a:pt x="-6055" y="28793"/>
                  <a:pt x="6916" y="6906"/>
                  <a:pt x="27182" y="2042"/>
                </a:cubicBezTo>
                <a:cubicBezTo>
                  <a:pt x="47448" y="-2822"/>
                  <a:pt x="116352" y="1232"/>
                  <a:pt x="124458" y="11770"/>
                </a:cubicBezTo>
                <a:cubicBezTo>
                  <a:pt x="132564" y="22308"/>
                  <a:pt x="100950" y="70135"/>
                  <a:pt x="80684" y="749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507249" y="2012541"/>
            <a:ext cx="113243" cy="104698"/>
          </a:xfrm>
          <a:custGeom>
            <a:avLst/>
            <a:gdLst>
              <a:gd name="connsiteX0" fmla="*/ 11249 w 113243"/>
              <a:gd name="connsiteY0" fmla="*/ 5948 h 104698"/>
              <a:gd name="connsiteX1" fmla="*/ 11249 w 113243"/>
              <a:gd name="connsiteY1" fmla="*/ 88633 h 104698"/>
              <a:gd name="connsiteX2" fmla="*/ 103662 w 113243"/>
              <a:gd name="connsiteY2" fmla="*/ 98361 h 104698"/>
              <a:gd name="connsiteX3" fmla="*/ 98798 w 113243"/>
              <a:gd name="connsiteY3" fmla="*/ 15676 h 104698"/>
              <a:gd name="connsiteX4" fmla="*/ 11249 w 113243"/>
              <a:gd name="connsiteY4" fmla="*/ 5948 h 1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43" h="104698">
                <a:moveTo>
                  <a:pt x="11249" y="5948"/>
                </a:moveTo>
                <a:cubicBezTo>
                  <a:pt x="-3343" y="18108"/>
                  <a:pt x="-4153" y="73231"/>
                  <a:pt x="11249" y="88633"/>
                </a:cubicBezTo>
                <a:cubicBezTo>
                  <a:pt x="26651" y="104035"/>
                  <a:pt x="89071" y="110521"/>
                  <a:pt x="103662" y="98361"/>
                </a:cubicBezTo>
                <a:cubicBezTo>
                  <a:pt x="118254" y="86202"/>
                  <a:pt x="115821" y="29457"/>
                  <a:pt x="98798" y="15676"/>
                </a:cubicBezTo>
                <a:cubicBezTo>
                  <a:pt x="81775" y="1895"/>
                  <a:pt x="25841" y="-6212"/>
                  <a:pt x="11249" y="59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170878" y="1784195"/>
            <a:ext cx="3980985" cy="791737"/>
          </a:xfrm>
          <a:custGeom>
            <a:avLst/>
            <a:gdLst>
              <a:gd name="connsiteX0" fmla="*/ 0 w 3980985"/>
              <a:gd name="connsiteY0" fmla="*/ 769434 h 791737"/>
              <a:gd name="connsiteX1" fmla="*/ 1193181 w 3980985"/>
              <a:gd name="connsiteY1" fmla="*/ 0 h 791737"/>
              <a:gd name="connsiteX2" fmla="*/ 3980985 w 3980985"/>
              <a:gd name="connsiteY2" fmla="*/ 33454 h 791737"/>
              <a:gd name="connsiteX3" fmla="*/ 3066585 w 3980985"/>
              <a:gd name="connsiteY3" fmla="*/ 791737 h 791737"/>
              <a:gd name="connsiteX4" fmla="*/ 0 w 3980985"/>
              <a:gd name="connsiteY4" fmla="*/ 769434 h 79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985" h="791737">
                <a:moveTo>
                  <a:pt x="0" y="769434"/>
                </a:moveTo>
                <a:lnTo>
                  <a:pt x="1193181" y="0"/>
                </a:lnTo>
                <a:lnTo>
                  <a:pt x="3980985" y="33454"/>
                </a:lnTo>
                <a:lnTo>
                  <a:pt x="3066585" y="791737"/>
                </a:lnTo>
                <a:lnTo>
                  <a:pt x="0" y="76943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624702" y="1353858"/>
            <a:ext cx="36158" cy="234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82932" y="3233205"/>
            <a:ext cx="3789820" cy="3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56001" y="2710252"/>
            <a:ext cx="1753799" cy="640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714925" y="2173871"/>
            <a:ext cx="167977" cy="1830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15517" y="955219"/>
            <a:ext cx="167977" cy="1830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750268" y="1149929"/>
            <a:ext cx="1178679" cy="1037569"/>
            <a:chOff x="2727606" y="1136302"/>
            <a:chExt cx="1178679" cy="1037569"/>
          </a:xfrm>
        </p:grpSpPr>
        <p:sp>
          <p:nvSpPr>
            <p:cNvPr id="12" name="Rectangle 11"/>
            <p:cNvSpPr/>
            <p:nvPr/>
          </p:nvSpPr>
          <p:spPr>
            <a:xfrm>
              <a:off x="2727606" y="1343383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x</a:t>
              </a:r>
              <a:r>
                <a:rPr lang="en-US" sz="1800" baseline="30000" dirty="0"/>
                <a:t>(n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 - </a:t>
              </a:r>
              <a:r>
                <a:rPr lang="en-US" sz="1800" b="1" dirty="0" smtClean="0"/>
                <a:t>x</a:t>
              </a:r>
              <a:endParaRPr lang="en-US" sz="1800" b="1" dirty="0"/>
            </a:p>
          </p:txBody>
        </p:sp>
        <p:cxnSp>
          <p:nvCxnSpPr>
            <p:cNvPr id="72" name="Straight Arrow Connector 71"/>
            <p:cNvCxnSpPr>
              <a:stCxn id="69" idx="0"/>
            </p:cNvCxnSpPr>
            <p:nvPr/>
          </p:nvCxnSpPr>
          <p:spPr>
            <a:xfrm flipV="1">
              <a:off x="2798914" y="1136302"/>
              <a:ext cx="1107371" cy="1037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714925" y="1157860"/>
            <a:ext cx="1249922" cy="1107542"/>
            <a:chOff x="2714925" y="1157860"/>
            <a:chExt cx="1249922" cy="1107542"/>
          </a:xfrm>
        </p:grpSpPr>
        <p:cxnSp>
          <p:nvCxnSpPr>
            <p:cNvPr id="75" name="Straight Connector 74"/>
            <p:cNvCxnSpPr>
              <a:stCxn id="69" idx="2"/>
            </p:cNvCxnSpPr>
            <p:nvPr/>
          </p:nvCxnSpPr>
          <p:spPr>
            <a:xfrm flipV="1">
              <a:off x="2714925" y="2265401"/>
              <a:ext cx="1225057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39982" y="1157860"/>
              <a:ext cx="24865" cy="1091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32225" y="1240513"/>
            <a:ext cx="1553630" cy="437138"/>
            <a:chOff x="4009754" y="1287029"/>
            <a:chExt cx="1553630" cy="437138"/>
          </a:xfrm>
        </p:grpSpPr>
        <p:sp>
          <p:nvSpPr>
            <p:cNvPr id="82" name="Rectangle 81"/>
            <p:cNvSpPr/>
            <p:nvPr/>
          </p:nvSpPr>
          <p:spPr>
            <a:xfrm>
              <a:off x="4009754" y="1354835"/>
              <a:ext cx="1553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Symbol" panose="05050102010706020507" pitchFamily="18" charset="2"/>
                </a:rPr>
                <a:t>d</a:t>
              </a:r>
              <a:r>
                <a:rPr lang="en-US" sz="1800" dirty="0" smtClean="0"/>
                <a:t>=</a:t>
              </a:r>
              <a:r>
                <a:rPr lang="en-US" sz="1800" b="1" dirty="0" err="1" smtClean="0"/>
                <a:t>w</a:t>
              </a:r>
              <a:r>
                <a:rPr lang="en-US" sz="1800" baseline="30000" dirty="0" err="1" smtClean="0"/>
                <a:t>T</a:t>
              </a:r>
              <a:r>
                <a:rPr lang="en-US" sz="1800" dirty="0" smtClean="0"/>
                <a:t>{</a:t>
              </a:r>
              <a:r>
                <a:rPr lang="en-US" sz="1800" b="1" dirty="0" smtClean="0"/>
                <a:t>x</a:t>
              </a:r>
              <a:r>
                <a:rPr lang="en-US" sz="1800" baseline="30000" dirty="0" smtClean="0"/>
                <a:t>(n)</a:t>
              </a:r>
              <a:r>
                <a:rPr lang="en-US" sz="1800" dirty="0" smtClean="0"/>
                <a:t> –</a:t>
              </a:r>
              <a:r>
                <a:rPr lang="en-US" sz="1800" b="1" dirty="0" smtClean="0"/>
                <a:t> x</a:t>
              </a:r>
              <a:r>
                <a:rPr lang="en-US" sz="1800" dirty="0" smtClean="0"/>
                <a:t>}</a:t>
              </a:r>
              <a:endParaRPr lang="en-US" sz="1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06174" y="1287029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^</a:t>
              </a:r>
              <a:endParaRPr lang="en-US" sz="16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547149" y="3989104"/>
            <a:ext cx="2494594" cy="601347"/>
            <a:chOff x="4009754" y="1276708"/>
            <a:chExt cx="2494594" cy="601347"/>
          </a:xfrm>
        </p:grpSpPr>
        <p:sp>
          <p:nvSpPr>
            <p:cNvPr id="85" name="Rectangle 84"/>
            <p:cNvSpPr/>
            <p:nvPr/>
          </p:nvSpPr>
          <p:spPr>
            <a:xfrm>
              <a:off x="4009754" y="1354835"/>
              <a:ext cx="24945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anose="05050102010706020507" pitchFamily="18" charset="2"/>
                </a:rPr>
                <a:t>d </a:t>
              </a:r>
              <a:r>
                <a:rPr lang="en-US" sz="2800" dirty="0" smtClean="0"/>
                <a:t>= </a:t>
              </a:r>
              <a:r>
                <a:rPr lang="en-US" sz="2800" b="1" dirty="0" err="1" smtClean="0"/>
                <a:t>w</a:t>
              </a:r>
              <a:r>
                <a:rPr lang="en-US" sz="2800" baseline="30000" dirty="0" err="1" smtClean="0"/>
                <a:t>T</a:t>
              </a:r>
              <a:r>
                <a:rPr lang="en-US" sz="2800" dirty="0" smtClean="0"/>
                <a:t>{</a:t>
              </a:r>
              <a:r>
                <a:rPr lang="en-US" sz="2800" b="1" dirty="0" smtClean="0"/>
                <a:t>x</a:t>
              </a:r>
              <a:r>
                <a:rPr lang="en-US" sz="2800" baseline="30000" dirty="0" smtClean="0"/>
                <a:t>(n)</a:t>
              </a:r>
              <a:r>
                <a:rPr lang="en-US" sz="2800" dirty="0" smtClean="0"/>
                <a:t> –</a:t>
              </a:r>
              <a:r>
                <a:rPr lang="en-US" sz="2800" b="1" dirty="0" smtClean="0"/>
                <a:t> x</a:t>
              </a:r>
              <a:r>
                <a:rPr lang="en-US" sz="2800" dirty="0" smtClean="0"/>
                <a:t>}</a:t>
              </a:r>
              <a:endParaRPr lang="en-US" sz="2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24237" y="1276708"/>
              <a:ext cx="405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^</a:t>
              </a:r>
              <a:endParaRPr lang="en-US" sz="2400" dirty="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1841528" y="5084595"/>
            <a:ext cx="534473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=   1/||</a:t>
            </a:r>
            <a:r>
              <a:rPr lang="en-US" sz="2800" b="1" dirty="0" smtClean="0"/>
              <a:t>w</a:t>
            </a:r>
            <a:r>
              <a:rPr lang="en-US" sz="2800" dirty="0" smtClean="0"/>
              <a:t>||{</a:t>
            </a:r>
            <a:r>
              <a:rPr lang="en-US" sz="2800" b="1" dirty="0" err="1" smtClean="0"/>
              <a:t>w</a:t>
            </a:r>
            <a:r>
              <a:rPr lang="en-US" sz="2800" baseline="30000" dirty="0" err="1" smtClean="0"/>
              <a:t>T</a:t>
            </a:r>
            <a:r>
              <a:rPr lang="en-US" sz="2800" b="1" dirty="0" err="1" smtClean="0"/>
              <a:t>x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 + b –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w</a:t>
            </a:r>
            <a:r>
              <a:rPr lang="en-US" sz="2800" b="1" baseline="30000" dirty="0" err="1" smtClean="0"/>
              <a:t>T</a:t>
            </a:r>
            <a:r>
              <a:rPr lang="en-US" sz="2800" b="1" dirty="0" err="1" smtClean="0"/>
              <a:t>x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 </a:t>
            </a:r>
            <a:r>
              <a:rPr lang="en-US" sz="2800" dirty="0" smtClean="0"/>
              <a:t>+ b) }</a:t>
            </a:r>
            <a:endParaRPr lang="en-US" sz="2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98870" y="2814065"/>
            <a:ext cx="3030530" cy="2793750"/>
            <a:chOff x="3601329" y="2801389"/>
            <a:chExt cx="3030530" cy="2793750"/>
          </a:xfrm>
        </p:grpSpPr>
        <p:sp>
          <p:nvSpPr>
            <p:cNvPr id="39" name="Rectangle 38"/>
            <p:cNvSpPr/>
            <p:nvPr/>
          </p:nvSpPr>
          <p:spPr>
            <a:xfrm>
              <a:off x="3601329" y="2801389"/>
              <a:ext cx="865091" cy="40812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24585" y="5164546"/>
              <a:ext cx="1507274" cy="430593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1841527" y="5846583"/>
            <a:ext cx="33457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=   1/||</a:t>
            </a:r>
            <a:r>
              <a:rPr lang="en-US" sz="2800" b="1" dirty="0" smtClean="0"/>
              <a:t>w</a:t>
            </a:r>
            <a:r>
              <a:rPr lang="en-US" sz="2800" dirty="0" smtClean="0"/>
              <a:t>||{</a:t>
            </a:r>
            <a:r>
              <a:rPr lang="en-US" sz="2800" b="1" dirty="0" err="1" smtClean="0"/>
              <a:t>w</a:t>
            </a:r>
            <a:r>
              <a:rPr lang="en-US" sz="2800" baseline="30000" dirty="0" err="1" smtClean="0"/>
              <a:t>T</a:t>
            </a:r>
            <a:r>
              <a:rPr lang="en-US" sz="2800" b="1" dirty="0" err="1" smtClean="0"/>
              <a:t>x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 + b }</a:t>
            </a:r>
            <a:endParaRPr lang="en-US" sz="28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5187315" y="5123638"/>
            <a:ext cx="1289685" cy="576804"/>
            <a:chOff x="5187315" y="5123638"/>
            <a:chExt cx="1289685" cy="576804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5187315" y="5123638"/>
              <a:ext cx="1289685" cy="4841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187315" y="5166974"/>
              <a:ext cx="1289685" cy="533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5009697" y="1765367"/>
            <a:ext cx="3743005" cy="241411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1600" dirty="0" smtClean="0">
                <a:solidFill>
                  <a:srgbClr val="000000"/>
                </a:solidFill>
              </a:rPr>
              <a:t>Testing: Use (</a:t>
            </a:r>
            <a:r>
              <a:rPr lang="en-US" altLang="zh-CN" sz="16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,b</a:t>
            </a:r>
            <a:r>
              <a:rPr lang="en-US" altLang="zh-CN" sz="1600" dirty="0" smtClean="0">
                <a:solidFill>
                  <a:srgbClr val="000000"/>
                </a:solidFill>
              </a:rPr>
              <a:t>) to classify new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16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16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1600" baseline="30000" dirty="0" smtClean="0">
                <a:solidFill>
                  <a:srgbClr val="000000"/>
                </a:solidFill>
              </a:rPr>
              <a:t>)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098" y="5700442"/>
            <a:ext cx="2383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|             |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613" y="4542589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&amp; subtract b to RHS 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07398" y="3853832"/>
            <a:ext cx="2814575" cy="401798"/>
            <a:chOff x="2607398" y="3853832"/>
            <a:chExt cx="2814575" cy="401798"/>
          </a:xfrm>
        </p:grpSpPr>
        <p:grpSp>
          <p:nvGrpSpPr>
            <p:cNvPr id="6" name="Group 5"/>
            <p:cNvGrpSpPr/>
            <p:nvPr/>
          </p:nvGrpSpPr>
          <p:grpSpPr>
            <a:xfrm>
              <a:off x="4126513" y="3853832"/>
              <a:ext cx="1295460" cy="401798"/>
              <a:chOff x="6741812" y="4123644"/>
              <a:chExt cx="1295460" cy="40179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781800" y="4186888"/>
                <a:ext cx="12554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w</a:t>
                </a:r>
                <a:r>
                  <a:rPr lang="en-US" sz="1600" dirty="0" smtClean="0"/>
                  <a:t> =   </a:t>
                </a:r>
                <a:r>
                  <a:rPr lang="en-US" sz="1600" b="1" dirty="0" err="1" smtClean="0"/>
                  <a:t>w</a:t>
                </a:r>
                <a:r>
                  <a:rPr lang="en-US" sz="1600" baseline="30000" dirty="0" err="1" smtClean="0"/>
                  <a:t>T</a:t>
                </a:r>
                <a:r>
                  <a:rPr lang="en-US" sz="1600" dirty="0" smtClean="0"/>
                  <a:t>/||</a:t>
                </a:r>
                <a:r>
                  <a:rPr lang="en-US" sz="1600" b="1" dirty="0" smtClean="0"/>
                  <a:t>w</a:t>
                </a:r>
                <a:r>
                  <a:rPr lang="en-US" sz="1600" dirty="0" smtClean="0"/>
                  <a:t>||</a:t>
                </a:r>
                <a:endParaRPr lang="en-US" sz="16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41812" y="4123644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 ^</a:t>
                </a:r>
                <a:endParaRPr lang="en-US" sz="1400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2607398" y="3856637"/>
              <a:ext cx="1584356" cy="235529"/>
            </a:xfrm>
            <a:custGeom>
              <a:avLst/>
              <a:gdLst>
                <a:gd name="connsiteX0" fmla="*/ 1584356 w 1584356"/>
                <a:gd name="connsiteY0" fmla="*/ 208369 h 235529"/>
                <a:gd name="connsiteX1" fmla="*/ 552261 w 1584356"/>
                <a:gd name="connsiteY1" fmla="*/ 139 h 235529"/>
                <a:gd name="connsiteX2" fmla="*/ 0 w 1584356"/>
                <a:gd name="connsiteY2" fmla="*/ 235529 h 23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4356" h="235529">
                  <a:moveTo>
                    <a:pt x="1584356" y="208369"/>
                  </a:moveTo>
                  <a:cubicBezTo>
                    <a:pt x="1200338" y="101990"/>
                    <a:pt x="816320" y="-4388"/>
                    <a:pt x="552261" y="139"/>
                  </a:cubicBezTo>
                  <a:cubicBezTo>
                    <a:pt x="288202" y="4666"/>
                    <a:pt x="144101" y="120097"/>
                    <a:pt x="0" y="23552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Curved Connector 14"/>
          <p:cNvCxnSpPr/>
          <p:nvPr/>
        </p:nvCxnSpPr>
        <p:spPr>
          <a:xfrm>
            <a:off x="8915400" y="4860347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3859709" y="1173035"/>
            <a:ext cx="135990" cy="1079259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25938 0.409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8" grpId="0" animBg="1"/>
      <p:bldP spid="90" grpId="0" animBg="1"/>
      <p:bldP spid="66" grpId="0" animBg="1"/>
      <p:bldP spid="2" grpId="0"/>
      <p:bldP spid="3" grpId="0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343" y="2002989"/>
            <a:ext cx="3789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+ b &gt; 0 for </a:t>
            </a:r>
            <a:r>
              <a:rPr lang="en-US" sz="2000" dirty="0"/>
              <a:t>x</a:t>
            </a:r>
            <a:r>
              <a:rPr lang="en-US" sz="2000" baseline="30000" dirty="0"/>
              <a:t>(n)</a:t>
            </a:r>
            <a:r>
              <a:rPr lang="en-US" sz="2000" dirty="0"/>
              <a:t> </a:t>
            </a:r>
            <a:r>
              <a:rPr lang="en-US" sz="2000" dirty="0" smtClean="0"/>
              <a:t>above plane</a:t>
            </a:r>
          </a:p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</a:t>
            </a:r>
            <a:r>
              <a:rPr lang="en-US" sz="2000" baseline="30000" dirty="0"/>
              <a:t>)</a:t>
            </a:r>
            <a:r>
              <a:rPr lang="en-US" sz="2000" dirty="0"/>
              <a:t> + b </a:t>
            </a:r>
            <a:r>
              <a:rPr lang="en-US" sz="2000" dirty="0" smtClean="0"/>
              <a:t>&lt; 0 for </a:t>
            </a:r>
            <a:r>
              <a:rPr lang="en-US" sz="2000" dirty="0"/>
              <a:t>x</a:t>
            </a:r>
            <a:r>
              <a:rPr lang="en-US" sz="2000" baseline="30000" dirty="0"/>
              <a:t>(n)</a:t>
            </a:r>
            <a:r>
              <a:rPr lang="en-US" sz="2000" dirty="0"/>
              <a:t> </a:t>
            </a:r>
            <a:r>
              <a:rPr lang="en-US" sz="2000" dirty="0" smtClean="0"/>
              <a:t> below plane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4114800"/>
                <a:ext cx="4051494" cy="852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32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dirty="0" smtClean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3200" b="1" dirty="0" err="1"/>
                  <a:t>w</a:t>
                </a:r>
                <a:r>
                  <a:rPr lang="en-US" sz="3200" baseline="30000" dirty="0" err="1"/>
                  <a:t>T</a:t>
                </a:r>
                <a:r>
                  <a:rPr lang="en-US" sz="3200" b="1" dirty="0" err="1"/>
                  <a:t>x</a:t>
                </a:r>
                <a:r>
                  <a:rPr lang="en-US" sz="3200" baseline="30000" dirty="0"/>
                  <a:t>(n)</a:t>
                </a:r>
                <a:r>
                  <a:rPr lang="en-US" sz="3200" dirty="0"/>
                  <a:t> + </a:t>
                </a:r>
                <a:r>
                  <a:rPr lang="en-US" sz="3200" dirty="0" smtClean="0"/>
                  <a:t>b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14800"/>
                <a:ext cx="4051494" cy="852221"/>
              </a:xfrm>
              <a:prstGeom prst="rect">
                <a:avLst/>
              </a:prstGeom>
              <a:blipFill rotWithShape="0">
                <a:blip r:embed="rId2"/>
                <a:stretch>
                  <a:fillRect l="-3759" t="-142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61018" y="5702269"/>
                <a:ext cx="3353290" cy="85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200" b="1" dirty="0" err="1" smtClean="0"/>
                  <a:t>w</a:t>
                </a:r>
                <a:r>
                  <a:rPr lang="en-US" sz="3200" baseline="30000" dirty="0" err="1" smtClean="0"/>
                  <a:t>T</a:t>
                </a:r>
                <a:r>
                  <a:rPr lang="en-US" sz="3200" b="1" dirty="0" err="1" smtClean="0"/>
                  <a:t>x</a:t>
                </a:r>
                <a:r>
                  <a:rPr lang="en-US" sz="3200" baseline="30000" dirty="0" smtClean="0"/>
                  <a:t>(n)</a:t>
                </a:r>
                <a:r>
                  <a:rPr lang="en-US" sz="3200" dirty="0" smtClean="0"/>
                  <a:t> + b|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18" y="5702269"/>
                <a:ext cx="3353290" cy="850617"/>
              </a:xfrm>
              <a:prstGeom prst="rect">
                <a:avLst/>
              </a:prstGeom>
              <a:blipFill>
                <a:blip r:embed="rId3"/>
                <a:stretch>
                  <a:fillRect l="-4545" r="-363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81431" y="5026261"/>
            <a:ext cx="7870991" cy="1683204"/>
            <a:chOff x="-294934" y="5174796"/>
            <a:chExt cx="7870991" cy="16832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343" y="5174796"/>
              <a:ext cx="6236714" cy="16832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294934" y="5257572"/>
              <a:ext cx="3934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Partial Goal: </a:t>
              </a:r>
              <a:r>
                <a:rPr lang="en-US" sz="2400" b="1" dirty="0" smtClean="0"/>
                <a:t>Given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05449" y="5854437"/>
            <a:ext cx="5213245" cy="996826"/>
            <a:chOff x="3122698" y="5867863"/>
            <a:chExt cx="5213245" cy="996826"/>
          </a:xfrm>
        </p:grpSpPr>
        <p:sp>
          <p:nvSpPr>
            <p:cNvPr id="17" name="TextBox 16"/>
            <p:cNvSpPr txBox="1"/>
            <p:nvPr/>
          </p:nvSpPr>
          <p:spPr>
            <a:xfrm>
              <a:off x="3415455" y="6403024"/>
              <a:ext cx="347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Clean separation condition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2698" y="5867863"/>
              <a:ext cx="5213245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34065" y="4841595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Finds points closest to decision line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82186"/>
            <a:ext cx="654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Perpendicular distance between margin line and x</a:t>
            </a:r>
            <a:r>
              <a:rPr lang="en-US" sz="2400" baseline="30000" dirty="0" smtClean="0">
                <a:solidFill>
                  <a:srgbClr val="FF0000"/>
                </a:solidFill>
              </a:rPr>
              <a:t>(n)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706942"/>
            <a:ext cx="8595657" cy="2643696"/>
            <a:chOff x="152400" y="706942"/>
            <a:chExt cx="8595657" cy="2643696"/>
          </a:xfrm>
        </p:grpSpPr>
        <p:sp>
          <p:nvSpPr>
            <p:cNvPr id="24" name="TextBox 23"/>
            <p:cNvSpPr txBox="1"/>
            <p:nvPr/>
          </p:nvSpPr>
          <p:spPr>
            <a:xfrm>
              <a:off x="5014343" y="2002989"/>
              <a:ext cx="37337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w</a:t>
              </a:r>
              <a:r>
                <a:rPr lang="en-US" sz="2000" baseline="30000" dirty="0" err="1" smtClean="0"/>
                <a:t>T</a:t>
              </a:r>
              <a:r>
                <a:rPr lang="en-US" sz="2000" b="1" dirty="0" err="1" smtClean="0"/>
                <a:t>x</a:t>
              </a:r>
              <a:r>
                <a:rPr lang="en-US" sz="2000" baseline="30000" dirty="0" smtClean="0"/>
                <a:t>(n)</a:t>
              </a:r>
              <a:r>
                <a:rPr lang="en-US" sz="2000" dirty="0" smtClean="0"/>
                <a:t> + b &gt; 0 for </a:t>
              </a:r>
              <a:r>
                <a:rPr lang="en-US" sz="2000" b="1" dirty="0" smtClean="0"/>
                <a:t>x</a:t>
              </a:r>
              <a:r>
                <a:rPr lang="en-US" sz="2000" baseline="30000" dirty="0" smtClean="0"/>
                <a:t>(n)</a:t>
              </a:r>
              <a:r>
                <a:rPr lang="en-US" sz="2000" dirty="0" smtClean="0"/>
                <a:t> above plane</a:t>
              </a:r>
            </a:p>
            <a:p>
              <a:r>
                <a:rPr lang="en-US" sz="2000" b="1" dirty="0" err="1" smtClean="0"/>
                <a:t>w</a:t>
              </a:r>
              <a:r>
                <a:rPr lang="en-US" sz="2000" baseline="30000" dirty="0" err="1" smtClean="0"/>
                <a:t>T</a:t>
              </a:r>
              <a:r>
                <a:rPr lang="en-US" sz="2000" b="1" dirty="0" err="1" smtClean="0"/>
                <a:t>x</a:t>
              </a:r>
              <a:r>
                <a:rPr lang="en-US" sz="2000" baseline="30000" dirty="0" smtClean="0"/>
                <a:t>(n)</a:t>
              </a:r>
              <a:r>
                <a:rPr lang="en-US" sz="2000" dirty="0" smtClean="0"/>
                <a:t> </a:t>
              </a:r>
              <a:r>
                <a:rPr lang="en-US" sz="2000" dirty="0"/>
                <a:t>+ b </a:t>
              </a:r>
              <a:r>
                <a:rPr lang="en-US" sz="2000" dirty="0" smtClean="0"/>
                <a:t>&lt; 0 for </a:t>
              </a:r>
              <a:r>
                <a:rPr lang="en-US" sz="2000" b="1" dirty="0" smtClean="0"/>
                <a:t>x</a:t>
              </a:r>
              <a:r>
                <a:rPr lang="en-US" sz="2000" baseline="30000" dirty="0" smtClean="0"/>
                <a:t>(n)</a:t>
              </a:r>
              <a:r>
                <a:rPr lang="en-US" sz="2000" dirty="0" smtClean="0"/>
                <a:t>  below plane</a:t>
              </a:r>
              <a:endParaRPr lang="en-US" sz="20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14594" y="1210167"/>
              <a:ext cx="1553630" cy="437138"/>
              <a:chOff x="4009754" y="1287029"/>
              <a:chExt cx="1553630" cy="43713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09754" y="1354835"/>
                <a:ext cx="15536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800" dirty="0" smtClean="0"/>
                  <a:t>=</a:t>
                </a:r>
                <a:r>
                  <a:rPr lang="en-US" sz="1800" b="1" dirty="0" err="1" smtClean="0"/>
                  <a:t>w</a:t>
                </a:r>
                <a:r>
                  <a:rPr lang="en-US" sz="1800" baseline="30000" dirty="0" err="1" smtClean="0"/>
                  <a:t>T</a:t>
                </a:r>
                <a:r>
                  <a:rPr lang="en-US" sz="1800" dirty="0" smtClean="0"/>
                  <a:t>{</a:t>
                </a:r>
                <a:r>
                  <a:rPr lang="en-US" sz="1800" b="1" dirty="0" smtClean="0"/>
                  <a:t>x</a:t>
                </a:r>
                <a:r>
                  <a:rPr lang="en-US" sz="1800" baseline="30000" dirty="0" smtClean="0"/>
                  <a:t>(n)</a:t>
                </a:r>
                <a:r>
                  <a:rPr lang="en-US" sz="1800" dirty="0" smtClean="0"/>
                  <a:t> –</a:t>
                </a:r>
                <a:r>
                  <a:rPr lang="en-US" sz="1800" b="1" dirty="0" smtClean="0"/>
                  <a:t> x</a:t>
                </a:r>
                <a:r>
                  <a:rPr lang="en-US" sz="1800" dirty="0" smtClean="0"/>
                  <a:t>}</a:t>
                </a:r>
                <a:endParaRPr lang="en-US" sz="1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06174" y="1287029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882902" y="857956"/>
              <a:ext cx="1057080" cy="215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44832" y="2096935"/>
              <a:ext cx="285495" cy="219831"/>
            </a:xfrm>
            <a:custGeom>
              <a:avLst/>
              <a:gdLst>
                <a:gd name="connsiteX0" fmla="*/ 242012 w 285495"/>
                <a:gd name="connsiteY0" fmla="*/ 205998 h 219831"/>
                <a:gd name="connsiteX1" fmla="*/ 4946 w 285495"/>
                <a:gd name="connsiteY1" fmla="*/ 205998 h 219831"/>
                <a:gd name="connsiteX2" fmla="*/ 83968 w 285495"/>
                <a:gd name="connsiteY2" fmla="*/ 59243 h 219831"/>
                <a:gd name="connsiteX3" fmla="*/ 117835 w 285495"/>
                <a:gd name="connsiteY3" fmla="*/ 2798 h 219831"/>
                <a:gd name="connsiteX4" fmla="*/ 275879 w 285495"/>
                <a:gd name="connsiteY4" fmla="*/ 138265 h 219831"/>
                <a:gd name="connsiteX5" fmla="*/ 242012 w 285495"/>
                <a:gd name="connsiteY5" fmla="*/ 205998 h 21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495" h="219831">
                  <a:moveTo>
                    <a:pt x="242012" y="205998"/>
                  </a:moveTo>
                  <a:cubicBezTo>
                    <a:pt x="196856" y="217287"/>
                    <a:pt x="31287" y="230457"/>
                    <a:pt x="4946" y="205998"/>
                  </a:cubicBezTo>
                  <a:cubicBezTo>
                    <a:pt x="-21395" y="181539"/>
                    <a:pt x="65153" y="93110"/>
                    <a:pt x="83968" y="59243"/>
                  </a:cubicBezTo>
                  <a:cubicBezTo>
                    <a:pt x="102783" y="25376"/>
                    <a:pt x="85850" y="-10372"/>
                    <a:pt x="117835" y="2798"/>
                  </a:cubicBezTo>
                  <a:cubicBezTo>
                    <a:pt x="149820" y="15968"/>
                    <a:pt x="257064" y="108161"/>
                    <a:pt x="275879" y="138265"/>
                  </a:cubicBezTo>
                  <a:cubicBezTo>
                    <a:pt x="294694" y="168369"/>
                    <a:pt x="287168" y="194709"/>
                    <a:pt x="242012" y="205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98518" y="1287778"/>
              <a:ext cx="489041" cy="819012"/>
            </a:xfrm>
            <a:custGeom>
              <a:avLst/>
              <a:gdLst>
                <a:gd name="connsiteX0" fmla="*/ 160949 w 489041"/>
                <a:gd name="connsiteY0" fmla="*/ 778089 h 819012"/>
                <a:gd name="connsiteX1" fmla="*/ 386726 w 489041"/>
                <a:gd name="connsiteY1" fmla="*/ 800666 h 819012"/>
                <a:gd name="connsiteX2" fmla="*/ 488326 w 489041"/>
                <a:gd name="connsiteY2" fmla="*/ 586178 h 819012"/>
                <a:gd name="connsiteX3" fmla="*/ 420593 w 489041"/>
                <a:gd name="connsiteY3" fmla="*/ 55600 h 819012"/>
                <a:gd name="connsiteX4" fmla="*/ 217393 w 489041"/>
                <a:gd name="connsiteY4" fmla="*/ 55600 h 819012"/>
                <a:gd name="connsiteX5" fmla="*/ 59349 w 489041"/>
                <a:gd name="connsiteY5" fmla="*/ 405555 h 819012"/>
                <a:gd name="connsiteX6" fmla="*/ 2904 w 489041"/>
                <a:gd name="connsiteY6" fmla="*/ 541022 h 819012"/>
                <a:gd name="connsiteX7" fmla="*/ 160949 w 489041"/>
                <a:gd name="connsiteY7" fmla="*/ 778089 h 81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041" h="819012">
                  <a:moveTo>
                    <a:pt x="160949" y="778089"/>
                  </a:moveTo>
                  <a:cubicBezTo>
                    <a:pt x="224919" y="821363"/>
                    <a:pt x="332163" y="832651"/>
                    <a:pt x="386726" y="800666"/>
                  </a:cubicBezTo>
                  <a:cubicBezTo>
                    <a:pt x="441289" y="768681"/>
                    <a:pt x="482682" y="710356"/>
                    <a:pt x="488326" y="586178"/>
                  </a:cubicBezTo>
                  <a:cubicBezTo>
                    <a:pt x="493971" y="462000"/>
                    <a:pt x="465749" y="144030"/>
                    <a:pt x="420593" y="55600"/>
                  </a:cubicBezTo>
                  <a:cubicBezTo>
                    <a:pt x="375437" y="-32830"/>
                    <a:pt x="277600" y="-2726"/>
                    <a:pt x="217393" y="55600"/>
                  </a:cubicBezTo>
                  <a:cubicBezTo>
                    <a:pt x="157186" y="113926"/>
                    <a:pt x="95097" y="324651"/>
                    <a:pt x="59349" y="405555"/>
                  </a:cubicBezTo>
                  <a:cubicBezTo>
                    <a:pt x="23601" y="486459"/>
                    <a:pt x="-10266" y="480815"/>
                    <a:pt x="2904" y="541022"/>
                  </a:cubicBezTo>
                  <a:cubicBezTo>
                    <a:pt x="16074" y="601229"/>
                    <a:pt x="96979" y="734815"/>
                    <a:pt x="160949" y="7780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98375" y="1480066"/>
              <a:ext cx="411425" cy="626724"/>
              <a:chOff x="1798375" y="1480066"/>
              <a:chExt cx="411425" cy="62672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209800" y="1480066"/>
                <a:ext cx="0" cy="62672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1798375" y="1634487"/>
                <a:ext cx="351378" cy="404093"/>
                <a:chOff x="540429" y="880646"/>
                <a:chExt cx="351378" cy="404093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40429" y="91540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dirty="0" smtClean="0"/>
                    <a:t>w</a:t>
                  </a:r>
                  <a:endParaRPr lang="en-US" sz="18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89845" y="880646"/>
                  <a:ext cx="255315" cy="33855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>
              <a:off x="2667000" y="1261797"/>
              <a:ext cx="685800" cy="4074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95699" y="857957"/>
              <a:ext cx="161720" cy="2153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49952" y="779202"/>
              <a:ext cx="2155548" cy="271079"/>
            </a:xfrm>
            <a:custGeom>
              <a:avLst/>
              <a:gdLst>
                <a:gd name="connsiteX0" fmla="*/ 494627 w 2155548"/>
                <a:gd name="connsiteY0" fmla="*/ 259791 h 271079"/>
                <a:gd name="connsiteX1" fmla="*/ 370449 w 2155548"/>
                <a:gd name="connsiteY1" fmla="*/ 192057 h 271079"/>
                <a:gd name="connsiteX2" fmla="*/ 246271 w 2155548"/>
                <a:gd name="connsiteY2" fmla="*/ 146902 h 271079"/>
                <a:gd name="connsiteX3" fmla="*/ 99516 w 2155548"/>
                <a:gd name="connsiteY3" fmla="*/ 90457 h 271079"/>
                <a:gd name="connsiteX4" fmla="*/ 1894449 w 2155548"/>
                <a:gd name="connsiteY4" fmla="*/ 146 h 271079"/>
                <a:gd name="connsiteX5" fmla="*/ 2007338 w 2155548"/>
                <a:gd name="connsiteY5" fmla="*/ 113035 h 271079"/>
                <a:gd name="connsiteX6" fmla="*/ 573649 w 2155548"/>
                <a:gd name="connsiteY6" fmla="*/ 271079 h 2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548" h="271079">
                  <a:moveTo>
                    <a:pt x="494627" y="259791"/>
                  </a:moveTo>
                  <a:cubicBezTo>
                    <a:pt x="453234" y="235331"/>
                    <a:pt x="411842" y="210872"/>
                    <a:pt x="370449" y="192057"/>
                  </a:cubicBezTo>
                  <a:cubicBezTo>
                    <a:pt x="329056" y="173242"/>
                    <a:pt x="246271" y="146902"/>
                    <a:pt x="246271" y="146902"/>
                  </a:cubicBezTo>
                  <a:cubicBezTo>
                    <a:pt x="201116" y="129969"/>
                    <a:pt x="-175180" y="114916"/>
                    <a:pt x="99516" y="90457"/>
                  </a:cubicBezTo>
                  <a:cubicBezTo>
                    <a:pt x="374212" y="65998"/>
                    <a:pt x="1576479" y="-3617"/>
                    <a:pt x="1894449" y="146"/>
                  </a:cubicBezTo>
                  <a:cubicBezTo>
                    <a:pt x="2212419" y="3909"/>
                    <a:pt x="2227471" y="67880"/>
                    <a:pt x="2007338" y="113035"/>
                  </a:cubicBezTo>
                  <a:cubicBezTo>
                    <a:pt x="1787205" y="158190"/>
                    <a:pt x="1180427" y="214634"/>
                    <a:pt x="573649" y="27107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162651" y="2566556"/>
              <a:ext cx="3104549" cy="5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162651" y="1781186"/>
              <a:ext cx="1188260" cy="785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2400" y="706942"/>
              <a:ext cx="3298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Given. Training Data. {</a:t>
              </a:r>
              <a:r>
                <a:rPr lang="en-US" sz="1800" b="1" dirty="0" smtClean="0"/>
                <a:t>x</a:t>
              </a:r>
              <a:r>
                <a:rPr lang="en-US" sz="1800" baseline="30000" dirty="0" smtClean="0"/>
                <a:t>(n</a:t>
              </a:r>
              <a:r>
                <a:rPr lang="en-US" sz="1800" baseline="30000" dirty="0"/>
                <a:t>)</a:t>
              </a:r>
              <a:r>
                <a:rPr lang="en-US" sz="1800" dirty="0"/>
                <a:t> </a:t>
              </a:r>
              <a:r>
                <a:rPr lang="en-US" sz="1800" dirty="0" smtClean="0">
                  <a:solidFill>
                    <a:schemeClr val="accent1"/>
                  </a:solidFill>
                </a:rPr>
                <a:t>, y</a:t>
              </a:r>
              <a:r>
                <a:rPr lang="en-US" sz="1800" baseline="30000" dirty="0" smtClean="0"/>
                <a:t>(n</a:t>
              </a:r>
              <a:r>
                <a:rPr lang="en-US" sz="1800" baseline="30000" dirty="0"/>
                <a:t>)</a:t>
              </a:r>
              <a:r>
                <a:rPr lang="en-US" sz="1800" dirty="0"/>
                <a:t> </a:t>
              </a:r>
              <a:r>
                <a:rPr lang="en-US" sz="1800" dirty="0" smtClean="0"/>
                <a:t>}</a:t>
              </a:r>
              <a:endParaRPr lang="en-US" sz="1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6267" y="1002268"/>
              <a:ext cx="331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Find {</a:t>
              </a:r>
              <a:r>
                <a:rPr lang="en-US" sz="1800" b="1" dirty="0" smtClean="0"/>
                <a:t>w</a:t>
              </a:r>
              <a:r>
                <a:rPr lang="en-US" sz="1800" dirty="0" smtClean="0"/>
                <a:t> , b} that separates yes/no</a:t>
              </a:r>
              <a:endParaRPr lang="en-US" sz="1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08937" y="2024895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x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78733" y="264266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r>
                <a:rPr lang="en-US" sz="1800" baseline="-25000" dirty="0"/>
                <a:t>2</a:t>
              </a:r>
              <a:endParaRPr lang="en-US" sz="1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9937" y="163687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r>
                <a:rPr lang="en-US" sz="1800" baseline="-25000" dirty="0" smtClean="0"/>
                <a:t>3</a:t>
              </a:r>
              <a:endParaRPr lang="en-US" sz="1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76628" y="2607748"/>
              <a:ext cx="490372" cy="27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176628" y="2552113"/>
              <a:ext cx="2547966" cy="646331"/>
              <a:chOff x="2020109" y="2606016"/>
              <a:chExt cx="2547966" cy="64633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371914" y="2829443"/>
                <a:ext cx="1196161" cy="404093"/>
                <a:chOff x="313251" y="880646"/>
                <a:chExt cx="1196161" cy="40409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313251" y="915407"/>
                  <a:ext cx="119616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smtClean="0"/>
                    <a:t>0=</a:t>
                  </a:r>
                  <a:r>
                    <a:rPr lang="en-US" sz="1800" b="1" dirty="0" err="1" smtClean="0"/>
                    <a:t>w</a:t>
                  </a:r>
                  <a:r>
                    <a:rPr lang="en-US" sz="1800" dirty="0" err="1" smtClean="0">
                      <a:latin typeface="Cambria Math"/>
                      <a:ea typeface="Cambria Math"/>
                    </a:rPr>
                    <a:t>·</a:t>
                  </a:r>
                  <a:r>
                    <a:rPr lang="en-US" sz="1800" b="1" dirty="0" err="1" smtClean="0"/>
                    <a:t>x</a:t>
                  </a:r>
                  <a:r>
                    <a:rPr lang="en-US" sz="1800" dirty="0" err="1" smtClean="0"/>
                    <a:t>+b</a:t>
                  </a:r>
                  <a:r>
                    <a:rPr lang="en-US" sz="1800" dirty="0" smtClean="0"/>
                    <a:t>   </a:t>
                  </a:r>
                  <a:endParaRPr lang="en-US" sz="18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89845" y="880646"/>
                  <a:ext cx="2553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^</a:t>
                  </a:r>
                  <a:endParaRPr lang="en-US" sz="1600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2020109" y="2606016"/>
                <a:ext cx="15055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Points </a:t>
                </a:r>
                <a:r>
                  <a:rPr lang="en-US" sz="1800" b="1" dirty="0" smtClean="0"/>
                  <a:t>x</a:t>
                </a:r>
                <a:r>
                  <a:rPr lang="en-US" sz="1800" dirty="0" smtClean="0"/>
                  <a:t> on </a:t>
                </a:r>
              </a:p>
              <a:p>
                <a:r>
                  <a:rPr lang="en-US" sz="1800" dirty="0" smtClean="0"/>
                  <a:t>a plane satisfy</a:t>
                </a:r>
                <a:endParaRPr lang="en-US" sz="1800" dirty="0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47859" y="742413"/>
              <a:ext cx="4796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x</a:t>
              </a:r>
              <a:r>
                <a:rPr lang="en-US" sz="1800" baseline="30000" dirty="0"/>
                <a:t>(n)</a:t>
              </a:r>
              <a:endParaRPr lang="en-US" sz="18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987653" y="829630"/>
              <a:ext cx="140406" cy="154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73027" y="1058273"/>
              <a:ext cx="125759" cy="75583"/>
            </a:xfrm>
            <a:custGeom>
              <a:avLst/>
              <a:gdLst>
                <a:gd name="connsiteX0" fmla="*/ 80684 w 125759"/>
                <a:gd name="connsiteY0" fmla="*/ 74999 h 75583"/>
                <a:gd name="connsiteX1" fmla="*/ 2862 w 125759"/>
                <a:gd name="connsiteY1" fmla="*/ 40953 h 75583"/>
                <a:gd name="connsiteX2" fmla="*/ 27182 w 125759"/>
                <a:gd name="connsiteY2" fmla="*/ 2042 h 75583"/>
                <a:gd name="connsiteX3" fmla="*/ 124458 w 125759"/>
                <a:gd name="connsiteY3" fmla="*/ 11770 h 75583"/>
                <a:gd name="connsiteX4" fmla="*/ 80684 w 125759"/>
                <a:gd name="connsiteY4" fmla="*/ 74999 h 7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59" h="75583">
                  <a:moveTo>
                    <a:pt x="80684" y="74999"/>
                  </a:moveTo>
                  <a:cubicBezTo>
                    <a:pt x="60418" y="79863"/>
                    <a:pt x="11779" y="53112"/>
                    <a:pt x="2862" y="40953"/>
                  </a:cubicBezTo>
                  <a:cubicBezTo>
                    <a:pt x="-6055" y="28793"/>
                    <a:pt x="6916" y="6906"/>
                    <a:pt x="27182" y="2042"/>
                  </a:cubicBezTo>
                  <a:cubicBezTo>
                    <a:pt x="47448" y="-2822"/>
                    <a:pt x="116352" y="1232"/>
                    <a:pt x="124458" y="11770"/>
                  </a:cubicBezTo>
                  <a:cubicBezTo>
                    <a:pt x="132564" y="22308"/>
                    <a:pt x="100950" y="70135"/>
                    <a:pt x="80684" y="749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507249" y="2012541"/>
              <a:ext cx="113243" cy="104698"/>
            </a:xfrm>
            <a:custGeom>
              <a:avLst/>
              <a:gdLst>
                <a:gd name="connsiteX0" fmla="*/ 11249 w 113243"/>
                <a:gd name="connsiteY0" fmla="*/ 5948 h 104698"/>
                <a:gd name="connsiteX1" fmla="*/ 11249 w 113243"/>
                <a:gd name="connsiteY1" fmla="*/ 88633 h 104698"/>
                <a:gd name="connsiteX2" fmla="*/ 103662 w 113243"/>
                <a:gd name="connsiteY2" fmla="*/ 98361 h 104698"/>
                <a:gd name="connsiteX3" fmla="*/ 98798 w 113243"/>
                <a:gd name="connsiteY3" fmla="*/ 15676 h 104698"/>
                <a:gd name="connsiteX4" fmla="*/ 11249 w 113243"/>
                <a:gd name="connsiteY4" fmla="*/ 5948 h 10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43" h="104698">
                  <a:moveTo>
                    <a:pt x="11249" y="5948"/>
                  </a:moveTo>
                  <a:cubicBezTo>
                    <a:pt x="-3343" y="18108"/>
                    <a:pt x="-4153" y="73231"/>
                    <a:pt x="11249" y="88633"/>
                  </a:cubicBezTo>
                  <a:cubicBezTo>
                    <a:pt x="26651" y="104035"/>
                    <a:pt x="89071" y="110521"/>
                    <a:pt x="103662" y="98361"/>
                  </a:cubicBezTo>
                  <a:cubicBezTo>
                    <a:pt x="118254" y="86202"/>
                    <a:pt x="115821" y="29457"/>
                    <a:pt x="98798" y="15676"/>
                  </a:cubicBezTo>
                  <a:cubicBezTo>
                    <a:pt x="81775" y="1895"/>
                    <a:pt x="25841" y="-6212"/>
                    <a:pt x="11249" y="59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170878" y="1784195"/>
              <a:ext cx="3980985" cy="791737"/>
            </a:xfrm>
            <a:custGeom>
              <a:avLst/>
              <a:gdLst>
                <a:gd name="connsiteX0" fmla="*/ 0 w 3980985"/>
                <a:gd name="connsiteY0" fmla="*/ 769434 h 791737"/>
                <a:gd name="connsiteX1" fmla="*/ 1193181 w 3980985"/>
                <a:gd name="connsiteY1" fmla="*/ 0 h 791737"/>
                <a:gd name="connsiteX2" fmla="*/ 3980985 w 3980985"/>
                <a:gd name="connsiteY2" fmla="*/ 33454 h 791737"/>
                <a:gd name="connsiteX3" fmla="*/ 3066585 w 3980985"/>
                <a:gd name="connsiteY3" fmla="*/ 791737 h 791737"/>
                <a:gd name="connsiteX4" fmla="*/ 0 w 3980985"/>
                <a:gd name="connsiteY4" fmla="*/ 769434 h 7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985" h="791737">
                  <a:moveTo>
                    <a:pt x="0" y="769434"/>
                  </a:moveTo>
                  <a:lnTo>
                    <a:pt x="1193181" y="0"/>
                  </a:lnTo>
                  <a:lnTo>
                    <a:pt x="3980985" y="33454"/>
                  </a:lnTo>
                  <a:lnTo>
                    <a:pt x="3066585" y="791737"/>
                  </a:lnTo>
                  <a:lnTo>
                    <a:pt x="0" y="76943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382932" y="3233205"/>
              <a:ext cx="3789820" cy="37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6001" y="2710252"/>
              <a:ext cx="1753799" cy="6403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2714925" y="2173871"/>
              <a:ext cx="167977" cy="18306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915517" y="955219"/>
              <a:ext cx="167977" cy="18306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750268" y="1149929"/>
              <a:ext cx="1178679" cy="1037569"/>
              <a:chOff x="2727606" y="1136302"/>
              <a:chExt cx="1178679" cy="103756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727606" y="1343383"/>
                <a:ext cx="7873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x</a:t>
                </a:r>
                <a:r>
                  <a:rPr lang="en-US" sz="1800" baseline="30000" dirty="0"/>
                  <a:t>(n</a:t>
                </a:r>
                <a:r>
                  <a:rPr lang="en-US" sz="1800" baseline="30000" dirty="0" smtClean="0"/>
                  <a:t>)</a:t>
                </a:r>
                <a:r>
                  <a:rPr lang="en-US" sz="1800" dirty="0" smtClean="0"/>
                  <a:t> - </a:t>
                </a:r>
                <a:r>
                  <a:rPr lang="en-US" sz="1800" b="1" dirty="0" smtClean="0"/>
                  <a:t>x</a:t>
                </a:r>
                <a:endParaRPr lang="en-US" sz="1800" b="1" dirty="0"/>
              </a:p>
            </p:txBody>
          </p:sp>
          <p:cxnSp>
            <p:nvCxnSpPr>
              <p:cNvPr id="63" name="Straight Arrow Connector 62"/>
              <p:cNvCxnSpPr>
                <a:stCxn id="59" idx="0"/>
              </p:cNvCxnSpPr>
              <p:nvPr/>
            </p:nvCxnSpPr>
            <p:spPr>
              <a:xfrm flipV="1">
                <a:off x="2798914" y="1136302"/>
                <a:ext cx="1107371" cy="10375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2714925" y="1157860"/>
              <a:ext cx="1249922" cy="1107542"/>
              <a:chOff x="2714925" y="1157860"/>
              <a:chExt cx="1249922" cy="1107542"/>
            </a:xfrm>
          </p:grpSpPr>
          <p:cxnSp>
            <p:nvCxnSpPr>
              <p:cNvPr id="65" name="Straight Connector 64"/>
              <p:cNvCxnSpPr>
                <a:stCxn id="59" idx="2"/>
              </p:cNvCxnSpPr>
              <p:nvPr/>
            </p:nvCxnSpPr>
            <p:spPr>
              <a:xfrm flipV="1">
                <a:off x="2714925" y="2265401"/>
                <a:ext cx="1225057" cy="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3939982" y="1157860"/>
                <a:ext cx="24865" cy="10916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032225" y="1240513"/>
              <a:ext cx="1553630" cy="437138"/>
              <a:chOff x="4009754" y="1287029"/>
              <a:chExt cx="1553630" cy="43713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009754" y="1354835"/>
                <a:ext cx="15536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800" dirty="0" smtClean="0"/>
                  <a:t>=</a:t>
                </a:r>
                <a:r>
                  <a:rPr lang="en-US" sz="1800" b="1" dirty="0" err="1" smtClean="0"/>
                  <a:t>w</a:t>
                </a:r>
                <a:r>
                  <a:rPr lang="en-US" sz="1800" baseline="30000" dirty="0" err="1" smtClean="0"/>
                  <a:t>T</a:t>
                </a:r>
                <a:r>
                  <a:rPr lang="en-US" sz="1800" dirty="0" smtClean="0"/>
                  <a:t>{</a:t>
                </a:r>
                <a:r>
                  <a:rPr lang="en-US" sz="1800" b="1" dirty="0" smtClean="0"/>
                  <a:t>x</a:t>
                </a:r>
                <a:r>
                  <a:rPr lang="en-US" sz="1800" baseline="30000" dirty="0" smtClean="0"/>
                  <a:t>(n)</a:t>
                </a:r>
                <a:r>
                  <a:rPr lang="en-US" sz="1800" dirty="0" smtClean="0"/>
                  <a:t> –</a:t>
                </a:r>
                <a:r>
                  <a:rPr lang="en-US" sz="1800" b="1" dirty="0" smtClean="0"/>
                  <a:t> x</a:t>
                </a:r>
                <a:r>
                  <a:rPr lang="en-US" sz="1800" dirty="0" smtClean="0"/>
                  <a:t>}</a:t>
                </a:r>
                <a:endParaRPr lang="en-US" sz="18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306174" y="1287029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726" y="2961753"/>
            <a:ext cx="1285875" cy="13049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17311" y="3720818"/>
            <a:ext cx="3296095" cy="492443"/>
            <a:chOff x="4850838" y="3728979"/>
            <a:chExt cx="3296095" cy="492443"/>
          </a:xfrm>
        </p:grpSpPr>
        <p:sp>
          <p:nvSpPr>
            <p:cNvPr id="3" name="TextBox 2"/>
            <p:cNvSpPr txBox="1"/>
            <p:nvPr/>
          </p:nvSpPr>
          <p:spPr>
            <a:xfrm>
              <a:off x="4850838" y="3728979"/>
              <a:ext cx="3296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Given Class=1 if above plane otherwise  -1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581892" y="3970942"/>
              <a:ext cx="638035" cy="2504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29255" y="3747338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Derivatives hate </a:t>
            </a:r>
          </a:p>
          <a:p>
            <a:pPr algn="ctr"/>
            <a:r>
              <a:rPr lang="en-US" sz="1100" dirty="0" smtClean="0"/>
              <a:t>absolute value signs</a:t>
            </a:r>
            <a:endParaRPr lang="en-US" sz="11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507" y="-20051"/>
            <a:ext cx="4867275" cy="1543050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>
          <a:xfrm>
            <a:off x="4481411" y="783771"/>
            <a:ext cx="1153479" cy="4311522"/>
          </a:xfrm>
          <a:custGeom>
            <a:avLst/>
            <a:gdLst>
              <a:gd name="connsiteX0" fmla="*/ 1135618 w 1153479"/>
              <a:gd name="connsiteY0" fmla="*/ 0 h 4392386"/>
              <a:gd name="connsiteX1" fmla="*/ 1119289 w 1153479"/>
              <a:gd name="connsiteY1" fmla="*/ 947058 h 4392386"/>
              <a:gd name="connsiteX2" fmla="*/ 825375 w 1153479"/>
              <a:gd name="connsiteY2" fmla="*/ 1191986 h 4392386"/>
              <a:gd name="connsiteX3" fmla="*/ 547789 w 1153479"/>
              <a:gd name="connsiteY3" fmla="*/ 1436915 h 4392386"/>
              <a:gd name="connsiteX4" fmla="*/ 433489 w 1153479"/>
              <a:gd name="connsiteY4" fmla="*/ 2269672 h 4392386"/>
              <a:gd name="connsiteX5" fmla="*/ 123246 w 1153479"/>
              <a:gd name="connsiteY5" fmla="*/ 2743200 h 4392386"/>
              <a:gd name="connsiteX6" fmla="*/ 25275 w 1153479"/>
              <a:gd name="connsiteY6" fmla="*/ 3135086 h 4392386"/>
              <a:gd name="connsiteX7" fmla="*/ 564118 w 1153479"/>
              <a:gd name="connsiteY7" fmla="*/ 4392386 h 43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479" h="4392386">
                <a:moveTo>
                  <a:pt x="1135618" y="0"/>
                </a:moveTo>
                <a:cubicBezTo>
                  <a:pt x="1153307" y="374197"/>
                  <a:pt x="1170996" y="748394"/>
                  <a:pt x="1119289" y="947058"/>
                </a:cubicBezTo>
                <a:cubicBezTo>
                  <a:pt x="1067582" y="1145722"/>
                  <a:pt x="920625" y="1110343"/>
                  <a:pt x="825375" y="1191986"/>
                </a:cubicBezTo>
                <a:cubicBezTo>
                  <a:pt x="730125" y="1273629"/>
                  <a:pt x="613103" y="1257301"/>
                  <a:pt x="547789" y="1436915"/>
                </a:cubicBezTo>
                <a:cubicBezTo>
                  <a:pt x="482475" y="1616529"/>
                  <a:pt x="504246" y="2051958"/>
                  <a:pt x="433489" y="2269672"/>
                </a:cubicBezTo>
                <a:cubicBezTo>
                  <a:pt x="362732" y="2487386"/>
                  <a:pt x="191282" y="2598964"/>
                  <a:pt x="123246" y="2743200"/>
                </a:cubicBezTo>
                <a:cubicBezTo>
                  <a:pt x="55210" y="2887436"/>
                  <a:pt x="-48204" y="2860222"/>
                  <a:pt x="25275" y="3135086"/>
                </a:cubicBezTo>
                <a:cubicBezTo>
                  <a:pt x="98754" y="3409950"/>
                  <a:pt x="331436" y="3901168"/>
                  <a:pt x="564118" y="4392386"/>
                </a:cubicBezTo>
              </a:path>
            </a:pathLst>
          </a:custGeom>
          <a:noFill/>
          <a:ln>
            <a:solidFill>
              <a:srgbClr val="19E919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037614" y="718457"/>
            <a:ext cx="1923932" cy="4615543"/>
          </a:xfrm>
          <a:custGeom>
            <a:avLst/>
            <a:gdLst>
              <a:gd name="connsiteX0" fmla="*/ 0 w 1783455"/>
              <a:gd name="connsiteY0" fmla="*/ 0 h 3739243"/>
              <a:gd name="connsiteX1" fmla="*/ 440872 w 1783455"/>
              <a:gd name="connsiteY1" fmla="*/ 1143000 h 3739243"/>
              <a:gd name="connsiteX2" fmla="*/ 1420586 w 1783455"/>
              <a:gd name="connsiteY2" fmla="*/ 1338943 h 3739243"/>
              <a:gd name="connsiteX3" fmla="*/ 1567543 w 1783455"/>
              <a:gd name="connsiteY3" fmla="*/ 1502229 h 3739243"/>
              <a:gd name="connsiteX4" fmla="*/ 1730829 w 1783455"/>
              <a:gd name="connsiteY4" fmla="*/ 2922814 h 3739243"/>
              <a:gd name="connsiteX5" fmla="*/ 1730829 w 1783455"/>
              <a:gd name="connsiteY5" fmla="*/ 3461657 h 3739243"/>
              <a:gd name="connsiteX6" fmla="*/ 1110343 w 1783455"/>
              <a:gd name="connsiteY6" fmla="*/ 3739243 h 37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455" h="3739243">
                <a:moveTo>
                  <a:pt x="0" y="0"/>
                </a:moveTo>
                <a:cubicBezTo>
                  <a:pt x="102054" y="459921"/>
                  <a:pt x="204108" y="919843"/>
                  <a:pt x="440872" y="1143000"/>
                </a:cubicBezTo>
                <a:cubicBezTo>
                  <a:pt x="677636" y="1366157"/>
                  <a:pt x="1232807" y="1279071"/>
                  <a:pt x="1420586" y="1338943"/>
                </a:cubicBezTo>
                <a:cubicBezTo>
                  <a:pt x="1608365" y="1398815"/>
                  <a:pt x="1515836" y="1238250"/>
                  <a:pt x="1567543" y="1502229"/>
                </a:cubicBezTo>
                <a:cubicBezTo>
                  <a:pt x="1619250" y="1766208"/>
                  <a:pt x="1703615" y="2596243"/>
                  <a:pt x="1730829" y="2922814"/>
                </a:cubicBezTo>
                <a:cubicBezTo>
                  <a:pt x="1758043" y="3249385"/>
                  <a:pt x="1834243" y="3325586"/>
                  <a:pt x="1730829" y="3461657"/>
                </a:cubicBezTo>
                <a:cubicBezTo>
                  <a:pt x="1627415" y="3597728"/>
                  <a:pt x="1368879" y="3668485"/>
                  <a:pt x="1110343" y="3739243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262257" y="881743"/>
            <a:ext cx="785842" cy="4639790"/>
          </a:xfrm>
          <a:custGeom>
            <a:avLst/>
            <a:gdLst>
              <a:gd name="connsiteX0" fmla="*/ 310243 w 785842"/>
              <a:gd name="connsiteY0" fmla="*/ 0 h 4639790"/>
              <a:gd name="connsiteX1" fmla="*/ 457200 w 785842"/>
              <a:gd name="connsiteY1" fmla="*/ 898071 h 4639790"/>
              <a:gd name="connsiteX2" fmla="*/ 751114 w 785842"/>
              <a:gd name="connsiteY2" fmla="*/ 3086100 h 4639790"/>
              <a:gd name="connsiteX3" fmla="*/ 751114 w 785842"/>
              <a:gd name="connsiteY3" fmla="*/ 4376057 h 4639790"/>
              <a:gd name="connsiteX4" fmla="*/ 489857 w 785842"/>
              <a:gd name="connsiteY4" fmla="*/ 4620986 h 4639790"/>
              <a:gd name="connsiteX5" fmla="*/ 0 w 785842"/>
              <a:gd name="connsiteY5" fmla="*/ 4604657 h 463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42" h="4639790">
                <a:moveTo>
                  <a:pt x="310243" y="0"/>
                </a:moveTo>
                <a:cubicBezTo>
                  <a:pt x="346982" y="191860"/>
                  <a:pt x="383722" y="383721"/>
                  <a:pt x="457200" y="898071"/>
                </a:cubicBezTo>
                <a:cubicBezTo>
                  <a:pt x="530678" y="1412421"/>
                  <a:pt x="702128" y="2506436"/>
                  <a:pt x="751114" y="3086100"/>
                </a:cubicBezTo>
                <a:cubicBezTo>
                  <a:pt x="800100" y="3665764"/>
                  <a:pt x="794657" y="4120243"/>
                  <a:pt x="751114" y="4376057"/>
                </a:cubicBezTo>
                <a:cubicBezTo>
                  <a:pt x="707571" y="4631871"/>
                  <a:pt x="615043" y="4582886"/>
                  <a:pt x="489857" y="4620986"/>
                </a:cubicBezTo>
                <a:cubicBezTo>
                  <a:pt x="364671" y="4659086"/>
                  <a:pt x="182335" y="4631871"/>
                  <a:pt x="0" y="4604657"/>
                </a:cubicBezTo>
              </a:path>
            </a:pathLst>
          </a:custGeom>
          <a:noFill/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91409" y="773161"/>
            <a:ext cx="135232" cy="175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324600" y="780106"/>
            <a:ext cx="135232" cy="175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89568" y="838200"/>
            <a:ext cx="135232" cy="175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229600" y="990600"/>
            <a:ext cx="135232" cy="175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05800" y="228600"/>
            <a:ext cx="135232" cy="175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0261 -0.2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2" grpId="0"/>
      <p:bldP spid="20" grpId="0"/>
      <p:bldP spid="70" grpId="0" animBg="1"/>
      <p:bldP spid="71" grpId="0" animBg="1"/>
      <p:bldP spid="73" grpId="0" animBg="1"/>
      <p:bldP spid="2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5026261"/>
            <a:ext cx="7761822" cy="1838428"/>
            <a:chOff x="990600" y="5026261"/>
            <a:chExt cx="7761822" cy="1838428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5026261"/>
              <a:ext cx="7761822" cy="1683204"/>
              <a:chOff x="-185765" y="5174796"/>
              <a:chExt cx="7761822" cy="168320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43" y="5174796"/>
                <a:ext cx="6236714" cy="168320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185765" y="5261178"/>
                <a:ext cx="3900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Partial Goal: </a:t>
                </a:r>
                <a:r>
                  <a:rPr lang="en-US" sz="2400" dirty="0" smtClean="0"/>
                  <a:t>Given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22698" y="5867863"/>
              <a:ext cx="5213245" cy="996826"/>
              <a:chOff x="3122698" y="5867863"/>
              <a:chExt cx="5213245" cy="99682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415455" y="6403024"/>
                <a:ext cx="3478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Clean separation condition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22698" y="5867863"/>
                <a:ext cx="5213245" cy="628779"/>
              </a:xfrm>
              <a:prstGeom prst="rect">
                <a:avLst/>
              </a:prstGeom>
              <a:solidFill>
                <a:srgbClr val="FF0000">
                  <a:alpha val="2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3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566 -0.2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7273" y="3435186"/>
            <a:ext cx="7700432" cy="1838428"/>
            <a:chOff x="1051990" y="5026261"/>
            <a:chExt cx="7700432" cy="1838428"/>
          </a:xfrm>
        </p:grpSpPr>
        <p:grpSp>
          <p:nvGrpSpPr>
            <p:cNvPr id="13" name="Group 12"/>
            <p:cNvGrpSpPr/>
            <p:nvPr/>
          </p:nvGrpSpPr>
          <p:grpSpPr>
            <a:xfrm>
              <a:off x="1051990" y="5026261"/>
              <a:ext cx="7700432" cy="1683204"/>
              <a:chOff x="-124375" y="5174796"/>
              <a:chExt cx="7700432" cy="168320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43" y="5174796"/>
                <a:ext cx="6236714" cy="168320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124375" y="5285733"/>
                <a:ext cx="3900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Partial Goal: </a:t>
                </a:r>
                <a:r>
                  <a:rPr lang="en-US" sz="2400" dirty="0" smtClean="0"/>
                  <a:t>Given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122698" y="5867863"/>
              <a:ext cx="5213245" cy="996826"/>
              <a:chOff x="3122698" y="5867863"/>
              <a:chExt cx="5213245" cy="99682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415455" y="6403024"/>
                <a:ext cx="3478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Clean separation condition</a:t>
                </a:r>
                <a:endParaRPr lang="en-US" sz="24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22698" y="5867863"/>
                <a:ext cx="5213245" cy="628779"/>
              </a:xfrm>
              <a:prstGeom prst="rect">
                <a:avLst/>
              </a:prstGeom>
              <a:solidFill>
                <a:srgbClr val="FF0000">
                  <a:alpha val="2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100" y="5423656"/>
            <a:ext cx="8695861" cy="1723025"/>
            <a:chOff x="38100" y="5423656"/>
            <a:chExt cx="8695861" cy="17230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5423656"/>
              <a:ext cx="5533561" cy="17230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100" y="5481935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Final Goal: </a:t>
              </a:r>
              <a:r>
                <a:rPr lang="en-US" sz="2400" dirty="0" smtClean="0"/>
                <a:t>Find 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525239" y="5440728"/>
            <a:ext cx="1046761" cy="6287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3" y="4007788"/>
            <a:ext cx="223670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gives us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d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given (</a:t>
            </a:r>
            <a:r>
              <a:rPr lang="en-US" sz="2000" b="1" dirty="0" err="1" smtClean="0">
                <a:solidFill>
                  <a:srgbClr val="FF0000"/>
                </a:solidFill>
              </a:rPr>
              <a:t>w,b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26" y="6069507"/>
            <a:ext cx="219964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finds 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 which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fattest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1804721"/>
            <a:ext cx="647700" cy="4812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57700" y="1733210"/>
            <a:ext cx="342900" cy="28311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86000" y="1988033"/>
            <a:ext cx="76200" cy="164617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316480" y="2270760"/>
            <a:ext cx="2164080" cy="1310640"/>
          </a:xfrm>
          <a:custGeom>
            <a:avLst/>
            <a:gdLst>
              <a:gd name="connsiteX0" fmla="*/ 2164080 w 2164080"/>
              <a:gd name="connsiteY0" fmla="*/ 1310640 h 1310640"/>
              <a:gd name="connsiteX1" fmla="*/ 441960 w 2164080"/>
              <a:gd name="connsiteY1" fmla="*/ 1188720 h 1310640"/>
              <a:gd name="connsiteX2" fmla="*/ 0 w 216408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4080" h="1310640">
                <a:moveTo>
                  <a:pt x="2164080" y="1310640"/>
                </a:moveTo>
                <a:lnTo>
                  <a:pt x="441960" y="1188720"/>
                </a:lnTo>
                <a:cubicBezTo>
                  <a:pt x="81280" y="970280"/>
                  <a:pt x="40640" y="485140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33364" y="1825340"/>
            <a:ext cx="2051632" cy="3722020"/>
            <a:chOff x="6933364" y="1825340"/>
            <a:chExt cx="2051632" cy="3722020"/>
          </a:xfrm>
        </p:grpSpPr>
        <p:sp>
          <p:nvSpPr>
            <p:cNvPr id="7" name="Freeform 6"/>
            <p:cNvSpPr/>
            <p:nvPr/>
          </p:nvSpPr>
          <p:spPr>
            <a:xfrm>
              <a:off x="7787640" y="2468880"/>
              <a:ext cx="1197356" cy="3078480"/>
            </a:xfrm>
            <a:custGeom>
              <a:avLst/>
              <a:gdLst>
                <a:gd name="connsiteX0" fmla="*/ 441960 w 1197356"/>
                <a:gd name="connsiteY0" fmla="*/ 3078480 h 3078480"/>
                <a:gd name="connsiteX1" fmla="*/ 1188720 w 1197356"/>
                <a:gd name="connsiteY1" fmla="*/ 2392680 h 3078480"/>
                <a:gd name="connsiteX2" fmla="*/ 0 w 1197356"/>
                <a:gd name="connsiteY2" fmla="*/ 0 h 307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356" h="3078480">
                  <a:moveTo>
                    <a:pt x="441960" y="3078480"/>
                  </a:moveTo>
                  <a:cubicBezTo>
                    <a:pt x="852170" y="2992120"/>
                    <a:pt x="1262380" y="2905760"/>
                    <a:pt x="1188720" y="2392680"/>
                  </a:cubicBezTo>
                  <a:cubicBezTo>
                    <a:pt x="1115060" y="1879600"/>
                    <a:pt x="557530" y="939800"/>
                    <a:pt x="0" y="0"/>
                  </a:cubicBezTo>
                </a:path>
              </a:pathLst>
            </a:custGeom>
            <a:noFill/>
            <a:ln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3364" y="1825340"/>
              <a:ext cx="490840" cy="461665"/>
            </a:xfrm>
            <a:prstGeom prst="rect">
              <a:avLst/>
            </a:prstGeom>
            <a:solidFill>
              <a:srgbClr val="FFFF87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2d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1827" y="1426410"/>
            <a:ext cx="4925541" cy="518075"/>
            <a:chOff x="1931827" y="1426410"/>
            <a:chExt cx="4925541" cy="518075"/>
          </a:xfrm>
        </p:grpSpPr>
        <p:sp>
          <p:nvSpPr>
            <p:cNvPr id="15" name="TextBox 14"/>
            <p:cNvSpPr txBox="1"/>
            <p:nvPr/>
          </p:nvSpPr>
          <p:spPr>
            <a:xfrm>
              <a:off x="1931827" y="157515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00B050"/>
                  </a:solidFill>
                </a:rPr>
                <a:t>1</a:t>
              </a:r>
              <a:r>
                <a:rPr lang="en-US" sz="1800" dirty="0" smtClean="0">
                  <a:solidFill>
                    <a:srgbClr val="00B050"/>
                  </a:solidFill>
                </a:rPr>
                <a:t>=1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37017" y="143844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</a:rPr>
                <a:t>=2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36685" y="142641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n-US" sz="1800" dirty="0" smtClean="0">
                  <a:solidFill>
                    <a:srgbClr val="002060"/>
                  </a:solidFill>
                </a:rPr>
                <a:t>=3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8788" y="4732842"/>
            <a:ext cx="239065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Which (</a:t>
            </a:r>
            <a:r>
              <a:rPr lang="en-US" sz="2000" b="1" dirty="0" err="1" smtClean="0">
                <a:solidFill>
                  <a:srgbClr val="FF0000"/>
                </a:solidFill>
              </a:rPr>
              <a:t>w,b</a:t>
            </a:r>
            <a:r>
              <a:rPr lang="en-US" sz="2000" b="1" dirty="0" smtClean="0">
                <a:solidFill>
                  <a:srgbClr val="FF0000"/>
                </a:solidFill>
              </a:rPr>
              <a:t>) is best?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27" grpId="0" animBg="1"/>
      <p:bldP spid="3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5423656"/>
            <a:ext cx="8695861" cy="1723025"/>
            <a:chOff x="38100" y="5423656"/>
            <a:chExt cx="8695861" cy="1723025"/>
          </a:xfrm>
        </p:grpSpPr>
        <p:grpSp>
          <p:nvGrpSpPr>
            <p:cNvPr id="5" name="Group 4"/>
            <p:cNvGrpSpPr/>
            <p:nvPr/>
          </p:nvGrpSpPr>
          <p:grpSpPr>
            <a:xfrm>
              <a:off x="38100" y="5423656"/>
              <a:ext cx="8695861" cy="1723025"/>
              <a:chOff x="38100" y="5423656"/>
              <a:chExt cx="8695861" cy="17230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423656"/>
                <a:ext cx="5533561" cy="17230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8100" y="5481935"/>
                <a:ext cx="349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 Goal: </a:t>
                </a:r>
                <a:r>
                  <a:rPr lang="en-US" sz="2400" dirty="0" smtClean="0"/>
                  <a:t>Find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525239" y="5440728"/>
              <a:ext cx="1046761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2826" y="6069507"/>
              <a:ext cx="2199640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This finds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which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Is fattest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0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3698 -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3151007"/>
            <a:ext cx="8695861" cy="1723025"/>
            <a:chOff x="38100" y="5423656"/>
            <a:chExt cx="8695861" cy="1723025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" y="5423656"/>
              <a:ext cx="8695861" cy="1723025"/>
              <a:chOff x="38100" y="5423656"/>
              <a:chExt cx="8695861" cy="17230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423656"/>
                <a:ext cx="5533561" cy="172302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8100" y="5481935"/>
                <a:ext cx="349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 Goal: </a:t>
                </a:r>
                <a:r>
                  <a:rPr lang="en-US" sz="2400" dirty="0" smtClean="0"/>
                  <a:t>Find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525239" y="5440728"/>
              <a:ext cx="1046761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486" y="4075176"/>
            <a:ext cx="9706372" cy="2819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90800" y="3209286"/>
            <a:ext cx="5638800" cy="3648714"/>
            <a:chOff x="2590800" y="3209286"/>
            <a:chExt cx="5638800" cy="3648714"/>
          </a:xfrm>
        </p:grpSpPr>
        <p:sp>
          <p:nvSpPr>
            <p:cNvPr id="2" name="Rectangle 1"/>
            <p:cNvSpPr/>
            <p:nvPr/>
          </p:nvSpPr>
          <p:spPr>
            <a:xfrm>
              <a:off x="5638800" y="3209286"/>
              <a:ext cx="2590800" cy="5875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0800" y="6324600"/>
              <a:ext cx="3719280" cy="5334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3506"/>
            <a:ext cx="48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19113" y="3894705"/>
            <a:ext cx="10668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993" y="3913210"/>
            <a:ext cx="7064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Scale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2200" dirty="0" smtClean="0">
                <a:cs typeface="Times New Roman" panose="02020603050405020304" pitchFamily="18" charset="0"/>
              </a:rPr>
              <a:t> so minimum margin thickness </a:t>
            </a:r>
            <a:r>
              <a:rPr lang="en-US" sz="22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cs typeface="Times New Roman" panose="02020603050405020304" pitchFamily="18" charset="0"/>
              </a:rPr>
              <a:t>=</a:t>
            </a:r>
            <a:r>
              <a:rPr lang="en-US" sz="2200" dirty="0" err="1" smtClean="0">
                <a:cs typeface="Times New Roman" panose="02020603050405020304" pitchFamily="18" charset="0"/>
              </a:rPr>
              <a:t>min|</a:t>
            </a:r>
            <a:r>
              <a:rPr lang="en-US" sz="2200" b="1" dirty="0" err="1" smtClean="0">
                <a:cs typeface="Times New Roman" panose="02020603050405020304" pitchFamily="18" charset="0"/>
              </a:rPr>
              <a:t>w</a:t>
            </a:r>
            <a:r>
              <a:rPr lang="en-US" sz="2200" baseline="30000" dirty="0" err="1" smtClean="0">
                <a:cs typeface="Times New Roman" panose="02020603050405020304" pitchFamily="18" charset="0"/>
              </a:rPr>
              <a:t>T</a:t>
            </a:r>
            <a:r>
              <a:rPr lang="en-US" sz="2200" dirty="0" err="1" smtClean="0">
                <a:cs typeface="Times New Roman" panose="02020603050405020304" pitchFamily="18" charset="0"/>
              </a:rPr>
              <a:t>·</a:t>
            </a:r>
            <a:r>
              <a:rPr lang="en-US" sz="2200" b="1" dirty="0" err="1" smtClean="0">
                <a:cs typeface="Times New Roman" panose="02020603050405020304" pitchFamily="18" charset="0"/>
              </a:rPr>
              <a:t>x</a:t>
            </a:r>
            <a:r>
              <a:rPr lang="en-US" sz="22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2200" dirty="0" smtClean="0">
                <a:cs typeface="Times New Roman" panose="02020603050405020304" pitchFamily="18" charset="0"/>
              </a:rPr>
              <a:t>+b| =1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116516" y="1665487"/>
            <a:ext cx="499240" cy="408791"/>
            <a:chOff x="7116516" y="1665487"/>
            <a:chExt cx="499240" cy="40879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116516" y="1851423"/>
              <a:ext cx="281581" cy="2228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52168" y="166548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4319362"/>
            <a:ext cx="7558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Hence max 1/||</a:t>
            </a:r>
            <a:r>
              <a:rPr lang="en-US" sz="2200" b="1" dirty="0" smtClean="0"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cs typeface="Times New Roman" panose="02020603050405020304" pitchFamily="18" charset="0"/>
              </a:rPr>
              <a:t>|| with norm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cs typeface="Times New Roman" panose="02020603050405020304" pitchFamily="18" charset="0"/>
              </a:rPr>
              <a:t> interpreted as </a:t>
            </a:r>
            <a:r>
              <a:rPr lang="en-US" sz="22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cs typeface="Times New Roman" panose="02020603050405020304" pitchFamily="18" charset="0"/>
              </a:rPr>
              <a:t> margin thickness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775" y="4762629"/>
            <a:ext cx="889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Equivalently min||</a:t>
            </a:r>
            <a:r>
              <a:rPr lang="en-US" sz="2200" b="1" dirty="0" smtClean="0"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cs typeface="Times New Roman" panose="02020603050405020304" pitchFamily="18" charset="0"/>
              </a:rPr>
              <a:t>|| with norm </a:t>
            </a:r>
            <a:r>
              <a:rPr lang="en-US" sz="2200" b="1" dirty="0" smtClean="0"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cs typeface="Times New Roman" panose="02020603050405020304" pitchFamily="18" charset="0"/>
              </a:rPr>
              <a:t> interpreted as </a:t>
            </a:r>
            <a:r>
              <a:rPr lang="en-US" sz="22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cs typeface="Times New Roman" panose="02020603050405020304" pitchFamily="18" charset="0"/>
              </a:rPr>
              <a:t> inverse margin thickness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2412" y="63666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621428" y="5734722"/>
            <a:ext cx="953948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6800" y="6015682"/>
            <a:ext cx="462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Points </a:t>
            </a:r>
            <a:r>
              <a:rPr lang="en-US" sz="1600" b="1" dirty="0" err="1" smtClean="0"/>
              <a:t>x</a:t>
            </a:r>
            <a:r>
              <a:rPr lang="en-US" sz="1600" baseline="-25000" dirty="0" err="1" smtClean="0"/>
              <a:t>n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on margin boundary</a:t>
            </a:r>
            <a:r>
              <a:rPr lang="en-US" sz="1600" dirty="0"/>
              <a:t> </a:t>
            </a:r>
            <a:r>
              <a:rPr lang="en-US" sz="1600" dirty="0" smtClean="0"/>
              <a:t>are support vectors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28600" y="4798031"/>
            <a:ext cx="8534400" cy="420635"/>
          </a:xfrm>
          <a:prstGeom prst="rect">
            <a:avLst/>
          </a:prstGeom>
          <a:solidFill>
            <a:srgbClr val="19E919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867400" y="896820"/>
            <a:ext cx="2590800" cy="2216524"/>
            <a:chOff x="5890619" y="896820"/>
            <a:chExt cx="2590800" cy="2216524"/>
          </a:xfrm>
        </p:grpSpPr>
        <p:grpSp>
          <p:nvGrpSpPr>
            <p:cNvPr id="36" name="Group 35"/>
            <p:cNvGrpSpPr/>
            <p:nvPr/>
          </p:nvGrpSpPr>
          <p:grpSpPr>
            <a:xfrm>
              <a:off x="5890619" y="896820"/>
              <a:ext cx="2590800" cy="2216524"/>
              <a:chOff x="5890619" y="896820"/>
              <a:chExt cx="2590800" cy="221652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096000" y="896820"/>
                <a:ext cx="0" cy="21563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890619" y="2969567"/>
                <a:ext cx="2590800" cy="36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oup 38"/>
            <p:cNvGrpSpPr/>
            <p:nvPr/>
          </p:nvGrpSpPr>
          <p:grpSpPr>
            <a:xfrm rot="5400000">
              <a:off x="5384998" y="1732151"/>
              <a:ext cx="1371600" cy="294918"/>
              <a:chOff x="6477000" y="2818426"/>
              <a:chExt cx="1371600" cy="29491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Rectangle 52"/>
          <p:cNvSpPr/>
          <p:nvPr/>
        </p:nvSpPr>
        <p:spPr>
          <a:xfrm>
            <a:off x="400547" y="3015368"/>
            <a:ext cx="8161234" cy="140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535219" y="999123"/>
            <a:ext cx="2498973" cy="2303577"/>
            <a:chOff x="5535219" y="999123"/>
            <a:chExt cx="2498973" cy="2303577"/>
          </a:xfrm>
        </p:grpSpPr>
        <p:sp>
          <p:nvSpPr>
            <p:cNvPr id="37" name="TextBox 36"/>
            <p:cNvSpPr txBox="1"/>
            <p:nvPr/>
          </p:nvSpPr>
          <p:spPr>
            <a:xfrm>
              <a:off x="6291407" y="2933368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5     10    15    20</a:t>
              </a:r>
              <a:endParaRPr lang="en-US" sz="18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20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15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10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 5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511126" y="986255"/>
            <a:ext cx="2441265" cy="2303577"/>
            <a:chOff x="5535219" y="999123"/>
            <a:chExt cx="2441265" cy="2303577"/>
          </a:xfrm>
        </p:grpSpPr>
        <p:sp>
          <p:nvSpPr>
            <p:cNvPr id="56" name="TextBox 55"/>
            <p:cNvSpPr txBox="1"/>
            <p:nvPr/>
          </p:nvSpPr>
          <p:spPr>
            <a:xfrm>
              <a:off x="6291407" y="2933368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1      2       3     4</a:t>
              </a:r>
              <a:endParaRPr lang="en-US" sz="18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1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cxnSp>
        <p:nvCxnSpPr>
          <p:cNvPr id="62" name="Straight Arrow Connector 61"/>
          <p:cNvCxnSpPr/>
          <p:nvPr/>
        </p:nvCxnSpPr>
        <p:spPr>
          <a:xfrm>
            <a:off x="6079573" y="2828394"/>
            <a:ext cx="392420" cy="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 1024"/>
          <p:cNvGrpSpPr/>
          <p:nvPr/>
        </p:nvGrpSpPr>
        <p:grpSpPr>
          <a:xfrm>
            <a:off x="6145753" y="954754"/>
            <a:ext cx="1142213" cy="1664071"/>
            <a:chOff x="6145753" y="954754"/>
            <a:chExt cx="1142213" cy="1664071"/>
          </a:xfrm>
        </p:grpSpPr>
        <p:sp>
          <p:nvSpPr>
            <p:cNvPr id="1024" name="Oval 1023"/>
            <p:cNvSpPr/>
            <p:nvPr/>
          </p:nvSpPr>
          <p:spPr>
            <a:xfrm>
              <a:off x="6910437" y="2235823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145753" y="2039268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45066" y="954754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8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7" grpId="0" animBg="1"/>
      <p:bldP spid="8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99292" y="4570217"/>
            <a:ext cx="10527079" cy="2217092"/>
            <a:chOff x="-225553" y="4640908"/>
            <a:chExt cx="10527079" cy="2217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5553" y="4640908"/>
              <a:ext cx="10527079" cy="22170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99236" y="4718891"/>
              <a:ext cx="15856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r>
                <a:rPr lang="en-US" sz="2000" dirty="0" smtClean="0"/>
                <a:t>y replacing  </a:t>
              </a:r>
              <a:endParaRPr lang="en-US" sz="20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44" y="3153148"/>
            <a:ext cx="7447712" cy="1547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335073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Final Goal: </a:t>
            </a:r>
            <a:r>
              <a:rPr lang="en-US" sz="2400" dirty="0" smtClean="0"/>
              <a:t>Find (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,b</a:t>
            </a:r>
            <a:r>
              <a:rPr lang="en-US" sz="2400" dirty="0" smtClean="0"/>
              <a:t>) </a:t>
            </a:r>
            <a:r>
              <a:rPr lang="en-US" sz="2400" dirty="0" err="1" smtClean="0"/>
              <a:t>s.t.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71800" y="5240454"/>
            <a:ext cx="3962400" cy="1481790"/>
          </a:xfrm>
          <a:prstGeom prst="rect">
            <a:avLst/>
          </a:prstGeom>
          <a:solidFill>
            <a:srgbClr val="19E919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8166" y="5505271"/>
            <a:ext cx="1875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Quad.</a:t>
            </a:r>
          </a:p>
          <a:p>
            <a:pPr algn="ctr"/>
            <a:r>
              <a:rPr lang="en-US" sz="2400" dirty="0" smtClean="0"/>
              <a:t>Programming</a:t>
            </a:r>
          </a:p>
          <a:p>
            <a:pPr algn="ctr"/>
            <a:r>
              <a:rPr lang="en-US" sz="2400" dirty="0" smtClean="0"/>
              <a:t>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6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3" y="211632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2" y="2896693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1" y="3677058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4457423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599" y="5237788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7467" y="1281852"/>
            <a:ext cx="28194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204" y="127267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Introduction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43000"/>
            <a:ext cx="4876800" cy="1753693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9" grpId="0"/>
      <p:bldP spid="80" grpId="0"/>
      <p:bldP spid="81" grpId="0"/>
      <p:bldP spid="82" grpId="0"/>
      <p:bldP spid="17" grpId="0" animBg="1"/>
      <p:bldP spid="1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3" y="211632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2" y="2896693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1" y="3677058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4457423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599" y="5237788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204" y="127267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Introduction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527" y="1104900"/>
            <a:ext cx="4876800" cy="1753693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0" y="1272670"/>
            <a:ext cx="2836377" cy="1489989"/>
            <a:chOff x="5334000" y="1272670"/>
            <a:chExt cx="2836377" cy="1489989"/>
          </a:xfrm>
        </p:grpSpPr>
        <p:sp>
          <p:nvSpPr>
            <p:cNvPr id="3" name="TextBox 2"/>
            <p:cNvSpPr txBox="1"/>
            <p:nvPr/>
          </p:nvSpPr>
          <p:spPr>
            <a:xfrm>
              <a:off x="5791200" y="1595835"/>
              <a:ext cx="23791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5" name="Right Brace 4"/>
            <p:cNvSpPr/>
            <p:nvPr/>
          </p:nvSpPr>
          <p:spPr>
            <a:xfrm>
              <a:off x="5334000" y="1272670"/>
              <a:ext cx="294926" cy="148998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8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9" y="1752600"/>
            <a:ext cx="8604661" cy="3776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7807" y="-156895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Summary</a:t>
            </a:r>
            <a:endParaRPr lang="en-US" sz="7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29200" y="1371600"/>
            <a:ext cx="1742785" cy="1334247"/>
            <a:chOff x="5029200" y="1371600"/>
            <a:chExt cx="1742785" cy="1334247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1371600"/>
              <a:ext cx="17427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Decision boundary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with fattest margin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676900" y="2209800"/>
              <a:ext cx="800100" cy="49604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00800" y="2049515"/>
            <a:ext cx="609600" cy="575720"/>
            <a:chOff x="7218507" y="1599906"/>
            <a:chExt cx="609600" cy="57572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791579" y="3095402"/>
            <a:ext cx="609600" cy="575720"/>
            <a:chOff x="7218507" y="1599906"/>
            <a:chExt cx="609600" cy="57572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486779" y="2377681"/>
            <a:ext cx="609600" cy="575720"/>
            <a:chOff x="7218507" y="1599906"/>
            <a:chExt cx="609600" cy="57572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3979" y="3247802"/>
            <a:ext cx="609600" cy="575720"/>
            <a:chOff x="7218507" y="1599906"/>
            <a:chExt cx="609600" cy="57572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209800" y="1921940"/>
            <a:ext cx="990600" cy="575720"/>
            <a:chOff x="7218507" y="1599906"/>
            <a:chExt cx="609600" cy="57572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00200" y="3229117"/>
            <a:ext cx="990600" cy="575720"/>
            <a:chOff x="7218507" y="1599906"/>
            <a:chExt cx="609600" cy="57572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787916" y="3352880"/>
            <a:ext cx="609600" cy="575720"/>
            <a:chOff x="7218507" y="1599906"/>
            <a:chExt cx="609600" cy="57572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7218507" y="1912192"/>
              <a:ext cx="609600" cy="1588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549433" y="1599906"/>
              <a:ext cx="0" cy="57572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95812" y="5584391"/>
            <a:ext cx="862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Advantages of SVM: Fast Training, Small training set, insensitive to initial weights, more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tolerant of input errors &amp; classifications, guarantee convergence to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decision boundary</a:t>
            </a:r>
          </a:p>
          <a:p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1295400" y="1365892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Might incorrectly classify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Future input cancer cases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35426" y="4014270"/>
            <a:ext cx="24497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More tolerant to input error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376274"/>
            <a:ext cx="1397400" cy="1209098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 flipV="1">
            <a:off x="8077200" y="1811933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V="1">
            <a:off x="6288056" y="2252192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2173256" y="2252192"/>
            <a:ext cx="265144" cy="110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4060" y="6401250"/>
            <a:ext cx="862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Disadvantages of SVM: Usually limited to binary classification, but can be multinomial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44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524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000000"/>
                </a:solidFill>
              </a:rPr>
              <a:t>Summary: Linear SVM Theory</a:t>
            </a: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1" y="3221270"/>
            <a:ext cx="7447712" cy="1547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335073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Goal: </a:t>
            </a:r>
            <a:r>
              <a:rPr lang="en-US" sz="2400" dirty="0" smtClean="0"/>
              <a:t>Find (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,b</a:t>
            </a:r>
            <a:r>
              <a:rPr lang="en-US" sz="2400" dirty="0" smtClean="0"/>
              <a:t>) </a:t>
            </a:r>
            <a:r>
              <a:rPr lang="en-US" sz="2400" dirty="0" err="1" smtClean="0"/>
              <a:t>s.t.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85426" y="4024061"/>
            <a:ext cx="1875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Quad.</a:t>
            </a:r>
          </a:p>
          <a:p>
            <a:pPr algn="ctr"/>
            <a:r>
              <a:rPr lang="en-US" sz="2400" dirty="0" smtClean="0"/>
              <a:t>Programming</a:t>
            </a:r>
          </a:p>
          <a:p>
            <a:pPr algn="ctr"/>
            <a:r>
              <a:rPr lang="en-US" sz="2400" dirty="0" smtClean="0"/>
              <a:t>Solution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762000"/>
            <a:ext cx="5486400" cy="238900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57800" y="3654729"/>
            <a:ext cx="2712063" cy="612471"/>
            <a:chOff x="5257800" y="3654729"/>
            <a:chExt cx="2712063" cy="612471"/>
          </a:xfrm>
        </p:grpSpPr>
        <p:sp>
          <p:nvSpPr>
            <p:cNvPr id="6" name="TextBox 5"/>
            <p:cNvSpPr txBox="1"/>
            <p:nvPr/>
          </p:nvSpPr>
          <p:spPr>
            <a:xfrm>
              <a:off x="6068509" y="3654729"/>
              <a:ext cx="190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Training examples</a:t>
              </a:r>
              <a:endParaRPr lang="en-US" sz="1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257800" y="3943913"/>
              <a:ext cx="914400" cy="3232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96404" y="4625655"/>
            <a:ext cx="7295898" cy="2283857"/>
            <a:chOff x="1467879" y="4610734"/>
            <a:chExt cx="7295898" cy="2283857"/>
          </a:xfrm>
        </p:grpSpPr>
        <p:grpSp>
          <p:nvGrpSpPr>
            <p:cNvPr id="16" name="Group 15"/>
            <p:cNvGrpSpPr/>
            <p:nvPr/>
          </p:nvGrpSpPr>
          <p:grpSpPr>
            <a:xfrm>
              <a:off x="1467879" y="4610734"/>
              <a:ext cx="3844126" cy="2245757"/>
              <a:chOff x="1718474" y="4231243"/>
              <a:chExt cx="3844126" cy="224575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754264" y="6309816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82677" y="5197023"/>
            <a:ext cx="1160895" cy="668057"/>
            <a:chOff x="6324870" y="3970415"/>
            <a:chExt cx="1160895" cy="668057"/>
          </a:xfrm>
        </p:grpSpPr>
        <p:sp>
          <p:nvSpPr>
            <p:cNvPr id="48" name="Oval 47"/>
            <p:cNvSpPr/>
            <p:nvPr/>
          </p:nvSpPr>
          <p:spPr>
            <a:xfrm>
              <a:off x="6897980" y="4333672"/>
              <a:ext cx="224838" cy="3048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24870" y="3970415"/>
              <a:ext cx="1160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New data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6118" y="-2255449"/>
            <a:ext cx="7593745" cy="1281857"/>
            <a:chOff x="1026226" y="3437100"/>
            <a:chExt cx="7593745" cy="1281857"/>
          </a:xfrm>
        </p:grpSpPr>
        <p:sp>
          <p:nvSpPr>
            <p:cNvPr id="52" name="TextBox 51"/>
            <p:cNvSpPr txBox="1"/>
            <p:nvPr/>
          </p:nvSpPr>
          <p:spPr>
            <a:xfrm>
              <a:off x="1026226" y="3437100"/>
              <a:ext cx="759374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Support Vector Machine (binary)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600700" y="4114800"/>
              <a:ext cx="522514" cy="604157"/>
            </a:xfrm>
            <a:custGeom>
              <a:avLst/>
              <a:gdLst>
                <a:gd name="connsiteX0" fmla="*/ 522514 w 522514"/>
                <a:gd name="connsiteY0" fmla="*/ 0 h 604157"/>
                <a:gd name="connsiteX1" fmla="*/ 310243 w 522514"/>
                <a:gd name="connsiteY1" fmla="*/ 326571 h 604157"/>
                <a:gd name="connsiteX2" fmla="*/ 0 w 522514"/>
                <a:gd name="connsiteY2" fmla="*/ 604157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604157">
                  <a:moveTo>
                    <a:pt x="522514" y="0"/>
                  </a:moveTo>
                  <a:cubicBezTo>
                    <a:pt x="459921" y="112939"/>
                    <a:pt x="397329" y="225878"/>
                    <a:pt x="310243" y="326571"/>
                  </a:cubicBezTo>
                  <a:cubicBezTo>
                    <a:pt x="223157" y="427264"/>
                    <a:pt x="111578" y="515710"/>
                    <a:pt x="0" y="604157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>
            <a:off x="2975562" y="5562600"/>
            <a:ext cx="224838" cy="304800"/>
          </a:xfrm>
          <a:prstGeom prst="ellipse">
            <a:avLst/>
          </a:prstGeom>
          <a:solidFill>
            <a:srgbClr val="19E919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-89644" y="5080222"/>
            <a:ext cx="218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How do we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classify blue </a:t>
            </a:r>
            <a:r>
              <a:rPr lang="en-US" sz="2400" dirty="0" err="1" smtClean="0">
                <a:solidFill>
                  <a:srgbClr val="00B0F0"/>
                </a:solidFill>
              </a:rPr>
              <a:t>pt</a:t>
            </a:r>
            <a:r>
              <a:rPr lang="en-US" sz="2400" dirty="0" smtClean="0">
                <a:solidFill>
                  <a:srgbClr val="00B0F0"/>
                </a:solidFill>
              </a:rPr>
              <a:t>?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15072" y="4775483"/>
            <a:ext cx="1668258" cy="2082517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3255547" y="4846278"/>
            <a:ext cx="2188029" cy="1897544"/>
          </a:xfrm>
          <a:custGeom>
            <a:avLst/>
            <a:gdLst>
              <a:gd name="connsiteX0" fmla="*/ 2188029 w 2188029"/>
              <a:gd name="connsiteY0" fmla="*/ 787201 h 1897544"/>
              <a:gd name="connsiteX1" fmla="*/ 2024743 w 2188029"/>
              <a:gd name="connsiteY1" fmla="*/ 248358 h 1897544"/>
              <a:gd name="connsiteX2" fmla="*/ 1534886 w 2188029"/>
              <a:gd name="connsiteY2" fmla="*/ 3430 h 1897544"/>
              <a:gd name="connsiteX3" fmla="*/ 1257300 w 2188029"/>
              <a:gd name="connsiteY3" fmla="*/ 134058 h 1897544"/>
              <a:gd name="connsiteX4" fmla="*/ 996043 w 2188029"/>
              <a:gd name="connsiteY4" fmla="*/ 525944 h 1897544"/>
              <a:gd name="connsiteX5" fmla="*/ 636814 w 2188029"/>
              <a:gd name="connsiteY5" fmla="*/ 1179087 h 1897544"/>
              <a:gd name="connsiteX6" fmla="*/ 0 w 2188029"/>
              <a:gd name="connsiteY6" fmla="*/ 1897544 h 1897544"/>
              <a:gd name="connsiteX7" fmla="*/ 0 w 2188029"/>
              <a:gd name="connsiteY7" fmla="*/ 1897544 h 18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029" h="1897544">
                <a:moveTo>
                  <a:pt x="2188029" y="787201"/>
                </a:moveTo>
                <a:cubicBezTo>
                  <a:pt x="2160814" y="583093"/>
                  <a:pt x="2133600" y="378986"/>
                  <a:pt x="2024743" y="248358"/>
                </a:cubicBezTo>
                <a:cubicBezTo>
                  <a:pt x="1915886" y="117730"/>
                  <a:pt x="1662793" y="22480"/>
                  <a:pt x="1534886" y="3430"/>
                </a:cubicBezTo>
                <a:cubicBezTo>
                  <a:pt x="1406979" y="-15620"/>
                  <a:pt x="1347107" y="46972"/>
                  <a:pt x="1257300" y="134058"/>
                </a:cubicBezTo>
                <a:cubicBezTo>
                  <a:pt x="1167493" y="221144"/>
                  <a:pt x="1099457" y="351773"/>
                  <a:pt x="996043" y="525944"/>
                </a:cubicBezTo>
                <a:cubicBezTo>
                  <a:pt x="892629" y="700115"/>
                  <a:pt x="802821" y="950487"/>
                  <a:pt x="636814" y="1179087"/>
                </a:cubicBezTo>
                <a:cubicBezTo>
                  <a:pt x="470807" y="1407687"/>
                  <a:pt x="0" y="1897544"/>
                  <a:pt x="0" y="1897544"/>
                </a:cubicBezTo>
                <a:lnTo>
                  <a:pt x="0" y="1897544"/>
                </a:ln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58486" y="5199338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Non-linear SVM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2" grpId="0" animBg="1"/>
      <p:bldP spid="50" grpId="0" animBg="1"/>
      <p:bldP spid="54" grpId="0"/>
      <p:bldP spid="55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2298308"/>
            <a:ext cx="35814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85" y="1286476"/>
            <a:ext cx="7757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Linear SVM doesn’t work if x</a:t>
            </a:r>
            <a:r>
              <a:rPr lang="en-US" sz="3200" baseline="30000" dirty="0" smtClean="0"/>
              <a:t>(n)</a:t>
            </a:r>
            <a:r>
              <a:rPr lang="en-US" sz="3200" dirty="0"/>
              <a:t> </a:t>
            </a:r>
            <a:r>
              <a:rPr lang="en-US" sz="3200" dirty="0" smtClean="0"/>
              <a:t>not separable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267200" y="2133600"/>
            <a:ext cx="5679318" cy="365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12282" y="4419600"/>
            <a:ext cx="2590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Non-linear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Mapping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such as z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=x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= 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+x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8273" y="551054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66941" y="344032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3121967"/>
            <a:ext cx="2365616" cy="2948208"/>
            <a:chOff x="4953000" y="3121967"/>
            <a:chExt cx="2365616" cy="2948208"/>
          </a:xfrm>
        </p:grpSpPr>
        <p:sp>
          <p:nvSpPr>
            <p:cNvPr id="11" name="Rectangle 10"/>
            <p:cNvSpPr/>
            <p:nvPr/>
          </p:nvSpPr>
          <p:spPr>
            <a:xfrm>
              <a:off x="6895102" y="5608510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z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3121967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z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</a:t>
              </a:r>
              <a:endParaRPr lang="en-US" sz="24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715000" y="3352799"/>
            <a:ext cx="2286000" cy="1752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17790" y="2479110"/>
            <a:ext cx="1926769" cy="2364588"/>
          </a:xfrm>
          <a:custGeom>
            <a:avLst/>
            <a:gdLst>
              <a:gd name="connsiteX0" fmla="*/ 213841 w 1926769"/>
              <a:gd name="connsiteY0" fmla="*/ 521998 h 2364588"/>
              <a:gd name="connsiteX1" fmla="*/ 799995 w 1926769"/>
              <a:gd name="connsiteY1" fmla="*/ 6182 h 2364588"/>
              <a:gd name="connsiteX2" fmla="*/ 1573718 w 1926769"/>
              <a:gd name="connsiteY2" fmla="*/ 287536 h 2364588"/>
              <a:gd name="connsiteX3" fmla="*/ 1690948 w 1926769"/>
              <a:gd name="connsiteY3" fmla="*/ 1014367 h 2364588"/>
              <a:gd name="connsiteX4" fmla="*/ 1901964 w 1926769"/>
              <a:gd name="connsiteY4" fmla="*/ 2257013 h 2364588"/>
              <a:gd name="connsiteX5" fmla="*/ 1057902 w 1926769"/>
              <a:gd name="connsiteY5" fmla="*/ 2257013 h 2364588"/>
              <a:gd name="connsiteX6" fmla="*/ 166948 w 1926769"/>
              <a:gd name="connsiteY6" fmla="*/ 1881875 h 2364588"/>
              <a:gd name="connsiteX7" fmla="*/ 2825 w 1926769"/>
              <a:gd name="connsiteY7" fmla="*/ 1084705 h 2364588"/>
              <a:gd name="connsiteX8" fmla="*/ 213841 w 1926769"/>
              <a:gd name="connsiteY8" fmla="*/ 521998 h 236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769" h="2364588">
                <a:moveTo>
                  <a:pt x="213841" y="521998"/>
                </a:moveTo>
                <a:cubicBezTo>
                  <a:pt x="346703" y="342244"/>
                  <a:pt x="573349" y="45259"/>
                  <a:pt x="799995" y="6182"/>
                </a:cubicBezTo>
                <a:cubicBezTo>
                  <a:pt x="1026641" y="-32895"/>
                  <a:pt x="1425226" y="119505"/>
                  <a:pt x="1573718" y="287536"/>
                </a:cubicBezTo>
                <a:cubicBezTo>
                  <a:pt x="1722210" y="455567"/>
                  <a:pt x="1636240" y="686121"/>
                  <a:pt x="1690948" y="1014367"/>
                </a:cubicBezTo>
                <a:cubicBezTo>
                  <a:pt x="1745656" y="1342613"/>
                  <a:pt x="2007472" y="2049905"/>
                  <a:pt x="1901964" y="2257013"/>
                </a:cubicBezTo>
                <a:cubicBezTo>
                  <a:pt x="1796456" y="2464121"/>
                  <a:pt x="1347071" y="2319536"/>
                  <a:pt x="1057902" y="2257013"/>
                </a:cubicBezTo>
                <a:cubicBezTo>
                  <a:pt x="768733" y="2194490"/>
                  <a:pt x="342794" y="2077260"/>
                  <a:pt x="166948" y="1881875"/>
                </a:cubicBezTo>
                <a:cubicBezTo>
                  <a:pt x="-8898" y="1686490"/>
                  <a:pt x="-4991" y="1303536"/>
                  <a:pt x="2825" y="1084705"/>
                </a:cubicBezTo>
                <a:cubicBezTo>
                  <a:pt x="10641" y="865874"/>
                  <a:pt x="80979" y="701752"/>
                  <a:pt x="213841" y="52199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35524" y="5872279"/>
            <a:ext cx="3819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Apply Linear SVM</a:t>
            </a:r>
          </a:p>
          <a:p>
            <a:pPr algn="ctr"/>
            <a:r>
              <a:rPr lang="en-US" sz="2800" dirty="0" smtClean="0"/>
              <a:t>in z-domain to get (</a:t>
            </a:r>
            <a:r>
              <a:rPr lang="en-US" sz="2800" dirty="0" err="1" smtClean="0"/>
              <a:t>w,b</a:t>
            </a:r>
            <a:r>
              <a:rPr lang="en-US" sz="2800" dirty="0" smtClean="0"/>
              <a:t>)*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3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425" y="3581400"/>
            <a:ext cx="8848513" cy="1430602"/>
            <a:chOff x="93556" y="3352800"/>
            <a:chExt cx="8848513" cy="1430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976" y="3692789"/>
              <a:ext cx="7230360" cy="1090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425" y="5490865"/>
            <a:ext cx="8519733" cy="1657350"/>
            <a:chOff x="183425" y="5490865"/>
            <a:chExt cx="8519733" cy="1657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5490865"/>
              <a:ext cx="5350358" cy="16573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985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Linear SVM in z-space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5706503"/>
            <a:ext cx="990600" cy="1151497"/>
            <a:chOff x="5867400" y="5706503"/>
            <a:chExt cx="990600" cy="1151497"/>
          </a:xfrm>
        </p:grpSpPr>
        <p:sp>
          <p:nvSpPr>
            <p:cNvPr id="11" name="Rectangle 10"/>
            <p:cNvSpPr/>
            <p:nvPr/>
          </p:nvSpPr>
          <p:spPr>
            <a:xfrm>
              <a:off x="6553200" y="5706503"/>
              <a:ext cx="3048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7400" y="6501976"/>
              <a:ext cx="3810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2826" y="6069841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5250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" y="38548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0451 -0.3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" y="44639"/>
            <a:ext cx="9139691" cy="36385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425" y="3581400"/>
            <a:ext cx="8848513" cy="1094989"/>
            <a:chOff x="93556" y="3352800"/>
            <a:chExt cx="8848513" cy="1094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756" y="3746633"/>
              <a:ext cx="4648405" cy="7011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425" y="4769910"/>
            <a:ext cx="7104717" cy="1188510"/>
            <a:chOff x="183425" y="5600862"/>
            <a:chExt cx="7104717" cy="1188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1784" y="5604103"/>
              <a:ext cx="3826358" cy="1185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39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in in z-space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08580" y="4769910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5250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" y="38548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3425" y="5950485"/>
            <a:ext cx="939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For new </a:t>
            </a:r>
            <a:r>
              <a:rPr lang="en-US" sz="2400" dirty="0" err="1" smtClean="0"/>
              <a:t>pt</a:t>
            </a:r>
            <a:r>
              <a:rPr lang="en-US" sz="2400" dirty="0" smtClean="0"/>
              <a:t> </a:t>
            </a:r>
            <a:r>
              <a:rPr lang="en-US" sz="2400" b="1" dirty="0" smtClean="0"/>
              <a:t>x</a:t>
            </a:r>
            <a:r>
              <a:rPr lang="en-US" sz="2400" dirty="0" smtClean="0"/>
              <a:t> to be classified get </a:t>
            </a:r>
            <a:r>
              <a:rPr lang="en-US" sz="2400" b="1" dirty="0" err="1" smtClean="0"/>
              <a:t>x</a:t>
            </a:r>
            <a:r>
              <a:rPr lang="en-US" sz="2400" dirty="0" err="1" smtClean="0">
                <a:sym typeface="Wingdings" panose="05000000000000000000" pitchFamily="2" charset="2"/>
              </a:rPr>
              <a:t></a:t>
            </a:r>
            <a:r>
              <a:rPr lang="en-US" sz="2400" b="1" dirty="0" err="1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 and plug into </a:t>
            </a:r>
            <a:r>
              <a:rPr lang="en-US" sz="2400" b="1" dirty="0" err="1" smtClean="0">
                <a:sym typeface="Wingdings" panose="05000000000000000000" pitchFamily="2" charset="2"/>
              </a:rPr>
              <a:t>w</a:t>
            </a:r>
            <a:r>
              <a:rPr lang="en-US" sz="2400" b="1" baseline="30000" dirty="0" err="1" smtClean="0">
                <a:sym typeface="Wingdings" panose="05000000000000000000" pitchFamily="2" charset="2"/>
              </a:rPr>
              <a:t>T</a:t>
            </a:r>
            <a:r>
              <a:rPr lang="en-US" sz="2400" b="1" dirty="0" err="1" smtClean="0">
                <a:sym typeface="Wingdings" panose="05000000000000000000" pitchFamily="2" charset="2"/>
              </a:rPr>
              <a:t>z</a:t>
            </a:r>
            <a:r>
              <a:rPr lang="en-US" sz="2400" dirty="0" err="1" smtClean="0">
                <a:sym typeface="Wingdings" panose="05000000000000000000" pitchFamily="2" charset="2"/>
              </a:rPr>
              <a:t>+b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&gt;0 or &lt;0</a:t>
            </a:r>
            <a:endParaRPr lang="en-US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789860" y="2009205"/>
            <a:ext cx="1479167" cy="1602388"/>
            <a:chOff x="3789860" y="2009205"/>
            <a:chExt cx="1479167" cy="1602388"/>
          </a:xfrm>
        </p:grpSpPr>
        <p:grpSp>
          <p:nvGrpSpPr>
            <p:cNvPr id="24" name="Group 23"/>
            <p:cNvGrpSpPr/>
            <p:nvPr/>
          </p:nvGrpSpPr>
          <p:grpSpPr>
            <a:xfrm>
              <a:off x="3899202" y="2038533"/>
              <a:ext cx="1311346" cy="1459746"/>
              <a:chOff x="3962400" y="1726327"/>
              <a:chExt cx="1311346" cy="145974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206946" y="2467890"/>
                <a:ext cx="914400" cy="24447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4219956" y="2652673"/>
                <a:ext cx="914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054546" y="2921620"/>
                <a:ext cx="1219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664146" y="1726327"/>
                <a:ext cx="28956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746851" y="2881557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95800" y="2819400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24400" y="2757243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41873" y="2926081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43400" y="2743200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33663" y="207623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672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95718" y="1981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62400" y="21452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629904" y="200920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5589" y="3119871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9860" y="321148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23975" y="798611"/>
            <a:ext cx="1405123" cy="1410649"/>
            <a:chOff x="1323975" y="798611"/>
            <a:chExt cx="1405123" cy="141064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52625" y="952500"/>
              <a:ext cx="0" cy="1256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323975" y="1580880"/>
              <a:ext cx="1114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671266" y="798611"/>
              <a:ext cx="1057832" cy="1065303"/>
              <a:chOff x="1671266" y="798611"/>
              <a:chExt cx="1057832" cy="106530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395352" y="1556137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1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71266" y="798611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361857" y="2366498"/>
            <a:ext cx="1770663" cy="914567"/>
            <a:chOff x="2361857" y="2366498"/>
            <a:chExt cx="1770663" cy="914567"/>
          </a:xfrm>
        </p:grpSpPr>
        <p:sp>
          <p:nvSpPr>
            <p:cNvPr id="40" name="TextBox 39"/>
            <p:cNvSpPr txBox="1"/>
            <p:nvPr/>
          </p:nvSpPr>
          <p:spPr>
            <a:xfrm>
              <a:off x="2402049" y="2819400"/>
              <a:ext cx="142859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</a:rPr>
                <a:t>Pts</a:t>
              </a:r>
              <a:r>
                <a:rPr lang="en-US" sz="1200" dirty="0" smtClean="0">
                  <a:solidFill>
                    <a:srgbClr val="FF0000"/>
                  </a:solidFill>
                </a:rPr>
                <a:t> on circle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 map to same height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895600" y="2366498"/>
              <a:ext cx="1" cy="535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361857" y="2706045"/>
              <a:ext cx="367241" cy="196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733800" y="2902333"/>
              <a:ext cx="398720" cy="212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3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38" y="1297632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I: Previously we did construction,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41658" y="1743833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33400" y="4489979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="1" dirty="0" smtClean="0"/>
              <a:t>(x,</a:t>
            </a:r>
            <a:r>
              <a:rPr lang="en-US" sz="2000" dirty="0" smtClean="0"/>
              <a:t> </a:t>
            </a:r>
            <a:r>
              <a:rPr lang="en-US" sz="2000" b="1" dirty="0" smtClean="0"/>
              <a:t>y) =  (1+x</a:t>
            </a:r>
            <a:r>
              <a:rPr lang="en-US" sz="2000" b="1" baseline="30000" dirty="0" smtClean="0"/>
              <a:t>T</a:t>
            </a:r>
            <a:r>
              <a:rPr lang="en-US" sz="2000" b="1" dirty="0" smtClean="0"/>
              <a:t>y)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</a:t>
            </a:r>
            <a:r>
              <a:rPr lang="en-US" sz="2000" dirty="0"/>
              <a:t>(1+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=  </a:t>
            </a:r>
            <a:r>
              <a:rPr lang="en-US" sz="2000" dirty="0" smtClean="0"/>
              <a:t>(1+ x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+ x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963892" y="2283132"/>
            <a:ext cx="48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34428" y="3640733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II: Previously we did construction, now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              How about specify K(</a:t>
            </a:r>
            <a:r>
              <a:rPr lang="en-US" sz="2400" b="1" dirty="0" err="1" smtClean="0">
                <a:sym typeface="Wingdings" panose="05000000000000000000" pitchFamily="2" charset="2"/>
              </a:rPr>
              <a:t>x,y</a:t>
            </a:r>
            <a:r>
              <a:rPr lang="en-US" sz="2400" dirty="0" smtClean="0">
                <a:sym typeface="Wingdings" panose="05000000000000000000" pitchFamily="2" charset="2"/>
              </a:rPr>
              <a:t>) and find </a:t>
            </a:r>
            <a:r>
              <a:rPr lang="en-US" sz="2400" b="1" dirty="0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6806" y="2667000"/>
            <a:ext cx="7940700" cy="805389"/>
            <a:chOff x="706806" y="2667000"/>
            <a:chExt cx="7940700" cy="80538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20786" y="2804757"/>
              <a:ext cx="0" cy="25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6806" y="3010724"/>
              <a:ext cx="7940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="1" dirty="0" smtClean="0"/>
                <a:t>(x,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y)</a:t>
              </a:r>
              <a:r>
                <a:rPr lang="en-US" sz="2400" dirty="0" smtClean="0"/>
                <a:t>=</a:t>
              </a:r>
              <a:r>
                <a:rPr lang="en-US" sz="2400" b="1" dirty="0"/>
                <a:t> </a:t>
              </a:r>
              <a:r>
                <a:rPr lang="en-US" sz="2400" dirty="0" smtClean="0"/>
                <a:t> </a:t>
              </a:r>
              <a:r>
                <a:rPr lang="en-US" sz="2400" b="1" dirty="0" err="1" smtClean="0"/>
                <a:t>z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ym typeface="Symbol" panose="05050102010706020507" pitchFamily="18" charset="2"/>
                </a:rPr>
                <a:t>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z’ = </a:t>
              </a:r>
              <a:r>
                <a:rPr lang="en-US" sz="2400" dirty="0" smtClean="0"/>
                <a:t>1+ 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+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baseline="30000" dirty="0" smtClean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y</a:t>
              </a:r>
              <a:r>
                <a:rPr lang="en-US" sz="2400" baseline="-25000" dirty="0"/>
                <a:t>1</a:t>
              </a:r>
              <a:r>
                <a:rPr lang="en-US" sz="2400" baseline="30000" dirty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5200" y="266700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Easy 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07840" y="30383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67486" y="2690433"/>
            <a:ext cx="888480" cy="400110"/>
            <a:chOff x="4967486" y="2690433"/>
            <a:chExt cx="888480" cy="400110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5843836" y="2739565"/>
              <a:ext cx="12130" cy="3435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67486" y="2690433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Hard z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398562" y="5156775"/>
            <a:ext cx="1402043" cy="400110"/>
            <a:chOff x="4038481" y="2790223"/>
            <a:chExt cx="1402043" cy="40011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5428395" y="2813248"/>
              <a:ext cx="12129" cy="37708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038481" y="2790223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     z? Hard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41658" y="5682800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x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293" y="6167735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/>
      <p:bldP spid="76" grpId="0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83" y="929384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III: Gaussian kernel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7722" y="1828800"/>
            <a:ext cx="6482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(-(x-x’)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infty</a:t>
            </a:r>
            <a:r>
              <a:rPr lang="en-US" sz="2400" dirty="0" smtClean="0"/>
              <a:t> 2(x)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(x’)</a:t>
            </a:r>
            <a:r>
              <a:rPr lang="en-US" sz="2400" baseline="30000" dirty="0" smtClean="0"/>
              <a:t>k</a:t>
            </a:r>
            <a:r>
              <a:rPr lang="en-US" sz="2400" baseline="30000" dirty="0"/>
              <a:t> </a:t>
            </a:r>
            <a:r>
              <a:rPr lang="en-US" sz="2400" dirty="0" smtClean="0"/>
              <a:t>/k!</a:t>
            </a:r>
          </a:p>
          <a:p>
            <a:endParaRPr lang="en-US" sz="2400" dirty="0"/>
          </a:p>
          <a:p>
            <a:r>
              <a:rPr lang="en-US" sz="2400" dirty="0" smtClean="0"/>
              <a:t>             = </a:t>
            </a:r>
            <a:r>
              <a:rPr lang="en-US" sz="2400" dirty="0" err="1"/>
              <a:t>exp</a:t>
            </a:r>
            <a:r>
              <a:rPr lang="en-US" sz="2400" dirty="0"/>
              <a:t>(-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Symbol" panose="05050102010706020507" pitchFamily="18" charset="2"/>
              </a:rPr>
              <a:t>[ 1 + </a:t>
            </a:r>
            <a:r>
              <a:rPr lang="en-US" sz="2400" dirty="0" smtClean="0">
                <a:cs typeface="Times New Roman" panose="02020603050405020304" pitchFamily="18" charset="0"/>
              </a:rPr>
              <a:t>2xx’ +x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cs typeface="Times New Roman" panose="02020603050405020304" pitchFamily="18" charset="0"/>
              </a:rPr>
              <a:t> x’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cs typeface="Times New Roman" panose="02020603050405020304" pitchFamily="18" charset="0"/>
              </a:rPr>
              <a:t> + …]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22" y="4466004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ok, we only need 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to classify new points!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" y="3869388"/>
            <a:ext cx="8394453" cy="474012"/>
            <a:chOff x="533400" y="3869388"/>
            <a:chExt cx="8394453" cy="474012"/>
          </a:xfrm>
        </p:grpSpPr>
        <p:sp>
          <p:nvSpPr>
            <p:cNvPr id="2" name="TextBox 1"/>
            <p:cNvSpPr txBox="1"/>
            <p:nvPr/>
          </p:nvSpPr>
          <p:spPr>
            <a:xfrm>
              <a:off x="5867400" y="3881735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Infinite dimensional z !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869388"/>
              <a:ext cx="62457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Therefore z(x) = </a:t>
              </a:r>
              <a:r>
                <a:rPr lang="en-US" sz="2400" dirty="0" err="1"/>
                <a:t>exp</a:t>
              </a:r>
              <a:r>
                <a:rPr lang="en-US" sz="2400" dirty="0"/>
                <a:t>(-</a:t>
              </a:r>
              <a:r>
                <a:rPr lang="en-US" sz="2400" dirty="0" smtClean="0"/>
                <a:t>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Symbol" panose="05050102010706020507" pitchFamily="18" charset="2"/>
                </a:rPr>
                <a:t>[ </a:t>
              </a:r>
              <a:r>
                <a:rPr lang="en-US" sz="2400" dirty="0">
                  <a:latin typeface="Symbol" panose="05050102010706020507" pitchFamily="18" charset="2"/>
                </a:rPr>
                <a:t>1 </a:t>
              </a:r>
              <a:r>
                <a:rPr lang="en-US" sz="2400" dirty="0" smtClean="0">
                  <a:latin typeface="Symbol" panose="05050102010706020507" pitchFamily="18" charset="2"/>
                </a:rPr>
                <a:t>, </a:t>
              </a:r>
              <a:r>
                <a:rPr lang="en-US" sz="2400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</a:t>
              </a:r>
              <a:r>
                <a:rPr lang="en-US" sz="2400" dirty="0" smtClean="0">
                  <a:cs typeface="Times New Roman" panose="02020603050405020304" pitchFamily="18" charset="0"/>
                </a:rPr>
                <a:t>2x , x</a:t>
              </a:r>
              <a:r>
                <a:rPr lang="en-US" sz="2400" baseline="30000" dirty="0" smtClean="0">
                  <a:cs typeface="Times New Roman" panose="02020603050405020304" pitchFamily="18" charset="0"/>
                </a:rPr>
                <a:t>2</a:t>
              </a:r>
              <a:r>
                <a:rPr lang="en-US" sz="2400" dirty="0" smtClean="0">
                  <a:cs typeface="Times New Roman" panose="02020603050405020304" pitchFamily="18" charset="0"/>
                </a:rPr>
                <a:t>, …].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6" y="3306524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2476" y="3380000"/>
            <a:ext cx="4086946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6" y="4394376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2901" y="1642950"/>
            <a:ext cx="86639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Migration artifacts obscure the identification of the actual geology.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77A217D-BE02-43EA-9DD0-C151DF4E9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7643" r="9448" b="11009"/>
          <a:stretch/>
        </p:blipFill>
        <p:spPr>
          <a:xfrm>
            <a:off x="1914525" y="2600326"/>
            <a:ext cx="5314950" cy="2850356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9E296-86C4-4344-B5E4-08ACA66E7255}"/>
              </a:ext>
            </a:extLst>
          </p:cNvPr>
          <p:cNvSpPr txBox="1"/>
          <p:nvPr/>
        </p:nvSpPr>
        <p:spPr>
          <a:xfrm>
            <a:off x="2841166" y="2207910"/>
            <a:ext cx="35098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Migration Image with Artifacts</a:t>
            </a:r>
            <a:endParaRPr lang="zh-CN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3234979"/>
            <a:ext cx="5751195" cy="2566600"/>
            <a:chOff x="1447800" y="3234979"/>
            <a:chExt cx="5751195" cy="2566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576B47-A5D5-4221-AB98-70A560631ECB}"/>
                </a:ext>
              </a:extLst>
            </p:cNvPr>
            <p:cNvSpPr txBox="1"/>
            <p:nvPr/>
          </p:nvSpPr>
          <p:spPr>
            <a:xfrm>
              <a:off x="1447800" y="323497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C1AC24-DFD5-47B5-839E-F7CB7665E2CE}"/>
                </a:ext>
              </a:extLst>
            </p:cNvPr>
            <p:cNvSpPr txBox="1"/>
            <p:nvPr/>
          </p:nvSpPr>
          <p:spPr>
            <a:xfrm>
              <a:off x="1447800" y="40697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2.0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A16D57-CCC5-4235-A89F-F0BF390EAE7A}"/>
                </a:ext>
              </a:extLst>
            </p:cNvPr>
            <p:cNvSpPr txBox="1"/>
            <p:nvPr/>
          </p:nvSpPr>
          <p:spPr>
            <a:xfrm>
              <a:off x="1447800" y="488846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3.0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0D0E30-C6AA-42E9-9734-7566045DF3C3}"/>
                </a:ext>
              </a:extLst>
            </p:cNvPr>
            <p:cNvSpPr txBox="1"/>
            <p:nvPr/>
          </p:nvSpPr>
          <p:spPr>
            <a:xfrm>
              <a:off x="2731224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E87F11-8873-447A-A31C-8466C2684A72}"/>
                </a:ext>
              </a:extLst>
            </p:cNvPr>
            <p:cNvSpPr txBox="1"/>
            <p:nvPr/>
          </p:nvSpPr>
          <p:spPr>
            <a:xfrm>
              <a:off x="4050020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ACB141-66E9-46A8-AE39-1814158792C4}"/>
                </a:ext>
              </a:extLst>
            </p:cNvPr>
            <p:cNvSpPr txBox="1"/>
            <p:nvPr/>
          </p:nvSpPr>
          <p:spPr>
            <a:xfrm>
              <a:off x="5368816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43CAFA-C894-450C-BD43-1B73404CDEB2}"/>
                </a:ext>
              </a:extLst>
            </p:cNvPr>
            <p:cNvSpPr txBox="1"/>
            <p:nvPr/>
          </p:nvSpPr>
          <p:spPr>
            <a:xfrm>
              <a:off x="6754643" y="546179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041EE2-8BBD-4986-95D7-88EA9F43DDCF}"/>
              </a:ext>
            </a:extLst>
          </p:cNvPr>
          <p:cNvSpPr/>
          <p:nvPr/>
        </p:nvSpPr>
        <p:spPr>
          <a:xfrm>
            <a:off x="1964531" y="2648501"/>
            <a:ext cx="5133437" cy="2732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F530F6-6FF1-49C9-9468-3C9F5F1396FD}"/>
              </a:ext>
            </a:extLst>
          </p:cNvPr>
          <p:cNvSpPr/>
          <p:nvPr/>
        </p:nvSpPr>
        <p:spPr>
          <a:xfrm>
            <a:off x="1943100" y="2992740"/>
            <a:ext cx="1345883" cy="88582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0764E4-C819-46FC-9452-B986E767D727}"/>
              </a:ext>
            </a:extLst>
          </p:cNvPr>
          <p:cNvCxnSpPr>
            <a:cxnSpLocks/>
          </p:cNvCxnSpPr>
          <p:nvPr/>
        </p:nvCxnSpPr>
        <p:spPr>
          <a:xfrm>
            <a:off x="1424404" y="3023190"/>
            <a:ext cx="585788" cy="140107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A42117-9D21-4916-BD20-CA328B99380C}"/>
              </a:ext>
            </a:extLst>
          </p:cNvPr>
          <p:cNvCxnSpPr>
            <a:cxnSpLocks/>
          </p:cNvCxnSpPr>
          <p:nvPr/>
        </p:nvCxnSpPr>
        <p:spPr>
          <a:xfrm flipH="1">
            <a:off x="7089364" y="2335643"/>
            <a:ext cx="240089" cy="25234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689B7F9-05CB-4978-82E3-502961CCAC9F}"/>
              </a:ext>
            </a:extLst>
          </p:cNvPr>
          <p:cNvSpPr txBox="1"/>
          <p:nvPr/>
        </p:nvSpPr>
        <p:spPr>
          <a:xfrm>
            <a:off x="7156579" y="2082716"/>
            <a:ext cx="35630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this mass??</a:t>
            </a:r>
            <a:endParaRPr lang="zh-CN" altLang="en-US" sz="3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31C14A-2F1E-4D83-9CA9-68F09E8BBE65}"/>
              </a:ext>
            </a:extLst>
          </p:cNvPr>
          <p:cNvSpPr txBox="1"/>
          <p:nvPr/>
        </p:nvSpPr>
        <p:spPr>
          <a:xfrm>
            <a:off x="401674" y="2480632"/>
            <a:ext cx="1414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they </a:t>
            </a:r>
            <a:endParaRPr lang="en-US" altLang="zh-CN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reflectors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53783F-4824-48E4-9EC9-5A03099D7E8A}"/>
              </a:ext>
            </a:extLst>
          </p:cNvPr>
          <p:cNvSpPr txBox="1"/>
          <p:nvPr/>
        </p:nvSpPr>
        <p:spPr>
          <a:xfrm rot="16200000">
            <a:off x="787243" y="3935224"/>
            <a:ext cx="1065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Depth (km)</a:t>
            </a:r>
            <a:endParaRPr lang="zh-CN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505515-2CCF-4FFC-AC1C-6C6A9EB9C82D}"/>
              </a:ext>
            </a:extLst>
          </p:cNvPr>
          <p:cNvSpPr txBox="1"/>
          <p:nvPr/>
        </p:nvSpPr>
        <p:spPr>
          <a:xfrm>
            <a:off x="4303352" y="5693055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X (km)</a:t>
            </a:r>
            <a:endParaRPr lang="zh-CN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86548" y="445300"/>
            <a:ext cx="8289401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Geoscience SVM Application</a:t>
            </a:r>
            <a:endParaRPr lang="zh-CN" alt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4" y="891608"/>
            <a:ext cx="715733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115513" y="-10508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SVM Numerical Example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[(x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y]=[(dip, </a:t>
            </a:r>
            <a:r>
              <a:rPr lang="en-US" sz="2000" dirty="0" err="1" smtClean="0">
                <a:solidFill>
                  <a:srgbClr val="000000"/>
                </a:solidFill>
              </a:rPr>
              <a:t>coherency,amp</a:t>
            </a:r>
            <a:r>
              <a:rPr lang="en-US" sz="2000" dirty="0" smtClean="0">
                <a:solidFill>
                  <a:srgbClr val="000000"/>
                </a:solidFill>
              </a:rPr>
              <a:t>), noise/signal]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491" y="659265"/>
            <a:ext cx="5305109" cy="652445"/>
            <a:chOff x="2162491" y="659265"/>
            <a:chExt cx="5305109" cy="652445"/>
          </a:xfrm>
        </p:grpSpPr>
        <p:sp>
          <p:nvSpPr>
            <p:cNvPr id="2" name="Rectangle 1"/>
            <p:cNvSpPr/>
            <p:nvPr/>
          </p:nvSpPr>
          <p:spPr>
            <a:xfrm>
              <a:off x="3613765" y="659265"/>
              <a:ext cx="348635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1066801"/>
              <a:ext cx="2667000" cy="24490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62491" y="659265"/>
              <a:ext cx="275909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4375" y="646698"/>
            <a:ext cx="3159614" cy="3087103"/>
            <a:chOff x="4800600" y="-1742037"/>
            <a:chExt cx="3159614" cy="3087103"/>
          </a:xfrm>
        </p:grpSpPr>
        <p:sp>
          <p:nvSpPr>
            <p:cNvPr id="11" name="Rectangle 10"/>
            <p:cNvSpPr/>
            <p:nvPr/>
          </p:nvSpPr>
          <p:spPr>
            <a:xfrm>
              <a:off x="6971712" y="-1742037"/>
              <a:ext cx="988502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1116466"/>
              <a:ext cx="2667000" cy="2286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4605" y="-1742037"/>
              <a:ext cx="228600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7161" y="657378"/>
            <a:ext cx="4770439" cy="3018132"/>
            <a:chOff x="1177684" y="637922"/>
            <a:chExt cx="4770439" cy="3018132"/>
          </a:xfrm>
        </p:grpSpPr>
        <p:sp>
          <p:nvSpPr>
            <p:cNvPr id="14" name="Rectangle 13"/>
            <p:cNvSpPr/>
            <p:nvPr/>
          </p:nvSpPr>
          <p:spPr>
            <a:xfrm>
              <a:off x="3657599" y="644275"/>
              <a:ext cx="461723" cy="297983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1123" y="3411145"/>
              <a:ext cx="2667000" cy="244909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77684" y="637922"/>
              <a:ext cx="315453" cy="304336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2614" y="659265"/>
            <a:ext cx="3966924" cy="313129"/>
            <a:chOff x="-685801" y="706422"/>
            <a:chExt cx="3966924" cy="313129"/>
          </a:xfrm>
        </p:grpSpPr>
        <p:sp>
          <p:nvSpPr>
            <p:cNvPr id="17" name="Rectangle 16"/>
            <p:cNvSpPr/>
            <p:nvPr/>
          </p:nvSpPr>
          <p:spPr>
            <a:xfrm>
              <a:off x="2084040" y="706422"/>
              <a:ext cx="1197083" cy="302449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1" y="708654"/>
              <a:ext cx="285517" cy="310897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582680" y="1502098"/>
            <a:ext cx="381000" cy="233987"/>
          </a:xfrm>
          <a:prstGeom prst="rect">
            <a:avLst/>
          </a:prstGeom>
          <a:solidFill>
            <a:srgbClr val="00B0F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Method I: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970" y="2028616"/>
            <a:ext cx="7417415" cy="280076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min1/2  |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|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Subject to </a:t>
            </a:r>
            <a:r>
              <a:rPr lang="en-US" b="1" dirty="0" err="1" smtClean="0">
                <a:solidFill>
                  <a:srgbClr val="FFFF00"/>
                </a:solidFill>
              </a:rPr>
              <a:t>w</a:t>
            </a:r>
            <a:r>
              <a:rPr lang="en-US" baseline="30000" dirty="0" err="1" smtClean="0">
                <a:solidFill>
                  <a:srgbClr val="FFFF00"/>
                </a:solidFill>
              </a:rPr>
              <a:t>T</a:t>
            </a:r>
            <a:r>
              <a:rPr lang="en-US" sz="2400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</a:t>
            </a:r>
            <a:r>
              <a:rPr lang="en-US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x+b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≥ 1 if y</a:t>
            </a:r>
            <a:r>
              <a:rPr lang="en-US" baseline="30000" dirty="0" smtClean="0">
                <a:solidFill>
                  <a:srgbClr val="FFFF00"/>
                </a:solidFill>
                <a:sym typeface="Symbol" panose="05050102010706020507" pitchFamily="18" charset="2"/>
              </a:rPr>
              <a:t>(n)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=1</a:t>
            </a:r>
          </a:p>
          <a:p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                </a:t>
            </a:r>
            <a:r>
              <a:rPr lang="en-US" b="1" dirty="0" err="1">
                <a:solidFill>
                  <a:srgbClr val="FFFF00"/>
                </a:solidFill>
              </a:rPr>
              <a:t>w</a:t>
            </a:r>
            <a:r>
              <a:rPr lang="en-US" baseline="30000" dirty="0" err="1">
                <a:solidFill>
                  <a:srgbClr val="FFFF00"/>
                </a:solidFill>
              </a:rPr>
              <a:t>T</a:t>
            </a:r>
            <a:r>
              <a:rPr lang="en-US" sz="2800" dirty="0" err="1">
                <a:solidFill>
                  <a:srgbClr val="FFFF00"/>
                </a:solidFill>
                <a:sym typeface="Symbol" panose="05050102010706020507" pitchFamily="18" charset="2"/>
              </a:rPr>
              <a:t></a:t>
            </a:r>
            <a:r>
              <a:rPr lang="en-US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x+b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≤ 1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if y</a:t>
            </a:r>
            <a:r>
              <a:rPr lang="en-US" baseline="30000" dirty="0">
                <a:solidFill>
                  <a:srgbClr val="FFFF00"/>
                </a:solidFill>
                <a:sym typeface="Symbol" panose="05050102010706020507" pitchFamily="18" charset="2"/>
              </a:rPr>
              <a:t>(n</a:t>
            </a:r>
            <a:r>
              <a:rPr lang="en-US" baseline="30000" dirty="0" smtClean="0">
                <a:solidFill>
                  <a:srgbClr val="FFFF00"/>
                </a:solidFill>
                <a:sym typeface="Symbol" panose="05050102010706020507" pitchFamily="18" charset="2"/>
              </a:rPr>
              <a:t>)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=-1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540543" cy="769441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Method II: Support  Vector Machine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3218" y="0"/>
            <a:ext cx="9144000" cy="6858000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A67A5-2003-4CC6-92E7-4C967845A31B}"/>
              </a:ext>
            </a:extLst>
          </p:cNvPr>
          <p:cNvSpPr txBox="1"/>
          <p:nvPr/>
        </p:nvSpPr>
        <p:spPr>
          <a:xfrm>
            <a:off x="2361491" y="666882"/>
            <a:ext cx="438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FF00"/>
                </a:solidFill>
                <a:cs typeface="Times New Roman" panose="02020603050405020304" pitchFamily="18" charset="0"/>
              </a:rPr>
              <a:t>Neural Network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B19A16-FD61-4536-ABCD-B9AB4F1DBC73}"/>
              </a:ext>
            </a:extLst>
          </p:cNvPr>
          <p:cNvSpPr/>
          <p:nvPr/>
        </p:nvSpPr>
        <p:spPr>
          <a:xfrm>
            <a:off x="2035278" y="3123674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449841-D2C4-4109-94BA-1615632D8971}"/>
              </a:ext>
            </a:extLst>
          </p:cNvPr>
          <p:cNvSpPr/>
          <p:nvPr/>
        </p:nvSpPr>
        <p:spPr>
          <a:xfrm>
            <a:off x="2035279" y="4104402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738264-3FD4-460A-906D-FB770FEC155C}"/>
              </a:ext>
            </a:extLst>
          </p:cNvPr>
          <p:cNvSpPr/>
          <p:nvPr/>
        </p:nvSpPr>
        <p:spPr>
          <a:xfrm>
            <a:off x="2090586" y="5085131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EFCA1-CD6F-40BC-AE87-2FFE1C1954C7}"/>
              </a:ext>
            </a:extLst>
          </p:cNvPr>
          <p:cNvSpPr txBox="1"/>
          <p:nvPr/>
        </p:nvSpPr>
        <p:spPr>
          <a:xfrm>
            <a:off x="609503" y="3244334"/>
            <a:ext cx="133124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Coherency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51510-A33A-4CCB-BE3B-8A4B8C37A20A}"/>
              </a:ext>
            </a:extLst>
          </p:cNvPr>
          <p:cNvSpPr txBox="1"/>
          <p:nvPr/>
        </p:nvSpPr>
        <p:spPr>
          <a:xfrm>
            <a:off x="664321" y="4208276"/>
            <a:ext cx="142626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Amplitude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4A4FB-1C09-4588-B91E-FED40462DBCA}"/>
              </a:ext>
            </a:extLst>
          </p:cNvPr>
          <p:cNvSpPr txBox="1"/>
          <p:nvPr/>
        </p:nvSpPr>
        <p:spPr>
          <a:xfrm>
            <a:off x="719627" y="5100944"/>
            <a:ext cx="1226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Dipping Angle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C848773-225E-443B-B3F2-D7D41E6D1C09}"/>
              </a:ext>
            </a:extLst>
          </p:cNvPr>
          <p:cNvSpPr/>
          <p:nvPr/>
        </p:nvSpPr>
        <p:spPr>
          <a:xfrm rot="444957">
            <a:off x="2683198" y="3568919"/>
            <a:ext cx="2830178" cy="224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64F2081-9E0C-4FF6-8D3B-12355E8AC581}"/>
              </a:ext>
            </a:extLst>
          </p:cNvPr>
          <p:cNvSpPr/>
          <p:nvPr/>
        </p:nvSpPr>
        <p:spPr>
          <a:xfrm rot="21132929">
            <a:off x="2682711" y="4088908"/>
            <a:ext cx="2830178" cy="224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E82430-593D-4BA5-8706-321F95E7AC1E}"/>
              </a:ext>
            </a:extLst>
          </p:cNvPr>
          <p:cNvSpPr/>
          <p:nvPr/>
        </p:nvSpPr>
        <p:spPr>
          <a:xfrm rot="20257753">
            <a:off x="2664149" y="4591903"/>
            <a:ext cx="3015348" cy="2196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FA28D3-E0D3-409D-A653-C6E39F9AE21C}"/>
              </a:ext>
            </a:extLst>
          </p:cNvPr>
          <p:cNvSpPr/>
          <p:nvPr/>
        </p:nvSpPr>
        <p:spPr>
          <a:xfrm>
            <a:off x="5943600" y="3650909"/>
            <a:ext cx="184355" cy="494671"/>
          </a:xfrm>
          <a:custGeom>
            <a:avLst/>
            <a:gdLst>
              <a:gd name="connsiteX0" fmla="*/ 560439 w 560439"/>
              <a:gd name="connsiteY0" fmla="*/ 0 h 333924"/>
              <a:gd name="connsiteX1" fmla="*/ 363794 w 560439"/>
              <a:gd name="connsiteY1" fmla="*/ 49161 h 333924"/>
              <a:gd name="connsiteX2" fmla="*/ 255639 w 560439"/>
              <a:gd name="connsiteY2" fmla="*/ 226142 h 333924"/>
              <a:gd name="connsiteX3" fmla="*/ 108155 w 560439"/>
              <a:gd name="connsiteY3" fmla="*/ 324464 h 333924"/>
              <a:gd name="connsiteX4" fmla="*/ 0 w 560439"/>
              <a:gd name="connsiteY4" fmla="*/ 324464 h 3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439" h="333924">
                <a:moveTo>
                  <a:pt x="560439" y="0"/>
                </a:moveTo>
                <a:cubicBezTo>
                  <a:pt x="487516" y="5735"/>
                  <a:pt x="414594" y="11471"/>
                  <a:pt x="363794" y="49161"/>
                </a:cubicBezTo>
                <a:cubicBezTo>
                  <a:pt x="312994" y="86851"/>
                  <a:pt x="298246" y="180258"/>
                  <a:pt x="255639" y="226142"/>
                </a:cubicBezTo>
                <a:cubicBezTo>
                  <a:pt x="213032" y="272026"/>
                  <a:pt x="150762" y="308077"/>
                  <a:pt x="108155" y="324464"/>
                </a:cubicBezTo>
                <a:cubicBezTo>
                  <a:pt x="65548" y="340851"/>
                  <a:pt x="32774" y="332657"/>
                  <a:pt x="0" y="324464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E60076-3F9D-4370-9CB3-3D0E5E63198A}"/>
              </a:ext>
            </a:extLst>
          </p:cNvPr>
          <p:cNvSpPr/>
          <p:nvPr/>
        </p:nvSpPr>
        <p:spPr>
          <a:xfrm>
            <a:off x="7086037" y="3597009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FD40541-9AC2-43CD-8061-B0076C7CF68E}"/>
              </a:ext>
            </a:extLst>
          </p:cNvPr>
          <p:cNvSpPr/>
          <p:nvPr/>
        </p:nvSpPr>
        <p:spPr>
          <a:xfrm>
            <a:off x="6304936" y="3774659"/>
            <a:ext cx="604120" cy="2471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7" name="Oval 16"/>
          <p:cNvSpPr/>
          <p:nvPr/>
        </p:nvSpPr>
        <p:spPr>
          <a:xfrm>
            <a:off x="5515081" y="3429000"/>
            <a:ext cx="707404" cy="9639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832" y="3589315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endParaRPr lang="en-US" sz="32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cxnSp>
        <p:nvCxnSpPr>
          <p:cNvPr id="22" name="Straight Connector 21"/>
          <p:cNvCxnSpPr>
            <a:endCxn id="17" idx="4"/>
          </p:cNvCxnSpPr>
          <p:nvPr/>
        </p:nvCxnSpPr>
        <p:spPr>
          <a:xfrm>
            <a:off x="5868783" y="3412214"/>
            <a:ext cx="0" cy="9807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041" y="601742"/>
            <a:ext cx="6590266" cy="769441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Method III: Neural Network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16" y="2957248"/>
            <a:ext cx="5854731" cy="28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881"/>
            <a:ext cx="7564489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3452" y="966499"/>
            <a:ext cx="6944136" cy="5269613"/>
            <a:chOff x="927847" y="1081881"/>
            <a:chExt cx="6772836" cy="50815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47" y="1081881"/>
              <a:ext cx="6772836" cy="508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4496" y="3593171"/>
              <a:ext cx="24801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Log. Reg. n=1 Migration Image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3610896"/>
              <a:ext cx="26148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Log. Reg. n=2 Migration Image</a:t>
              </a:r>
              <a:endParaRPr lang="en-US" sz="1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52558"/>
            <a:ext cx="6624588" cy="49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5" y="910431"/>
            <a:ext cx="7372817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115513" y="-10508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SVM Numerical Example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[(x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y]=[(dip, </a:t>
            </a:r>
            <a:r>
              <a:rPr lang="en-US" sz="2000" dirty="0" err="1" smtClean="0">
                <a:solidFill>
                  <a:srgbClr val="000000"/>
                </a:solidFill>
              </a:rPr>
              <a:t>coherency,amp</a:t>
            </a:r>
            <a:r>
              <a:rPr lang="en-US" sz="2000" dirty="0" smtClean="0">
                <a:solidFill>
                  <a:srgbClr val="000000"/>
                </a:solidFill>
              </a:rPr>
              <a:t>), noise/signal]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" y="1447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78" y="2372910"/>
            <a:ext cx="4393308" cy="1360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28600"/>
            <a:ext cx="9612679" cy="2024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564" y="64747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Linear SVM: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1000" y="-152400"/>
            <a:ext cx="982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4304" y="1637679"/>
            <a:ext cx="7777388" cy="827588"/>
            <a:chOff x="268104" y="2933079"/>
            <a:chExt cx="7777388" cy="827588"/>
          </a:xfrm>
        </p:grpSpPr>
        <p:sp>
          <p:nvSpPr>
            <p:cNvPr id="9" name="Rectangle 8"/>
            <p:cNvSpPr/>
            <p:nvPr/>
          </p:nvSpPr>
          <p:spPr>
            <a:xfrm>
              <a:off x="268104" y="3299002"/>
              <a:ext cx="2347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Non-linear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8887" y="2933079"/>
              <a:ext cx="5486605" cy="8275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5904" y="3651608"/>
            <a:ext cx="8606082" cy="3206392"/>
            <a:chOff x="405904" y="3651608"/>
            <a:chExt cx="8606082" cy="3206392"/>
          </a:xfrm>
        </p:grpSpPr>
        <p:sp>
          <p:nvSpPr>
            <p:cNvPr id="14" name="Rectangle 13"/>
            <p:cNvSpPr/>
            <p:nvPr/>
          </p:nvSpPr>
          <p:spPr>
            <a:xfrm>
              <a:off x="405904" y="3886200"/>
              <a:ext cx="24497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Dual-Space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7283" y="3651608"/>
              <a:ext cx="6314703" cy="32063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88150" y="-106722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Summary</a:t>
            </a:r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5181600"/>
            <a:ext cx="3473492" cy="126534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-30828" y="4368769"/>
            <a:ext cx="4244175" cy="1185342"/>
            <a:chOff x="229081" y="4268613"/>
            <a:chExt cx="4244175" cy="1185342"/>
          </a:xfrm>
          <a:solidFill>
            <a:srgbClr val="FFFF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229081" y="4268613"/>
              <a:ext cx="4244175" cy="92333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Kernel trick: don’t compute </a:t>
              </a:r>
              <a:r>
                <a:rPr lang="en-US" sz="1800" dirty="0" smtClean="0">
                  <a:sym typeface="Symbol" panose="05050102010706020507" pitchFamily="18" charset="2"/>
                </a:rPr>
                <a:t>-dimensional </a:t>
              </a:r>
            </a:p>
            <a:p>
              <a:r>
                <a:rPr lang="en-US" sz="1800" dirty="0" smtClean="0">
                  <a:sym typeface="Symbol" panose="05050102010706020507" pitchFamily="18" charset="2"/>
                </a:rPr>
                <a:t>vector </a:t>
              </a:r>
              <a:r>
                <a:rPr lang="en-US" sz="1800" b="1" dirty="0" smtClean="0"/>
                <a:t>z(x)</a:t>
              </a:r>
              <a:r>
                <a:rPr lang="en-US" sz="1800" dirty="0" smtClean="0"/>
                <a:t>, just specify K(</a:t>
              </a:r>
              <a:r>
                <a:rPr lang="en-US" sz="1800" b="1" dirty="0" smtClean="0"/>
                <a:t>x, x’) </a:t>
              </a:r>
              <a:r>
                <a:rPr lang="en-US" sz="1800" dirty="0" smtClean="0"/>
                <a:t>and find </a:t>
              </a:r>
            </a:p>
            <a:p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dirty="0" smtClean="0"/>
                <a:t> by QP. Then find prediction for new </a:t>
              </a:r>
              <a:r>
                <a:rPr lang="en-US" sz="1800" b="1" dirty="0" smtClean="0"/>
                <a:t>x </a:t>
              </a:r>
              <a:r>
                <a:rPr lang="en-US" sz="1800" dirty="0" smtClean="0"/>
                <a:t>by </a:t>
              </a:r>
              <a:endParaRPr lang="en-US" sz="1800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7076" y="5212847"/>
              <a:ext cx="2528377" cy="2411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-315242" y="4271665"/>
            <a:ext cx="9327228" cy="258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386548" y="445300"/>
            <a:ext cx="8289401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Geoscience SVM Application</a:t>
            </a:r>
            <a:endParaRPr lang="zh-CN" alt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901" y="1642950"/>
            <a:ext cx="86639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Migration artifacts obscure the identification of the actual geology.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77A217D-BE02-43EA-9DD0-C151DF4E9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7643" r="9448" b="11009"/>
          <a:stretch/>
        </p:blipFill>
        <p:spPr>
          <a:xfrm>
            <a:off x="1914525" y="2600326"/>
            <a:ext cx="5314950" cy="2850356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9E296-86C4-4344-B5E4-08ACA66E7255}"/>
              </a:ext>
            </a:extLst>
          </p:cNvPr>
          <p:cNvSpPr txBox="1"/>
          <p:nvPr/>
        </p:nvSpPr>
        <p:spPr>
          <a:xfrm>
            <a:off x="2650666" y="2207910"/>
            <a:ext cx="38833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Migration Image without Artifacts</a:t>
            </a:r>
            <a:endParaRPr lang="zh-CN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B446E-6A1A-4D57-8B9D-7D4A064E8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7333" r="9397" b="10870"/>
          <a:stretch/>
        </p:blipFill>
        <p:spPr>
          <a:xfrm>
            <a:off x="1914524" y="2599096"/>
            <a:ext cx="5314949" cy="285035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320C98-DA13-4978-A378-FFBFD5B9DADD}"/>
              </a:ext>
            </a:extLst>
          </p:cNvPr>
          <p:cNvSpPr/>
          <p:nvPr/>
        </p:nvSpPr>
        <p:spPr>
          <a:xfrm>
            <a:off x="1964531" y="2648501"/>
            <a:ext cx="5133437" cy="2732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EECBB7-6811-4733-96E9-84AFA6D8D60E}"/>
              </a:ext>
            </a:extLst>
          </p:cNvPr>
          <p:cNvCxnSpPr>
            <a:cxnSpLocks/>
          </p:cNvCxnSpPr>
          <p:nvPr/>
        </p:nvCxnSpPr>
        <p:spPr>
          <a:xfrm flipH="1">
            <a:off x="7089364" y="2335643"/>
            <a:ext cx="240089" cy="25234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24E6C0F-EAEA-4C1A-9F98-A00EC6B78F6E}"/>
              </a:ext>
            </a:extLst>
          </p:cNvPr>
          <p:cNvSpPr txBox="1"/>
          <p:nvPr/>
        </p:nvSpPr>
        <p:spPr>
          <a:xfrm>
            <a:off x="7162817" y="2843080"/>
            <a:ext cx="1649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Oh!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Those are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just artifacts!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7DC12B-3434-4321-AD13-462C1E1AFD00}"/>
              </a:ext>
            </a:extLst>
          </p:cNvPr>
          <p:cNvSpPr/>
          <p:nvPr/>
        </p:nvSpPr>
        <p:spPr>
          <a:xfrm>
            <a:off x="1943100" y="2992740"/>
            <a:ext cx="1345883" cy="88582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FE8704E-31E1-4A10-B417-BA5EB9AF521E}"/>
              </a:ext>
            </a:extLst>
          </p:cNvPr>
          <p:cNvCxnSpPr>
            <a:cxnSpLocks/>
          </p:cNvCxnSpPr>
          <p:nvPr/>
        </p:nvCxnSpPr>
        <p:spPr>
          <a:xfrm>
            <a:off x="1424404" y="3023190"/>
            <a:ext cx="585788" cy="140107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CF777E9-3959-4D6C-A943-EE6EC0473E6C}"/>
              </a:ext>
            </a:extLst>
          </p:cNvPr>
          <p:cNvSpPr txBox="1"/>
          <p:nvPr/>
        </p:nvSpPr>
        <p:spPr>
          <a:xfrm>
            <a:off x="22482" y="2706019"/>
            <a:ext cx="173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Yes! these </a:t>
            </a:r>
            <a:endParaRPr lang="en-US" altLang="zh-CN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reflectors!!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A70076-23FD-4542-B9E8-B9E6F0799D66}"/>
              </a:ext>
            </a:extLst>
          </p:cNvPr>
          <p:cNvSpPr txBox="1"/>
          <p:nvPr/>
        </p:nvSpPr>
        <p:spPr>
          <a:xfrm rot="16200000">
            <a:off x="787243" y="3935224"/>
            <a:ext cx="1065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Depth (km)</a:t>
            </a:r>
            <a:endParaRPr lang="zh-CN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A04515-8B35-402D-8DBF-29B10BC621F5}"/>
              </a:ext>
            </a:extLst>
          </p:cNvPr>
          <p:cNvSpPr txBox="1"/>
          <p:nvPr/>
        </p:nvSpPr>
        <p:spPr>
          <a:xfrm>
            <a:off x="4303352" y="5693055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latin typeface="Calibri" panose="020F0502020204030204" pitchFamily="34" charset="0"/>
                <a:cs typeface="Calibri" panose="020F0502020204030204" pitchFamily="34" charset="0"/>
              </a:rPr>
              <a:t>X (km)</a:t>
            </a:r>
            <a:endParaRPr lang="zh-CN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47800" y="3234979"/>
            <a:ext cx="5751195" cy="2566600"/>
            <a:chOff x="1447800" y="3234979"/>
            <a:chExt cx="5751195" cy="25666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576B47-A5D5-4221-AB98-70A560631ECB}"/>
                </a:ext>
              </a:extLst>
            </p:cNvPr>
            <p:cNvSpPr txBox="1"/>
            <p:nvPr/>
          </p:nvSpPr>
          <p:spPr>
            <a:xfrm>
              <a:off x="1447800" y="323497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C1AC24-DFD5-47B5-839E-F7CB7665E2CE}"/>
                </a:ext>
              </a:extLst>
            </p:cNvPr>
            <p:cNvSpPr txBox="1"/>
            <p:nvPr/>
          </p:nvSpPr>
          <p:spPr>
            <a:xfrm>
              <a:off x="1447800" y="406979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2.0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A16D57-CCC5-4235-A89F-F0BF390EAE7A}"/>
                </a:ext>
              </a:extLst>
            </p:cNvPr>
            <p:cNvSpPr txBox="1"/>
            <p:nvPr/>
          </p:nvSpPr>
          <p:spPr>
            <a:xfrm>
              <a:off x="1447800" y="488846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3.0</a:t>
              </a:r>
              <a:endParaRPr lang="zh-CN" alt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0D0E30-C6AA-42E9-9734-7566045DF3C3}"/>
                </a:ext>
              </a:extLst>
            </p:cNvPr>
            <p:cNvSpPr txBox="1"/>
            <p:nvPr/>
          </p:nvSpPr>
          <p:spPr>
            <a:xfrm>
              <a:off x="2731224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E87F11-8873-447A-A31C-8466C2684A72}"/>
                </a:ext>
              </a:extLst>
            </p:cNvPr>
            <p:cNvSpPr txBox="1"/>
            <p:nvPr/>
          </p:nvSpPr>
          <p:spPr>
            <a:xfrm>
              <a:off x="4050020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ACB141-66E9-46A8-AE39-1814158792C4}"/>
                </a:ext>
              </a:extLst>
            </p:cNvPr>
            <p:cNvSpPr txBox="1"/>
            <p:nvPr/>
          </p:nvSpPr>
          <p:spPr>
            <a:xfrm>
              <a:off x="5368816" y="546302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43CAFA-C894-450C-BD43-1B73404CDEB2}"/>
                </a:ext>
              </a:extLst>
            </p:cNvPr>
            <p:cNvSpPr txBox="1"/>
            <p:nvPr/>
          </p:nvSpPr>
          <p:spPr>
            <a:xfrm>
              <a:off x="6754643" y="546179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8.0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6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  <p:bldP spid="32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239632" cy="26479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18474" y="4231243"/>
            <a:ext cx="4301326" cy="2245757"/>
            <a:chOff x="1718474" y="4231243"/>
            <a:chExt cx="4301326" cy="22457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09800" y="4267200"/>
              <a:ext cx="0" cy="19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81200" y="5943600"/>
              <a:ext cx="3124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30187" y="5486400"/>
              <a:ext cx="11430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9485" y="584527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r>
                <a:rPr lang="en-US" sz="1800" baseline="-25000" dirty="0" smtClean="0"/>
                <a:t>1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18474" y="423124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r>
                <a:rPr lang="en-US" sz="1800" baseline="-25000" dirty="0" smtClean="0"/>
                <a:t>3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32874" y="522126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</a:t>
              </a:r>
              <a:r>
                <a:rPr lang="en-US" sz="1800" baseline="-25000" dirty="0" smtClean="0"/>
                <a:t>2</a:t>
              </a:r>
              <a:endParaRPr lang="en-US" sz="1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997998" y="47244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78998" y="48768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029200" y="50292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455198" y="51816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81600" y="53340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908002" y="54864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34404" y="56388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769398" y="487680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693198" y="5290066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971800" y="62806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940598" y="58996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473998" y="58996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007398" y="5334000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540798" y="4419600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02798" y="42994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4572000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810000" y="44518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778798" y="4844534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40798" y="4724400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912398" y="47566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867400" y="5213866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8160" y="3019296"/>
            <a:ext cx="1779186" cy="800186"/>
            <a:chOff x="5455198" y="3375064"/>
            <a:chExt cx="1779186" cy="800186"/>
          </a:xfrm>
        </p:grpSpPr>
        <p:sp>
          <p:nvSpPr>
            <p:cNvPr id="53" name="Oval 52"/>
            <p:cNvSpPr/>
            <p:nvPr/>
          </p:nvSpPr>
          <p:spPr>
            <a:xfrm>
              <a:off x="5455198" y="3505200"/>
              <a:ext cx="107402" cy="196334"/>
            </a:xfrm>
            <a:prstGeom prst="ellipse">
              <a:avLst/>
            </a:prstGeom>
            <a:solidFill>
              <a:srgbClr val="19E9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78887" y="3375064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Y=1   cat</a:t>
              </a:r>
              <a:endParaRPr lang="en-US" sz="1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5486400" y="3918466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2356" y="3805918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Y=0   not a cat</a:t>
              </a:r>
              <a:endParaRPr lang="en-US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181714"/>
            <a:ext cx="685800" cy="2085112"/>
            <a:chOff x="228600" y="1219200"/>
            <a:chExt cx="685800" cy="2085112"/>
          </a:xfrm>
        </p:grpSpPr>
        <p:sp>
          <p:nvSpPr>
            <p:cNvPr id="19" name="TextBox 18"/>
            <p:cNvSpPr txBox="1"/>
            <p:nvPr/>
          </p:nvSpPr>
          <p:spPr>
            <a:xfrm>
              <a:off x="381000" y="1276439"/>
              <a:ext cx="39786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dirty="0" smtClean="0"/>
            </a:p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dirty="0" smtClean="0"/>
            </a:p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3</a:t>
              </a:r>
              <a:endParaRPr lang="en-US" sz="2000" dirty="0" smtClean="0"/>
            </a:p>
            <a:p>
              <a:r>
                <a:rPr lang="en-US" sz="2000" dirty="0" smtClean="0"/>
                <a:t>.</a:t>
              </a:r>
            </a:p>
            <a:p>
              <a:r>
                <a:rPr lang="en-US" sz="2000" dirty="0" smtClean="0"/>
                <a:t>.</a:t>
              </a:r>
            </a:p>
            <a:p>
              <a:r>
                <a:rPr lang="en-US" sz="2000" dirty="0"/>
                <a:t>.</a:t>
              </a:r>
            </a:p>
          </p:txBody>
        </p:sp>
        <p:sp>
          <p:nvSpPr>
            <p:cNvPr id="21" name="Double Brace 20"/>
            <p:cNvSpPr/>
            <p:nvPr/>
          </p:nvSpPr>
          <p:spPr>
            <a:xfrm>
              <a:off x="228600" y="1219200"/>
              <a:ext cx="685800" cy="2085112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3575957" y="4617556"/>
            <a:ext cx="2188029" cy="1897544"/>
          </a:xfrm>
          <a:custGeom>
            <a:avLst/>
            <a:gdLst>
              <a:gd name="connsiteX0" fmla="*/ 2188029 w 2188029"/>
              <a:gd name="connsiteY0" fmla="*/ 787201 h 1897544"/>
              <a:gd name="connsiteX1" fmla="*/ 2024743 w 2188029"/>
              <a:gd name="connsiteY1" fmla="*/ 248358 h 1897544"/>
              <a:gd name="connsiteX2" fmla="*/ 1534886 w 2188029"/>
              <a:gd name="connsiteY2" fmla="*/ 3430 h 1897544"/>
              <a:gd name="connsiteX3" fmla="*/ 1257300 w 2188029"/>
              <a:gd name="connsiteY3" fmla="*/ 134058 h 1897544"/>
              <a:gd name="connsiteX4" fmla="*/ 996043 w 2188029"/>
              <a:gd name="connsiteY4" fmla="*/ 525944 h 1897544"/>
              <a:gd name="connsiteX5" fmla="*/ 636814 w 2188029"/>
              <a:gd name="connsiteY5" fmla="*/ 1179087 h 1897544"/>
              <a:gd name="connsiteX6" fmla="*/ 0 w 2188029"/>
              <a:gd name="connsiteY6" fmla="*/ 1897544 h 1897544"/>
              <a:gd name="connsiteX7" fmla="*/ 0 w 2188029"/>
              <a:gd name="connsiteY7" fmla="*/ 1897544 h 18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029" h="1897544">
                <a:moveTo>
                  <a:pt x="2188029" y="787201"/>
                </a:moveTo>
                <a:cubicBezTo>
                  <a:pt x="2160814" y="583093"/>
                  <a:pt x="2133600" y="378986"/>
                  <a:pt x="2024743" y="248358"/>
                </a:cubicBezTo>
                <a:cubicBezTo>
                  <a:pt x="1915886" y="117730"/>
                  <a:pt x="1662793" y="22480"/>
                  <a:pt x="1534886" y="3430"/>
                </a:cubicBezTo>
                <a:cubicBezTo>
                  <a:pt x="1406979" y="-15620"/>
                  <a:pt x="1347107" y="46972"/>
                  <a:pt x="1257300" y="134058"/>
                </a:cubicBezTo>
                <a:cubicBezTo>
                  <a:pt x="1167493" y="221144"/>
                  <a:pt x="1099457" y="351773"/>
                  <a:pt x="996043" y="525944"/>
                </a:cubicBezTo>
                <a:cubicBezTo>
                  <a:pt x="892629" y="700115"/>
                  <a:pt x="802821" y="950487"/>
                  <a:pt x="636814" y="1179087"/>
                </a:cubicBezTo>
                <a:cubicBezTo>
                  <a:pt x="470807" y="1407687"/>
                  <a:pt x="0" y="1897544"/>
                  <a:pt x="0" y="1897544"/>
                </a:cubicBezTo>
                <a:lnTo>
                  <a:pt x="0" y="1897544"/>
                </a:ln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27782" y="6050444"/>
            <a:ext cx="500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decision boundary </a:t>
            </a:r>
            <a:r>
              <a:rPr lang="en-US" sz="3200" dirty="0" smtClean="0"/>
              <a:t>(i.e.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ij</a:t>
            </a:r>
            <a:r>
              <a:rPr lang="en-US" sz="3200" dirty="0" err="1" smtClean="0"/>
              <a:t>’s</a:t>
            </a:r>
            <a:r>
              <a:rPr lang="en-US" sz="3200" dirty="0" smtClean="0"/>
              <a:t> )</a:t>
            </a:r>
            <a:endParaRPr lang="en-US" sz="32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2633272" y="4817532"/>
            <a:ext cx="1160895" cy="668057"/>
            <a:chOff x="6324870" y="3970415"/>
            <a:chExt cx="1160895" cy="668057"/>
          </a:xfrm>
        </p:grpSpPr>
        <p:sp>
          <p:nvSpPr>
            <p:cNvPr id="58" name="Oval 57"/>
            <p:cNvSpPr/>
            <p:nvPr/>
          </p:nvSpPr>
          <p:spPr>
            <a:xfrm>
              <a:off x="6897980" y="4333672"/>
              <a:ext cx="224838" cy="3048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24870" y="3970415"/>
              <a:ext cx="1160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New data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3194957" y="5173708"/>
            <a:ext cx="224838" cy="304800"/>
          </a:xfrm>
          <a:prstGeom prst="ellipse">
            <a:avLst/>
          </a:prstGeom>
          <a:solidFill>
            <a:srgbClr val="19E919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17853" y="67408"/>
            <a:ext cx="3833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026226" y="3437100"/>
            <a:ext cx="7593745" cy="1281857"/>
            <a:chOff x="1026226" y="3437100"/>
            <a:chExt cx="7593745" cy="1281857"/>
          </a:xfrm>
        </p:grpSpPr>
        <p:sp>
          <p:nvSpPr>
            <p:cNvPr id="63" name="TextBox 62"/>
            <p:cNvSpPr txBox="1"/>
            <p:nvPr/>
          </p:nvSpPr>
          <p:spPr>
            <a:xfrm>
              <a:off x="1026226" y="3437100"/>
              <a:ext cx="759374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Support Vector Machine (binary)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00700" y="4114800"/>
              <a:ext cx="522514" cy="604157"/>
            </a:xfrm>
            <a:custGeom>
              <a:avLst/>
              <a:gdLst>
                <a:gd name="connsiteX0" fmla="*/ 522514 w 522514"/>
                <a:gd name="connsiteY0" fmla="*/ 0 h 604157"/>
                <a:gd name="connsiteX1" fmla="*/ 310243 w 522514"/>
                <a:gd name="connsiteY1" fmla="*/ 326571 h 604157"/>
                <a:gd name="connsiteX2" fmla="*/ 0 w 522514"/>
                <a:gd name="connsiteY2" fmla="*/ 604157 h 6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604157">
                  <a:moveTo>
                    <a:pt x="522514" y="0"/>
                  </a:moveTo>
                  <a:cubicBezTo>
                    <a:pt x="459921" y="112939"/>
                    <a:pt x="397329" y="225878"/>
                    <a:pt x="310243" y="326571"/>
                  </a:cubicBezTo>
                  <a:cubicBezTo>
                    <a:pt x="223157" y="427264"/>
                    <a:pt x="111578" y="515710"/>
                    <a:pt x="0" y="604157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68647" y="4303003"/>
            <a:ext cx="2591086" cy="1388686"/>
            <a:chOff x="6468647" y="4303003"/>
            <a:chExt cx="2591086" cy="13886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8647" y="4303003"/>
              <a:ext cx="2591086" cy="1388686"/>
            </a:xfrm>
            <a:prstGeom prst="rect">
              <a:avLst/>
            </a:prstGeom>
          </p:spPr>
        </p:pic>
        <p:sp>
          <p:nvSpPr>
            <p:cNvPr id="64" name="Oval 63"/>
            <p:cNvSpPr/>
            <p:nvPr/>
          </p:nvSpPr>
          <p:spPr>
            <a:xfrm>
              <a:off x="6730574" y="452344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82974" y="4675840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629400" y="4680466"/>
              <a:ext cx="107402" cy="1963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647" y="4316899"/>
            <a:ext cx="2591086" cy="13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7" grpId="0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6226" y="3437100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39542" y="3579841"/>
            <a:ext cx="4650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 SVM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1771 -0.4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Key Idea of SVM</a:t>
            </a:r>
            <a:endParaRPr lang="en-US" sz="60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1804721"/>
            <a:ext cx="647700" cy="4812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57700" y="1733210"/>
            <a:ext cx="342900" cy="28311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86000" y="1988033"/>
            <a:ext cx="76200" cy="164617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931827" y="1426410"/>
            <a:ext cx="4925541" cy="518075"/>
            <a:chOff x="1931827" y="1426410"/>
            <a:chExt cx="4925541" cy="518075"/>
          </a:xfrm>
        </p:grpSpPr>
        <p:sp>
          <p:nvSpPr>
            <p:cNvPr id="15" name="TextBox 14"/>
            <p:cNvSpPr txBox="1"/>
            <p:nvPr/>
          </p:nvSpPr>
          <p:spPr>
            <a:xfrm>
              <a:off x="1931827" y="157515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00B050"/>
                  </a:solidFill>
                </a:rPr>
                <a:t>1</a:t>
              </a:r>
              <a:r>
                <a:rPr lang="en-US" sz="1800" dirty="0" smtClean="0">
                  <a:solidFill>
                    <a:srgbClr val="00B050"/>
                  </a:solidFill>
                </a:rPr>
                <a:t>=1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37017" y="143844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</a:rPr>
                <a:t>=2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36685" y="142641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2060"/>
                  </a:solidFill>
                  <a:latin typeface="Symbol" panose="05050102010706020507" pitchFamily="18" charset="2"/>
                </a:rPr>
                <a:t>d</a:t>
              </a:r>
              <a:r>
                <a:rPr lang="en-US" sz="1800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n-US" sz="1800" dirty="0" smtClean="0">
                  <a:solidFill>
                    <a:srgbClr val="002060"/>
                  </a:solidFill>
                </a:rPr>
                <a:t>=3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7509" y="3353746"/>
            <a:ext cx="7784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Find “Best” Separation Boundary</a:t>
            </a:r>
          </a:p>
          <a:p>
            <a:pPr algn="ctr"/>
            <a:r>
              <a:rPr lang="en-US" dirty="0" smtClean="0"/>
              <a:t>With Fattest Margin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04" y="4703145"/>
            <a:ext cx="5412791" cy="215485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2245895" y="4950993"/>
            <a:ext cx="1181852" cy="1452432"/>
          </a:xfrm>
          <a:custGeom>
            <a:avLst/>
            <a:gdLst>
              <a:gd name="connsiteX0" fmla="*/ 0 w 1181852"/>
              <a:gd name="connsiteY0" fmla="*/ 374986 h 1452432"/>
              <a:gd name="connsiteX1" fmla="*/ 401052 w 1181852"/>
              <a:gd name="connsiteY1" fmla="*/ 22060 h 1452432"/>
              <a:gd name="connsiteX2" fmla="*/ 802105 w 1181852"/>
              <a:gd name="connsiteY2" fmla="*/ 86228 h 1452432"/>
              <a:gd name="connsiteX3" fmla="*/ 1155031 w 1181852"/>
              <a:gd name="connsiteY3" fmla="*/ 487281 h 1452432"/>
              <a:gd name="connsiteX4" fmla="*/ 1122947 w 1181852"/>
              <a:gd name="connsiteY4" fmla="*/ 1096881 h 1452432"/>
              <a:gd name="connsiteX5" fmla="*/ 850231 w 1181852"/>
              <a:gd name="connsiteY5" fmla="*/ 1449807 h 1452432"/>
              <a:gd name="connsiteX6" fmla="*/ 144379 w 1181852"/>
              <a:gd name="connsiteY6" fmla="*/ 1241260 h 1452432"/>
              <a:gd name="connsiteX7" fmla="*/ 32084 w 1181852"/>
              <a:gd name="connsiteY7" fmla="*/ 936460 h 1452432"/>
              <a:gd name="connsiteX8" fmla="*/ 0 w 1181852"/>
              <a:gd name="connsiteY8" fmla="*/ 455196 h 145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852" h="1452432">
                <a:moveTo>
                  <a:pt x="0" y="374986"/>
                </a:moveTo>
                <a:cubicBezTo>
                  <a:pt x="133684" y="222586"/>
                  <a:pt x="267368" y="70186"/>
                  <a:pt x="401052" y="22060"/>
                </a:cubicBezTo>
                <a:cubicBezTo>
                  <a:pt x="534736" y="-26066"/>
                  <a:pt x="676442" y="8691"/>
                  <a:pt x="802105" y="86228"/>
                </a:cubicBezTo>
                <a:cubicBezTo>
                  <a:pt x="927768" y="163765"/>
                  <a:pt x="1101557" y="318839"/>
                  <a:pt x="1155031" y="487281"/>
                </a:cubicBezTo>
                <a:cubicBezTo>
                  <a:pt x="1208505" y="655723"/>
                  <a:pt x="1173747" y="936460"/>
                  <a:pt x="1122947" y="1096881"/>
                </a:cubicBezTo>
                <a:cubicBezTo>
                  <a:pt x="1072147" y="1257302"/>
                  <a:pt x="1013326" y="1425744"/>
                  <a:pt x="850231" y="1449807"/>
                </a:cubicBezTo>
                <a:cubicBezTo>
                  <a:pt x="687136" y="1473870"/>
                  <a:pt x="280737" y="1326818"/>
                  <a:pt x="144379" y="1241260"/>
                </a:cubicBezTo>
                <a:cubicBezTo>
                  <a:pt x="8021" y="1155702"/>
                  <a:pt x="56147" y="1067471"/>
                  <a:pt x="32084" y="936460"/>
                </a:cubicBezTo>
                <a:cubicBezTo>
                  <a:pt x="8021" y="805449"/>
                  <a:pt x="4010" y="630322"/>
                  <a:pt x="0" y="45519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05400" y="5334000"/>
            <a:ext cx="1131285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203C352-A0BD-4D59-AB31-81E744D9E2E5}"/>
              </a:ext>
            </a:extLst>
          </p:cNvPr>
          <p:cNvCxnSpPr/>
          <p:nvPr/>
        </p:nvCxnSpPr>
        <p:spPr bwMode="auto">
          <a:xfrm flipV="1">
            <a:off x="465677" y="5006882"/>
            <a:ext cx="4391365" cy="3008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2B689E-51CC-4CA3-A493-3B8F75E99E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497" y="2225582"/>
            <a:ext cx="30862" cy="296120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95632FE-CED1-46EA-BF6C-354091DE26A0}"/>
              </a:ext>
            </a:extLst>
          </p:cNvPr>
          <p:cNvSpPr/>
          <p:nvPr/>
        </p:nvSpPr>
        <p:spPr bwMode="auto">
          <a:xfrm>
            <a:off x="2390557" y="28542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CDF497-E387-4A4E-A67F-D9F4BD5B1CF0}"/>
              </a:ext>
            </a:extLst>
          </p:cNvPr>
          <p:cNvSpPr/>
          <p:nvPr/>
        </p:nvSpPr>
        <p:spPr bwMode="auto">
          <a:xfrm>
            <a:off x="2361970" y="23684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42D36D-5AFA-437F-A374-C0C00E9C2200}"/>
              </a:ext>
            </a:extLst>
          </p:cNvPr>
          <p:cNvSpPr/>
          <p:nvPr/>
        </p:nvSpPr>
        <p:spPr bwMode="auto">
          <a:xfrm>
            <a:off x="2733605" y="29875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008944-EE3E-4F34-A4A4-C0DA53B32843}"/>
              </a:ext>
            </a:extLst>
          </p:cNvPr>
          <p:cNvSpPr/>
          <p:nvPr/>
        </p:nvSpPr>
        <p:spPr bwMode="auto">
          <a:xfrm>
            <a:off x="3057595" y="32733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0CF3D0-1DE6-4F21-B535-F9E7F4EEC168}"/>
              </a:ext>
            </a:extLst>
          </p:cNvPr>
          <p:cNvSpPr/>
          <p:nvPr/>
        </p:nvSpPr>
        <p:spPr bwMode="auto">
          <a:xfrm>
            <a:off x="2981362" y="26065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C271B5-1E4C-434A-990A-62F2AC639D21}"/>
              </a:ext>
            </a:extLst>
          </p:cNvPr>
          <p:cNvSpPr/>
          <p:nvPr/>
        </p:nvSpPr>
        <p:spPr bwMode="auto">
          <a:xfrm>
            <a:off x="2714547" y="33590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00969BC-350A-4C52-9184-7BECC7C9A063}"/>
              </a:ext>
            </a:extLst>
          </p:cNvPr>
          <p:cNvSpPr/>
          <p:nvPr/>
        </p:nvSpPr>
        <p:spPr bwMode="auto">
          <a:xfrm>
            <a:off x="3410172" y="36924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F1D614-1180-4262-B439-E3AE49C1EC1E}"/>
              </a:ext>
            </a:extLst>
          </p:cNvPr>
          <p:cNvSpPr/>
          <p:nvPr/>
        </p:nvSpPr>
        <p:spPr bwMode="auto">
          <a:xfrm>
            <a:off x="3410172" y="318760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188942B-A075-4538-93A0-E5DECB83EE9B}"/>
              </a:ext>
            </a:extLst>
          </p:cNvPr>
          <p:cNvSpPr/>
          <p:nvPr/>
        </p:nvSpPr>
        <p:spPr bwMode="auto">
          <a:xfrm>
            <a:off x="3534050" y="410200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F77CC1-9F57-4C3F-8BC1-BC849DD3A553}"/>
              </a:ext>
            </a:extLst>
          </p:cNvPr>
          <p:cNvSpPr/>
          <p:nvPr/>
        </p:nvSpPr>
        <p:spPr bwMode="auto">
          <a:xfrm>
            <a:off x="3819923" y="36162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2039A12-58CD-4321-9743-B10C328FF46B}"/>
              </a:ext>
            </a:extLst>
          </p:cNvPr>
          <p:cNvSpPr/>
          <p:nvPr/>
        </p:nvSpPr>
        <p:spPr bwMode="auto">
          <a:xfrm>
            <a:off x="3495934" y="27208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4530D5E-368E-44BF-B81E-6BC2C952FFC3}"/>
              </a:ext>
            </a:extLst>
          </p:cNvPr>
          <p:cNvSpPr/>
          <p:nvPr/>
        </p:nvSpPr>
        <p:spPr bwMode="auto">
          <a:xfrm>
            <a:off x="3095711" y="38543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860478FB-D4A1-4481-A788-B10B22202C41}"/>
              </a:ext>
            </a:extLst>
          </p:cNvPr>
          <p:cNvSpPr/>
          <p:nvPr/>
        </p:nvSpPr>
        <p:spPr bwMode="auto">
          <a:xfrm>
            <a:off x="713434" y="34733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192C95F4-11EE-4032-A3A4-31B1B6BB8958}"/>
              </a:ext>
            </a:extLst>
          </p:cNvPr>
          <p:cNvSpPr/>
          <p:nvPr/>
        </p:nvSpPr>
        <p:spPr bwMode="auto">
          <a:xfrm>
            <a:off x="837313" y="38638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6B7A3320-6AA0-4663-A225-B09BE7B97513}"/>
              </a:ext>
            </a:extLst>
          </p:cNvPr>
          <p:cNvSpPr/>
          <p:nvPr/>
        </p:nvSpPr>
        <p:spPr bwMode="auto">
          <a:xfrm>
            <a:off x="989778" y="43115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524FD927-2454-473D-ADC8-6BB72EDBC16E}"/>
              </a:ext>
            </a:extLst>
          </p:cNvPr>
          <p:cNvSpPr/>
          <p:nvPr/>
        </p:nvSpPr>
        <p:spPr bwMode="auto">
          <a:xfrm>
            <a:off x="1304239" y="39019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AFBBA5C2-E3FB-4D12-9991-78EE408B3621}"/>
              </a:ext>
            </a:extLst>
          </p:cNvPr>
          <p:cNvSpPr/>
          <p:nvPr/>
        </p:nvSpPr>
        <p:spPr bwMode="auto">
          <a:xfrm>
            <a:off x="1151773" y="35114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0FB0C74C-DCD8-419F-81E1-D8375B3EA42E}"/>
              </a:ext>
            </a:extLst>
          </p:cNvPr>
          <p:cNvSpPr/>
          <p:nvPr/>
        </p:nvSpPr>
        <p:spPr bwMode="auto">
          <a:xfrm>
            <a:off x="913545" y="30637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7CF9A19A-4C85-45A3-9CF5-09666B2AC578}"/>
              </a:ext>
            </a:extLst>
          </p:cNvPr>
          <p:cNvSpPr/>
          <p:nvPr/>
        </p:nvSpPr>
        <p:spPr bwMode="auto">
          <a:xfrm>
            <a:off x="1523408" y="433060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EC6B8C26-DE92-441C-953B-88F1939ACC40}"/>
              </a:ext>
            </a:extLst>
          </p:cNvPr>
          <p:cNvSpPr/>
          <p:nvPr/>
        </p:nvSpPr>
        <p:spPr bwMode="auto">
          <a:xfrm>
            <a:off x="1752107" y="38543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49D7E89E-6ED4-4FB9-855B-3D181AF3540B}"/>
              </a:ext>
            </a:extLst>
          </p:cNvPr>
          <p:cNvSpPr/>
          <p:nvPr/>
        </p:nvSpPr>
        <p:spPr bwMode="auto">
          <a:xfrm>
            <a:off x="1370943" y="31304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47C5E21A-BEDD-4C1A-8E67-333D4BA34BC2}"/>
              </a:ext>
            </a:extLst>
          </p:cNvPr>
          <p:cNvSpPr/>
          <p:nvPr/>
        </p:nvSpPr>
        <p:spPr bwMode="auto">
          <a:xfrm>
            <a:off x="1809282" y="456873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6A481F-750E-43FB-80B2-30005664C631}"/>
              </a:ext>
            </a:extLst>
          </p:cNvPr>
          <p:cNvCxnSpPr/>
          <p:nvPr/>
        </p:nvCxnSpPr>
        <p:spPr bwMode="auto">
          <a:xfrm>
            <a:off x="2287385" y="1574959"/>
            <a:ext cx="4587" cy="392653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E5E822-E0CA-415F-A2CD-96226DF572FF}"/>
              </a:ext>
            </a:extLst>
          </p:cNvPr>
          <p:cNvCxnSpPr/>
          <p:nvPr/>
        </p:nvCxnSpPr>
        <p:spPr bwMode="auto">
          <a:xfrm>
            <a:off x="1275652" y="2149382"/>
            <a:ext cx="2096810" cy="308910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F5A683-D64E-429E-A2D6-59AAA5153D79}"/>
              </a:ext>
            </a:extLst>
          </p:cNvPr>
          <p:cNvCxnSpPr/>
          <p:nvPr/>
        </p:nvCxnSpPr>
        <p:spPr bwMode="auto">
          <a:xfrm>
            <a:off x="970720" y="2358932"/>
            <a:ext cx="2096810" cy="308910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494A2C-8DFD-42A7-ACA7-267EDF60816F}"/>
              </a:ext>
            </a:extLst>
          </p:cNvPr>
          <p:cNvCxnSpPr/>
          <p:nvPr/>
        </p:nvCxnSpPr>
        <p:spPr bwMode="auto">
          <a:xfrm>
            <a:off x="1590112" y="1892207"/>
            <a:ext cx="2096810" cy="308910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111E9F-CD19-4F36-BE97-68F1AA5E9EC9}"/>
              </a:ext>
            </a:extLst>
          </p:cNvPr>
          <p:cNvCxnSpPr/>
          <p:nvPr/>
        </p:nvCxnSpPr>
        <p:spPr bwMode="auto">
          <a:xfrm flipV="1">
            <a:off x="3067124" y="4545628"/>
            <a:ext cx="307181" cy="2616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CD6813-7925-4299-83CA-CDD7C12BD0C1}"/>
              </a:ext>
            </a:extLst>
          </p:cNvPr>
          <p:cNvSpPr txBox="1"/>
          <p:nvPr/>
        </p:nvSpPr>
        <p:spPr>
          <a:xfrm>
            <a:off x="3479935" y="498274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x1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350D56-5A2D-43BF-8435-ADBE70346448}"/>
              </a:ext>
            </a:extLst>
          </p:cNvPr>
          <p:cNvSpPr txBox="1"/>
          <p:nvPr/>
        </p:nvSpPr>
        <p:spPr>
          <a:xfrm>
            <a:off x="-1110296" y="332668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x2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2358" y="943493"/>
            <a:ext cx="3137609" cy="646331"/>
            <a:chOff x="4156797" y="1710004"/>
            <a:chExt cx="3137609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156797" y="1710004"/>
              <a:ext cx="2672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Given: </a:t>
              </a:r>
              <a:r>
                <a:rPr lang="en-US" sz="3600" dirty="0" smtClean="0">
                  <a:solidFill>
                    <a:srgbClr val="FF0000"/>
                  </a:solidFill>
                </a:rPr>
                <a:t>O</a:t>
              </a:r>
              <a:r>
                <a:rPr lang="en-US" sz="3600" dirty="0" smtClean="0"/>
                <a:t> and</a:t>
              </a:r>
              <a:endParaRPr lang="en-US" sz="3600" dirty="0"/>
            </a:p>
          </p:txBody>
        </p:sp>
        <p:sp>
          <p:nvSpPr>
            <p:cNvPr id="38" name="Multiplication Sign 59">
              <a:extLst>
                <a:ext uri="{FF2B5EF4-FFF2-40B4-BE49-F238E27FC236}">
                  <a16:creationId xmlns:a16="http://schemas.microsoft.com/office/drawing/2014/main" id="{7CF9A19A-4C85-45A3-9CF5-09666B2AC578}"/>
                </a:ext>
              </a:extLst>
            </p:cNvPr>
            <p:cNvSpPr/>
            <p:nvPr/>
          </p:nvSpPr>
          <p:spPr bwMode="auto">
            <a:xfrm>
              <a:off x="6829323" y="1828449"/>
              <a:ext cx="465083" cy="453458"/>
            </a:xfrm>
            <a:prstGeom prst="mathMultipl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181356" y="1420841"/>
            <a:ext cx="6070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Find: Classify Data</a:t>
            </a:r>
          </a:p>
          <a:p>
            <a:r>
              <a:rPr lang="en-US" sz="3600" dirty="0" smtClean="0"/>
              <a:t>   with Fattest Margin of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Decision </a:t>
            </a:r>
            <a:r>
              <a:rPr lang="en-US" sz="3600" dirty="0" err="1" smtClean="0">
                <a:solidFill>
                  <a:srgbClr val="FF0000"/>
                </a:solidFill>
              </a:rPr>
              <a:t>Bndry</a:t>
            </a:r>
            <a:r>
              <a:rPr lang="en-US" sz="3600" dirty="0" err="1" smtClean="0">
                <a:solidFill>
                  <a:srgbClr val="FFFFFF"/>
                </a:solidFill>
              </a:rPr>
              <a:t>Best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E5E822-E0CA-415F-A2CD-96226DF572FF}"/>
              </a:ext>
            </a:extLst>
          </p:cNvPr>
          <p:cNvCxnSpPr/>
          <p:nvPr/>
        </p:nvCxnSpPr>
        <p:spPr bwMode="auto">
          <a:xfrm>
            <a:off x="5949536" y="3335461"/>
            <a:ext cx="1438212" cy="216603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6291" y="3102114"/>
            <a:ext cx="491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[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w,b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maximizes margin length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constrained Lagrange multiplier problem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558" y="4307815"/>
            <a:ext cx="2459480" cy="697637"/>
            <a:chOff x="2971558" y="4307815"/>
            <a:chExt cx="2459480" cy="6976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BC969C-EC23-406C-A381-64E8E2A5A031}"/>
                </a:ext>
              </a:extLst>
            </p:cNvPr>
            <p:cNvSpPr txBox="1"/>
            <p:nvPr/>
          </p:nvSpPr>
          <p:spPr>
            <a:xfrm>
              <a:off x="3507712" y="4543787"/>
              <a:ext cx="192332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 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g 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=Distance closest </a:t>
              </a:r>
            </a:p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 to boundary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558" y="4307815"/>
              <a:ext cx="372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g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95600" y="5182795"/>
            <a:ext cx="2743200" cy="469644"/>
            <a:chOff x="2895600" y="5182795"/>
            <a:chExt cx="2743200" cy="4696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F478C2-BD43-4A0E-9F46-7424D80CB42C}"/>
                </a:ext>
              </a:extLst>
            </p:cNvPr>
            <p:cNvSpPr txBox="1"/>
            <p:nvPr/>
          </p:nvSpPr>
          <p:spPr>
            <a:xfrm>
              <a:off x="2895600" y="5283107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/>
                <a:t>Decision Boundary</a:t>
              </a:r>
              <a:endParaRPr lang="en-US" sz="1800" dirty="0"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363300" y="5182795"/>
              <a:ext cx="373645" cy="2000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229545" y="1149167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a good choice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4890" y="2857361"/>
            <a:ext cx="945798" cy="1275564"/>
            <a:chOff x="2542957" y="3006632"/>
            <a:chExt cx="945798" cy="12755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95632FE-CED1-46EA-BF6C-354091DE26A0}"/>
                </a:ext>
              </a:extLst>
            </p:cNvPr>
            <p:cNvSpPr/>
            <p:nvPr/>
          </p:nvSpPr>
          <p:spPr bwMode="auto">
            <a:xfrm>
              <a:off x="2542957" y="3006632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FC271B5-1E4C-434A-990A-62F2AC639D21}"/>
                </a:ext>
              </a:extLst>
            </p:cNvPr>
            <p:cNvSpPr/>
            <p:nvPr/>
          </p:nvSpPr>
          <p:spPr bwMode="auto">
            <a:xfrm>
              <a:off x="2866947" y="3511457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4530D5E-368E-44BF-B81E-6BC2C952FFC3}"/>
                </a:ext>
              </a:extLst>
            </p:cNvPr>
            <p:cNvSpPr/>
            <p:nvPr/>
          </p:nvSpPr>
          <p:spPr bwMode="auto">
            <a:xfrm>
              <a:off x="3248111" y="4006757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6433" y="3134199"/>
            <a:ext cx="846247" cy="1177358"/>
            <a:chOff x="1523343" y="3282857"/>
            <a:chExt cx="846247" cy="1177358"/>
          </a:xfrm>
        </p:grpSpPr>
        <p:sp>
          <p:nvSpPr>
            <p:cNvPr id="65" name="Multiplication Sign 60">
              <a:extLst>
                <a:ext uri="{FF2B5EF4-FFF2-40B4-BE49-F238E27FC236}">
                  <a16:creationId xmlns:a16="http://schemas.microsoft.com/office/drawing/2014/main" id="{EC6B8C26-DE92-441C-953B-88F1939ACC40}"/>
                </a:ext>
              </a:extLst>
            </p:cNvPr>
            <p:cNvSpPr/>
            <p:nvPr/>
          </p:nvSpPr>
          <p:spPr bwMode="auto">
            <a:xfrm>
              <a:off x="1904507" y="4006757"/>
              <a:ext cx="465083" cy="453458"/>
            </a:xfrm>
            <a:prstGeom prst="mathMultiply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Multiplication Sign 61">
              <a:extLst>
                <a:ext uri="{FF2B5EF4-FFF2-40B4-BE49-F238E27FC236}">
                  <a16:creationId xmlns:a16="http://schemas.microsoft.com/office/drawing/2014/main" id="{49D7E89E-6ED4-4FB9-855B-3D181AF3540B}"/>
                </a:ext>
              </a:extLst>
            </p:cNvPr>
            <p:cNvSpPr/>
            <p:nvPr/>
          </p:nvSpPr>
          <p:spPr bwMode="auto">
            <a:xfrm>
              <a:off x="1523343" y="3282857"/>
              <a:ext cx="465083" cy="453458"/>
            </a:xfrm>
            <a:prstGeom prst="mathMultiply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0263" y="3620366"/>
            <a:ext cx="2279791" cy="2439005"/>
            <a:chOff x="170263" y="3620366"/>
            <a:chExt cx="2279791" cy="2439005"/>
          </a:xfrm>
        </p:grpSpPr>
        <p:sp>
          <p:nvSpPr>
            <p:cNvPr id="67" name="TextBox 66"/>
            <p:cNvSpPr txBox="1"/>
            <p:nvPr/>
          </p:nvSpPr>
          <p:spPr>
            <a:xfrm>
              <a:off x="170263" y="5597706"/>
              <a:ext cx="2279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vectors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8" name="Straight Arrow Connector 67"/>
            <p:cNvCxnSpPr>
              <a:endCxn id="58" idx="1"/>
            </p:cNvCxnSpPr>
            <p:nvPr/>
          </p:nvCxnSpPr>
          <p:spPr bwMode="auto">
            <a:xfrm flipV="1">
              <a:off x="1435636" y="3620366"/>
              <a:ext cx="69519" cy="19610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462807" y="4284692"/>
              <a:ext cx="409878" cy="12573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1505155" y="1525626"/>
            <a:ext cx="2279791" cy="2328731"/>
            <a:chOff x="-770098" y="5676632"/>
            <a:chExt cx="2279791" cy="2328731"/>
          </a:xfrm>
        </p:grpSpPr>
        <p:sp>
          <p:nvSpPr>
            <p:cNvPr id="73" name="TextBox 72"/>
            <p:cNvSpPr txBox="1"/>
            <p:nvPr/>
          </p:nvSpPr>
          <p:spPr>
            <a:xfrm>
              <a:off x="-770098" y="5676632"/>
              <a:ext cx="2279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vectors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4" name="Straight Arrow Connector 73"/>
            <p:cNvCxnSpPr>
              <a:endCxn id="31" idx="0"/>
            </p:cNvCxnSpPr>
            <p:nvPr/>
          </p:nvCxnSpPr>
          <p:spPr bwMode="auto">
            <a:xfrm>
              <a:off x="369799" y="6144901"/>
              <a:ext cx="208875" cy="9936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>
              <a:stCxn id="73" idx="2"/>
              <a:endCxn id="29" idx="7"/>
            </p:cNvCxnSpPr>
            <p:nvPr/>
          </p:nvCxnSpPr>
          <p:spPr bwMode="auto">
            <a:xfrm flipH="1">
              <a:off x="320707" y="6138297"/>
              <a:ext cx="49091" cy="907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>
              <a:stCxn id="73" idx="2"/>
              <a:endCxn id="54" idx="0"/>
            </p:cNvCxnSpPr>
            <p:nvPr/>
          </p:nvCxnSpPr>
          <p:spPr bwMode="auto">
            <a:xfrm>
              <a:off x="369798" y="6138297"/>
              <a:ext cx="570982" cy="18670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5448180" y="3063782"/>
            <a:ext cx="1261884" cy="461665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Support Vector Machine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0825" y="3101741"/>
            <a:ext cx="5054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Decision </a:t>
            </a:r>
            <a:r>
              <a:rPr lang="en-US" sz="2400" dirty="0" err="1" smtClean="0">
                <a:solidFill>
                  <a:srgbClr val="FF0000"/>
                </a:solidFill>
              </a:rPr>
              <a:t>Bndry</a:t>
            </a:r>
            <a:r>
              <a:rPr lang="en-US" sz="2400" dirty="0" err="1" smtClean="0">
                <a:sym typeface="Wingdings" panose="05000000000000000000" pitchFamily="2" charset="2"/>
              </a:rPr>
              <a:t>cleanly</a:t>
            </a:r>
            <a:r>
              <a:rPr lang="en-US" sz="2400" dirty="0" smtClean="0">
                <a:sym typeface="Wingdings" panose="05000000000000000000" pitchFamily="2" charset="2"/>
              </a:rPr>
              <a:t> separates two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classes of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9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96296E-6 L -0.48472 -0.11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5" grpId="0"/>
      <p:bldP spid="77" grpId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762000"/>
            <a:ext cx="96229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78732</TotalTime>
  <Words>1775</Words>
  <Application>Microsoft Office PowerPoint</Application>
  <PresentationFormat>On-screen Show (4:3)</PresentationFormat>
  <Paragraphs>415</Paragraphs>
  <Slides>37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Cambria Math</vt:lpstr>
      <vt:lpstr>Raleway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KITS</cp:lastModifiedBy>
  <cp:revision>1451</cp:revision>
  <dcterms:created xsi:type="dcterms:W3CDTF">1999-02-02T06:33:16Z</dcterms:created>
  <dcterms:modified xsi:type="dcterms:W3CDTF">2020-11-08T06:12:53Z</dcterms:modified>
</cp:coreProperties>
</file>