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2" autoAdjust="0"/>
    <p:restoredTop sz="94660"/>
  </p:normalViewPr>
  <p:slideViewPr>
    <p:cSldViewPr snapToGrid="0">
      <p:cViewPr>
        <p:scale>
          <a:sx n="90" d="100"/>
          <a:sy n="90" d="100"/>
        </p:scale>
        <p:origin x="-254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imp.org/doc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slide" Target="slide9.xml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slide" Target="slide5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" y="145669"/>
            <a:ext cx="475830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I) Labeling Mud Cracks w </a:t>
            </a:r>
            <a:br>
              <a:rPr lang="en-US" sz="3600" dirty="0" smtClean="0"/>
            </a:br>
            <a:r>
              <a:rPr lang="en-US" sz="3600" dirty="0" smtClean="0"/>
              <a:t>GIMP’s Fuzzy Select Tool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95473" y="1705305"/>
            <a:ext cx="4254494" cy="4905908"/>
            <a:chOff x="1530670" y="1705305"/>
            <a:chExt cx="4254494" cy="49059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75303" y="1705305"/>
              <a:ext cx="4209861" cy="388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937442" y="5314385"/>
              <a:ext cx="851025" cy="5069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146487" y="4000124"/>
              <a:ext cx="478324" cy="2821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530670" y="5780216"/>
              <a:ext cx="2478393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Upon right-clicking on the photo of interest </a:t>
              </a:r>
            </a:p>
            <a:p>
              <a:r>
                <a:rPr lang="en-US" sz="1600" dirty="0" smtClean="0"/>
                <a:t>(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Mudcracks3.jpg</a:t>
              </a:r>
              <a:r>
                <a:rPr lang="en-US" sz="1600" dirty="0" smtClean="0"/>
                <a:t> here)</a:t>
              </a:r>
              <a:endParaRPr lang="en-US" sz="16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754880" y="192024"/>
            <a:ext cx="7360318" cy="6583680"/>
            <a:chOff x="4754880" y="192024"/>
            <a:chExt cx="7360318" cy="6583680"/>
          </a:xfrm>
        </p:grpSpPr>
        <p:grpSp>
          <p:nvGrpSpPr>
            <p:cNvPr id="14" name="Group 13"/>
            <p:cNvGrpSpPr/>
            <p:nvPr/>
          </p:nvGrpSpPr>
          <p:grpSpPr>
            <a:xfrm>
              <a:off x="4754880" y="228600"/>
              <a:ext cx="7360318" cy="6547104"/>
              <a:chOff x="4087368" y="283464"/>
              <a:chExt cx="7360318" cy="6547104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 l="64726" t="2800" b="1733"/>
              <a:stretch>
                <a:fillRect/>
              </a:stretch>
            </p:blipFill>
            <p:spPr bwMode="auto">
              <a:xfrm>
                <a:off x="4087368" y="283464"/>
                <a:ext cx="7360318" cy="6547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9006840" y="6300216"/>
                <a:ext cx="219456" cy="246888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74698" y="3560619"/>
                <a:ext cx="512064" cy="246888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9235440" y="5212080"/>
                <a:ext cx="978408" cy="1033272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9217152" y="4809744"/>
                <a:ext cx="1755648" cy="110799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As the </a:t>
                </a:r>
                <a:r>
                  <a:rPr lang="en-US" sz="1100" b="1" u="sng" dirty="0" smtClean="0">
                    <a:solidFill>
                      <a:srgbClr val="FFFF00"/>
                    </a:solidFill>
                  </a:rPr>
                  <a:t>Layers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 tab is active,</a:t>
                </a:r>
              </a:p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clicking-on this </a:t>
                </a:r>
                <a:r>
                  <a:rPr lang="en-US" sz="11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sz="1100" dirty="0" smtClean="0">
                    <a:solidFill>
                      <a:srgbClr val="0000FF"/>
                    </a:solidFill>
                  </a:rPr>
                  <a:t>] 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 will</a:t>
                </a:r>
              </a:p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add a new layer.</a:t>
                </a:r>
              </a:p>
              <a:p>
                <a:r>
                  <a:rPr lang="en-US" sz="1100" dirty="0" smtClean="0">
                    <a:solidFill>
                      <a:schemeClr val="bg1"/>
                    </a:solidFill>
                  </a:rPr>
                  <a:t>If the </a:t>
                </a:r>
                <a:r>
                  <a:rPr lang="en-US" sz="1100" b="1" u="sng" dirty="0" smtClean="0">
                    <a:solidFill>
                      <a:srgbClr val="00B0F0"/>
                    </a:solidFill>
                  </a:rPr>
                  <a:t>Paths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 tab was active, then the </a:t>
                </a:r>
                <a:r>
                  <a:rPr lang="en-US" sz="11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+</a:t>
                </a:r>
                <a:r>
                  <a:rPr lang="en-US" sz="1100" dirty="0" smtClean="0">
                    <a:solidFill>
                      <a:srgbClr val="0000FF"/>
                    </a:solidFill>
                  </a:rPr>
                  <a:t>] </a:t>
                </a:r>
                <a:r>
                  <a:rPr lang="en-US" sz="1100" dirty="0" smtClean="0">
                    <a:solidFill>
                      <a:schemeClr val="bg1"/>
                    </a:solidFill>
                  </a:rPr>
                  <a:t>would add a new path instead.</a:t>
                </a:r>
                <a:endParaRPr lang="en-US" sz="11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9400032" y="3895344"/>
                <a:ext cx="301752" cy="98755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9954768" y="3557571"/>
                <a:ext cx="512064" cy="246888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9893808" y="3840480"/>
                <a:ext cx="201168" cy="1536192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5138928" y="1562270"/>
              <a:ext cx="2441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Zooming,</a:t>
              </a:r>
              <a:r>
                <a:rPr lang="en-US" sz="1200" dirty="0" smtClean="0">
                  <a:solidFill>
                    <a:srgbClr val="FF0000"/>
                  </a:solidFill>
                </a:rPr>
                <a:t>   by pressing: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+  -            </a:t>
              </a:r>
              <a:r>
                <a:rPr lang="en-US" sz="1200" dirty="0" smtClean="0">
                  <a:solidFill>
                    <a:srgbClr val="FF0000"/>
                  </a:solidFill>
                </a:rPr>
                <a:t>incrementally zoom in/out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1 2 3 </a:t>
              </a:r>
              <a:r>
                <a:rPr lang="en-US" sz="1200" dirty="0" smtClean="0">
                  <a:solidFill>
                    <a:srgbClr val="FF0000"/>
                  </a:solidFill>
                </a:rPr>
                <a:t>…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    </a:t>
              </a:r>
              <a:r>
                <a:rPr lang="en-US" sz="1200" dirty="0" smtClean="0">
                  <a:solidFill>
                    <a:srgbClr val="FF0000"/>
                  </a:solidFill>
                </a:rPr>
                <a:t>zoom 100% 200% 300% …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48072" y="192024"/>
              <a:ext cx="4201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Documentation:  </a:t>
              </a:r>
              <a:r>
                <a:rPr lang="en-US" sz="1400" dirty="0" smtClean="0">
                  <a:latin typeface="Courier New" pitchFamily="49" charset="0"/>
                  <a:cs typeface="Courier New" pitchFamily="49" charset="0"/>
                  <a:hlinkClick r:id="rId4"/>
                </a:rPr>
                <a:t>https://www.gimp.org/docs/</a:t>
              </a:r>
              <a:endParaRPr lang="en-US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27848" y="3630168"/>
              <a:ext cx="146168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B050"/>
                  </a:solidFill>
                </a:rPr>
                <a:t>The 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eye</a:t>
              </a:r>
              <a:r>
                <a:rPr lang="en-US" sz="1200" dirty="0" smtClean="0">
                  <a:solidFill>
                    <a:srgbClr val="00B050"/>
                  </a:solidFill>
                </a:rPr>
                <a:t> (toggle) icon denotes that this entry is </a:t>
              </a:r>
              <a:r>
                <a:rPr lang="en-US" sz="1200" b="1" dirty="0" smtClean="0">
                  <a:solidFill>
                    <a:srgbClr val="00B050"/>
                  </a:solidFill>
                </a:rPr>
                <a:t>visible</a:t>
              </a:r>
              <a:endParaRPr 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522208" y="3849624"/>
              <a:ext cx="1152144" cy="50292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751064" y="4367784"/>
              <a:ext cx="1318887" cy="64633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The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dark color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denotes this entry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</a:rPr>
                <a:t>is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active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55480" y="4224528"/>
              <a:ext cx="2121408" cy="3017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8750808" y="4462272"/>
              <a:ext cx="1197864" cy="4572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705725" y="5443728"/>
              <a:ext cx="1986915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To delete the active entry  (here, the Layer)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9674352" y="5961888"/>
              <a:ext cx="1746504" cy="292608"/>
            </a:xfrm>
            <a:custGeom>
              <a:avLst/>
              <a:gdLst>
                <a:gd name="connsiteX0" fmla="*/ 0 w 1746504"/>
                <a:gd name="connsiteY0" fmla="*/ 0 h 292608"/>
                <a:gd name="connsiteX1" fmla="*/ 758952 w 1746504"/>
                <a:gd name="connsiteY1" fmla="*/ 73152 h 292608"/>
                <a:gd name="connsiteX2" fmla="*/ 1508760 w 1746504"/>
                <a:gd name="connsiteY2" fmla="*/ 118872 h 292608"/>
                <a:gd name="connsiteX3" fmla="*/ 1700784 w 1746504"/>
                <a:gd name="connsiteY3" fmla="*/ 210312 h 292608"/>
                <a:gd name="connsiteX4" fmla="*/ 1746504 w 1746504"/>
                <a:gd name="connsiteY4" fmla="*/ 292608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504" h="292608">
                  <a:moveTo>
                    <a:pt x="0" y="0"/>
                  </a:moveTo>
                  <a:lnTo>
                    <a:pt x="758952" y="73152"/>
                  </a:lnTo>
                  <a:cubicBezTo>
                    <a:pt x="1010412" y="92964"/>
                    <a:pt x="1351788" y="96012"/>
                    <a:pt x="1508760" y="118872"/>
                  </a:cubicBezTo>
                  <a:cubicBezTo>
                    <a:pt x="1665732" y="141732"/>
                    <a:pt x="1661160" y="181356"/>
                    <a:pt x="1700784" y="210312"/>
                  </a:cubicBezTo>
                  <a:cubicBezTo>
                    <a:pt x="1740408" y="239268"/>
                    <a:pt x="1743456" y="265938"/>
                    <a:pt x="1746504" y="292608"/>
                  </a:cubicBezTo>
                </a:path>
              </a:pathLst>
            </a:custGeom>
            <a:ln w="19050"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842933" y="1270000"/>
            <a:ext cx="4383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Ctrl-z</a:t>
            </a:r>
            <a:r>
              <a:rPr lang="en-US" sz="1200" dirty="0" smtClean="0"/>
              <a:t> to revert to a former step whenever you made a mistake.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91075" y="2800350"/>
            <a:ext cx="448872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[Never mind the image file  shown here, Mudcracks4.png, is different from Mudcracks3.jpg]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890" y="10197"/>
            <a:ext cx="6180710" cy="6883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II) Area-labeling w enclosed Path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61" y="609578"/>
            <a:ext cx="3414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Open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nrm_def_mass2.jpg </a:t>
            </a:r>
            <a:r>
              <a:rPr lang="en-US" sz="1400" dirty="0" smtClean="0"/>
              <a:t> w/ GIMP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10057" y="906976"/>
            <a:ext cx="3369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We wish to label the big piece of rock, called “normal”, to the very left,  occupying about a third of the rock wall right behind the bushes.  A similar challenge is to label a car partially occluded by bushes.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7721" y="1820857"/>
            <a:ext cx="3310479" cy="988533"/>
            <a:chOff x="67721" y="2531006"/>
            <a:chExt cx="3310479" cy="988533"/>
          </a:xfrm>
        </p:grpSpPr>
        <p:sp>
          <p:nvSpPr>
            <p:cNvPr id="6" name="TextBox 5"/>
            <p:cNvSpPr txBox="1"/>
            <p:nvPr/>
          </p:nvSpPr>
          <p:spPr>
            <a:xfrm>
              <a:off x="67721" y="2565432"/>
              <a:ext cx="33104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3. Use  Paths Tool              to trace out the boundary of the “normal” rock, while including some bushes, so as to facilitate manual boundary-tracing. </a:t>
              </a:r>
              <a:endParaRPr lang="en-US" sz="1400" dirty="0"/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43581" y="2531006"/>
              <a:ext cx="358735" cy="288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35355" y="5426992"/>
            <a:ext cx="33104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3ii) On the rock image , </a:t>
            </a:r>
          </a:p>
          <a:p>
            <a:r>
              <a:rPr lang="en-US" sz="1400" u="sng" dirty="0" smtClean="0"/>
              <a:t>Shift-click</a:t>
            </a:r>
            <a:r>
              <a:rPr lang="en-US" sz="1400" dirty="0" smtClean="0"/>
              <a:t>, click, click, …, Esc,  to trace out the boundary, </a:t>
            </a:r>
          </a:p>
          <a:p>
            <a:r>
              <a:rPr lang="en-US" sz="1400" dirty="0" smtClean="0"/>
              <a:t>and </a:t>
            </a:r>
            <a:r>
              <a:rPr lang="en-US" sz="1400" u="sng" dirty="0" smtClean="0"/>
              <a:t>Ctrl-click</a:t>
            </a:r>
            <a:r>
              <a:rPr lang="en-US" sz="1400" dirty="0" smtClean="0"/>
              <a:t> on the first node to close the contour.</a:t>
            </a:r>
            <a:endParaRPr lang="en-US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245522" y="2806065"/>
            <a:ext cx="3310479" cy="2361248"/>
            <a:chOff x="245522" y="2806065"/>
            <a:chExt cx="3310479" cy="2361248"/>
          </a:xfrm>
        </p:grpSpPr>
        <p:grpSp>
          <p:nvGrpSpPr>
            <p:cNvPr id="22" name="Group 21"/>
            <p:cNvGrpSpPr/>
            <p:nvPr/>
          </p:nvGrpSpPr>
          <p:grpSpPr>
            <a:xfrm>
              <a:off x="245522" y="2806065"/>
              <a:ext cx="3310479" cy="1195642"/>
              <a:chOff x="245522" y="2806065"/>
              <a:chExt cx="3310479" cy="119564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45522" y="2832156"/>
                <a:ext cx="331047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3i) Under the </a:t>
                </a:r>
                <a:r>
                  <a:rPr lang="en-US" sz="1400" u="sng" dirty="0" smtClean="0"/>
                  <a:t>Path tab:</a:t>
                </a:r>
                <a:r>
                  <a:rPr lang="en-US" sz="1400" dirty="0" smtClean="0"/>
                  <a:t> </a:t>
                </a:r>
              </a:p>
              <a:p>
                <a:r>
                  <a:rPr lang="en-US" sz="1400" dirty="0" smtClean="0"/>
                  <a:t>a. Create a new path by  clicking on           at the very bottom row</a:t>
                </a:r>
              </a:p>
              <a:p>
                <a:r>
                  <a:rPr lang="en-US" sz="1400" dirty="0" smtClean="0"/>
                  <a:t>b. On the newly created </a:t>
                </a:r>
                <a:r>
                  <a:rPr lang="en-US" sz="1400" u="sng" dirty="0" smtClean="0"/>
                  <a:t>Path icon</a:t>
                </a:r>
                <a:r>
                  <a:rPr lang="en-US" sz="1400" dirty="0" smtClean="0"/>
                  <a:t>,  right-click, choose </a:t>
                </a:r>
                <a:r>
                  <a:rPr lang="en-US" sz="1400" u="sng" dirty="0" smtClean="0"/>
                  <a:t>Edit Path</a:t>
                </a:r>
                <a:r>
                  <a:rPr lang="en-US" sz="1400" dirty="0" smtClean="0"/>
                  <a:t>.</a:t>
                </a:r>
              </a:p>
            </p:txBody>
          </p:sp>
          <p:pic>
            <p:nvPicPr>
              <p:cNvPr id="10247" name="Picture 7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059305" y="2806065"/>
                <a:ext cx="552450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8" name="Picture 8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952750" y="3028950"/>
                <a:ext cx="280407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76225" y="4014788"/>
              <a:ext cx="245745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Arrow Connector 24"/>
            <p:cNvCxnSpPr>
              <a:stCxn id="10247" idx="2"/>
            </p:cNvCxnSpPr>
            <p:nvPr/>
          </p:nvCxnSpPr>
          <p:spPr>
            <a:xfrm flipH="1">
              <a:off x="2286000" y="3091815"/>
              <a:ext cx="49530" cy="1061085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257300" y="3714750"/>
              <a:ext cx="2043112" cy="1114425"/>
            </a:xfrm>
            <a:custGeom>
              <a:avLst/>
              <a:gdLst>
                <a:gd name="connsiteX0" fmla="*/ 1409700 w 2043112"/>
                <a:gd name="connsiteY0" fmla="*/ 0 h 1114425"/>
                <a:gd name="connsiteX1" fmla="*/ 1800225 w 2043112"/>
                <a:gd name="connsiteY1" fmla="*/ 428625 h 1114425"/>
                <a:gd name="connsiteX2" fmla="*/ 1743075 w 2043112"/>
                <a:gd name="connsiteY2" fmla="*/ 857250 h 1114425"/>
                <a:gd name="connsiteX3" fmla="*/ 0 w 2043112"/>
                <a:gd name="connsiteY3" fmla="*/ 1114425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3112" h="1114425">
                  <a:moveTo>
                    <a:pt x="1409700" y="0"/>
                  </a:moveTo>
                  <a:cubicBezTo>
                    <a:pt x="1577181" y="142875"/>
                    <a:pt x="1744663" y="285750"/>
                    <a:pt x="1800225" y="428625"/>
                  </a:cubicBezTo>
                  <a:cubicBezTo>
                    <a:pt x="1855788" y="571500"/>
                    <a:pt x="2043112" y="742950"/>
                    <a:pt x="1743075" y="857250"/>
                  </a:cubicBezTo>
                  <a:cubicBezTo>
                    <a:pt x="1443038" y="971550"/>
                    <a:pt x="721519" y="1042987"/>
                    <a:pt x="0" y="1114425"/>
                  </a:cubicBezTo>
                </a:path>
              </a:pathLst>
            </a:custGeom>
            <a:ln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83404" y="664493"/>
            <a:ext cx="5813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3iia) On editing a path contour: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Move a node                           </a:t>
            </a:r>
            <a:r>
              <a:rPr lang="en-US" sz="1400" dirty="0" smtClean="0"/>
              <a:t>drag the node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Add a node                              </a:t>
            </a:r>
            <a:r>
              <a:rPr lang="en-US" sz="1400" dirty="0" smtClean="0"/>
              <a:t>Ctrl-click on segment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Delete a node                         </a:t>
            </a:r>
            <a:r>
              <a:rPr lang="en-US" sz="1400" dirty="0" smtClean="0"/>
              <a:t>select the node, then </a:t>
            </a:r>
            <a:r>
              <a:rPr lang="en-US" sz="1400" dirty="0" smtClean="0">
                <a:solidFill>
                  <a:srgbClr val="FF0000"/>
                </a:solidFill>
              </a:rPr>
              <a:t>Shift</a:t>
            </a:r>
            <a:r>
              <a:rPr lang="en-US" sz="1400" dirty="0" smtClean="0"/>
              <a:t>-Ctrl-click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Delete a segment                  </a:t>
            </a:r>
            <a:r>
              <a:rPr lang="en-US" sz="1400" dirty="0" smtClean="0"/>
              <a:t>select it,               then  </a:t>
            </a:r>
            <a:r>
              <a:rPr lang="en-US" sz="1400" dirty="0" smtClean="0">
                <a:solidFill>
                  <a:srgbClr val="FF0000"/>
                </a:solidFill>
              </a:rPr>
              <a:t>Shift</a:t>
            </a:r>
            <a:r>
              <a:rPr lang="en-US" sz="1400" dirty="0" smtClean="0"/>
              <a:t>-Ctrl-click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Join two nodes with a segment</a:t>
            </a:r>
            <a:r>
              <a:rPr lang="en-US" sz="1400" dirty="0" smtClean="0"/>
              <a:t>   click on one node; Ctrl-click on the next one</a:t>
            </a: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 cstate="screen"/>
          <a:srcRect l="981" r="3254"/>
          <a:stretch>
            <a:fillRect/>
          </a:stretch>
        </p:blipFill>
        <p:spPr bwMode="auto">
          <a:xfrm>
            <a:off x="3771900" y="2095500"/>
            <a:ext cx="5886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46"/>
          <p:cNvGrpSpPr/>
          <p:nvPr/>
        </p:nvGrpSpPr>
        <p:grpSpPr>
          <a:xfrm>
            <a:off x="8471946" y="0"/>
            <a:ext cx="3720054" cy="1490663"/>
            <a:chOff x="8471946" y="0"/>
            <a:chExt cx="3720054" cy="1490663"/>
          </a:xfrm>
        </p:grpSpPr>
        <p:sp>
          <p:nvSpPr>
            <p:cNvPr id="42" name="TextBox 41"/>
            <p:cNvSpPr txBox="1"/>
            <p:nvPr/>
          </p:nvSpPr>
          <p:spPr>
            <a:xfrm>
              <a:off x="8471946" y="0"/>
              <a:ext cx="3310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3iii)  Convert this Path to Selection, by clicking-on              in the very bottom row:</a:t>
              </a:r>
              <a:endParaRPr lang="en-US" sz="1400" dirty="0"/>
            </a:p>
          </p:txBody>
        </p:sp>
        <p:pic>
          <p:nvPicPr>
            <p:cNvPr id="10254" name="Picture 1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9372600" y="228600"/>
              <a:ext cx="3238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15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8686800" y="642938"/>
              <a:ext cx="35052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6" name="Straight Arrow Connector 45"/>
            <p:cNvCxnSpPr/>
            <p:nvPr/>
          </p:nvCxnSpPr>
          <p:spPr>
            <a:xfrm>
              <a:off x="9753600" y="552450"/>
              <a:ext cx="971550" cy="54292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9708085" y="1626517"/>
            <a:ext cx="2483915" cy="1600438"/>
            <a:chOff x="9708085" y="1626517"/>
            <a:chExt cx="2483915" cy="1600438"/>
          </a:xfrm>
        </p:grpSpPr>
        <p:sp>
          <p:nvSpPr>
            <p:cNvPr id="48" name="TextBox 47"/>
            <p:cNvSpPr txBox="1"/>
            <p:nvPr/>
          </p:nvSpPr>
          <p:spPr>
            <a:xfrm>
              <a:off x="9708085" y="1626517"/>
              <a:ext cx="2483915" cy="1600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4. Now the contour is turned into marching ants, denoting the selection.</a:t>
              </a:r>
            </a:p>
            <a:p>
              <a:r>
                <a:rPr lang="en-US" sz="1400" dirty="0" smtClean="0"/>
                <a:t>Because this selection included vegetation, next, we use Fuzzy Select Tool           to exclude the vegetation</a:t>
              </a:r>
              <a:endParaRPr lang="en-US" sz="1400" dirty="0"/>
            </a:p>
          </p:txBody>
        </p:sp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10637309" y="2724724"/>
              <a:ext cx="313383" cy="282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0471150" y="3254374"/>
            <a:ext cx="1692275" cy="248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Straight Arrow Connector 51"/>
          <p:cNvCxnSpPr>
            <a:stCxn id="53" idx="0"/>
          </p:cNvCxnSpPr>
          <p:nvPr/>
        </p:nvCxnSpPr>
        <p:spPr>
          <a:xfrm flipV="1">
            <a:off x="11071755" y="5553076"/>
            <a:ext cx="43920" cy="38099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951509" y="5934075"/>
            <a:ext cx="224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this “</a:t>
            </a:r>
            <a:r>
              <a:rPr lang="en-US" sz="1200" dirty="0" smtClean="0">
                <a:solidFill>
                  <a:srgbClr val="FF0000"/>
                </a:solidFill>
              </a:rPr>
              <a:t>subtract</a:t>
            </a:r>
            <a:r>
              <a:rPr lang="en-US" sz="1200" dirty="0" smtClean="0"/>
              <a:t>” Mode in Fuzzy Select’s Tool Options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" y="171450"/>
            <a:ext cx="4286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4i) Click the Fuzzy Select Tool on vegetation pixel inside the selection of “normal” rock, and drag.   For details, refer to </a:t>
            </a:r>
            <a:r>
              <a:rPr lang="en-US" sz="1400" dirty="0" smtClean="0">
                <a:hlinkClick r:id="rId2" action="ppaction://hlinksldjump"/>
              </a:rPr>
              <a:t>Slide 4</a:t>
            </a:r>
            <a:endParaRPr lang="en-US" sz="1400" dirty="0" smtClean="0"/>
          </a:p>
          <a:p>
            <a:r>
              <a:rPr lang="en-US" sz="1400" dirty="0" smtClean="0"/>
              <a:t>Recall to Ctrl-Z whenever you made a mistake.</a:t>
            </a:r>
          </a:p>
          <a:p>
            <a:endParaRPr lang="en-US" sz="1400" dirty="0" smtClean="0"/>
          </a:p>
          <a:p>
            <a:r>
              <a:rPr lang="en-US" sz="1400" dirty="0" smtClean="0"/>
              <a:t>A selection by the Fuzzy Select can finely </a:t>
            </a:r>
            <a:r>
              <a:rPr lang="en-US" sz="1400" b="1" dirty="0" smtClean="0">
                <a:solidFill>
                  <a:srgbClr val="7030A0"/>
                </a:solidFill>
              </a:rPr>
              <a:t>bleed</a:t>
            </a:r>
            <a:r>
              <a:rPr lang="en-US" sz="1400" dirty="0" smtClean="0"/>
              <a:t> out of the “normal” rock selection, because the bled set is to be </a:t>
            </a:r>
            <a:r>
              <a:rPr lang="en-US" sz="1400" dirty="0" smtClean="0">
                <a:solidFill>
                  <a:srgbClr val="FF0000"/>
                </a:solidFill>
              </a:rPr>
              <a:t>subtract</a:t>
            </a:r>
            <a:r>
              <a:rPr lang="en-US" sz="1400" dirty="0" smtClean="0"/>
              <a:t>ed from the rock set, for instance: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543300"/>
            <a:ext cx="508635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2114550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5) Once we  have arrived the updated selection, follow instructions in  </a:t>
            </a:r>
            <a:r>
              <a:rPr lang="en-US" sz="1400" dirty="0" smtClean="0">
                <a:hlinkClick r:id="rId4" action="ppaction://hlinksldjump"/>
              </a:rPr>
              <a:t>Slide 5</a:t>
            </a:r>
            <a:r>
              <a:rPr lang="en-US" sz="1400" dirty="0" smtClean="0"/>
              <a:t> to get:</a:t>
            </a:r>
          </a:p>
        </p:txBody>
      </p:sp>
      <p:sp>
        <p:nvSpPr>
          <p:cNvPr id="18" name="Freeform 17"/>
          <p:cNvSpPr/>
          <p:nvPr/>
        </p:nvSpPr>
        <p:spPr>
          <a:xfrm>
            <a:off x="3438525" y="1781175"/>
            <a:ext cx="1046163" cy="3286125"/>
          </a:xfrm>
          <a:custGeom>
            <a:avLst/>
            <a:gdLst>
              <a:gd name="connsiteX0" fmla="*/ 0 w 1046163"/>
              <a:gd name="connsiteY0" fmla="*/ 85725 h 3286125"/>
              <a:gd name="connsiteX1" fmla="*/ 981075 w 1046163"/>
              <a:gd name="connsiteY1" fmla="*/ 533400 h 3286125"/>
              <a:gd name="connsiteX2" fmla="*/ 390525 w 1046163"/>
              <a:gd name="connsiteY2" fmla="*/ 3286125 h 328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163" h="3286125">
                <a:moveTo>
                  <a:pt x="0" y="85725"/>
                </a:moveTo>
                <a:cubicBezTo>
                  <a:pt x="457994" y="42862"/>
                  <a:pt x="915988" y="0"/>
                  <a:pt x="981075" y="533400"/>
                </a:cubicBezTo>
                <a:cubicBezTo>
                  <a:pt x="1046163" y="1066800"/>
                  <a:pt x="718344" y="2176462"/>
                  <a:pt x="390525" y="3286125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2733675"/>
            <a:ext cx="428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6) We can </a:t>
            </a:r>
            <a:r>
              <a:rPr lang="en-US" sz="1400" u="sng" dirty="0" smtClean="0"/>
              <a:t>reduce the opacity </a:t>
            </a:r>
            <a:r>
              <a:rPr lang="en-US" sz="1400" dirty="0" smtClean="0"/>
              <a:t>of this red layer, </a:t>
            </a:r>
          </a:p>
          <a:p>
            <a:r>
              <a:rPr lang="en-US" sz="1400" dirty="0" smtClean="0"/>
              <a:t>and then to show </a:t>
            </a:r>
            <a:r>
              <a:rPr lang="en-US" sz="1400" u="sng" dirty="0" smtClean="0"/>
              <a:t>on top of the original image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86275" y="0"/>
            <a:ext cx="3057525" cy="255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2247900" y="1666875"/>
            <a:ext cx="2133600" cy="847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149215" y="2689860"/>
            <a:ext cx="2588260" cy="1996440"/>
            <a:chOff x="5463540" y="2689860"/>
            <a:chExt cx="2588260" cy="199644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463540" y="2689860"/>
              <a:ext cx="2486660" cy="199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5774267" y="3843867"/>
              <a:ext cx="2277533" cy="203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40855" y="4784725"/>
            <a:ext cx="2517246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/>
          <p:nvPr/>
        </p:nvCxnSpPr>
        <p:spPr>
          <a:xfrm>
            <a:off x="2667000" y="3235325"/>
            <a:ext cx="2638425" cy="20224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0103" y="5645727"/>
            <a:ext cx="14590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B0F0"/>
                </a:solidFill>
              </a:rPr>
              <a:t>[both layers are visible]</a:t>
            </a:r>
            <a:endParaRPr lang="en-US" sz="1050" dirty="0">
              <a:solidFill>
                <a:srgbClr val="00B0F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184400" y="2716389"/>
            <a:ext cx="4464050" cy="1102078"/>
          </a:xfrm>
          <a:custGeom>
            <a:avLst/>
            <a:gdLst>
              <a:gd name="connsiteX0" fmla="*/ 0 w 4800600"/>
              <a:gd name="connsiteY0" fmla="*/ 119944 h 1102078"/>
              <a:gd name="connsiteX1" fmla="*/ 728133 w 4800600"/>
              <a:gd name="connsiteY1" fmla="*/ 18344 h 1102078"/>
              <a:gd name="connsiteX2" fmla="*/ 1964267 w 4800600"/>
              <a:gd name="connsiteY2" fmla="*/ 230011 h 1102078"/>
              <a:gd name="connsiteX3" fmla="*/ 4800600 w 4800600"/>
              <a:gd name="connsiteY3" fmla="*/ 1102078 h 110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00" h="1102078">
                <a:moveTo>
                  <a:pt x="0" y="119944"/>
                </a:moveTo>
                <a:cubicBezTo>
                  <a:pt x="200377" y="59972"/>
                  <a:pt x="400755" y="0"/>
                  <a:pt x="728133" y="18344"/>
                </a:cubicBezTo>
                <a:cubicBezTo>
                  <a:pt x="1055511" y="36689"/>
                  <a:pt x="1285523" y="49389"/>
                  <a:pt x="1964267" y="230011"/>
                </a:cubicBezTo>
                <a:cubicBezTo>
                  <a:pt x="2643011" y="410633"/>
                  <a:pt x="3721805" y="756355"/>
                  <a:pt x="4800600" y="1102078"/>
                </a:cubicBezTo>
              </a:path>
            </a:pathLst>
          </a:custGeom>
          <a:ln w="127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38750" y="6200775"/>
            <a:ext cx="356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7) Now the superimposed images look like:</a:t>
            </a:r>
          </a:p>
          <a:p>
            <a:r>
              <a:rPr lang="en-US" sz="1400" dirty="0" smtClean="0"/>
              <a:t>This can verify if the selection is reasonable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591425" y="0"/>
            <a:ext cx="46005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Arrow Connector 39"/>
          <p:cNvCxnSpPr/>
          <p:nvPr/>
        </p:nvCxnSpPr>
        <p:spPr>
          <a:xfrm flipV="1">
            <a:off x="8296275" y="3419475"/>
            <a:ext cx="323850" cy="27527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629650" y="3686175"/>
            <a:ext cx="3562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8) Follow instructions in </a:t>
            </a:r>
            <a:r>
              <a:rPr lang="en-US" sz="1400" dirty="0" smtClean="0">
                <a:hlinkClick r:id="rId9" action="ppaction://hlinksldjump"/>
              </a:rPr>
              <a:t>Slide 8</a:t>
            </a:r>
            <a:r>
              <a:rPr lang="en-US" sz="1400" dirty="0" smtClean="0"/>
              <a:t> for exporting the label.  Before this step, first change the opacity of the Layer [containing the red labels] to 100%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 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858250" y="4648200"/>
            <a:ext cx="312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8715375" y="6048375"/>
            <a:ext cx="347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8i) Follow (9e) in </a:t>
            </a:r>
            <a:r>
              <a:rPr lang="en-US" sz="1400" dirty="0" smtClean="0">
                <a:hlinkClick r:id="rId11" action="ppaction://hlinksldjump"/>
              </a:rPr>
              <a:t>Slide 9</a:t>
            </a:r>
            <a:r>
              <a:rPr lang="en-US" sz="1400" dirty="0" smtClean="0"/>
              <a:t> to save the GIMP source.</a:t>
            </a:r>
            <a:endParaRPr lang="en-US" sz="1400" dirty="0"/>
          </a:p>
        </p:txBody>
      </p:sp>
      <p:sp>
        <p:nvSpPr>
          <p:cNvPr id="44" name="Rectangle 43"/>
          <p:cNvSpPr/>
          <p:nvPr/>
        </p:nvSpPr>
        <p:spPr>
          <a:xfrm>
            <a:off x="8841317" y="4901142"/>
            <a:ext cx="3188758" cy="2042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9391650" y="4498975"/>
            <a:ext cx="2371725" cy="415925"/>
          </a:xfrm>
          <a:custGeom>
            <a:avLst/>
            <a:gdLst>
              <a:gd name="connsiteX0" fmla="*/ 0 w 2371725"/>
              <a:gd name="connsiteY0" fmla="*/ 6350 h 415925"/>
              <a:gd name="connsiteX1" fmla="*/ 1133475 w 2371725"/>
              <a:gd name="connsiteY1" fmla="*/ 34925 h 415925"/>
              <a:gd name="connsiteX2" fmla="*/ 2047875 w 2371725"/>
              <a:gd name="connsiteY2" fmla="*/ 63500 h 415925"/>
              <a:gd name="connsiteX3" fmla="*/ 2371725 w 2371725"/>
              <a:gd name="connsiteY3" fmla="*/ 415925 h 4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725" h="415925">
                <a:moveTo>
                  <a:pt x="0" y="6350"/>
                </a:moveTo>
                <a:lnTo>
                  <a:pt x="1133475" y="34925"/>
                </a:lnTo>
                <a:cubicBezTo>
                  <a:pt x="1474787" y="44450"/>
                  <a:pt x="1841500" y="0"/>
                  <a:pt x="2047875" y="63500"/>
                </a:cubicBezTo>
                <a:cubicBezTo>
                  <a:pt x="2254250" y="127000"/>
                  <a:pt x="2312987" y="271462"/>
                  <a:pt x="2371725" y="415925"/>
                </a:cubicBezTo>
              </a:path>
            </a:pathLst>
          </a:custGeom>
          <a:ln w="190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8" y="5057775"/>
            <a:ext cx="5005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6890" y="10197"/>
            <a:ext cx="6180710" cy="68830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II|) Labeling Rock-cracks w [open]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61" y="523853"/>
            <a:ext cx="3669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 Open 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volcanic2zoomin.png</a:t>
            </a:r>
            <a:r>
              <a:rPr lang="en-US" sz="1400" dirty="0" smtClean="0"/>
              <a:t>  w</a:t>
            </a:r>
            <a:r>
              <a:rPr lang="en-US" sz="1400" dirty="0" smtClean="0"/>
              <a:t>/ GIMP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202637" y="609578"/>
            <a:ext cx="4153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Follow points (3i)—(3iia)  in </a:t>
            </a:r>
            <a:r>
              <a:rPr lang="en-US" sz="1400" dirty="0" smtClean="0">
                <a:hlinkClick r:id="rId3" action="ppaction://hlinksldjump"/>
              </a:rPr>
              <a:t>Slide 10</a:t>
            </a:r>
            <a:r>
              <a:rPr lang="en-US" sz="1400" dirty="0" smtClean="0"/>
              <a:t>, except that in (3ii), do not close the contour [using </a:t>
            </a:r>
            <a:r>
              <a:rPr lang="en-US" sz="1400" u="sng" dirty="0" smtClean="0"/>
              <a:t>Ctrl-click</a:t>
            </a:r>
            <a:r>
              <a:rPr lang="en-US" sz="1400" dirty="0" smtClean="0"/>
              <a:t> on the first node]. Rather, repeat:</a:t>
            </a:r>
          </a:p>
          <a:p>
            <a:r>
              <a:rPr lang="en-US" sz="1400" u="sng" dirty="0" smtClean="0"/>
              <a:t>Shift-click</a:t>
            </a:r>
            <a:r>
              <a:rPr lang="en-US" sz="1400" dirty="0" smtClean="0"/>
              <a:t>, click, click, …, Esc</a:t>
            </a:r>
          </a:p>
          <a:p>
            <a:r>
              <a:rPr lang="en-US" sz="1400" u="sng" dirty="0" smtClean="0"/>
              <a:t>Shift-click</a:t>
            </a:r>
            <a:r>
              <a:rPr lang="en-US" sz="1400" dirty="0" smtClean="0"/>
              <a:t>, click, click, …, Esc</a:t>
            </a:r>
          </a:p>
          <a:p>
            <a:r>
              <a:rPr lang="en-US" sz="1400" dirty="0" smtClean="0"/>
              <a:t>…</a:t>
            </a:r>
          </a:p>
          <a:p>
            <a:r>
              <a:rPr lang="en-US" sz="1400" u="sng" dirty="0" smtClean="0"/>
              <a:t>Shift-click</a:t>
            </a:r>
            <a:r>
              <a:rPr lang="en-US" sz="1400" dirty="0" smtClean="0"/>
              <a:t>, click, click, …, Esc</a:t>
            </a:r>
          </a:p>
          <a:p>
            <a:r>
              <a:rPr lang="en-US" sz="1400" dirty="0" smtClean="0"/>
              <a:t>  [each line represents a series of connected line segments]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663" y="866753"/>
            <a:ext cx="4163488" cy="1169551"/>
            <a:chOff x="84663" y="1076303"/>
            <a:chExt cx="4163488" cy="1169551"/>
          </a:xfrm>
        </p:grpSpPr>
        <p:sp>
          <p:nvSpPr>
            <p:cNvPr id="5" name="TextBox 4"/>
            <p:cNvSpPr txBox="1"/>
            <p:nvPr/>
          </p:nvSpPr>
          <p:spPr>
            <a:xfrm>
              <a:off x="84663" y="1076303"/>
              <a:ext cx="416348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2. Set up</a:t>
              </a:r>
            </a:p>
            <a:p>
              <a:pPr marL="342900" indent="-342900">
                <a:buAutoNum type="alphaLcParenR"/>
              </a:pPr>
              <a:r>
                <a:rPr lang="en-US" sz="1400" dirty="0" smtClean="0"/>
                <a:t>menu Tools -&gt; Paint tools-&gt; Ink</a:t>
              </a:r>
            </a:p>
            <a:p>
              <a:pPr marL="342900" indent="-342900">
                <a:buAutoNum type="alphaLcParenR"/>
              </a:pPr>
              <a:r>
                <a:rPr lang="en-US" sz="1400" dirty="0" smtClean="0"/>
                <a:t>In Tool Options (when Ink Tool             is  selected), set the Adjustment -&gt; Size = 3.0</a:t>
              </a:r>
            </a:p>
            <a:p>
              <a:endParaRPr lang="en-US" sz="1400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747964" y="1523999"/>
              <a:ext cx="367146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09600" y="1695450"/>
            <a:ext cx="2447925" cy="1873250"/>
            <a:chOff x="400050" y="1924050"/>
            <a:chExt cx="2447925" cy="18732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23875" y="2038350"/>
              <a:ext cx="2076450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400050" y="3429000"/>
              <a:ext cx="2266950" cy="228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09850" y="1924050"/>
              <a:ext cx="238125" cy="1543050"/>
            </a:xfrm>
            <a:custGeom>
              <a:avLst/>
              <a:gdLst>
                <a:gd name="connsiteX0" fmla="*/ 0 w 238125"/>
                <a:gd name="connsiteY0" fmla="*/ 0 h 1543050"/>
                <a:gd name="connsiteX1" fmla="*/ 190500 w 238125"/>
                <a:gd name="connsiteY1" fmla="*/ 276225 h 1543050"/>
                <a:gd name="connsiteX2" fmla="*/ 219075 w 238125"/>
                <a:gd name="connsiteY2" fmla="*/ 1019175 h 1543050"/>
                <a:gd name="connsiteX3" fmla="*/ 76200 w 238125"/>
                <a:gd name="connsiteY3" fmla="*/ 154305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1543050">
                  <a:moveTo>
                    <a:pt x="0" y="0"/>
                  </a:moveTo>
                  <a:cubicBezTo>
                    <a:pt x="76994" y="53181"/>
                    <a:pt x="153988" y="106363"/>
                    <a:pt x="190500" y="276225"/>
                  </a:cubicBezTo>
                  <a:cubicBezTo>
                    <a:pt x="227013" y="446088"/>
                    <a:pt x="238125" y="808038"/>
                    <a:pt x="219075" y="1019175"/>
                  </a:cubicBezTo>
                  <a:cubicBezTo>
                    <a:pt x="200025" y="1230312"/>
                    <a:pt x="138112" y="1386681"/>
                    <a:pt x="76200" y="1543050"/>
                  </a:cubicBezTo>
                </a:path>
              </a:pathLst>
            </a:custGeom>
            <a:ln w="952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136" y="3622653"/>
            <a:ext cx="2563289" cy="1000147"/>
            <a:chOff x="75136" y="4048103"/>
            <a:chExt cx="2563289" cy="1000147"/>
          </a:xfrm>
        </p:grpSpPr>
        <p:sp>
          <p:nvSpPr>
            <p:cNvPr id="11" name="TextBox 10"/>
            <p:cNvSpPr txBox="1"/>
            <p:nvPr/>
          </p:nvSpPr>
          <p:spPr>
            <a:xfrm>
              <a:off x="75136" y="4048103"/>
              <a:ext cx="25543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lphaLcParenR" startAt="3"/>
              </a:pPr>
              <a:r>
                <a:rPr lang="en-US" sz="1400" dirty="0" smtClean="0"/>
                <a:t>Set foreground color to </a:t>
              </a:r>
              <a:r>
                <a:rPr lang="en-US" sz="1400" dirty="0" smtClean="0">
                  <a:solidFill>
                    <a:srgbClr val="FF0000"/>
                  </a:solidFill>
                </a:rPr>
                <a:t>red</a:t>
              </a:r>
              <a:r>
                <a:rPr lang="en-US" sz="1400" dirty="0" smtClean="0"/>
                <a:t>: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38175" y="4324350"/>
              <a:ext cx="200025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1838326" y="4305300"/>
              <a:ext cx="438149" cy="1143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03711" y="4645003"/>
            <a:ext cx="368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 startAt="4"/>
            </a:pPr>
            <a:r>
              <a:rPr lang="en-US" sz="1400" dirty="0" smtClean="0"/>
              <a:t>menu Edit -&gt; Preferences -&gt; Tool Options :           </a:t>
            </a:r>
            <a:r>
              <a:rPr lang="en-US" sz="1400" dirty="0" smtClean="0">
                <a:solidFill>
                  <a:srgbClr val="00B050"/>
                </a:solidFill>
              </a:rPr>
              <a:t>Save tool options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93900" y="6400800"/>
            <a:ext cx="30226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02637" y="2733653"/>
            <a:ext cx="41539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Export path</a:t>
            </a:r>
          </a:p>
          <a:p>
            <a:r>
              <a:rPr lang="en-US" sz="1400" dirty="0" smtClean="0"/>
              <a:t>     In Paths tab, right click and Export Path… (in *.svg)</a:t>
            </a:r>
          </a:p>
          <a:p>
            <a:r>
              <a:rPr lang="en-US" sz="1400" dirty="0" smtClean="0"/>
              <a:t>5.  Create a new layer</a:t>
            </a:r>
          </a:p>
          <a:p>
            <a:r>
              <a:rPr lang="en-US" sz="1400" dirty="0" smtClean="0"/>
              <a:t>     Select Layers tab, right click and New Layer…</a:t>
            </a:r>
          </a:p>
          <a:p>
            <a:pPr marL="342900" indent="-342900"/>
            <a:r>
              <a:rPr lang="en-US" sz="1400" dirty="0" smtClean="0"/>
              <a:t>6.  Stroke to create path</a:t>
            </a:r>
          </a:p>
          <a:p>
            <a:pPr marL="342900" indent="-342900"/>
            <a:r>
              <a:rPr lang="en-US" sz="1400" dirty="0" smtClean="0"/>
              <a:t>      select  Paths tab, right click and Stroke Path…</a:t>
            </a:r>
          </a:p>
          <a:p>
            <a:pPr marL="342900" indent="-342900"/>
            <a:r>
              <a:rPr lang="en-US" sz="1400" dirty="0" smtClean="0"/>
              <a:t>      [it strokes into the newly created Layer]</a:t>
            </a:r>
          </a:p>
          <a:p>
            <a:pPr marL="342900" indent="-342900"/>
            <a:r>
              <a:rPr lang="en-US" sz="1400" dirty="0" smtClean="0"/>
              <a:t>8.  Export the crack labels</a:t>
            </a:r>
          </a:p>
          <a:p>
            <a:pPr marL="342900" indent="-342900"/>
            <a:r>
              <a:rPr lang="en-US" sz="1400" dirty="0" smtClean="0"/>
              <a:t>     turn off all visible except the new layer</a:t>
            </a:r>
          </a:p>
          <a:p>
            <a:pPr marL="342900" indent="-342900"/>
            <a:r>
              <a:rPr lang="en-US" sz="1400" dirty="0" smtClean="0"/>
              <a:t>     go to menu File -&gt; Export As…</a:t>
            </a:r>
          </a:p>
          <a:p>
            <a:pPr marL="342900" indent="-342900">
              <a:buAutoNum type="arabicPeriod" startAt="6"/>
            </a:pPr>
            <a:endParaRPr lang="en-US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202762" y="5210153"/>
            <a:ext cx="41539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8"/>
            </a:pPr>
            <a:r>
              <a:rPr lang="en-US" sz="1400" dirty="0" smtClean="0"/>
              <a:t>Re-edit previous crack labels</a:t>
            </a:r>
          </a:p>
          <a:p>
            <a:pPr marL="342900" indent="-342900"/>
            <a:r>
              <a:rPr lang="en-US" sz="1400" dirty="0" smtClean="0"/>
              <a:t>   a)  open image</a:t>
            </a:r>
          </a:p>
          <a:p>
            <a:pPr marL="342900" indent="-342900"/>
            <a:r>
              <a:rPr lang="en-US" sz="1400" dirty="0" smtClean="0"/>
              <a:t>   b)  import Path (that have been saved in a .</a:t>
            </a:r>
            <a:r>
              <a:rPr lang="en-US" sz="1400" dirty="0" err="1" smtClean="0"/>
              <a:t>svg</a:t>
            </a:r>
            <a:r>
              <a:rPr lang="en-US" sz="1400" dirty="0" smtClean="0"/>
              <a:t> file)</a:t>
            </a:r>
          </a:p>
          <a:p>
            <a:pPr marL="342900" indent="-342900"/>
            <a:r>
              <a:rPr lang="en-US" sz="1400" dirty="0" smtClean="0"/>
              <a:t>   c)  select the path icon, right-click and Edit Path</a:t>
            </a:r>
          </a:p>
          <a:p>
            <a:pPr marL="342900" indent="-342900"/>
            <a:r>
              <a:rPr lang="en-US" sz="1400" dirty="0" smtClean="0"/>
              <a:t>        …</a:t>
            </a:r>
          </a:p>
          <a:p>
            <a:pPr marL="342900" indent="-342900"/>
            <a:r>
              <a:rPr lang="en-US" sz="1400" dirty="0" smtClean="0"/>
              <a:t>   d) Export path, Create new layer, Stroke, Export layer overwriting the old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159750" y="-1"/>
            <a:ext cx="4356100" cy="413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9096375" y="4200525"/>
            <a:ext cx="2838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Stroked </a:t>
            </a:r>
            <a:r>
              <a:rPr lang="en-US" sz="1400" dirty="0" smtClean="0">
                <a:solidFill>
                  <a:srgbClr val="FF0000"/>
                </a:solidFill>
              </a:rPr>
              <a:t>Path</a:t>
            </a:r>
            <a:r>
              <a:rPr lang="en-US" sz="1400" dirty="0" smtClean="0"/>
              <a:t> &amp;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image</a:t>
            </a:r>
            <a:r>
              <a:rPr lang="en-US" sz="1400" dirty="0" smtClean="0"/>
              <a:t> superimposed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9991725" y="2724150"/>
            <a:ext cx="1905000" cy="148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0715625" y="2962275"/>
            <a:ext cx="1209675" cy="130492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305800" y="1257300"/>
            <a:ext cx="347563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/>
              <a:t>[Never mind the </a:t>
            </a:r>
            <a:r>
              <a:rPr lang="en-US" sz="900" dirty="0" smtClean="0"/>
              <a:t>image </a:t>
            </a:r>
            <a:r>
              <a:rPr lang="en-US" sz="900" dirty="0" smtClean="0"/>
              <a:t>shown </a:t>
            </a:r>
            <a:r>
              <a:rPr lang="en-US" sz="900" dirty="0" smtClean="0"/>
              <a:t>here differs </a:t>
            </a:r>
            <a:r>
              <a:rPr lang="en-US" sz="900" smtClean="0"/>
              <a:t>from </a:t>
            </a:r>
            <a:r>
              <a:rPr lang="en-US" sz="900" smtClean="0"/>
              <a:t>volcanic2zoomin.png]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51128" y="-59269"/>
            <a:ext cx="11590867" cy="6893214"/>
            <a:chOff x="228600" y="-59269"/>
            <a:chExt cx="11590867" cy="689321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28600" y="203200"/>
              <a:ext cx="11312165" cy="5635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val 2"/>
            <p:cNvSpPr/>
            <p:nvPr/>
          </p:nvSpPr>
          <p:spPr>
            <a:xfrm>
              <a:off x="9418320" y="5376672"/>
              <a:ext cx="228600" cy="2743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601200" y="5586984"/>
              <a:ext cx="1389888" cy="320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9735652" y="5998464"/>
              <a:ext cx="658368" cy="69456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314604" y="5806845"/>
              <a:ext cx="143560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Clicking on this +</a:t>
              </a:r>
            </a:p>
            <a:p>
              <a:r>
                <a:rPr lang="en-US" sz="1100" dirty="0" smtClean="0"/>
                <a:t>will bring up this</a:t>
              </a:r>
            </a:p>
            <a:p>
              <a:r>
                <a:rPr lang="en-US" sz="1100" dirty="0" smtClean="0"/>
                <a:t>bird-view icon, which</a:t>
              </a:r>
            </a:p>
            <a:p>
              <a:r>
                <a:rPr lang="en-US" sz="1100" dirty="0" smtClean="0"/>
                <a:t>you can move around</a:t>
              </a:r>
            </a:p>
            <a:p>
              <a:r>
                <a:rPr lang="en-US" sz="1100" dirty="0" smtClean="0"/>
                <a:t>for </a:t>
              </a:r>
              <a:r>
                <a:rPr lang="en-US" sz="1100" dirty="0" smtClean="0">
                  <a:solidFill>
                    <a:srgbClr val="FF0000"/>
                  </a:solidFill>
                </a:rPr>
                <a:t>panning the image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61050" y="6064504"/>
              <a:ext cx="14584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(the bird-view icon shows up actually overlapping the </a:t>
              </a:r>
              <a:r>
                <a:rPr lang="en-US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sz="1100" dirty="0" smtClean="0"/>
                <a:t> )</a:t>
              </a:r>
            </a:p>
            <a:p>
              <a:endParaRPr lang="en-US" sz="11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55334" y="1333499"/>
              <a:ext cx="28321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473200" y="872064"/>
              <a:ext cx="1871133" cy="43088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Clicking on the square pops up a color-changing window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193800" y="1003300"/>
              <a:ext cx="1837267" cy="376767"/>
            </a:xfrm>
            <a:custGeom>
              <a:avLst/>
              <a:gdLst>
                <a:gd name="connsiteX0" fmla="*/ 0 w 1837267"/>
                <a:gd name="connsiteY0" fmla="*/ 46567 h 376767"/>
                <a:gd name="connsiteX1" fmla="*/ 431800 w 1837267"/>
                <a:gd name="connsiteY1" fmla="*/ 55033 h 376767"/>
                <a:gd name="connsiteX2" fmla="*/ 1837267 w 1837267"/>
                <a:gd name="connsiteY2" fmla="*/ 376767 h 3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7267" h="376767">
                  <a:moveTo>
                    <a:pt x="0" y="46567"/>
                  </a:moveTo>
                  <a:cubicBezTo>
                    <a:pt x="62794" y="23283"/>
                    <a:pt x="125589" y="0"/>
                    <a:pt x="431800" y="55033"/>
                  </a:cubicBezTo>
                  <a:cubicBezTo>
                    <a:pt x="738011" y="110066"/>
                    <a:pt x="1287639" y="243416"/>
                    <a:pt x="1837267" y="376767"/>
                  </a:cubicBezTo>
                </a:path>
              </a:pathLst>
            </a:custGeom>
            <a:ln w="127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7040" y="-59269"/>
              <a:ext cx="556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Tools:</a:t>
              </a:r>
              <a:endParaRPr lang="en-US" sz="1200" b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11200" y="152400"/>
            <a:ext cx="2125133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902574">
            <a:off x="102984" y="513377"/>
            <a:ext cx="5052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dirty="0" smtClean="0"/>
              <a:t>Bucket</a:t>
            </a:r>
          </a:p>
          <a:p>
            <a:r>
              <a:rPr lang="en-US" sz="900" dirty="0" smtClean="0"/>
              <a:t>Fill</a:t>
            </a:r>
            <a:endParaRPr lang="en-US" sz="9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7931" y="651935"/>
            <a:ext cx="347133" cy="423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17135" y="186268"/>
            <a:ext cx="313266" cy="33019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3998" y="-8467"/>
            <a:ext cx="647934" cy="2154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accent2">
                    <a:lumMod val="75000"/>
                  </a:schemeClr>
                </a:solidFill>
              </a:rPr>
              <a:t>Fuzzy </a:t>
            </a:r>
            <a:r>
              <a:rPr lang="en-US" sz="800" b="1" dirty="0" err="1" smtClean="0">
                <a:solidFill>
                  <a:schemeClr val="accent2">
                    <a:lumMod val="75000"/>
                  </a:schemeClr>
                </a:solidFill>
              </a:rPr>
              <a:t>Selet</a:t>
            </a:r>
            <a:endParaRPr 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67625" y="3476625"/>
            <a:ext cx="1095375" cy="1095375"/>
            <a:chOff x="3943350" y="3133725"/>
            <a:chExt cx="1095375" cy="1095375"/>
          </a:xfrm>
        </p:grpSpPr>
        <p:sp>
          <p:nvSpPr>
            <p:cNvPr id="20" name="Quad Arrow 19"/>
            <p:cNvSpPr/>
            <p:nvPr/>
          </p:nvSpPr>
          <p:spPr>
            <a:xfrm>
              <a:off x="4286250" y="3486150"/>
              <a:ext cx="428625" cy="409575"/>
            </a:xfrm>
            <a:prstGeom prst="quad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943350" y="3133725"/>
              <a:ext cx="1095375" cy="109537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65920" y="4213860"/>
            <a:ext cx="279654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Another way of </a:t>
            </a:r>
            <a:r>
              <a:rPr lang="en-US" sz="900" dirty="0" smtClean="0">
                <a:solidFill>
                  <a:srgbClr val="FF0000"/>
                </a:solidFill>
              </a:rPr>
              <a:t>panning</a:t>
            </a:r>
            <a:r>
              <a:rPr lang="en-US" sz="9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(If you’re equipped with an external mouse)</a:t>
            </a:r>
          </a:p>
          <a:p>
            <a:pPr marL="228600" indent="-228600">
              <a:buAutoNum type="arabicPeriod"/>
            </a:pPr>
            <a:r>
              <a:rPr lang="en-US" sz="900" dirty="0" smtClean="0">
                <a:solidFill>
                  <a:schemeClr val="bg1"/>
                </a:solidFill>
              </a:rPr>
              <a:t>Press and hold down the [space] bar,     </a:t>
            </a:r>
          </a:p>
          <a:p>
            <a:pPr marL="228600" indent="-228600">
              <a:buAutoNum type="arabicPeriod"/>
            </a:pPr>
            <a:r>
              <a:rPr lang="en-US" sz="900" dirty="0" smtClean="0">
                <a:solidFill>
                  <a:schemeClr val="bg1"/>
                </a:solidFill>
              </a:rPr>
              <a:t>Hold down left-mouse-button, and drag the mouse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382000" y="4251960"/>
            <a:ext cx="3600450" cy="896620"/>
          </a:xfrm>
          <a:custGeom>
            <a:avLst/>
            <a:gdLst>
              <a:gd name="connsiteX0" fmla="*/ 3512820 w 3600450"/>
              <a:gd name="connsiteY0" fmla="*/ 541020 h 896620"/>
              <a:gd name="connsiteX1" fmla="*/ 3558540 w 3600450"/>
              <a:gd name="connsiteY1" fmla="*/ 731520 h 896620"/>
              <a:gd name="connsiteX2" fmla="*/ 3322320 w 3600450"/>
              <a:gd name="connsiteY2" fmla="*/ 868680 h 896620"/>
              <a:gd name="connsiteX3" fmla="*/ 1889760 w 3600450"/>
              <a:gd name="connsiteY3" fmla="*/ 830580 h 896620"/>
              <a:gd name="connsiteX4" fmla="*/ 617220 w 3600450"/>
              <a:gd name="connsiteY4" fmla="*/ 472440 h 896620"/>
              <a:gd name="connsiteX5" fmla="*/ 0 w 3600450"/>
              <a:gd name="connsiteY5" fmla="*/ 0 h 89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450" h="896620">
                <a:moveTo>
                  <a:pt x="3512820" y="541020"/>
                </a:moveTo>
                <a:cubicBezTo>
                  <a:pt x="3551555" y="608965"/>
                  <a:pt x="3590290" y="676910"/>
                  <a:pt x="3558540" y="731520"/>
                </a:cubicBezTo>
                <a:cubicBezTo>
                  <a:pt x="3526790" y="786130"/>
                  <a:pt x="3600450" y="852170"/>
                  <a:pt x="3322320" y="868680"/>
                </a:cubicBezTo>
                <a:cubicBezTo>
                  <a:pt x="3044190" y="885190"/>
                  <a:pt x="2340610" y="896620"/>
                  <a:pt x="1889760" y="830580"/>
                </a:cubicBezTo>
                <a:cubicBezTo>
                  <a:pt x="1438910" y="764540"/>
                  <a:pt x="932180" y="610870"/>
                  <a:pt x="617220" y="472440"/>
                </a:cubicBezTo>
                <a:cubicBezTo>
                  <a:pt x="302260" y="334010"/>
                  <a:pt x="0" y="0"/>
                  <a:pt x="0" y="0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363200" y="5097780"/>
            <a:ext cx="9877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B0F0"/>
                </a:solidFill>
              </a:rPr>
              <a:t>appears at step 2</a:t>
            </a:r>
            <a:endParaRPr lang="en-US" sz="900" dirty="0">
              <a:solidFill>
                <a:srgbClr val="00B0F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28860" y="1208266"/>
            <a:ext cx="403425" cy="330540"/>
            <a:chOff x="5760720" y="6374626"/>
            <a:chExt cx="403425" cy="330540"/>
          </a:xfrm>
        </p:grpSpPr>
        <p:sp>
          <p:nvSpPr>
            <p:cNvPr id="27" name="TextBox 26"/>
            <p:cNvSpPr txBox="1"/>
            <p:nvPr/>
          </p:nvSpPr>
          <p:spPr>
            <a:xfrm>
              <a:off x="5760720" y="6423660"/>
              <a:ext cx="4026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</a:t>
              </a:r>
              <a:endParaRPr lang="en-US" sz="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5400000">
              <a:off x="5798820" y="6339841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59380" y="4888726"/>
            <a:ext cx="403425" cy="330540"/>
            <a:chOff x="5760720" y="6374626"/>
            <a:chExt cx="403425" cy="330540"/>
          </a:xfrm>
        </p:grpSpPr>
        <p:sp>
          <p:nvSpPr>
            <p:cNvPr id="33" name="TextBox 32"/>
            <p:cNvSpPr txBox="1"/>
            <p:nvPr/>
          </p:nvSpPr>
          <p:spPr>
            <a:xfrm>
              <a:off x="5760720" y="6423660"/>
              <a:ext cx="4026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</a:t>
              </a:r>
              <a:endParaRPr lang="en-US" sz="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5400000">
              <a:off x="5798820" y="6339841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256520" y="1234440"/>
            <a:ext cx="143255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Move the vertical bar to the  right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(to enlarge the main image-window )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66901" y="4785360"/>
            <a:ext cx="800100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Move the vertical bar to the  left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9875520" y="5699760"/>
            <a:ext cx="12954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1803400" y="1176867"/>
            <a:ext cx="1388533" cy="694266"/>
          </a:xfrm>
          <a:custGeom>
            <a:avLst/>
            <a:gdLst>
              <a:gd name="connsiteX0" fmla="*/ 0 w 1388533"/>
              <a:gd name="connsiteY0" fmla="*/ 0 h 694266"/>
              <a:gd name="connsiteX1" fmla="*/ 93133 w 1388533"/>
              <a:gd name="connsiteY1" fmla="*/ 245533 h 694266"/>
              <a:gd name="connsiteX2" fmla="*/ 499533 w 1388533"/>
              <a:gd name="connsiteY2" fmla="*/ 499533 h 694266"/>
              <a:gd name="connsiteX3" fmla="*/ 1388533 w 1388533"/>
              <a:gd name="connsiteY3" fmla="*/ 694266 h 694266"/>
              <a:gd name="connsiteX4" fmla="*/ 1388533 w 1388533"/>
              <a:gd name="connsiteY4" fmla="*/ 694266 h 6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533" h="694266">
                <a:moveTo>
                  <a:pt x="0" y="0"/>
                </a:moveTo>
                <a:cubicBezTo>
                  <a:pt x="4939" y="81139"/>
                  <a:pt x="9878" y="162278"/>
                  <a:pt x="93133" y="245533"/>
                </a:cubicBezTo>
                <a:cubicBezTo>
                  <a:pt x="176388" y="328788"/>
                  <a:pt x="283633" y="424744"/>
                  <a:pt x="499533" y="499533"/>
                </a:cubicBezTo>
                <a:cubicBezTo>
                  <a:pt x="715433" y="574322"/>
                  <a:pt x="1388533" y="694266"/>
                  <a:pt x="1388533" y="694266"/>
                </a:cubicBezTo>
                <a:lnTo>
                  <a:pt x="1388533" y="694266"/>
                </a:lnTo>
              </a:path>
            </a:pathLst>
          </a:custGeom>
          <a:ln w="12700">
            <a:solidFill>
              <a:schemeClr val="bg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396076" y="1921931"/>
            <a:ext cx="1199367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Color</a:t>
            </a:r>
            <a:endParaRPr lang="en-US" sz="11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43225" y="-153889"/>
            <a:ext cx="841005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Menu </a:t>
            </a:r>
            <a:r>
              <a:rPr lang="en-US" sz="1400" b="1" dirty="0" smtClean="0"/>
              <a:t>Edit -&gt; Preferences</a:t>
            </a:r>
            <a:r>
              <a:rPr lang="en-US" sz="1400" dirty="0" smtClean="0"/>
              <a:t>:   -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   Icon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r>
              <a:rPr lang="en-US" sz="1400" dirty="0" smtClean="0"/>
              <a:t>: </a:t>
            </a:r>
            <a:r>
              <a:rPr lang="en-US" sz="1400" dirty="0" smtClean="0"/>
              <a:t> bottom </a:t>
            </a:r>
            <a:r>
              <a:rPr lang="en-US" sz="1400" dirty="0" smtClean="0"/>
              <a:t>row “Custom icon size”  You may enlarge the icons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29541" y="1164771"/>
            <a:ext cx="9074809" cy="4833258"/>
            <a:chOff x="-279152" y="1164771"/>
            <a:chExt cx="9074809" cy="4833258"/>
          </a:xfrm>
        </p:grpSpPr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914400" y="1164771"/>
              <a:ext cx="7881257" cy="483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Oval 26"/>
            <p:cNvSpPr/>
            <p:nvPr/>
          </p:nvSpPr>
          <p:spPr>
            <a:xfrm>
              <a:off x="938261" y="1877290"/>
              <a:ext cx="232447" cy="21474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53837" y="3394364"/>
              <a:ext cx="103909" cy="1177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52400" y="2078182"/>
              <a:ext cx="692727" cy="51261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31618" y="2902527"/>
              <a:ext cx="1066800" cy="4572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96982" y="191192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Choose</a:t>
              </a:r>
            </a:p>
            <a:p>
              <a:r>
                <a:rPr lang="en-US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9382" y="265312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279152" y="3193450"/>
              <a:ext cx="12558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Building up the crack-selection by </a:t>
              </a:r>
              <a:r>
                <a:rPr lang="en-US" sz="1200" b="1" dirty="0" smtClean="0">
                  <a:solidFill>
                    <a:srgbClr val="0070C0"/>
                  </a:solidFill>
                </a:rPr>
                <a:t>add</a:t>
              </a:r>
              <a:r>
                <a:rPr lang="en-US" sz="1200" dirty="0" smtClean="0">
                  <a:solidFill>
                    <a:srgbClr val="0070C0"/>
                  </a:solidFill>
                </a:rPr>
                <a:t>ing partial selection a step at a time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flipH="1">
            <a:off x="6748780" y="4123267"/>
            <a:ext cx="693420" cy="681566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75121" y="3505200"/>
            <a:ext cx="1805939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boundary of selected region is characterized by ‘marching ants’.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2400" y="643004"/>
            <a:ext cx="9271000" cy="578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424940" y="1432560"/>
            <a:ext cx="306861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53540" y="1714500"/>
            <a:ext cx="2628900" cy="3008630"/>
          </a:xfrm>
          <a:custGeom>
            <a:avLst/>
            <a:gdLst>
              <a:gd name="connsiteX0" fmla="*/ 0 w 2628900"/>
              <a:gd name="connsiteY0" fmla="*/ 0 h 3008630"/>
              <a:gd name="connsiteX1" fmla="*/ 746760 w 2628900"/>
              <a:gd name="connsiteY1" fmla="*/ 1348740 h 3008630"/>
              <a:gd name="connsiteX2" fmla="*/ 2034540 w 2628900"/>
              <a:gd name="connsiteY2" fmla="*/ 2796540 h 3008630"/>
              <a:gd name="connsiteX3" fmla="*/ 2628900 w 2628900"/>
              <a:gd name="connsiteY3" fmla="*/ 2621280 h 300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3008630">
                <a:moveTo>
                  <a:pt x="0" y="0"/>
                </a:moveTo>
                <a:cubicBezTo>
                  <a:pt x="203835" y="441325"/>
                  <a:pt x="407670" y="882650"/>
                  <a:pt x="746760" y="1348740"/>
                </a:cubicBezTo>
                <a:cubicBezTo>
                  <a:pt x="1085850" y="1814830"/>
                  <a:pt x="1720850" y="2584450"/>
                  <a:pt x="2034540" y="2796540"/>
                </a:cubicBezTo>
                <a:cubicBezTo>
                  <a:pt x="2348230" y="3008630"/>
                  <a:pt x="2488565" y="2814955"/>
                  <a:pt x="2628900" y="2621280"/>
                </a:cubicBezTo>
              </a:path>
            </a:pathLst>
          </a:custGeom>
          <a:ln w="127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8140" y="40919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+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2380" y="380238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 Click  @ +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96301" y="3078480"/>
            <a:ext cx="2933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Move to a different location, </a:t>
            </a:r>
            <a:r>
              <a:rPr lang="en-US" sz="1200" b="1" dirty="0" smtClean="0"/>
              <a:t>click</a:t>
            </a:r>
            <a:r>
              <a:rPr lang="en-US" sz="1200" dirty="0" smtClean="0"/>
              <a:t> and then </a:t>
            </a:r>
            <a:r>
              <a:rPr lang="en-US" sz="1200" b="1" dirty="0" smtClean="0"/>
              <a:t>drag</a:t>
            </a:r>
            <a:r>
              <a:rPr lang="en-US" sz="1200" dirty="0" smtClean="0"/>
              <a:t> the Fuzzy Select Tool.  The selected area </a:t>
            </a:r>
            <a:r>
              <a:rPr lang="en-US" sz="1200" u="sng" dirty="0" smtClean="0"/>
              <a:t>is added </a:t>
            </a:r>
            <a:r>
              <a:rPr lang="en-US" sz="1200" dirty="0" smtClean="0"/>
              <a:t>to the final selection.</a:t>
            </a:r>
          </a:p>
          <a:p>
            <a:endParaRPr lang="en-US" sz="1200" dirty="0" smtClean="0"/>
          </a:p>
          <a:p>
            <a:r>
              <a:rPr lang="en-US" sz="1200" dirty="0" smtClean="0"/>
              <a:t>Pan and zoom in on the image if necessary.</a:t>
            </a:r>
          </a:p>
          <a:p>
            <a:endParaRPr lang="en-US" sz="1200" dirty="0" smtClean="0"/>
          </a:p>
          <a:p>
            <a:r>
              <a:rPr lang="en-US" sz="1200" dirty="0" smtClean="0"/>
              <a:t>Keep on going… until all cracks are selected</a:t>
            </a:r>
          </a:p>
          <a:p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94020" y="5463540"/>
            <a:ext cx="2697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The purple denotes the selected region at this step</a:t>
            </a:r>
            <a:endParaRPr lang="en-US" sz="12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961" y="4434840"/>
            <a:ext cx="2446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While holding down the left-mouse-button, </a:t>
            </a:r>
            <a:r>
              <a:rPr lang="en-US" sz="1200" b="1" dirty="0" smtClean="0"/>
              <a:t>drag the mouse</a:t>
            </a:r>
            <a:r>
              <a:rPr lang="en-US" sz="1200" dirty="0" smtClean="0"/>
              <a:t>.  </a:t>
            </a:r>
            <a:r>
              <a:rPr lang="en-US" sz="1200" u="sng" dirty="0" smtClean="0"/>
              <a:t>The farther to the right </a:t>
            </a:r>
            <a:r>
              <a:rPr lang="en-US" sz="1200" dirty="0" smtClean="0"/>
              <a:t>is the mouse dragged, </a:t>
            </a:r>
            <a:r>
              <a:rPr lang="en-US" sz="1200" u="sng" dirty="0" smtClean="0"/>
              <a:t>the more inclusive </a:t>
            </a:r>
            <a:r>
              <a:rPr lang="en-US" sz="1200" dirty="0" smtClean="0"/>
              <a:t>is the Fuzzy Select Tool.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3861" y="320040"/>
            <a:ext cx="3920489" cy="554355"/>
            <a:chOff x="403861" y="320040"/>
            <a:chExt cx="3920489" cy="55435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057650" y="588645"/>
              <a:ext cx="2667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03861" y="320040"/>
              <a:ext cx="3779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1. After almost all cracks have been selected, add a new Layer (make sure the Layers tab is active):</a:t>
              </a:r>
              <a:endParaRPr lang="en-US" sz="1400" dirty="0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534" y="1440180"/>
            <a:ext cx="434897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8620" y="975360"/>
            <a:ext cx="2560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 A New Layer window pops up: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325880" y="4846320"/>
            <a:ext cx="1775460" cy="396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77540" y="2286000"/>
            <a:ext cx="906780" cy="18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1820" y="4343400"/>
            <a:ext cx="441960" cy="5486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70960" y="2522220"/>
            <a:ext cx="228600" cy="1272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3817620"/>
            <a:ext cx="852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Make sure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to choose: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1570" y="480060"/>
            <a:ext cx="1938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 A New Layer appears:</a:t>
            </a:r>
            <a:endParaRPr lang="en-US" sz="1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3950" y="871538"/>
            <a:ext cx="2324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4840605" y="2390774"/>
            <a:ext cx="2484120" cy="33718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93970" y="4928235"/>
            <a:ext cx="224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 Toggle off the Eye of layer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Mudcracks</a:t>
            </a:r>
            <a:r>
              <a:rPr lang="en-US" sz="1400" dirty="0" smtClean="0"/>
              <a:t>: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324475" y="3028950"/>
            <a:ext cx="704850" cy="1952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15250" y="308610"/>
            <a:ext cx="4267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5. Now, only the new Layer is visible, and it contains the selection (evident by the marching-ants boundaries) we made earlier in the mud-crack image.</a:t>
            </a:r>
            <a:endParaRPr lang="en-US" sz="1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/>
          <a:srcRect l="11628"/>
          <a:stretch>
            <a:fillRect/>
          </a:stretch>
        </p:blipFill>
        <p:spPr bwMode="auto">
          <a:xfrm>
            <a:off x="7486650" y="1223963"/>
            <a:ext cx="47053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7"/>
          <p:cNvGrpSpPr/>
          <p:nvPr/>
        </p:nvGrpSpPr>
        <p:grpSpPr>
          <a:xfrm>
            <a:off x="7648575" y="4424363"/>
            <a:ext cx="2652713" cy="972204"/>
            <a:chOff x="7648575" y="4300538"/>
            <a:chExt cx="2652713" cy="972204"/>
          </a:xfrm>
        </p:grpSpPr>
        <p:sp>
          <p:nvSpPr>
            <p:cNvPr id="26" name="TextBox 25"/>
            <p:cNvSpPr txBox="1"/>
            <p:nvPr/>
          </p:nvSpPr>
          <p:spPr>
            <a:xfrm>
              <a:off x="7648575" y="4318635"/>
              <a:ext cx="2647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6. Select the Bucket Fill tool</a:t>
              </a:r>
            </a:p>
            <a:p>
              <a:r>
                <a:rPr lang="en-US" sz="1400" dirty="0" smtClean="0"/>
                <a:t>(filling the foreground color, which is red) and then click in the marching-ants enclosed region.</a:t>
              </a:r>
              <a:endParaRPr lang="en-US" sz="1400" dirty="0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9948863" y="4300538"/>
              <a:ext cx="3524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Freeform 28"/>
          <p:cNvSpPr/>
          <p:nvPr/>
        </p:nvSpPr>
        <p:spPr>
          <a:xfrm>
            <a:off x="8277225" y="3810000"/>
            <a:ext cx="1200150" cy="1162050"/>
          </a:xfrm>
          <a:custGeom>
            <a:avLst/>
            <a:gdLst>
              <a:gd name="connsiteX0" fmla="*/ 1000125 w 1200150"/>
              <a:gd name="connsiteY0" fmla="*/ 1162050 h 1162050"/>
              <a:gd name="connsiteX1" fmla="*/ 1181100 w 1200150"/>
              <a:gd name="connsiteY1" fmla="*/ 885825 h 1162050"/>
              <a:gd name="connsiteX2" fmla="*/ 885825 w 1200150"/>
              <a:gd name="connsiteY2" fmla="*/ 276225 h 1162050"/>
              <a:gd name="connsiteX3" fmla="*/ 0 w 1200150"/>
              <a:gd name="connsiteY3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150" h="1162050">
                <a:moveTo>
                  <a:pt x="1000125" y="1162050"/>
                </a:moveTo>
                <a:cubicBezTo>
                  <a:pt x="1100137" y="1097756"/>
                  <a:pt x="1200150" y="1033462"/>
                  <a:pt x="1181100" y="885825"/>
                </a:cubicBezTo>
                <a:cubicBezTo>
                  <a:pt x="1162050" y="738188"/>
                  <a:pt x="1082675" y="423863"/>
                  <a:pt x="885825" y="276225"/>
                </a:cubicBezTo>
                <a:cubicBezTo>
                  <a:pt x="688975" y="128587"/>
                  <a:pt x="344487" y="64293"/>
                  <a:pt x="0" y="0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03835"/>
            <a:ext cx="661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7. The cracks that have been labeled appear in the new layer (w/ the bucket-filled color):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575" y="800100"/>
            <a:ext cx="10864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335"/>
            <a:ext cx="1230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8. We can toggle on the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Mudcracks3</a:t>
            </a:r>
            <a:r>
              <a:rPr lang="en-US" sz="1400" dirty="0" smtClean="0"/>
              <a:t> layer to show the two layers in superposition.  If some cracks are not labeled, we can keep labeling those missing cracks— the method is shown in </a:t>
            </a:r>
            <a:r>
              <a:rPr lang="en-US" sz="1400" dirty="0" smtClean="0">
                <a:hlinkClick r:id="rId2" action="ppaction://hlinksldjump"/>
              </a:rPr>
              <a:t>slides 4</a:t>
            </a:r>
            <a:r>
              <a:rPr lang="en-US" sz="1400" dirty="0" smtClean="0"/>
              <a:t>.  If more cracks have been labeled, delete this new Layer and create another one anew, which contains the larger set of labeled cracks.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050" y="714375"/>
            <a:ext cx="108648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8475" y="2238375"/>
            <a:ext cx="53435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200" y="13335"/>
            <a:ext cx="670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9. Say, we are satisfied with the crack-labels, we can export this label image as:</a:t>
            </a:r>
          </a:p>
          <a:p>
            <a:r>
              <a:rPr lang="en-US" sz="1400" dirty="0" smtClean="0"/>
              <a:t>9a) Leave only the new Layer visible, by toggling off the Eye icon in front of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Mudcracks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 l="5745"/>
          <a:stretch>
            <a:fillRect/>
          </a:stretch>
        </p:blipFill>
        <p:spPr bwMode="auto">
          <a:xfrm>
            <a:off x="190500" y="600075"/>
            <a:ext cx="63293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1" y="329946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9b) Menu   File </a:t>
            </a:r>
            <a:r>
              <a:rPr lang="en-US" sz="1400" dirty="0" smtClean="0">
                <a:sym typeface="Wingdings" pitchFamily="2" charset="2"/>
              </a:rPr>
              <a:t> Export As …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8150" y="3724275"/>
            <a:ext cx="39243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10400" y="1908810"/>
            <a:ext cx="4981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9c) In the pop-up window, </a:t>
            </a:r>
            <a:r>
              <a:rPr lang="en-US" sz="1400" u="sng" dirty="0" smtClean="0">
                <a:solidFill>
                  <a:srgbClr val="FF0000"/>
                </a:solidFill>
              </a:rPr>
              <a:t>change</a:t>
            </a:r>
            <a:r>
              <a:rPr lang="en-US" sz="1400" dirty="0" smtClean="0"/>
              <a:t> the file Name, then Export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715376" y="2181225"/>
            <a:ext cx="1219199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848975" y="2171700"/>
            <a:ext cx="333375" cy="418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2369" y="1600200"/>
            <a:ext cx="339259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Otherwise the original picture could be overwritten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875" y="1095375"/>
            <a:ext cx="33337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7651" y="508635"/>
            <a:ext cx="405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9d) Accept the defaults in the pop-up window.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6172200"/>
            <a:ext cx="438150" cy="314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68800" y="1143000"/>
            <a:ext cx="56642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33950" y="534035"/>
            <a:ext cx="471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9e) Save the GIMP source file by: Menu   File </a:t>
            </a:r>
            <a:r>
              <a:rPr lang="en-US" sz="1400" dirty="0" smtClean="0">
                <a:sym typeface="Wingdings" pitchFamily="2" charset="2"/>
              </a:rPr>
              <a:t> Save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1407</Words>
  <Application>Microsoft Office PowerPoint</Application>
  <PresentationFormat>Custom</PresentationFormat>
  <Paragraphs>143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I) Labeling Mud Cracks w  GIMP’s Fuzzy Select Tool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cloudypine H</dc:creator>
  <cp:lastModifiedBy>cloudypine H</cp:lastModifiedBy>
  <cp:revision>213</cp:revision>
  <dcterms:created xsi:type="dcterms:W3CDTF">2020-09-25T07:09:01Z</dcterms:created>
  <dcterms:modified xsi:type="dcterms:W3CDTF">2020-09-29T19:11:31Z</dcterms:modified>
</cp:coreProperties>
</file>