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70" r:id="rId2"/>
    <p:sldId id="451" r:id="rId3"/>
    <p:sldId id="281" r:id="rId4"/>
    <p:sldId id="450" r:id="rId5"/>
    <p:sldId id="396" r:id="rId6"/>
    <p:sldId id="449" r:id="rId7"/>
    <p:sldId id="452" r:id="rId8"/>
    <p:sldId id="399" r:id="rId9"/>
    <p:sldId id="453" r:id="rId10"/>
    <p:sldId id="454" r:id="rId11"/>
    <p:sldId id="400" r:id="rId12"/>
    <p:sldId id="455" r:id="rId13"/>
    <p:sldId id="434" r:id="rId14"/>
    <p:sldId id="469" r:id="rId15"/>
    <p:sldId id="456" r:id="rId16"/>
    <p:sldId id="457" r:id="rId17"/>
    <p:sldId id="458" r:id="rId18"/>
    <p:sldId id="459" r:id="rId19"/>
    <p:sldId id="464" r:id="rId20"/>
    <p:sldId id="465" r:id="rId21"/>
    <p:sldId id="466" r:id="rId22"/>
    <p:sldId id="463" r:id="rId23"/>
    <p:sldId id="471" r:id="rId24"/>
    <p:sldId id="467" r:id="rId25"/>
    <p:sldId id="448" r:id="rId26"/>
    <p:sldId id="468" r:id="rId27"/>
    <p:sldId id="289" r:id="rId2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82"/>
    <a:srgbClr val="FFFFFF"/>
    <a:srgbClr val="00FFFF"/>
    <a:srgbClr val="0000FF"/>
    <a:srgbClr val="3366FF"/>
    <a:srgbClr val="0000CC"/>
    <a:srgbClr val="00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8" autoAdjust="0"/>
    <p:restoredTop sz="87511" autoAdjust="0"/>
  </p:normalViewPr>
  <p:slideViewPr>
    <p:cSldViewPr>
      <p:cViewPr>
        <p:scale>
          <a:sx n="100" d="100"/>
          <a:sy n="100" d="100"/>
        </p:scale>
        <p:origin x="704" y="26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9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F22111E-7ABB-49D5-B755-2854F7680B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7D701-7D75-4CFF-8FEC-D4739C126B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2615A-517C-4728-8D05-B97DB72979F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04E655-A604-45D7-8D16-E9241E8E83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9FC65B8-BD58-4BDB-B0A0-592CFDF760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33B8-C222-49D6-B4E0-CA55AECE29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89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FCA9-DE02-4232-BE8B-C7316979E2A3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1D79B-771C-4BBE-B52E-5000D841E9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26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morning everyone.</a:t>
            </a:r>
            <a:r>
              <a:rPr lang="en-US" altLang="zh-CN" baseline="0" dirty="0"/>
              <a:t> I will give a progress report of 3D Wave-Equation Dispersion Inversion.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927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3">
              <a:spcBef>
                <a:spcPts val="750"/>
              </a:spcBef>
            </a:pPr>
            <a:r>
              <a:rPr lang="en-US" sz="2800" dirty="0"/>
              <a:t>The previous work is the 2D wave-equation</a:t>
            </a:r>
            <a:r>
              <a:rPr lang="en-US" sz="2800" baseline="0" dirty="0"/>
              <a:t> dispersion inversion method. The problem is that it assumes a 2D medium. However, the real world is not 2D medium. The solution is 3D WD.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30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3">
              <a:spcBef>
                <a:spcPts val="750"/>
              </a:spcBef>
            </a:pPr>
            <a:r>
              <a:rPr lang="en-US" sz="2800" dirty="0"/>
              <a:t>The previous work is the 2D wave-equation</a:t>
            </a:r>
            <a:r>
              <a:rPr lang="en-US" sz="2800" baseline="0" dirty="0"/>
              <a:t> dispersion inversion method. The problem is that it assumes a 2D medium. However, the real world is not 2D medium. The solution is 3D WD.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23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133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to be </a:t>
                </a:r>
                <a:r>
                  <a:rPr lang="en-US" altLang="zh-CN" sz="9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simple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215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Need to be </a:t>
                </a:r>
                <a:r>
                  <a:rPr lang="en-US" altLang="zh-CN" sz="9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more simple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2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14:m>
                  <m:oMath xmlns:m="http://schemas.openxmlformats.org/officeDocument/2006/math">
                    <m:r>
                      <a:rPr lang="en-US" altLang="zh-CN" sz="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79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14:m>
                  <m:oMath xmlns:m="http://schemas.openxmlformats.org/officeDocument/2006/math">
                    <m:r>
                      <a:rPr lang="en-US" altLang="zh-CN" sz="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26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14:m>
                  <m:oMath xmlns:m="http://schemas.openxmlformats.org/officeDocument/2006/math">
                    <m:r>
                      <a:rPr lang="en-US" altLang="zh-CN" sz="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958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14:m>
                  <m:oMath xmlns:m="http://schemas.openxmlformats.org/officeDocument/2006/math">
                    <m:r>
                      <a:rPr lang="en-US" altLang="zh-CN" sz="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764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14:m>
                  <m:oMath xmlns:m="http://schemas.openxmlformats.org/officeDocument/2006/math">
                    <m:r>
                      <a:rPr lang="en-US" altLang="zh-CN" sz="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57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65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14:m>
                  <m:oMath xmlns:m="http://schemas.openxmlformats.org/officeDocument/2006/math">
                    <m:r>
                      <a:rPr lang="en-US" altLang="zh-CN" sz="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926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14:m>
                  <m:oMath xmlns:m="http://schemas.openxmlformats.org/officeDocument/2006/math">
                    <m:r>
                      <a:rPr lang="en-US" altLang="zh-CN" sz="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554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14:m>
                  <m:oMath xmlns:m="http://schemas.openxmlformats.org/officeDocument/2006/math">
                    <m:r>
                      <a:rPr lang="en-US" altLang="zh-CN" sz="9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Calculated from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Marmousi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model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=0.006 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dg=20 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2D image size: 181 </a:t>
                </a:r>
                <a:r>
                  <a:rPr lang="en-US" altLang="zh-CN" sz="900" i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</a:t>
                </a:r>
                <a:endParaRPr lang="zh-CN" altLang="en-US" sz="9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30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32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23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39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2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3">
              <a:spcBef>
                <a:spcPts val="750"/>
              </a:spcBef>
            </a:pPr>
            <a:r>
              <a:rPr lang="zh-CN" altLang="en-US" sz="2800" baseline="0" dirty="0"/>
              <a:t>我们所面临的问题：地震资料中的噪声问题：这是一个典型的地震剖面可以看到</a:t>
            </a:r>
            <a:endParaRPr lang="en-US" sz="28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23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3">
              <a:spcBef>
                <a:spcPts val="750"/>
              </a:spcBef>
            </a:pPr>
            <a:r>
              <a:rPr lang="zh-CN" alt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平移不变性</a:t>
            </a:r>
            <a:endParaRPr lang="en-US" sz="28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2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3">
              <a:spcBef>
                <a:spcPts val="750"/>
              </a:spcBef>
            </a:pPr>
            <a:endParaRPr lang="en-US" sz="28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2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my outline. First</a:t>
            </a:r>
            <a:r>
              <a:rPr lang="en-US" altLang="zh-CN" baseline="0" dirty="0"/>
              <a:t> is the Motivation. </a:t>
            </a:r>
          </a:p>
          <a:p>
            <a:r>
              <a:rPr lang="en-US" altLang="zh-CN" baseline="0" dirty="0"/>
              <a:t>Then is the theory part, next is numerical Examples,</a:t>
            </a:r>
          </a:p>
          <a:p>
            <a:r>
              <a:rPr lang="en-US" altLang="zh-CN" baseline="0" dirty="0"/>
              <a:t>and finally is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33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3">
              <a:spcBef>
                <a:spcPts val="750"/>
              </a:spcBef>
            </a:pPr>
            <a:r>
              <a:rPr lang="en-US" sz="2800" dirty="0"/>
              <a:t>The previous work is the 2D wave-equation</a:t>
            </a:r>
            <a:r>
              <a:rPr lang="en-US" sz="2800" baseline="0" dirty="0"/>
              <a:t> dispersion inversion method. The problem is that it assumes a 2D medium. However, the real world is not 2D medium. The solution is 3D WD.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23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zh-CN" altLang="en-US" sz="9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软阈值函数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1D79B-771C-4BBE-B52E-5000D841E9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49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97F37B3-05C3-4CCA-8711-2CF0343B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4818186"/>
            <a:ext cx="2057400" cy="273844"/>
          </a:xfrm>
          <a:prstGeom prst="rect">
            <a:avLst/>
          </a:prstGeom>
        </p:spPr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0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51104" y="4818186"/>
            <a:ext cx="2057400" cy="273844"/>
          </a:xfrm>
          <a:prstGeom prst="rect">
            <a:avLst/>
          </a:prstGeom>
        </p:spPr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381DBDA-169F-482C-A58A-95C18D5102D7}"/>
              </a:ext>
            </a:extLst>
          </p:cNvPr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id="{3B23D48E-3825-41A7-BA6B-2FA17C6B8730}"/>
              </a:ext>
            </a:extLst>
          </p:cNvPr>
          <p:cNvSpPr txBox="1">
            <a:spLocks/>
          </p:cNvSpPr>
          <p:nvPr userDrawn="1"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altLang="zh-CN" sz="44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B46633-0382-4726-BD6B-B71DAE3DD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3"/>
          <a:stretch/>
        </p:blipFill>
        <p:spPr>
          <a:xfrm>
            <a:off x="7740352" y="-82772"/>
            <a:ext cx="136815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33E56-2E08-4F94-864B-B076971A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4818186"/>
            <a:ext cx="2057400" cy="273844"/>
          </a:xfrm>
          <a:prstGeom prst="rect">
            <a:avLst/>
          </a:prstGeom>
        </p:spPr>
        <p:txBody>
          <a:bodyPr/>
          <a:lstStyle/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51103F-B144-4A5F-AF63-B31403D87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23"/>
          <a:stretch/>
        </p:blipFill>
        <p:spPr>
          <a:xfrm>
            <a:off x="7740352" y="-82772"/>
            <a:ext cx="1368152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3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51104" y="4818186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05BC5-7E75-4875-A2B6-9270916BB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55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FFFF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FFFF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FFFF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FFFF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png"/><Relationship Id="rId1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7.png"/><Relationship Id="rId3" Type="http://schemas.openxmlformats.org/officeDocument/2006/relationships/image" Target="../media/image270.png"/><Relationship Id="rId7" Type="http://schemas.openxmlformats.org/officeDocument/2006/relationships/image" Target="../media/image33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png"/><Relationship Id="rId5" Type="http://schemas.openxmlformats.org/officeDocument/2006/relationships/image" Target="../media/image6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8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267494"/>
            <a:ext cx="8208912" cy="2276754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latin typeface="+mj-lt"/>
              </a:rPr>
              <a:t>Convolutional Sparse Coding for Noise Attenuation of Seismic Data</a:t>
            </a:r>
            <a:endParaRPr lang="zh-CN" altLang="en-US" sz="4000" b="1" dirty="0"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2787774"/>
            <a:ext cx="7200800" cy="1241822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altLang="zh-CN" sz="2800" dirty="0">
                <a:latin typeface="+mj-lt"/>
                <a:cs typeface="Calibri" panose="020F0502020204030204" pitchFamily="34" charset="0"/>
              </a:rPr>
              <a:t>Zhaolun Liu*,</a:t>
            </a:r>
            <a:r>
              <a:rPr lang="zh-CN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+mj-lt"/>
                <a:cs typeface="Calibri" panose="020F0502020204030204" pitchFamily="34" charset="0"/>
              </a:rPr>
              <a:t>Kai</a:t>
            </a:r>
            <a:r>
              <a:rPr lang="zh-CN" altLang="en-US" sz="28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+mj-lt"/>
                <a:cs typeface="Calibri" panose="020F0502020204030204" pitchFamily="34" charset="0"/>
              </a:rPr>
              <a:t>Lu, Lei Fu and Xiaodan Ge</a:t>
            </a: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850187" y="3795886"/>
            <a:ext cx="5443626" cy="124182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latin typeface="+mj-lt"/>
            </a:endParaRPr>
          </a:p>
          <a:p>
            <a:r>
              <a:rPr lang="en-US" altLang="zh-CN" sz="2400" dirty="0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KAUST</a:t>
            </a:r>
          </a:p>
          <a:p>
            <a:fld id="{4463C9F1-E5C7-4F5F-906E-2CE27ABEC8DF}" type="datetime1">
              <a:rPr lang="en-US" altLang="zh-CN" sz="2400">
                <a:solidFill>
                  <a:srgbClr val="FFFF00"/>
                </a:solidFill>
                <a:latin typeface="+mj-lt"/>
                <a:cs typeface="Calibri" panose="020F0502020204030204" pitchFamily="34" charset="0"/>
              </a:rPr>
              <a:t>9/18/2018</a:t>
            </a:fld>
            <a:endParaRPr lang="en-US" altLang="zh-CN" sz="2400" dirty="0">
              <a:solidFill>
                <a:srgbClr val="FFFF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9934AE-686E-48FF-80D1-67AB6F3D02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1470"/>
            <a:ext cx="4319016" cy="7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7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A809FD77-4422-421E-8FF9-D90F31E38406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Theory: </a:t>
            </a:r>
            <a:r>
              <a:rPr lang="en-US" altLang="zh-CN" sz="3200" dirty="0">
                <a:solidFill>
                  <a:schemeClr val="bg1"/>
                </a:solidFill>
              </a:rPr>
              <a:t>Solving for Filters </a:t>
            </a:r>
            <a:r>
              <a:rPr lang="en-US" altLang="zh-CN" sz="32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B81706B9-B400-405A-97DD-58B4D7DE171F}"/>
              </a:ext>
            </a:extLst>
          </p:cNvPr>
          <p:cNvSpPr txBox="1"/>
          <p:nvPr/>
        </p:nvSpPr>
        <p:spPr>
          <a:xfrm>
            <a:off x="292214" y="10134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Problem: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591FB9C-7DCE-4BA2-A0A6-95E4E7B6092A}"/>
              </a:ext>
            </a:extLst>
          </p:cNvPr>
          <p:cNvSpPr/>
          <p:nvPr/>
        </p:nvSpPr>
        <p:spPr>
          <a:xfrm>
            <a:off x="292214" y="2490450"/>
            <a:ext cx="8672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Solutions: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alternating direction method of minimizers (ADMM) </a:t>
            </a:r>
            <a:r>
              <a:rPr lang="zh-CN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in the abstract </a:t>
            </a:r>
            <a:r>
              <a:rPr lang="zh-CN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Gradient Descent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5F040ED1-DECC-4A3A-9B69-C07F95C9E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39215"/>
              </p:ext>
            </p:extLst>
          </p:nvPr>
        </p:nvGraphicFramePr>
        <p:xfrm>
          <a:off x="1634305" y="1283582"/>
          <a:ext cx="56975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4" imgW="3797280" imgH="622080" progId="Equation.DSMT4">
                  <p:embed/>
                </p:oleObj>
              </mc:Choice>
              <mc:Fallback>
                <p:oleObj name="Equation" r:id="rId4" imgW="3797280" imgH="62208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5F040ED1-DECC-4A3A-9B69-C07F95C9E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4305" y="1283582"/>
                        <a:ext cx="5697537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0C1706AB-1AF9-483E-B261-80D4919823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774966"/>
              </p:ext>
            </p:extLst>
          </p:nvPr>
        </p:nvGraphicFramePr>
        <p:xfrm>
          <a:off x="1115616" y="3410091"/>
          <a:ext cx="1790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6" imgW="1193760" imgH="279360" progId="Equation.DSMT4">
                  <p:embed/>
                </p:oleObj>
              </mc:Choice>
              <mc:Fallback>
                <p:oleObj name="Equation" r:id="rId6" imgW="1193760" imgH="27936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0C1706AB-1AF9-483E-B261-80D4919823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5616" y="3410091"/>
                        <a:ext cx="1790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4A291DEB-6576-467E-8CA6-845385062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128684"/>
              </p:ext>
            </p:extLst>
          </p:nvPr>
        </p:nvGraphicFramePr>
        <p:xfrm>
          <a:off x="976290" y="3888385"/>
          <a:ext cx="2457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8" imgW="1638000" imgH="203040" progId="Equation.DSMT4">
                  <p:embed/>
                </p:oleObj>
              </mc:Choice>
              <mc:Fallback>
                <p:oleObj name="Equation" r:id="rId8" imgW="1638000" imgH="20304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4A291DEB-6576-467E-8CA6-845385062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6290" y="3888385"/>
                        <a:ext cx="24574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3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07504" y="9516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Workflow: </a:t>
            </a:r>
            <a:r>
              <a:rPr lang="en-US" altLang="zh-CN" sz="3200" dirty="0">
                <a:solidFill>
                  <a:schemeClr val="bg1"/>
                </a:solidFill>
              </a:rPr>
              <a:t>CSC for Denoising</a:t>
            </a:r>
          </a:p>
        </p:txBody>
      </p:sp>
      <p:sp>
        <p:nvSpPr>
          <p:cNvPr id="19" name="矩形 18"/>
          <p:cNvSpPr/>
          <p:nvPr/>
        </p:nvSpPr>
        <p:spPr>
          <a:xfrm>
            <a:off x="2987824" y="2323798"/>
            <a:ext cx="1152128" cy="716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Learned Filters D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3528" y="2326626"/>
            <a:ext cx="1152128" cy="716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High S/N ratio CSGs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668344" y="2326626"/>
            <a:ext cx="1152128" cy="716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Denoised CSGs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cxnSp>
        <p:nvCxnSpPr>
          <p:cNvPr id="11" name="直接箭头连接符 10"/>
          <p:cNvCxnSpPr>
            <a:stCxn id="20" idx="3"/>
            <a:endCxn id="19" idx="1"/>
          </p:cNvCxnSpPr>
          <p:nvPr/>
        </p:nvCxnSpPr>
        <p:spPr>
          <a:xfrm flipV="1">
            <a:off x="1475656" y="2682114"/>
            <a:ext cx="1512168" cy="2828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cxnSpLocks/>
            <a:stCxn id="19" idx="3"/>
            <a:endCxn id="16" idx="1"/>
          </p:cNvCxnSpPr>
          <p:nvPr/>
        </p:nvCxnSpPr>
        <p:spPr>
          <a:xfrm flipV="1">
            <a:off x="4139952" y="2681722"/>
            <a:ext cx="845778" cy="392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65086"/>
              </p:ext>
            </p:extLst>
          </p:nvPr>
        </p:nvGraphicFramePr>
        <p:xfrm>
          <a:off x="6628830" y="2307940"/>
          <a:ext cx="7096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4" imgW="545760" imgH="228600" progId="Equation.DSMT4">
                  <p:embed/>
                </p:oleObj>
              </mc:Choice>
              <mc:Fallback>
                <p:oleObj name="Equation" r:id="rId4" imgW="545760" imgH="228600" progId="Equation.DSMT4">
                  <p:embed/>
                  <p:pic>
                    <p:nvPicPr>
                      <p:cNvPr id="29" name="对象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830" y="2307940"/>
                        <a:ext cx="709612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TextBox 2047"/>
              <p:cNvSpPr txBox="1"/>
              <p:nvPr/>
            </p:nvSpPr>
            <p:spPr>
              <a:xfrm>
                <a:off x="-52618" y="3406607"/>
                <a:ext cx="472975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Consider following parameters:</a:t>
                </a:r>
              </a:p>
              <a:p>
                <a:pPr marL="6858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Training set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the more, the better</a:t>
                </a:r>
              </a:p>
              <a:p>
                <a:pPr marL="6858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1800" i="1" smtClean="0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trial and error	</a:t>
                </a:r>
              </a:p>
              <a:p>
                <a:pPr marL="6858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Filter size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larger than one wavelength</a:t>
                </a:r>
              </a:p>
              <a:p>
                <a:pPr marL="685800" lvl="1" indent="-34290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olidFill>
                      <a:srgbClr val="FFFF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Filter number K: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contain enough features</a:t>
                </a:r>
                <a:endParaRPr lang="zh-CN" alt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48" name="TextBox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618" y="3406607"/>
                <a:ext cx="4729756" cy="1477328"/>
              </a:xfrm>
              <a:prstGeom prst="rect">
                <a:avLst/>
              </a:prstGeom>
              <a:blipFill>
                <a:blip r:embed="rId8"/>
                <a:stretch>
                  <a:fillRect l="-773" t="-2479" r="-644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00065" y="3425078"/>
                <a:ext cx="33764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Consider following parameter:</a:t>
                </a:r>
              </a:p>
              <a:p>
                <a:pPr marL="6858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1800" i="1" smtClean="0">
                        <a:solidFill>
                          <a:srgbClr val="FFFF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 to control noise level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065" y="3425078"/>
                <a:ext cx="3376437" cy="646331"/>
              </a:xfrm>
              <a:prstGeom prst="rect">
                <a:avLst/>
              </a:prstGeom>
              <a:blipFill>
                <a:blip r:embed="rId9"/>
                <a:stretch>
                  <a:fillRect l="-1083" t="-5660" r="-903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3895DDB-9B73-4486-8769-64121B6E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5466258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7FCD365-8F8F-474E-9982-1D5264923222}"/>
                  </a:ext>
                </a:extLst>
              </p:cNvPr>
              <p:cNvSpPr/>
              <p:nvPr/>
            </p:nvSpPr>
            <p:spPr>
              <a:xfrm>
                <a:off x="4985730" y="2323406"/>
                <a:ext cx="1152128" cy="7166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bg1"/>
                    </a:solidFill>
                  </a:rPr>
                  <a:t>Selected Filters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endParaRPr lang="zh-CN" alt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7FCD365-8F8F-474E-9982-1D5264923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730" y="2323406"/>
                <a:ext cx="1152128" cy="716632"/>
              </a:xfrm>
              <a:prstGeom prst="rect">
                <a:avLst/>
              </a:prstGeom>
              <a:blipFill>
                <a:blip r:embed="rId10"/>
                <a:stretch>
                  <a:fillRect r="-23037" b="-83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1A2CDDA-BCE7-4452-A144-BE7D9462D821}"/>
              </a:ext>
            </a:extLst>
          </p:cNvPr>
          <p:cNvCxnSpPr>
            <a:stCxn id="16" idx="3"/>
            <a:endCxn id="21" idx="1"/>
          </p:cNvCxnSpPr>
          <p:nvPr/>
        </p:nvCxnSpPr>
        <p:spPr>
          <a:xfrm>
            <a:off x="6137858" y="2681722"/>
            <a:ext cx="1530486" cy="3220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9B8EEA57-4681-43C0-A426-7CF063EDD33C}"/>
              </a:ext>
            </a:extLst>
          </p:cNvPr>
          <p:cNvSpPr/>
          <p:nvPr/>
        </p:nvSpPr>
        <p:spPr>
          <a:xfrm>
            <a:off x="35495" y="1139099"/>
            <a:ext cx="4620333" cy="3952931"/>
          </a:xfrm>
          <a:prstGeom prst="rect">
            <a:avLst/>
          </a:prstGeom>
          <a:noFill/>
          <a:ln w="127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AB22359-ED43-48F8-9A03-B69CD2841C1A}"/>
              </a:ext>
            </a:extLst>
          </p:cNvPr>
          <p:cNvSpPr txBox="1"/>
          <p:nvPr/>
        </p:nvSpPr>
        <p:spPr>
          <a:xfrm>
            <a:off x="1438488" y="965178"/>
            <a:ext cx="1719317" cy="400110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Training Phase</a:t>
            </a:r>
            <a:endParaRPr lang="zh-CN" altLang="en-US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0D9B476-58DB-4301-8555-1EACD0D0CF8A}"/>
              </a:ext>
            </a:extLst>
          </p:cNvPr>
          <p:cNvSpPr/>
          <p:nvPr/>
        </p:nvSpPr>
        <p:spPr>
          <a:xfrm>
            <a:off x="4752528" y="1131590"/>
            <a:ext cx="4355976" cy="3952931"/>
          </a:xfrm>
          <a:prstGeom prst="rect">
            <a:avLst/>
          </a:prstGeom>
          <a:noFill/>
          <a:ln w="127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6C256E6-E534-4B84-A8D9-184514609208}"/>
              </a:ext>
            </a:extLst>
          </p:cNvPr>
          <p:cNvSpPr txBox="1"/>
          <p:nvPr/>
        </p:nvSpPr>
        <p:spPr>
          <a:xfrm>
            <a:off x="5863739" y="965178"/>
            <a:ext cx="1891865" cy="400110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Denoising Phase</a:t>
            </a:r>
            <a:endParaRPr lang="zh-CN" altLang="en-US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5768260-A6E7-4193-8B0F-9F330A785CA7}"/>
              </a:ext>
            </a:extLst>
          </p:cNvPr>
          <p:cNvSpPr/>
          <p:nvPr/>
        </p:nvSpPr>
        <p:spPr>
          <a:xfrm>
            <a:off x="4985730" y="1275606"/>
            <a:ext cx="1152128" cy="7166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</a:rPr>
              <a:t>Low S/N ratio CSGs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EE0E78E-CE05-4CE5-AF28-AF7525F64CEE}"/>
              </a:ext>
            </a:extLst>
          </p:cNvPr>
          <p:cNvCxnSpPr>
            <a:stCxn id="23" idx="2"/>
            <a:endCxn id="16" idx="0"/>
          </p:cNvCxnSpPr>
          <p:nvPr/>
        </p:nvCxnSpPr>
        <p:spPr>
          <a:xfrm>
            <a:off x="5561794" y="1992238"/>
            <a:ext cx="0" cy="331168"/>
          </a:xfrm>
          <a:prstGeom prst="straightConnector1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对象 24">
            <a:extLst>
              <a:ext uri="{FF2B5EF4-FFF2-40B4-BE49-F238E27FC236}">
                <a16:creationId xmlns:a16="http://schemas.microsoft.com/office/drawing/2014/main" id="{F17B6987-7CDF-4C6F-BB10-DC079407E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1935"/>
              </p:ext>
            </p:extLst>
          </p:nvPr>
        </p:nvGraphicFramePr>
        <p:xfrm>
          <a:off x="902636" y="1435853"/>
          <a:ext cx="2514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11" imgW="1676160" imgH="393480" progId="Equation.DSMT4">
                  <p:embed/>
                </p:oleObj>
              </mc:Choice>
              <mc:Fallback>
                <p:oleObj name="Equation" r:id="rId11" imgW="1676160" imgH="393480" progId="Equation.DSMT4">
                  <p:embed/>
                  <p:pic>
                    <p:nvPicPr>
                      <p:cNvPr id="25" name="对象 24">
                        <a:extLst>
                          <a:ext uri="{FF2B5EF4-FFF2-40B4-BE49-F238E27FC236}">
                            <a16:creationId xmlns:a16="http://schemas.microsoft.com/office/drawing/2014/main" id="{F17B6987-7CDF-4C6F-BB10-DC079407E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2636" y="1435853"/>
                        <a:ext cx="25146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C7E81DD3-60B0-4118-B2B3-B56E59FC1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750767"/>
              </p:ext>
            </p:extLst>
          </p:nvPr>
        </p:nvGraphicFramePr>
        <p:xfrm>
          <a:off x="6357663" y="1410725"/>
          <a:ext cx="24003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13" imgW="1600200" imgH="393480" progId="Equation.DSMT4">
                  <p:embed/>
                </p:oleObj>
              </mc:Choice>
              <mc:Fallback>
                <p:oleObj name="Equation" r:id="rId13" imgW="1600200" imgH="393480" progId="Equation.DSMT4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C7E81DD3-60B0-4118-B2B3-B56E59FC1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57663" y="1410725"/>
                        <a:ext cx="24003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7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048" grpId="0"/>
      <p:bldP spid="37" grpId="0"/>
      <p:bldP spid="16" grpId="0" animBg="1"/>
      <p:bldP spid="8" grpId="0" animBg="1"/>
      <p:bldP spid="4" grpId="0" animBg="1"/>
      <p:bldP spid="22" grpId="0" animBg="1"/>
      <p:bldP spid="15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650" y="334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/>
              <a:t>Outline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39998"/>
            <a:ext cx="8712968" cy="3263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Theory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</a:t>
            </a:r>
            <a:r>
              <a:rPr lang="en-US" altLang="zh-CN" sz="3500" dirty="0"/>
              <a:t>Numerical Results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32D0F0-8FC0-4EB4-A913-F989971E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53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Synthetic Test: </a:t>
            </a:r>
            <a:r>
              <a:rPr lang="en-US" altLang="zh-CN" sz="3200" dirty="0">
                <a:solidFill>
                  <a:srgbClr val="FFFFFF"/>
                </a:solidFill>
              </a:rPr>
              <a:t>Training Phase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8842" y="192367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8842" y="392015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66749" y="2911630"/>
            <a:ext cx="4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280197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(m)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280197"/>
            <a:ext cx="569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4080" y="428019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936" y="1626354"/>
            <a:ext cx="137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Data </a:t>
            </a:r>
            <a:r>
              <a:rPr lang="en-US" altLang="zh-CN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zh-CN" sz="18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zh-CN" altLang="en-US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6" name="csg_1" descr="C:\Users\Zhaol\Google Drive\research_note\machine_learning_project\autoencoding\fig\mar_rec_good.png">
            <a:extLst>
              <a:ext uri="{FF2B5EF4-FFF2-40B4-BE49-F238E27FC236}">
                <a16:creationId xmlns:a16="http://schemas.microsoft.com/office/drawing/2014/main" id="{B4D3B4DC-0376-4447-AF0A-E96C5A72A4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7624" r="53490" b="58110"/>
          <a:stretch/>
        </p:blipFill>
        <p:spPr bwMode="auto">
          <a:xfrm>
            <a:off x="268645" y="1999905"/>
            <a:ext cx="1810839" cy="22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90F54D7A-3EFA-4226-A0D6-439E32110E39}"/>
              </a:ext>
            </a:extLst>
          </p:cNvPr>
          <p:cNvGrpSpPr/>
          <p:nvPr/>
        </p:nvGrpSpPr>
        <p:grpSpPr>
          <a:xfrm>
            <a:off x="2915816" y="2268754"/>
            <a:ext cx="2088232" cy="1815164"/>
            <a:chOff x="2212848" y="1325880"/>
            <a:chExt cx="4754880" cy="4133088"/>
          </a:xfrm>
        </p:grpSpPr>
        <p:pic>
          <p:nvPicPr>
            <p:cNvPr id="54" name="Picture 2" descr="C:\Users\Zhaol\Google Drive\research_note\machine_learning_project\autoencoding\fig\mar_clean_50_50_10csg.png">
              <a:extLst>
                <a:ext uri="{FF2B5EF4-FFF2-40B4-BE49-F238E27FC236}">
                  <a16:creationId xmlns:a16="http://schemas.microsoft.com/office/drawing/2014/main" id="{5F592004-E02F-4677-8D67-8798496722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4" t="7759" r="9740" b="10949"/>
            <a:stretch/>
          </p:blipFill>
          <p:spPr bwMode="auto">
            <a:xfrm>
              <a:off x="2212848" y="1325880"/>
              <a:ext cx="4754880" cy="411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EB4CC21-45DF-47D1-A510-FAB767D7A18C}"/>
                </a:ext>
              </a:extLst>
            </p:cNvPr>
            <p:cNvGrpSpPr/>
            <p:nvPr/>
          </p:nvGrpSpPr>
          <p:grpSpPr>
            <a:xfrm>
              <a:off x="2212848" y="1325880"/>
              <a:ext cx="4754880" cy="4133088"/>
              <a:chOff x="2212848" y="1325880"/>
              <a:chExt cx="4754880" cy="4133088"/>
            </a:xfrm>
          </p:grpSpPr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2F5DE9EF-D836-4248-826C-32DAD76600A7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709AC6FC-1150-445E-B3EB-6A177E381208}"/>
                  </a:ext>
                </a:extLst>
              </p:cNvPr>
              <p:cNvCxnSpPr/>
              <p:nvPr/>
            </p:nvCxnSpPr>
            <p:spPr>
              <a:xfrm>
                <a:off x="28072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8A7AF167-89A6-4C2A-BC93-1E397EF33F16}"/>
                  </a:ext>
                </a:extLst>
              </p:cNvPr>
              <p:cNvCxnSpPr/>
              <p:nvPr/>
            </p:nvCxnSpPr>
            <p:spPr>
              <a:xfrm>
                <a:off x="34015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04E4B91B-A294-4C44-A6E9-732FFAE5AA40}"/>
                  </a:ext>
                </a:extLst>
              </p:cNvPr>
              <p:cNvCxnSpPr/>
              <p:nvPr/>
            </p:nvCxnSpPr>
            <p:spPr>
              <a:xfrm>
                <a:off x="39959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68BC7F56-3022-4767-9A8F-C93190668F00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90DA736F-BA9E-4D3C-8CBB-06678AACDC9D}"/>
                  </a:ext>
                </a:extLst>
              </p:cNvPr>
              <p:cNvCxnSpPr/>
              <p:nvPr/>
            </p:nvCxnSpPr>
            <p:spPr>
              <a:xfrm>
                <a:off x="51846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D25CAA74-701E-44CB-86CB-79D8C83ADF41}"/>
                  </a:ext>
                </a:extLst>
              </p:cNvPr>
              <p:cNvCxnSpPr/>
              <p:nvPr/>
            </p:nvCxnSpPr>
            <p:spPr>
              <a:xfrm>
                <a:off x="57790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7E15DFB7-552F-4BC9-A2F1-3E47C691BF0A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B09834C0-8A6B-4A3B-A82C-39C1B178DE2A}"/>
                  </a:ext>
                </a:extLst>
              </p:cNvPr>
              <p:cNvCxnSpPr/>
              <p:nvPr/>
            </p:nvCxnSpPr>
            <p:spPr>
              <a:xfrm>
                <a:off x="63733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0B5B547F-F13B-4845-84FD-EB77D6F6DDF1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DCF6612A-3DDC-45D0-BC6E-91F6EF0CF423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CE52C1CC-4B2E-4AE3-8336-BF42918FB1EF}"/>
                  </a:ext>
                </a:extLst>
              </p:cNvPr>
              <p:cNvCxnSpPr/>
              <p:nvPr/>
            </p:nvCxnSpPr>
            <p:spPr>
              <a:xfrm>
                <a:off x="2212848" y="191435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7B42BB8A-420C-418E-A2FD-ACA3B5D04474}"/>
                  </a:ext>
                </a:extLst>
              </p:cNvPr>
              <p:cNvCxnSpPr/>
              <p:nvPr/>
            </p:nvCxnSpPr>
            <p:spPr>
              <a:xfrm>
                <a:off x="2212848" y="250283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6D617B0F-A0B8-403A-8ADB-D9AD0B9F2855}"/>
                  </a:ext>
                </a:extLst>
              </p:cNvPr>
              <p:cNvCxnSpPr/>
              <p:nvPr/>
            </p:nvCxnSpPr>
            <p:spPr>
              <a:xfrm>
                <a:off x="2212848" y="309131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C6D54F3C-03D3-421C-B75A-4D85FC6A3D84}"/>
                  </a:ext>
                </a:extLst>
              </p:cNvPr>
              <p:cNvCxnSpPr/>
              <p:nvPr/>
            </p:nvCxnSpPr>
            <p:spPr>
              <a:xfrm>
                <a:off x="2212848" y="3679792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8F55B94F-A039-4F69-B449-707E810FB3FD}"/>
                  </a:ext>
                </a:extLst>
              </p:cNvPr>
              <p:cNvCxnSpPr/>
              <p:nvPr/>
            </p:nvCxnSpPr>
            <p:spPr>
              <a:xfrm>
                <a:off x="2212848" y="426827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6E297D84-65AA-47BA-B8C9-B3E59C3A1CD0}"/>
                  </a:ext>
                </a:extLst>
              </p:cNvPr>
              <p:cNvCxnSpPr/>
              <p:nvPr/>
            </p:nvCxnSpPr>
            <p:spPr>
              <a:xfrm>
                <a:off x="2212848" y="485674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sp>
        <p:nvSpPr>
          <p:cNvPr id="73" name="TextBox 44">
            <a:extLst>
              <a:ext uri="{FF2B5EF4-FFF2-40B4-BE49-F238E27FC236}">
                <a16:creationId xmlns:a16="http://schemas.microsoft.com/office/drawing/2014/main" id="{DE89871A-B139-4D83-9486-7CCF52A25D85}"/>
              </a:ext>
            </a:extLst>
          </p:cNvPr>
          <p:cNvSpPr txBox="1"/>
          <p:nvPr/>
        </p:nvSpPr>
        <p:spPr>
          <a:xfrm>
            <a:off x="2829210" y="1842378"/>
            <a:ext cx="21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1800" dirty="0">
                <a:solidFill>
                  <a:prstClr val="white"/>
                </a:solidFill>
                <a:ea typeface="宋体" panose="02010600030101010101" pitchFamily="2" charset="-122"/>
              </a:rPr>
              <a:t>Learned Features </a:t>
            </a:r>
            <a:r>
              <a:rPr lang="en-US" altLang="zh-CN" sz="1800" b="1" dirty="0" err="1">
                <a:solidFill>
                  <a:prstClr val="white"/>
                </a:solidFill>
                <a:ea typeface="宋体" panose="02010600030101010101" pitchFamily="2" charset="-122"/>
              </a:rPr>
              <a:t>d</a:t>
            </a:r>
            <a:r>
              <a:rPr lang="en-US" altLang="zh-CN" sz="1800" b="1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en-US" altLang="zh-CN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44">
            <a:extLst>
              <a:ext uri="{FF2B5EF4-FFF2-40B4-BE49-F238E27FC236}">
                <a16:creationId xmlns:a16="http://schemas.microsoft.com/office/drawing/2014/main" id="{D34421EC-925B-4EFB-83FD-1568CFE626D3}"/>
              </a:ext>
            </a:extLst>
          </p:cNvPr>
          <p:cNvSpPr txBox="1"/>
          <p:nvPr/>
        </p:nvSpPr>
        <p:spPr>
          <a:xfrm>
            <a:off x="5853546" y="1482338"/>
            <a:ext cx="181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prstClr val="white"/>
                </a:solidFill>
                <a:ea typeface="宋体" panose="02010600030101010101" pitchFamily="2" charset="-122"/>
              </a:rPr>
              <a:t>Coefficients </a:t>
            </a:r>
            <a:r>
              <a:rPr lang="en-US" altLang="zh-CN" sz="1800" b="1" dirty="0" err="1">
                <a:solidFill>
                  <a:prstClr val="white"/>
                </a:solidFill>
                <a:ea typeface="宋体" panose="02010600030101010101" pitchFamily="2" charset="-122"/>
              </a:rPr>
              <a:t>z</a:t>
            </a:r>
            <a:r>
              <a:rPr lang="en-US" altLang="zh-CN" sz="1800" b="1" baseline="-25000" dirty="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</a:t>
            </a:r>
            <a:r>
              <a:rPr lang="en-US" altLang="zh-CN" sz="1800" b="1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,k</a:t>
            </a:r>
            <a:endParaRPr lang="zh-CN" altLang="en-US" sz="1800" b="1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4" name="TextBox 6">
            <a:extLst>
              <a:ext uri="{FF2B5EF4-FFF2-40B4-BE49-F238E27FC236}">
                <a16:creationId xmlns:a16="http://schemas.microsoft.com/office/drawing/2014/main" id="{7AE87B1D-596F-4E73-B7CA-AFEDB884B65D}"/>
              </a:ext>
            </a:extLst>
          </p:cNvPr>
          <p:cNvSpPr txBox="1"/>
          <p:nvPr/>
        </p:nvSpPr>
        <p:spPr>
          <a:xfrm>
            <a:off x="4940320" y="267239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*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05" name="TextBox 10">
            <a:extLst>
              <a:ext uri="{FF2B5EF4-FFF2-40B4-BE49-F238E27FC236}">
                <a16:creationId xmlns:a16="http://schemas.microsoft.com/office/drawing/2014/main" id="{4E178B12-99C6-4179-9C4A-4476A2D82B05}"/>
              </a:ext>
            </a:extLst>
          </p:cNvPr>
          <p:cNvSpPr txBox="1"/>
          <p:nvPr/>
        </p:nvSpPr>
        <p:spPr>
          <a:xfrm>
            <a:off x="2051720" y="250693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=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06" name="TextBox 10">
            <a:extLst>
              <a:ext uri="{FF2B5EF4-FFF2-40B4-BE49-F238E27FC236}">
                <a16:creationId xmlns:a16="http://schemas.microsoft.com/office/drawing/2014/main" id="{85786320-755C-4B73-AF8E-4AC228CB232C}"/>
              </a:ext>
            </a:extLst>
          </p:cNvPr>
          <p:cNvSpPr txBox="1"/>
          <p:nvPr/>
        </p:nvSpPr>
        <p:spPr>
          <a:xfrm>
            <a:off x="8227450" y="2416052"/>
            <a:ext cx="10102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+</a:t>
            </a:r>
            <a:r>
              <a:rPr lang="en-US" altLang="zh-CN" sz="6000" i="1" dirty="0">
                <a:solidFill>
                  <a:schemeClr val="bg1"/>
                </a:solidFill>
              </a:rPr>
              <a:t>r</a:t>
            </a:r>
            <a:r>
              <a:rPr lang="en-US" altLang="zh-CN" sz="6000" dirty="0">
                <a:solidFill>
                  <a:schemeClr val="bg1"/>
                </a:solidFill>
              </a:rPr>
              <a:t> </a:t>
            </a:r>
            <a:endParaRPr lang="zh-CN" altLang="en-US" sz="6000" i="1" dirty="0">
              <a:solidFill>
                <a:schemeClr val="bg1"/>
              </a:solidFill>
            </a:endParaRPr>
          </a:p>
        </p:txBody>
      </p:sp>
      <p:pic>
        <p:nvPicPr>
          <p:cNvPr id="352" name="图片 351">
            <a:extLst>
              <a:ext uri="{FF2B5EF4-FFF2-40B4-BE49-F238E27FC236}">
                <a16:creationId xmlns:a16="http://schemas.microsoft.com/office/drawing/2014/main" id="{E98849CA-5C47-44D1-B9AA-622E370D277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412460" y="1923678"/>
            <a:ext cx="2762616" cy="273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11">
                <a:extLst>
                  <a:ext uri="{FF2B5EF4-FFF2-40B4-BE49-F238E27FC236}">
                    <a16:creationId xmlns:a16="http://schemas.microsoft.com/office/drawing/2014/main" id="{F2AFDB04-0242-4991-9737-D2E15CBA45D8}"/>
                  </a:ext>
                </a:extLst>
              </p:cNvPr>
              <p:cNvSpPr txBox="1"/>
              <p:nvPr/>
            </p:nvSpPr>
            <p:spPr>
              <a:xfrm>
                <a:off x="169244" y="886529"/>
                <a:ext cx="28116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 CSGs (size of 181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filters (size of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</a:rPr>
                  <a:t>55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</a:rPr>
                  <a:t>55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4" name="TextBox 11">
                <a:extLst>
                  <a:ext uri="{FF2B5EF4-FFF2-40B4-BE49-F238E27FC236}">
                    <a16:creationId xmlns:a16="http://schemas.microsoft.com/office/drawing/2014/main" id="{F2AFDB04-0242-4991-9737-D2E15CBA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44" y="886529"/>
                <a:ext cx="2811604" cy="646331"/>
              </a:xfrm>
              <a:prstGeom prst="rect">
                <a:avLst/>
              </a:prstGeom>
              <a:blipFill>
                <a:blip r:embed="rId6"/>
                <a:stretch>
                  <a:fillRect l="-1518" t="-4717" r="-1085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0">
                <a:extLst>
                  <a:ext uri="{FF2B5EF4-FFF2-40B4-BE49-F238E27FC236}">
                    <a16:creationId xmlns:a16="http://schemas.microsoft.com/office/drawing/2014/main" id="{49EAA883-0C6E-421F-B86A-B24F86C0A4E1}"/>
                  </a:ext>
                </a:extLst>
              </p:cNvPr>
              <p:cNvSpPr txBox="1"/>
              <p:nvPr/>
            </p:nvSpPr>
            <p:spPr>
              <a:xfrm>
                <a:off x="2410234" y="2659335"/>
                <a:ext cx="793614" cy="763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CN" alt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lang="zh-CN" altLang="en-US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10">
                <a:extLst>
                  <a:ext uri="{FF2B5EF4-FFF2-40B4-BE49-F238E27FC236}">
                    <a16:creationId xmlns:a16="http://schemas.microsoft.com/office/drawing/2014/main" id="{49EAA883-0C6E-421F-B86A-B24F86C0A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34" y="2659335"/>
                <a:ext cx="793614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8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73" grpId="0"/>
      <p:bldP spid="97" grpId="0"/>
      <p:bldP spid="104" grpId="0"/>
      <p:bldP spid="105" grpId="0"/>
      <p:bldP spid="106" grpId="0"/>
      <p:bldP spid="74" grpId="0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Synthetic Test: </a:t>
            </a:r>
            <a:r>
              <a:rPr lang="en-US" altLang="zh-CN" sz="3200" dirty="0">
                <a:solidFill>
                  <a:srgbClr val="FFFFFF"/>
                </a:solidFill>
              </a:rPr>
              <a:t>Training Phase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74" y="126516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74" y="220895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7266" y="1793725"/>
            <a:ext cx="4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526" y="4756503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(m)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621" y="475650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7155" y="475650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2.04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967407"/>
                <a:ext cx="2435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Input Data </a:t>
                </a:r>
                <a:r>
                  <a:rPr lang="en-US" altLang="zh-CN" sz="1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US" altLang="zh-CN" sz="1800" b="1" baseline="-25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altLang="zh-CN" sz="18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(181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100)</a:t>
                </a:r>
                <a:endParaRPr lang="zh-CN" altLang="en-US" sz="18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67407"/>
                <a:ext cx="2435154" cy="369332"/>
              </a:xfrm>
              <a:prstGeom prst="rect">
                <a:avLst/>
              </a:prstGeom>
              <a:blipFill>
                <a:blip r:embed="rId3"/>
                <a:stretch>
                  <a:fillRect l="-2000" t="-10000" r="-125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6" name="csg_1" descr="C:\Users\Zhaol\Google Drive\research_note\machine_learning_project\autoencoding\fig\mar_rec_good.png">
            <a:extLst>
              <a:ext uri="{FF2B5EF4-FFF2-40B4-BE49-F238E27FC236}">
                <a16:creationId xmlns:a16="http://schemas.microsoft.com/office/drawing/2014/main" id="{B4D3B4DC-0376-4447-AF0A-E96C5A72A45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7624" r="53490" b="58110"/>
          <a:stretch/>
        </p:blipFill>
        <p:spPr bwMode="auto">
          <a:xfrm>
            <a:off x="440710" y="1351735"/>
            <a:ext cx="90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sg_3">
            <a:extLst>
              <a:ext uri="{FF2B5EF4-FFF2-40B4-BE49-F238E27FC236}">
                <a16:creationId xmlns:a16="http://schemas.microsoft.com/office/drawing/2014/main" id="{7EF5560D-CF8A-4538-90FB-6B8884D4813B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7566" r="9496" b="11046"/>
          <a:stretch/>
        </p:blipFill>
        <p:spPr>
          <a:xfrm>
            <a:off x="1448822" y="1351695"/>
            <a:ext cx="900000" cy="1080000"/>
          </a:xfrm>
          <a:prstGeom prst="rect">
            <a:avLst/>
          </a:prstGeom>
        </p:spPr>
      </p:pic>
      <p:pic>
        <p:nvPicPr>
          <p:cNvPr id="20" name="csg_5">
            <a:extLst>
              <a:ext uri="{FF2B5EF4-FFF2-40B4-BE49-F238E27FC236}">
                <a16:creationId xmlns:a16="http://schemas.microsoft.com/office/drawing/2014/main" id="{02C5DAB2-E9C4-4A96-9E96-BA30BCFC18A4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7566" r="9496" b="11046"/>
          <a:stretch/>
        </p:blipFill>
        <p:spPr>
          <a:xfrm>
            <a:off x="426317" y="2488331"/>
            <a:ext cx="900000" cy="1080000"/>
          </a:xfrm>
          <a:prstGeom prst="rect">
            <a:avLst/>
          </a:prstGeom>
        </p:spPr>
      </p:pic>
      <p:pic>
        <p:nvPicPr>
          <p:cNvPr id="22" name="csg_7">
            <a:extLst>
              <a:ext uri="{FF2B5EF4-FFF2-40B4-BE49-F238E27FC236}">
                <a16:creationId xmlns:a16="http://schemas.microsoft.com/office/drawing/2014/main" id="{B092601E-8AA1-46D3-B750-76D6810ECA99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7956" r="9496" b="11047"/>
          <a:stretch/>
        </p:blipFill>
        <p:spPr>
          <a:xfrm>
            <a:off x="1448822" y="2458365"/>
            <a:ext cx="900000" cy="1080000"/>
          </a:xfrm>
          <a:prstGeom prst="rect">
            <a:avLst/>
          </a:prstGeom>
        </p:spPr>
      </p:pic>
      <p:pic>
        <p:nvPicPr>
          <p:cNvPr id="24" name="csg_9">
            <a:extLst>
              <a:ext uri="{FF2B5EF4-FFF2-40B4-BE49-F238E27FC236}">
                <a16:creationId xmlns:a16="http://schemas.microsoft.com/office/drawing/2014/main" id="{DB138010-753B-4C2F-BDEA-A2355C8CAFA1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5" t="8370" r="9496" b="11047"/>
          <a:stretch/>
        </p:blipFill>
        <p:spPr>
          <a:xfrm>
            <a:off x="411044" y="3648754"/>
            <a:ext cx="900000" cy="1080000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4EC9397F-C1F7-474D-AB7A-7EA2C65D3FF2}"/>
              </a:ext>
            </a:extLst>
          </p:cNvPr>
          <p:cNvSpPr txBox="1"/>
          <p:nvPr/>
        </p:nvSpPr>
        <p:spPr>
          <a:xfrm>
            <a:off x="45174" y="241947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7D0BFA57-45E2-423A-91EE-0BBD51C6A84C}"/>
              </a:ext>
            </a:extLst>
          </p:cNvPr>
          <p:cNvSpPr txBox="1"/>
          <p:nvPr/>
        </p:nvSpPr>
        <p:spPr>
          <a:xfrm>
            <a:off x="45174" y="336327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DB39892F-5D55-49A5-819A-EDDF8101AB4B}"/>
              </a:ext>
            </a:extLst>
          </p:cNvPr>
          <p:cNvSpPr txBox="1"/>
          <p:nvPr/>
        </p:nvSpPr>
        <p:spPr>
          <a:xfrm>
            <a:off x="45174" y="357327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3B78F1A1-A3F1-4C0E-97AD-6CDFACB3E003}"/>
              </a:ext>
            </a:extLst>
          </p:cNvPr>
          <p:cNvSpPr txBox="1"/>
          <p:nvPr/>
        </p:nvSpPr>
        <p:spPr>
          <a:xfrm>
            <a:off x="45174" y="451707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3AD27F82-3F97-4454-A2E8-C5C3925AEB21}"/>
              </a:ext>
            </a:extLst>
          </p:cNvPr>
          <p:cNvSpPr txBox="1"/>
          <p:nvPr/>
        </p:nvSpPr>
        <p:spPr>
          <a:xfrm>
            <a:off x="1698357" y="3554670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(m)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12367C00-FD9E-4110-A543-0A2C378F3282}"/>
              </a:ext>
            </a:extLst>
          </p:cNvPr>
          <p:cNvSpPr txBox="1"/>
          <p:nvPr/>
        </p:nvSpPr>
        <p:spPr>
          <a:xfrm>
            <a:off x="1269881" y="355467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9F0F28C7-129C-4D36-9636-97A1772F0F64}"/>
              </a:ext>
            </a:extLst>
          </p:cNvPr>
          <p:cNvSpPr txBox="1"/>
          <p:nvPr/>
        </p:nvSpPr>
        <p:spPr>
          <a:xfrm>
            <a:off x="2124120" y="355467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2.04</a:t>
            </a:r>
            <a:endParaRPr lang="zh-CN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44">
                <a:extLst>
                  <a:ext uri="{FF2B5EF4-FFF2-40B4-BE49-F238E27FC236}">
                    <a16:creationId xmlns:a16="http://schemas.microsoft.com/office/drawing/2014/main" id="{DE89871A-B139-4D83-9486-7CCF52A25D85}"/>
                  </a:ext>
                </a:extLst>
              </p:cNvPr>
              <p:cNvSpPr txBox="1"/>
              <p:nvPr/>
            </p:nvSpPr>
            <p:spPr>
              <a:xfrm>
                <a:off x="2639090" y="1340569"/>
                <a:ext cx="21748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altLang="zh-CN" sz="1800" dirty="0">
                    <a:solidFill>
                      <a:prstClr val="white"/>
                    </a:solidFill>
                    <a:ea typeface="宋体" panose="02010600030101010101" pitchFamily="2" charset="-122"/>
                  </a:rPr>
                  <a:t>Learned Features </a:t>
                </a:r>
                <a:r>
                  <a:rPr lang="en-US" altLang="zh-CN" sz="1800" b="1" dirty="0" err="1">
                    <a:solidFill>
                      <a:prstClr val="white"/>
                    </a:solidFill>
                    <a:ea typeface="宋体" panose="02010600030101010101" pitchFamily="2" charset="-122"/>
                  </a:rPr>
                  <a:t>d</a:t>
                </a:r>
                <a:r>
                  <a:rPr lang="en-US" altLang="zh-CN" sz="1800" b="1" baseline="-25000" dirty="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endParaRPr lang="en-US" altLang="zh-CN" sz="1800" b="1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914400"/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</a:rPr>
                  <a:t>(55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Calibri" panose="020F0502020204030204" pitchFamily="34" charset="0"/>
                  </a:rPr>
                  <a:t>55)</a:t>
                </a:r>
                <a:endParaRPr lang="zh-CN" altLang="en-US" sz="1800" dirty="0">
                  <a:solidFill>
                    <a:prstClr val="white"/>
                  </a:solidFill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3" name="TextBox 44">
                <a:extLst>
                  <a:ext uri="{FF2B5EF4-FFF2-40B4-BE49-F238E27FC236}">
                    <a16:creationId xmlns:a16="http://schemas.microsoft.com/office/drawing/2014/main" id="{DE89871A-B139-4D83-9486-7CCF52A2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090" y="1340569"/>
                <a:ext cx="2174838" cy="646331"/>
              </a:xfrm>
              <a:prstGeom prst="rect">
                <a:avLst/>
              </a:prstGeom>
              <a:blipFill>
                <a:blip r:embed="rId1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44">
            <a:extLst>
              <a:ext uri="{FF2B5EF4-FFF2-40B4-BE49-F238E27FC236}">
                <a16:creationId xmlns:a16="http://schemas.microsoft.com/office/drawing/2014/main" id="{D34421EC-925B-4EFB-83FD-1568CFE626D3}"/>
              </a:ext>
            </a:extLst>
          </p:cNvPr>
          <p:cNvSpPr txBox="1"/>
          <p:nvPr/>
        </p:nvSpPr>
        <p:spPr>
          <a:xfrm>
            <a:off x="5731350" y="733193"/>
            <a:ext cx="21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prstClr val="white"/>
                </a:solidFill>
                <a:ea typeface="宋体" panose="02010600030101010101" pitchFamily="2" charset="-122"/>
              </a:rPr>
              <a:t>Coefficients </a:t>
            </a:r>
            <a:r>
              <a:rPr lang="en-US" altLang="zh-CN" sz="1800" b="1" dirty="0" err="1">
                <a:solidFill>
                  <a:prstClr val="white"/>
                </a:solidFill>
                <a:ea typeface="宋体" panose="02010600030101010101" pitchFamily="2" charset="-122"/>
              </a:rPr>
              <a:t>z</a:t>
            </a:r>
            <a:r>
              <a:rPr lang="en-US" altLang="zh-CN" sz="1800" b="1" baseline="-25000" dirty="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</a:t>
            </a:r>
            <a:r>
              <a:rPr lang="en-US" altLang="zh-CN" sz="1800" b="1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,k</a:t>
            </a:r>
            <a:endParaRPr lang="zh-CN" altLang="en-US" sz="1800" b="1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4" name="TextBox 6">
            <a:extLst>
              <a:ext uri="{FF2B5EF4-FFF2-40B4-BE49-F238E27FC236}">
                <a16:creationId xmlns:a16="http://schemas.microsoft.com/office/drawing/2014/main" id="{7AE87B1D-596F-4E73-B7CA-AFEDB884B65D}"/>
              </a:ext>
            </a:extLst>
          </p:cNvPr>
          <p:cNvSpPr txBox="1"/>
          <p:nvPr/>
        </p:nvSpPr>
        <p:spPr>
          <a:xfrm>
            <a:off x="4566014" y="231235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*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05" name="TextBox 10">
            <a:extLst>
              <a:ext uri="{FF2B5EF4-FFF2-40B4-BE49-F238E27FC236}">
                <a16:creationId xmlns:a16="http://schemas.microsoft.com/office/drawing/2014/main" id="{4E178B12-99C6-4179-9C4A-4476A2D82B05}"/>
              </a:ext>
            </a:extLst>
          </p:cNvPr>
          <p:cNvSpPr txBox="1"/>
          <p:nvPr/>
        </p:nvSpPr>
        <p:spPr>
          <a:xfrm>
            <a:off x="2347324" y="214689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=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06" name="TextBox 10">
            <a:extLst>
              <a:ext uri="{FF2B5EF4-FFF2-40B4-BE49-F238E27FC236}">
                <a16:creationId xmlns:a16="http://schemas.microsoft.com/office/drawing/2014/main" id="{85786320-755C-4B73-AF8E-4AC228CB232C}"/>
              </a:ext>
            </a:extLst>
          </p:cNvPr>
          <p:cNvSpPr txBox="1"/>
          <p:nvPr/>
        </p:nvSpPr>
        <p:spPr>
          <a:xfrm>
            <a:off x="8227450" y="2056012"/>
            <a:ext cx="10102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+</a:t>
            </a:r>
            <a:r>
              <a:rPr lang="en-US" altLang="zh-CN" sz="6000" i="1" dirty="0">
                <a:solidFill>
                  <a:schemeClr val="bg1"/>
                </a:solidFill>
              </a:rPr>
              <a:t>r</a:t>
            </a:r>
            <a:r>
              <a:rPr lang="en-US" altLang="zh-CN" sz="6000" dirty="0">
                <a:solidFill>
                  <a:schemeClr val="bg1"/>
                </a:solidFill>
              </a:rPr>
              <a:t> </a:t>
            </a:r>
            <a:endParaRPr lang="zh-CN" altLang="en-US" sz="6000" i="1" dirty="0">
              <a:solidFill>
                <a:schemeClr val="bg1"/>
              </a:solidFill>
            </a:endParaRPr>
          </a:p>
        </p:txBody>
      </p:sp>
      <p:pic>
        <p:nvPicPr>
          <p:cNvPr id="289" name="图片 288">
            <a:extLst>
              <a:ext uri="{FF2B5EF4-FFF2-40B4-BE49-F238E27FC236}">
                <a16:creationId xmlns:a16="http://schemas.microsoft.com/office/drawing/2014/main" id="{8268A068-BDCB-4DD3-B8CF-62B29049BE79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730535" y="1121008"/>
            <a:ext cx="1440000" cy="1260000"/>
          </a:xfrm>
          <a:prstGeom prst="rect">
            <a:avLst/>
          </a:prstGeom>
        </p:spPr>
      </p:pic>
      <p:pic>
        <p:nvPicPr>
          <p:cNvPr id="310" name="图片 309">
            <a:extLst>
              <a:ext uri="{FF2B5EF4-FFF2-40B4-BE49-F238E27FC236}">
                <a16:creationId xmlns:a16="http://schemas.microsoft.com/office/drawing/2014/main" id="{6CC98931-5321-4C53-B617-A64F9684BD20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730535" y="2460349"/>
            <a:ext cx="1440000" cy="1260000"/>
          </a:xfrm>
          <a:prstGeom prst="rect">
            <a:avLst/>
          </a:prstGeom>
        </p:spPr>
      </p:pic>
      <p:pic>
        <p:nvPicPr>
          <p:cNvPr id="331" name="图片 330">
            <a:extLst>
              <a:ext uri="{FF2B5EF4-FFF2-40B4-BE49-F238E27FC236}">
                <a16:creationId xmlns:a16="http://schemas.microsoft.com/office/drawing/2014/main" id="{99A47E52-5D2A-4DEB-B74A-4592FF46C69E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5041894" y="3792209"/>
            <a:ext cx="1440000" cy="1260000"/>
          </a:xfrm>
          <a:prstGeom prst="rect">
            <a:avLst/>
          </a:prstGeom>
        </p:spPr>
      </p:pic>
      <p:pic>
        <p:nvPicPr>
          <p:cNvPr id="352" name="图片 351">
            <a:extLst>
              <a:ext uri="{FF2B5EF4-FFF2-40B4-BE49-F238E27FC236}">
                <a16:creationId xmlns:a16="http://schemas.microsoft.com/office/drawing/2014/main" id="{E98849CA-5C47-44D1-B9AA-622E370D2777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5041894" y="1121008"/>
            <a:ext cx="1440000" cy="1260000"/>
          </a:xfrm>
          <a:prstGeom prst="rect">
            <a:avLst/>
          </a:prstGeom>
        </p:spPr>
      </p:pic>
      <p:pic>
        <p:nvPicPr>
          <p:cNvPr id="373" name="图片 372">
            <a:extLst>
              <a:ext uri="{FF2B5EF4-FFF2-40B4-BE49-F238E27FC236}">
                <a16:creationId xmlns:a16="http://schemas.microsoft.com/office/drawing/2014/main" id="{1110B0E7-5473-4870-B426-6360B51770BF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5041894" y="2460349"/>
            <a:ext cx="1440000" cy="1260000"/>
          </a:xfrm>
          <a:prstGeom prst="rect">
            <a:avLst/>
          </a:prstGeom>
        </p:spPr>
      </p:pic>
      <p:sp>
        <p:nvSpPr>
          <p:cNvPr id="374" name="TextBox 6">
            <a:extLst>
              <a:ext uri="{FF2B5EF4-FFF2-40B4-BE49-F238E27FC236}">
                <a16:creationId xmlns:a16="http://schemas.microsoft.com/office/drawing/2014/main" id="{72421FD8-6749-44F4-BF1B-C89E1B417490}"/>
              </a:ext>
            </a:extLst>
          </p:cNvPr>
          <p:cNvSpPr txBox="1"/>
          <p:nvPr/>
        </p:nvSpPr>
        <p:spPr>
          <a:xfrm rot="16200000">
            <a:off x="77266" y="2916360"/>
            <a:ext cx="4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5" name="TextBox 6">
            <a:extLst>
              <a:ext uri="{FF2B5EF4-FFF2-40B4-BE49-F238E27FC236}">
                <a16:creationId xmlns:a16="http://schemas.microsoft.com/office/drawing/2014/main" id="{399C3765-CE90-4B6C-89B1-5613B14D8EE1}"/>
              </a:ext>
            </a:extLst>
          </p:cNvPr>
          <p:cNvSpPr txBox="1"/>
          <p:nvPr/>
        </p:nvSpPr>
        <p:spPr>
          <a:xfrm rot="16200000">
            <a:off x="77266" y="4034866"/>
            <a:ext cx="4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6" name="TextBox 11">
            <a:extLst>
              <a:ext uri="{FF2B5EF4-FFF2-40B4-BE49-F238E27FC236}">
                <a16:creationId xmlns:a16="http://schemas.microsoft.com/office/drawing/2014/main" id="{5EDD058B-CDC1-4578-B614-7010E9D9715B}"/>
              </a:ext>
            </a:extLst>
          </p:cNvPr>
          <p:cNvSpPr txBox="1"/>
          <p:nvPr/>
        </p:nvSpPr>
        <p:spPr>
          <a:xfrm>
            <a:off x="1111569" y="1262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7" name="TextBox 11">
            <a:extLst>
              <a:ext uri="{FF2B5EF4-FFF2-40B4-BE49-F238E27FC236}">
                <a16:creationId xmlns:a16="http://schemas.microsoft.com/office/drawing/2014/main" id="{73F4F48B-E84E-4D74-AA65-06943F8EF4F9}"/>
              </a:ext>
            </a:extLst>
          </p:cNvPr>
          <p:cNvSpPr txBox="1"/>
          <p:nvPr/>
        </p:nvSpPr>
        <p:spPr>
          <a:xfrm>
            <a:off x="2104250" y="12343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" name="TextBox 11">
            <a:extLst>
              <a:ext uri="{FF2B5EF4-FFF2-40B4-BE49-F238E27FC236}">
                <a16:creationId xmlns:a16="http://schemas.microsoft.com/office/drawing/2014/main" id="{157610F7-A866-4433-B7A9-06E1C492F6A0}"/>
              </a:ext>
            </a:extLst>
          </p:cNvPr>
          <p:cNvSpPr txBox="1"/>
          <p:nvPr/>
        </p:nvSpPr>
        <p:spPr>
          <a:xfrm>
            <a:off x="1075450" y="23573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zh-CN" altLang="en-US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9" name="TextBox 11">
            <a:extLst>
              <a:ext uri="{FF2B5EF4-FFF2-40B4-BE49-F238E27FC236}">
                <a16:creationId xmlns:a16="http://schemas.microsoft.com/office/drawing/2014/main" id="{DFFDF957-09A0-4C85-835A-4B854E99F3B8}"/>
              </a:ext>
            </a:extLst>
          </p:cNvPr>
          <p:cNvSpPr txBox="1"/>
          <p:nvPr/>
        </p:nvSpPr>
        <p:spPr>
          <a:xfrm>
            <a:off x="2110074" y="23377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zh-CN" altLang="en-US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0" name="TextBox 11">
            <a:extLst>
              <a:ext uri="{FF2B5EF4-FFF2-40B4-BE49-F238E27FC236}">
                <a16:creationId xmlns:a16="http://schemas.microsoft.com/office/drawing/2014/main" id="{2F2EE301-A2B1-4971-82BC-35AD2AF50C35}"/>
              </a:ext>
            </a:extLst>
          </p:cNvPr>
          <p:cNvSpPr txBox="1"/>
          <p:nvPr/>
        </p:nvSpPr>
        <p:spPr>
          <a:xfrm>
            <a:off x="1054700" y="3530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zh-CN" altLang="en-US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A85F10FA-B7C1-43B2-86CF-EAA509081E51}"/>
              </a:ext>
            </a:extLst>
          </p:cNvPr>
          <p:cNvGrpSpPr/>
          <p:nvPr/>
        </p:nvGrpSpPr>
        <p:grpSpPr>
          <a:xfrm>
            <a:off x="2967558" y="2094644"/>
            <a:ext cx="1613060" cy="1376803"/>
            <a:chOff x="2212848" y="1325880"/>
            <a:chExt cx="4754880" cy="4133088"/>
          </a:xfrm>
        </p:grpSpPr>
        <p:pic>
          <p:nvPicPr>
            <p:cNvPr id="75" name="Picture 2" descr="C:\Users\Zhaol\Google Drive\research_note\machine_learning_project\autoencoding\fig\mar_clean_50_50_10csg.png">
              <a:extLst>
                <a:ext uri="{FF2B5EF4-FFF2-40B4-BE49-F238E27FC236}">
                  <a16:creationId xmlns:a16="http://schemas.microsoft.com/office/drawing/2014/main" id="{58112BB7-A77C-444A-8D0B-E7DBA1F077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4" t="7759" r="9740" b="10949"/>
            <a:stretch/>
          </p:blipFill>
          <p:spPr bwMode="auto">
            <a:xfrm>
              <a:off x="2212848" y="1325880"/>
              <a:ext cx="4754880" cy="411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57FCEF5A-5025-480E-92F2-5D82AB88F63D}"/>
                </a:ext>
              </a:extLst>
            </p:cNvPr>
            <p:cNvGrpSpPr/>
            <p:nvPr/>
          </p:nvGrpSpPr>
          <p:grpSpPr>
            <a:xfrm>
              <a:off x="2212848" y="1325880"/>
              <a:ext cx="4754880" cy="4133088"/>
              <a:chOff x="2212848" y="1325880"/>
              <a:chExt cx="4754880" cy="4133088"/>
            </a:xfrm>
          </p:grpSpPr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2E3964D4-7B62-40E2-8E24-7255E40C204C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08DCC92C-6637-4292-8495-FB80CCF5E6E4}"/>
                  </a:ext>
                </a:extLst>
              </p:cNvPr>
              <p:cNvCxnSpPr/>
              <p:nvPr/>
            </p:nvCxnSpPr>
            <p:spPr>
              <a:xfrm>
                <a:off x="28072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C5445440-B9A8-4FD3-9E44-CBAF1FE38552}"/>
                  </a:ext>
                </a:extLst>
              </p:cNvPr>
              <p:cNvCxnSpPr/>
              <p:nvPr/>
            </p:nvCxnSpPr>
            <p:spPr>
              <a:xfrm>
                <a:off x="34015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D3E933B0-A070-48A0-BC3E-B870FCB70162}"/>
                  </a:ext>
                </a:extLst>
              </p:cNvPr>
              <p:cNvCxnSpPr/>
              <p:nvPr/>
            </p:nvCxnSpPr>
            <p:spPr>
              <a:xfrm>
                <a:off x="39959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191F536A-5F91-490D-96B1-5567214EDEED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1F734832-FB48-4354-BC97-9C278C6B806C}"/>
                  </a:ext>
                </a:extLst>
              </p:cNvPr>
              <p:cNvCxnSpPr/>
              <p:nvPr/>
            </p:nvCxnSpPr>
            <p:spPr>
              <a:xfrm>
                <a:off x="51846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948B4E9C-31F8-4A93-B836-880DFCA4D891}"/>
                  </a:ext>
                </a:extLst>
              </p:cNvPr>
              <p:cNvCxnSpPr/>
              <p:nvPr/>
            </p:nvCxnSpPr>
            <p:spPr>
              <a:xfrm>
                <a:off x="57790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15AA98D7-5B09-4C52-AEAE-154B23FF3C4F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5039A3B6-4778-4E16-86FB-4BA35B585B02}"/>
                  </a:ext>
                </a:extLst>
              </p:cNvPr>
              <p:cNvCxnSpPr/>
              <p:nvPr/>
            </p:nvCxnSpPr>
            <p:spPr>
              <a:xfrm>
                <a:off x="63733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D859CA7F-7AE2-492F-8DFC-CD8402138B22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8504BECD-BF3C-4101-803C-91DA23C4CAC8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8" name="直接连接符 87">
                <a:extLst>
                  <a:ext uri="{FF2B5EF4-FFF2-40B4-BE49-F238E27FC236}">
                    <a16:creationId xmlns:a16="http://schemas.microsoft.com/office/drawing/2014/main" id="{E9FEA35F-5E30-4234-B6AF-953861DBA5F1}"/>
                  </a:ext>
                </a:extLst>
              </p:cNvPr>
              <p:cNvCxnSpPr/>
              <p:nvPr/>
            </p:nvCxnSpPr>
            <p:spPr>
              <a:xfrm>
                <a:off x="2212848" y="191435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E7417B19-D0B6-4CE1-A27E-C827B153EF19}"/>
                  </a:ext>
                </a:extLst>
              </p:cNvPr>
              <p:cNvCxnSpPr/>
              <p:nvPr/>
            </p:nvCxnSpPr>
            <p:spPr>
              <a:xfrm>
                <a:off x="2212848" y="250283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EF39C736-6275-4979-853B-D09C00FD2B69}"/>
                  </a:ext>
                </a:extLst>
              </p:cNvPr>
              <p:cNvCxnSpPr/>
              <p:nvPr/>
            </p:nvCxnSpPr>
            <p:spPr>
              <a:xfrm>
                <a:off x="2212848" y="309131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AD4308F9-0525-411A-AE25-2B532F5F31CB}"/>
                  </a:ext>
                </a:extLst>
              </p:cNvPr>
              <p:cNvCxnSpPr/>
              <p:nvPr/>
            </p:nvCxnSpPr>
            <p:spPr>
              <a:xfrm>
                <a:off x="2212848" y="3679792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7CD83341-B1AE-4304-A792-BAF3AC7A7BC9}"/>
                  </a:ext>
                </a:extLst>
              </p:cNvPr>
              <p:cNvCxnSpPr/>
              <p:nvPr/>
            </p:nvCxnSpPr>
            <p:spPr>
              <a:xfrm>
                <a:off x="2212848" y="426827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4CC07134-D844-4A69-81A0-1DB9F8230C19}"/>
                  </a:ext>
                </a:extLst>
              </p:cNvPr>
              <p:cNvCxnSpPr/>
              <p:nvPr/>
            </p:nvCxnSpPr>
            <p:spPr>
              <a:xfrm>
                <a:off x="2212848" y="485674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304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73" grpId="0"/>
      <p:bldP spid="97" grpId="0"/>
      <p:bldP spid="104" grpId="0"/>
      <p:bldP spid="105" grpId="0"/>
      <p:bldP spid="106" grpId="0"/>
      <p:bldP spid="374" grpId="0"/>
      <p:bldP spid="375" grpId="0"/>
      <p:bldP spid="376" grpId="0"/>
      <p:bldP spid="377" grpId="0"/>
      <p:bldP spid="378" grpId="0"/>
      <p:bldP spid="379" grpId="0"/>
      <p:bldP spid="3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Synthetic Test: </a:t>
            </a:r>
            <a:r>
              <a:rPr lang="en-US" altLang="zh-CN" sz="3200" dirty="0">
                <a:solidFill>
                  <a:schemeClr val="bg1"/>
                </a:solidFill>
                <a:cs typeface="Times New Roman" panose="02020603050405020304" pitchFamily="18" charset="0"/>
              </a:rPr>
              <a:t>Denoising Phase</a:t>
            </a:r>
            <a:endParaRPr lang="zh-CN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1006" y="2059104"/>
            <a:ext cx="4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88" y="2970829"/>
            <a:ext cx="649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(m)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089" y="295333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7301" y="294704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03" y="989206"/>
            <a:ext cx="182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altLang="zh-CN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noise</a:t>
            </a:r>
            <a:endParaRPr lang="zh-CN" altLang="en-US" sz="1800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4EC9397F-C1F7-474D-AB7A-7EA2C65D3FF2}"/>
              </a:ext>
            </a:extLst>
          </p:cNvPr>
          <p:cNvSpPr txBox="1"/>
          <p:nvPr/>
        </p:nvSpPr>
        <p:spPr>
          <a:xfrm>
            <a:off x="76728" y="129397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7D0BFA57-45E2-423A-91EE-0BBD51C6A84C}"/>
              </a:ext>
            </a:extLst>
          </p:cNvPr>
          <p:cNvSpPr txBox="1"/>
          <p:nvPr/>
        </p:nvSpPr>
        <p:spPr>
          <a:xfrm>
            <a:off x="69146" y="273114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2.5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0F54D7A-3EFA-4226-A0D6-439E32110E39}"/>
              </a:ext>
            </a:extLst>
          </p:cNvPr>
          <p:cNvGrpSpPr/>
          <p:nvPr/>
        </p:nvGrpSpPr>
        <p:grpSpPr>
          <a:xfrm>
            <a:off x="2140850" y="1368378"/>
            <a:ext cx="1916601" cy="1601845"/>
            <a:chOff x="2212848" y="1325880"/>
            <a:chExt cx="4754880" cy="4133088"/>
          </a:xfrm>
        </p:grpSpPr>
        <p:pic>
          <p:nvPicPr>
            <p:cNvPr id="54" name="Picture 2" descr="C:\Users\Zhaol\Google Drive\research_note\machine_learning_project\autoencoding\fig\mar_clean_50_50_10csg.png">
              <a:extLst>
                <a:ext uri="{FF2B5EF4-FFF2-40B4-BE49-F238E27FC236}">
                  <a16:creationId xmlns:a16="http://schemas.microsoft.com/office/drawing/2014/main" id="{5F592004-E02F-4677-8D67-8798496722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64" t="7759" r="9740" b="10949"/>
            <a:stretch/>
          </p:blipFill>
          <p:spPr bwMode="auto">
            <a:xfrm>
              <a:off x="2212848" y="1325880"/>
              <a:ext cx="4754880" cy="411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EB4CC21-45DF-47D1-A510-FAB767D7A18C}"/>
                </a:ext>
              </a:extLst>
            </p:cNvPr>
            <p:cNvGrpSpPr/>
            <p:nvPr/>
          </p:nvGrpSpPr>
          <p:grpSpPr>
            <a:xfrm>
              <a:off x="2212848" y="1325880"/>
              <a:ext cx="4754880" cy="4133088"/>
              <a:chOff x="2212848" y="1325880"/>
              <a:chExt cx="4754880" cy="4133088"/>
            </a:xfrm>
          </p:grpSpPr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2F5DE9EF-D836-4248-826C-32DAD76600A7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709AC6FC-1150-445E-B3EB-6A177E381208}"/>
                  </a:ext>
                </a:extLst>
              </p:cNvPr>
              <p:cNvCxnSpPr/>
              <p:nvPr/>
            </p:nvCxnSpPr>
            <p:spPr>
              <a:xfrm>
                <a:off x="28072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8A7AF167-89A6-4C2A-BC93-1E397EF33F16}"/>
                  </a:ext>
                </a:extLst>
              </p:cNvPr>
              <p:cNvCxnSpPr/>
              <p:nvPr/>
            </p:nvCxnSpPr>
            <p:spPr>
              <a:xfrm>
                <a:off x="34015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04E4B91B-A294-4C44-A6E9-732FFAE5AA40}"/>
                  </a:ext>
                </a:extLst>
              </p:cNvPr>
              <p:cNvCxnSpPr/>
              <p:nvPr/>
            </p:nvCxnSpPr>
            <p:spPr>
              <a:xfrm>
                <a:off x="39959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68BC7F56-3022-4767-9A8F-C93190668F00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90DA736F-BA9E-4D3C-8CBB-06678AACDC9D}"/>
                  </a:ext>
                </a:extLst>
              </p:cNvPr>
              <p:cNvCxnSpPr/>
              <p:nvPr/>
            </p:nvCxnSpPr>
            <p:spPr>
              <a:xfrm>
                <a:off x="51846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D25CAA74-701E-44CB-86CB-79D8C83ADF41}"/>
                  </a:ext>
                </a:extLst>
              </p:cNvPr>
              <p:cNvCxnSpPr/>
              <p:nvPr/>
            </p:nvCxnSpPr>
            <p:spPr>
              <a:xfrm>
                <a:off x="57790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7E15DFB7-552F-4BC9-A2F1-3E47C691BF0A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B09834C0-8A6B-4A3B-A82C-39C1B178DE2A}"/>
                  </a:ext>
                </a:extLst>
              </p:cNvPr>
              <p:cNvCxnSpPr/>
              <p:nvPr/>
            </p:nvCxnSpPr>
            <p:spPr>
              <a:xfrm>
                <a:off x="63733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0B5B547F-F13B-4845-84FD-EB77D6F6DDF1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DCF6612A-3DDC-45D0-BC6E-91F6EF0CF423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CE52C1CC-4B2E-4AE3-8336-BF42918FB1EF}"/>
                  </a:ext>
                </a:extLst>
              </p:cNvPr>
              <p:cNvCxnSpPr/>
              <p:nvPr/>
            </p:nvCxnSpPr>
            <p:spPr>
              <a:xfrm>
                <a:off x="2212848" y="191435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7B42BB8A-420C-418E-A2FD-ACA3B5D04474}"/>
                  </a:ext>
                </a:extLst>
              </p:cNvPr>
              <p:cNvCxnSpPr/>
              <p:nvPr/>
            </p:nvCxnSpPr>
            <p:spPr>
              <a:xfrm>
                <a:off x="2212848" y="250283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6D617B0F-A0B8-403A-8ADB-D9AD0B9F2855}"/>
                  </a:ext>
                </a:extLst>
              </p:cNvPr>
              <p:cNvCxnSpPr/>
              <p:nvPr/>
            </p:nvCxnSpPr>
            <p:spPr>
              <a:xfrm>
                <a:off x="2212848" y="309131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C6D54F3C-03D3-421C-B75A-4D85FC6A3D84}"/>
                  </a:ext>
                </a:extLst>
              </p:cNvPr>
              <p:cNvCxnSpPr/>
              <p:nvPr/>
            </p:nvCxnSpPr>
            <p:spPr>
              <a:xfrm>
                <a:off x="2212848" y="3679792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8F55B94F-A039-4F69-B449-707E810FB3FD}"/>
                  </a:ext>
                </a:extLst>
              </p:cNvPr>
              <p:cNvCxnSpPr/>
              <p:nvPr/>
            </p:nvCxnSpPr>
            <p:spPr>
              <a:xfrm>
                <a:off x="2212848" y="426827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6E297D84-65AA-47BA-B8C9-B3E59C3A1CD0}"/>
                  </a:ext>
                </a:extLst>
              </p:cNvPr>
              <p:cNvCxnSpPr/>
              <p:nvPr/>
            </p:nvCxnSpPr>
            <p:spPr>
              <a:xfrm>
                <a:off x="2212848" y="485674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sp>
        <p:nvSpPr>
          <p:cNvPr id="73" name="TextBox 44">
            <a:extLst>
              <a:ext uri="{FF2B5EF4-FFF2-40B4-BE49-F238E27FC236}">
                <a16:creationId xmlns:a16="http://schemas.microsoft.com/office/drawing/2014/main" id="{DE89871A-B139-4D83-9486-7CCF52A25D85}"/>
              </a:ext>
            </a:extLst>
          </p:cNvPr>
          <p:cNvSpPr txBox="1"/>
          <p:nvPr/>
        </p:nvSpPr>
        <p:spPr>
          <a:xfrm>
            <a:off x="2123728" y="1015774"/>
            <a:ext cx="217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prstClr val="white"/>
                </a:solidFill>
                <a:ea typeface="宋体" panose="02010600030101010101" pitchFamily="2" charset="-122"/>
              </a:rPr>
              <a:t>Learned Features </a:t>
            </a:r>
            <a:r>
              <a:rPr lang="en-US" altLang="zh-CN" sz="1800" b="1" dirty="0" err="1">
                <a:solidFill>
                  <a:prstClr val="white"/>
                </a:solidFill>
                <a:ea typeface="宋体" panose="02010600030101010101" pitchFamily="2" charset="-122"/>
              </a:rPr>
              <a:t>d</a:t>
            </a:r>
            <a:r>
              <a:rPr lang="en-US" altLang="zh-CN" sz="1800" b="1" baseline="-25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zh-CN" altLang="en-US" sz="1800" b="1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7" name="TextBox 44">
            <a:extLst>
              <a:ext uri="{FF2B5EF4-FFF2-40B4-BE49-F238E27FC236}">
                <a16:creationId xmlns:a16="http://schemas.microsoft.com/office/drawing/2014/main" id="{D34421EC-925B-4EFB-83FD-1568CFE626D3}"/>
              </a:ext>
            </a:extLst>
          </p:cNvPr>
          <p:cNvSpPr txBox="1"/>
          <p:nvPr/>
        </p:nvSpPr>
        <p:spPr>
          <a:xfrm>
            <a:off x="4484975" y="1006774"/>
            <a:ext cx="166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prstClr val="white"/>
                </a:solidFill>
                <a:ea typeface="宋体" panose="02010600030101010101" pitchFamily="2" charset="-122"/>
              </a:rPr>
              <a:t>Coefficient</a:t>
            </a:r>
            <a:r>
              <a:rPr lang="en-US" altLang="zh-CN" sz="1800" b="1" dirty="0">
                <a:solidFill>
                  <a:prstClr val="white"/>
                </a:solidFill>
                <a:ea typeface="宋体" panose="02010600030101010101" pitchFamily="2" charset="-122"/>
              </a:rPr>
              <a:t> z</a:t>
            </a:r>
            <a:r>
              <a:rPr lang="en-US" altLang="zh-CN" sz="18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1,k</a:t>
            </a:r>
            <a:endParaRPr lang="zh-CN" altLang="en-US" sz="1800" b="1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47" name="Picture 2" descr="C:\Users\Zhaol\Google Drive\research_note\machine_learning_project\autoencoding\fig\mar_rec_good.png">
            <a:extLst>
              <a:ext uri="{FF2B5EF4-FFF2-40B4-BE49-F238E27FC236}">
                <a16:creationId xmlns:a16="http://schemas.microsoft.com/office/drawing/2014/main" id="{0D099C33-51A5-46AB-AD3C-1F12A90F35FB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1" t="7624" r="9479" b="58337"/>
          <a:stretch/>
        </p:blipFill>
        <p:spPr bwMode="auto">
          <a:xfrm>
            <a:off x="412292" y="1385106"/>
            <a:ext cx="1263951" cy="158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6">
            <a:extLst>
              <a:ext uri="{FF2B5EF4-FFF2-40B4-BE49-F238E27FC236}">
                <a16:creationId xmlns:a16="http://schemas.microsoft.com/office/drawing/2014/main" id="{0AA6DFDF-2CAC-4C17-8436-8238A691C0CE}"/>
              </a:ext>
            </a:extLst>
          </p:cNvPr>
          <p:cNvSpPr txBox="1"/>
          <p:nvPr/>
        </p:nvSpPr>
        <p:spPr>
          <a:xfrm>
            <a:off x="4004216" y="1777641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*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16" name="TextBox 10">
            <a:extLst>
              <a:ext uri="{FF2B5EF4-FFF2-40B4-BE49-F238E27FC236}">
                <a16:creationId xmlns:a16="http://schemas.microsoft.com/office/drawing/2014/main" id="{4020822D-D5E8-4422-A27E-DDDC5C8681DE}"/>
              </a:ext>
            </a:extLst>
          </p:cNvPr>
          <p:cNvSpPr txBox="1"/>
          <p:nvPr/>
        </p:nvSpPr>
        <p:spPr>
          <a:xfrm>
            <a:off x="1645751" y="169478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=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17" name="TextBox 10">
            <a:extLst>
              <a:ext uri="{FF2B5EF4-FFF2-40B4-BE49-F238E27FC236}">
                <a16:creationId xmlns:a16="http://schemas.microsoft.com/office/drawing/2014/main" id="{1B9568FC-E9EF-4CC4-9C53-95DC9F71C64A}"/>
              </a:ext>
            </a:extLst>
          </p:cNvPr>
          <p:cNvSpPr txBox="1"/>
          <p:nvPr/>
        </p:nvSpPr>
        <p:spPr>
          <a:xfrm>
            <a:off x="6349769" y="1544768"/>
            <a:ext cx="7425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+ </a:t>
            </a:r>
            <a:endParaRPr lang="zh-CN" altLang="en-US" sz="6000" i="1" dirty="0">
              <a:solidFill>
                <a:schemeClr val="bg1"/>
              </a:solidFill>
            </a:endParaRPr>
          </a:p>
        </p:txBody>
      </p:sp>
      <p:pic>
        <p:nvPicPr>
          <p:cNvPr id="118" name="Picture 2" descr="C:\Users\Zhaol\Google Drive\research_note\machine_learning_project\autoencoding\fig\mar_rec_good.png">
            <a:extLst>
              <a:ext uri="{FF2B5EF4-FFF2-40B4-BE49-F238E27FC236}">
                <a16:creationId xmlns:a16="http://schemas.microsoft.com/office/drawing/2014/main" id="{59260370-9FE4-4EC2-812B-1BE73DDC7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3" t="54824" r="9514" b="10839"/>
          <a:stretch/>
        </p:blipFill>
        <p:spPr bwMode="auto">
          <a:xfrm>
            <a:off x="7229797" y="1343225"/>
            <a:ext cx="1446659" cy="16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44">
            <a:extLst>
              <a:ext uri="{FF2B5EF4-FFF2-40B4-BE49-F238E27FC236}">
                <a16:creationId xmlns:a16="http://schemas.microsoft.com/office/drawing/2014/main" id="{EA08F21C-A095-40BB-A367-619EBE84C1ED}"/>
              </a:ext>
            </a:extLst>
          </p:cNvPr>
          <p:cNvSpPr txBox="1"/>
          <p:nvPr/>
        </p:nvSpPr>
        <p:spPr>
          <a:xfrm>
            <a:off x="7524328" y="99904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800" dirty="0">
                <a:solidFill>
                  <a:prstClr val="white"/>
                </a:solidFill>
                <a:ea typeface="宋体" panose="02010600030101010101" pitchFamily="2" charset="-122"/>
              </a:rPr>
              <a:t>Residual</a:t>
            </a:r>
            <a:endParaRPr lang="zh-CN" altLang="en-US" sz="18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" name="左大括号 10">
            <a:extLst>
              <a:ext uri="{FF2B5EF4-FFF2-40B4-BE49-F238E27FC236}">
                <a16:creationId xmlns:a16="http://schemas.microsoft.com/office/drawing/2014/main" id="{81F5B74C-D9A3-41CD-B840-488F0F95A08E}"/>
              </a:ext>
            </a:extLst>
          </p:cNvPr>
          <p:cNvSpPr/>
          <p:nvPr/>
        </p:nvSpPr>
        <p:spPr>
          <a:xfrm rot="16200000">
            <a:off x="4061447" y="2098612"/>
            <a:ext cx="307779" cy="1974135"/>
          </a:xfrm>
          <a:prstGeom prst="leftBrace">
            <a:avLst/>
          </a:prstGeom>
          <a:ln w="38100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4" name="Picture 2" descr="C:\Users\Zhaol\Google Drive\research_note\machine_learning_project\autoencoding\fig\mar_rec_good.png">
            <a:extLst>
              <a:ext uri="{FF2B5EF4-FFF2-40B4-BE49-F238E27FC236}">
                <a16:creationId xmlns:a16="http://schemas.microsoft.com/office/drawing/2014/main" id="{C5C4EDAC-644F-4871-967F-CEF7AF72254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54912" r="53750" b="10865"/>
          <a:stretch/>
        </p:blipFill>
        <p:spPr bwMode="auto">
          <a:xfrm>
            <a:off x="3421319" y="3289300"/>
            <a:ext cx="1432974" cy="16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29">
            <a:extLst>
              <a:ext uri="{FF2B5EF4-FFF2-40B4-BE49-F238E27FC236}">
                <a16:creationId xmlns:a16="http://schemas.microsoft.com/office/drawing/2014/main" id="{ABE36ED0-5961-42B8-ACA8-3FB29C627CCE}"/>
              </a:ext>
            </a:extLst>
          </p:cNvPr>
          <p:cNvSpPr txBox="1"/>
          <p:nvPr/>
        </p:nvSpPr>
        <p:spPr>
          <a:xfrm>
            <a:off x="2979551" y="458797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2.5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6" name="TextBox 30">
            <a:extLst>
              <a:ext uri="{FF2B5EF4-FFF2-40B4-BE49-F238E27FC236}">
                <a16:creationId xmlns:a16="http://schemas.microsoft.com/office/drawing/2014/main" id="{EE397D37-EA17-4EFD-AF65-75B4D2EAF808}"/>
              </a:ext>
            </a:extLst>
          </p:cNvPr>
          <p:cNvSpPr txBox="1"/>
          <p:nvPr/>
        </p:nvSpPr>
        <p:spPr>
          <a:xfrm rot="16200000">
            <a:off x="2943548" y="4002607"/>
            <a:ext cx="46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7" name="TextBox 31">
            <a:extLst>
              <a:ext uri="{FF2B5EF4-FFF2-40B4-BE49-F238E27FC236}">
                <a16:creationId xmlns:a16="http://schemas.microsoft.com/office/drawing/2014/main" id="{833FCAC6-A472-4257-B231-280BF3E80C75}"/>
              </a:ext>
            </a:extLst>
          </p:cNvPr>
          <p:cNvSpPr txBox="1"/>
          <p:nvPr/>
        </p:nvSpPr>
        <p:spPr>
          <a:xfrm>
            <a:off x="2979551" y="321982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1.6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8" name="TextBox 32">
            <a:extLst>
              <a:ext uri="{FF2B5EF4-FFF2-40B4-BE49-F238E27FC236}">
                <a16:creationId xmlns:a16="http://schemas.microsoft.com/office/drawing/2014/main" id="{CB8785A2-CA48-462F-A4A2-6EF8F4438545}"/>
              </a:ext>
            </a:extLst>
          </p:cNvPr>
          <p:cNvSpPr txBox="1"/>
          <p:nvPr/>
        </p:nvSpPr>
        <p:spPr>
          <a:xfrm>
            <a:off x="3081222" y="485452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0.04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9" name="TextBox 33">
            <a:extLst>
              <a:ext uri="{FF2B5EF4-FFF2-40B4-BE49-F238E27FC236}">
                <a16:creationId xmlns:a16="http://schemas.microsoft.com/office/drawing/2014/main" id="{4C8F610C-5D12-4C44-948D-1B044D79F252}"/>
              </a:ext>
            </a:extLst>
          </p:cNvPr>
          <p:cNvSpPr txBox="1"/>
          <p:nvPr/>
        </p:nvSpPr>
        <p:spPr>
          <a:xfrm>
            <a:off x="4572000" y="485452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2.04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0" name="TextBox 34">
            <a:extLst>
              <a:ext uri="{FF2B5EF4-FFF2-40B4-BE49-F238E27FC236}">
                <a16:creationId xmlns:a16="http://schemas.microsoft.com/office/drawing/2014/main" id="{837551BE-7950-4408-8CB4-337A57F84B29}"/>
              </a:ext>
            </a:extLst>
          </p:cNvPr>
          <p:cNvSpPr txBox="1"/>
          <p:nvPr/>
        </p:nvSpPr>
        <p:spPr>
          <a:xfrm>
            <a:off x="3657286" y="4854520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X 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CD63373-AFE4-4C7E-A48D-56F577D38028}"/>
              </a:ext>
            </a:extLst>
          </p:cNvPr>
          <p:cNvSpPr/>
          <p:nvPr/>
        </p:nvSpPr>
        <p:spPr>
          <a:xfrm>
            <a:off x="360289" y="3311943"/>
            <a:ext cx="13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</a:rPr>
              <a:t>SNR = -1.76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90E87C69-08FD-4434-819C-515945CCB95F}"/>
              </a:ext>
            </a:extLst>
          </p:cNvPr>
          <p:cNvSpPr/>
          <p:nvPr/>
        </p:nvSpPr>
        <p:spPr>
          <a:xfrm>
            <a:off x="1514232" y="4298764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FFFF00"/>
                </a:solidFill>
              </a:rPr>
              <a:t>SNR = 14.5</a:t>
            </a:r>
            <a:endParaRPr lang="zh-CN" altLang="en-US" sz="1800" dirty="0">
              <a:solidFill>
                <a:srgbClr val="FFFF00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6FF1FB33-0421-4C70-827A-7FCD4C7D4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051" y="1394803"/>
            <a:ext cx="1701064" cy="1488973"/>
          </a:xfrm>
          <a:prstGeom prst="rect">
            <a:avLst/>
          </a:prstGeom>
        </p:spPr>
      </p:pic>
      <p:sp>
        <p:nvSpPr>
          <p:cNvPr id="162" name="TextBox 29">
            <a:extLst>
              <a:ext uri="{FF2B5EF4-FFF2-40B4-BE49-F238E27FC236}">
                <a16:creationId xmlns:a16="http://schemas.microsoft.com/office/drawing/2014/main" id="{8C4D8DF3-E7C5-482A-ABB5-8982ABA94DD8}"/>
              </a:ext>
            </a:extLst>
          </p:cNvPr>
          <p:cNvSpPr txBox="1"/>
          <p:nvPr/>
        </p:nvSpPr>
        <p:spPr>
          <a:xfrm>
            <a:off x="6896012" y="269602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2.5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63" name="TextBox 30">
            <a:extLst>
              <a:ext uri="{FF2B5EF4-FFF2-40B4-BE49-F238E27FC236}">
                <a16:creationId xmlns:a16="http://schemas.microsoft.com/office/drawing/2014/main" id="{57DBDF87-E1A5-43C7-A05B-BC1B53D3DB34}"/>
              </a:ext>
            </a:extLst>
          </p:cNvPr>
          <p:cNvSpPr txBox="1"/>
          <p:nvPr/>
        </p:nvSpPr>
        <p:spPr>
          <a:xfrm rot="16200000">
            <a:off x="6789421" y="2054562"/>
            <a:ext cx="46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64" name="TextBox 31">
            <a:extLst>
              <a:ext uri="{FF2B5EF4-FFF2-40B4-BE49-F238E27FC236}">
                <a16:creationId xmlns:a16="http://schemas.microsoft.com/office/drawing/2014/main" id="{AB46D6B9-6141-42C0-9876-86BA6B285CC1}"/>
              </a:ext>
            </a:extLst>
          </p:cNvPr>
          <p:cNvSpPr txBox="1"/>
          <p:nvPr/>
        </p:nvSpPr>
        <p:spPr>
          <a:xfrm>
            <a:off x="6825424" y="127177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1.6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65" name="TextBox 11">
            <a:extLst>
              <a:ext uri="{FF2B5EF4-FFF2-40B4-BE49-F238E27FC236}">
                <a16:creationId xmlns:a16="http://schemas.microsoft.com/office/drawing/2014/main" id="{25056E38-2B10-4EB6-9625-C811003BD372}"/>
              </a:ext>
            </a:extLst>
          </p:cNvPr>
          <p:cNvSpPr txBox="1"/>
          <p:nvPr/>
        </p:nvSpPr>
        <p:spPr>
          <a:xfrm>
            <a:off x="1365994" y="3971829"/>
            <a:ext cx="160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Denoised Data </a:t>
            </a:r>
            <a:endParaRPr lang="zh-CN" altLang="en-US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25" grpId="0"/>
      <p:bldP spid="26" grpId="0"/>
      <p:bldP spid="97" grpId="0"/>
      <p:bldP spid="115" grpId="0"/>
      <p:bldP spid="116" grpId="0"/>
      <p:bldP spid="117" grpId="0"/>
      <p:bldP spid="119" grpId="0"/>
      <p:bldP spid="11" grpId="0" animBg="1"/>
      <p:bldP spid="135" grpId="0"/>
      <p:bldP spid="136" grpId="0"/>
      <p:bldP spid="137" grpId="0"/>
      <p:bldP spid="138" grpId="0"/>
      <p:bldP spid="139" grpId="0"/>
      <p:bldP spid="140" grpId="0"/>
      <p:bldP spid="15" grpId="0"/>
      <p:bldP spid="141" grpId="0"/>
      <p:bldP spid="162" grpId="0"/>
      <p:bldP spid="163" grpId="0"/>
      <p:bldP spid="164" grpId="0"/>
      <p:bldP spid="1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Synthetic Test: </a:t>
            </a:r>
            <a:r>
              <a:rPr lang="en-US" altLang="zh-CN" sz="3200" dirty="0">
                <a:solidFill>
                  <a:schemeClr val="bg1"/>
                </a:solidFill>
                <a:cs typeface="Times New Roman" panose="02020603050405020304" pitchFamily="18" charset="0"/>
              </a:rPr>
              <a:t>Comparison of Results</a:t>
            </a:r>
            <a:endParaRPr lang="zh-CN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274475" y="1629462"/>
            <a:ext cx="4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2200" y="2643332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(m)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5714" y="264333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1220" y="264333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68" y="1482508"/>
            <a:ext cx="107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 Data</a:t>
            </a:r>
            <a:endParaRPr lang="zh-CN" altLang="en-US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4EC9397F-C1F7-474D-AB7A-7EA2C65D3FF2}"/>
              </a:ext>
            </a:extLst>
          </p:cNvPr>
          <p:cNvSpPr txBox="1"/>
          <p:nvPr/>
        </p:nvSpPr>
        <p:spPr>
          <a:xfrm>
            <a:off x="1317476" y="80544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7D0BFA57-45E2-423A-91EE-0BBD51C6A84C}"/>
              </a:ext>
            </a:extLst>
          </p:cNvPr>
          <p:cNvSpPr txBox="1"/>
          <p:nvPr/>
        </p:nvSpPr>
        <p:spPr>
          <a:xfrm>
            <a:off x="1317500" y="240798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2.5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7" name="Picture 2" descr="C:\Users\Zhaol\Google Drive\research_note\machine_learning_project\autoencoding\fig\mar_rec_good.png">
            <a:extLst>
              <a:ext uri="{FF2B5EF4-FFF2-40B4-BE49-F238E27FC236}">
                <a16:creationId xmlns:a16="http://schemas.microsoft.com/office/drawing/2014/main" id="{0D099C33-51A5-46AB-AD3C-1F12A90F35F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1" t="7624" r="9479" b="58337"/>
          <a:stretch/>
        </p:blipFill>
        <p:spPr bwMode="auto">
          <a:xfrm>
            <a:off x="1772326" y="859056"/>
            <a:ext cx="16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C:\Users\Zhaol\Google Drive\research_note\machine_learning_project\autoencoding\fig\mar_rec_good.png">
            <a:extLst>
              <a:ext uri="{FF2B5EF4-FFF2-40B4-BE49-F238E27FC236}">
                <a16:creationId xmlns:a16="http://schemas.microsoft.com/office/drawing/2014/main" id="{C5C4EDAC-644F-4871-967F-CEF7AF722547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54869" r="53750" b="10865"/>
          <a:stretch/>
        </p:blipFill>
        <p:spPr bwMode="auto">
          <a:xfrm>
            <a:off x="6501205" y="859056"/>
            <a:ext cx="16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32">
            <a:extLst>
              <a:ext uri="{FF2B5EF4-FFF2-40B4-BE49-F238E27FC236}">
                <a16:creationId xmlns:a16="http://schemas.microsoft.com/office/drawing/2014/main" id="{CB8785A2-CA48-462F-A4A2-6EF8F4438545}"/>
              </a:ext>
            </a:extLst>
          </p:cNvPr>
          <p:cNvSpPr txBox="1"/>
          <p:nvPr/>
        </p:nvSpPr>
        <p:spPr>
          <a:xfrm>
            <a:off x="6372984" y="260737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0.04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9" name="TextBox 33">
            <a:extLst>
              <a:ext uri="{FF2B5EF4-FFF2-40B4-BE49-F238E27FC236}">
                <a16:creationId xmlns:a16="http://schemas.microsoft.com/office/drawing/2014/main" id="{4C8F610C-5D12-4C44-948D-1B044D79F252}"/>
              </a:ext>
            </a:extLst>
          </p:cNvPr>
          <p:cNvSpPr txBox="1"/>
          <p:nvPr/>
        </p:nvSpPr>
        <p:spPr>
          <a:xfrm>
            <a:off x="7740744" y="260737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2.04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0" name="TextBox 34">
            <a:extLst>
              <a:ext uri="{FF2B5EF4-FFF2-40B4-BE49-F238E27FC236}">
                <a16:creationId xmlns:a16="http://schemas.microsoft.com/office/drawing/2014/main" id="{837551BE-7950-4408-8CB4-337A57F84B29}"/>
              </a:ext>
            </a:extLst>
          </p:cNvPr>
          <p:cNvSpPr txBox="1"/>
          <p:nvPr/>
        </p:nvSpPr>
        <p:spPr>
          <a:xfrm>
            <a:off x="7001972" y="2607370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X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CD63373-AFE4-4C7E-A48D-56F577D38028}"/>
              </a:ext>
            </a:extLst>
          </p:cNvPr>
          <p:cNvSpPr/>
          <p:nvPr/>
        </p:nvSpPr>
        <p:spPr>
          <a:xfrm>
            <a:off x="85368" y="1853652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FFFF00"/>
                </a:solidFill>
              </a:rPr>
              <a:t>SNR = -1.76</a:t>
            </a:r>
            <a:endParaRPr lang="zh-CN" altLang="en-US" sz="1800" dirty="0">
              <a:solidFill>
                <a:srgbClr val="FFFF00"/>
              </a:solidFill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90E87C69-08FD-4434-819C-515945CCB95F}"/>
              </a:ext>
            </a:extLst>
          </p:cNvPr>
          <p:cNvSpPr/>
          <p:nvPr/>
        </p:nvSpPr>
        <p:spPr>
          <a:xfrm>
            <a:off x="4521572" y="1810518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FFFF00"/>
                </a:solidFill>
              </a:rPr>
              <a:t>SNR = 14.5</a:t>
            </a:r>
            <a:endParaRPr lang="zh-CN" altLang="en-US" sz="1800" dirty="0">
              <a:solidFill>
                <a:srgbClr val="FFFF00"/>
              </a:solidFill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C566AAFC-013B-4951-AB61-D716817DDC4D}"/>
              </a:ext>
            </a:extLst>
          </p:cNvPr>
          <p:cNvSpPr/>
          <p:nvPr/>
        </p:nvSpPr>
        <p:spPr>
          <a:xfrm>
            <a:off x="4521572" y="4162286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FFFF00"/>
                </a:solidFill>
              </a:rPr>
              <a:t>SNR = 8.3843</a:t>
            </a:r>
            <a:endParaRPr lang="zh-CN" altLang="en-US" sz="1800" dirty="0">
              <a:solidFill>
                <a:srgbClr val="FFFF00"/>
              </a:solidFill>
            </a:endParaRPr>
          </a:p>
        </p:txBody>
      </p:sp>
      <p:pic>
        <p:nvPicPr>
          <p:cNvPr id="4" name="图片 3" descr="图片包含 文字&#10;&#10;已生成极高可信度的说明">
            <a:extLst>
              <a:ext uri="{FF2B5EF4-FFF2-40B4-BE49-F238E27FC236}">
                <a16:creationId xmlns:a16="http://schemas.microsoft.com/office/drawing/2014/main" id="{125B7F38-3180-4CE4-819B-3443593ED50A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3" t="37375" r="9924" b="40845"/>
          <a:stretch/>
        </p:blipFill>
        <p:spPr>
          <a:xfrm>
            <a:off x="6501205" y="3081308"/>
            <a:ext cx="1620000" cy="1800000"/>
          </a:xfrm>
          <a:prstGeom prst="rect">
            <a:avLst/>
          </a:prstGeom>
        </p:spPr>
      </p:pic>
      <p:pic>
        <p:nvPicPr>
          <p:cNvPr id="6" name="图片 5" descr="图片包含 文字&#10;&#10;已生成极高可信度的说明">
            <a:extLst>
              <a:ext uri="{FF2B5EF4-FFF2-40B4-BE49-F238E27FC236}">
                <a16:creationId xmlns:a16="http://schemas.microsoft.com/office/drawing/2014/main" id="{ECB3A03E-2277-48B8-9FC0-7810A693F1C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67378" r="53812" b="11673"/>
          <a:stretch/>
        </p:blipFill>
        <p:spPr>
          <a:xfrm>
            <a:off x="1772326" y="3081308"/>
            <a:ext cx="1620000" cy="1800000"/>
          </a:xfrm>
          <a:prstGeom prst="rect">
            <a:avLst/>
          </a:prstGeom>
        </p:spPr>
      </p:pic>
      <p:sp>
        <p:nvSpPr>
          <p:cNvPr id="75" name="矩形 74">
            <a:extLst>
              <a:ext uri="{FF2B5EF4-FFF2-40B4-BE49-F238E27FC236}">
                <a16:creationId xmlns:a16="http://schemas.microsoft.com/office/drawing/2014/main" id="{E32EB469-AFF9-4C7D-B5DB-9729DAF4A1A4}"/>
              </a:ext>
            </a:extLst>
          </p:cNvPr>
          <p:cNvSpPr/>
          <p:nvPr/>
        </p:nvSpPr>
        <p:spPr>
          <a:xfrm>
            <a:off x="85368" y="4074821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FFFF00"/>
                </a:solidFill>
              </a:rPr>
              <a:t>SNR = 0.036</a:t>
            </a:r>
            <a:endParaRPr lang="zh-CN" altLang="en-US" sz="1800" dirty="0">
              <a:solidFill>
                <a:srgbClr val="FFFF00"/>
              </a:solidFill>
            </a:endParaRPr>
          </a:p>
        </p:txBody>
      </p:sp>
      <p:sp>
        <p:nvSpPr>
          <p:cNvPr id="76" name="TextBox 11">
            <a:extLst>
              <a:ext uri="{FF2B5EF4-FFF2-40B4-BE49-F238E27FC236}">
                <a16:creationId xmlns:a16="http://schemas.microsoft.com/office/drawing/2014/main" id="{7297E842-4146-47CE-9C07-EA5BF55B93E2}"/>
              </a:ext>
            </a:extLst>
          </p:cNvPr>
          <p:cNvSpPr txBox="1"/>
          <p:nvPr/>
        </p:nvSpPr>
        <p:spPr>
          <a:xfrm>
            <a:off x="4521572" y="140219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CSC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11">
            <a:extLst>
              <a:ext uri="{FF2B5EF4-FFF2-40B4-BE49-F238E27FC236}">
                <a16:creationId xmlns:a16="http://schemas.microsoft.com/office/drawing/2014/main" id="{A8BB2D4F-359E-4D91-A47B-A6BCC283D6ED}"/>
              </a:ext>
            </a:extLst>
          </p:cNvPr>
          <p:cNvSpPr txBox="1"/>
          <p:nvPr/>
        </p:nvSpPr>
        <p:spPr>
          <a:xfrm>
            <a:off x="85368" y="3705489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Bandpass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11">
            <a:extLst>
              <a:ext uri="{FF2B5EF4-FFF2-40B4-BE49-F238E27FC236}">
                <a16:creationId xmlns:a16="http://schemas.microsoft.com/office/drawing/2014/main" id="{92DC0DAF-524D-447C-B8C1-D317ED4CFF6A}"/>
              </a:ext>
            </a:extLst>
          </p:cNvPr>
          <p:cNvSpPr txBox="1"/>
          <p:nvPr/>
        </p:nvSpPr>
        <p:spPr>
          <a:xfrm>
            <a:off x="4521572" y="3515955"/>
            <a:ext cx="153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2D 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Filter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6">
            <a:extLst>
              <a:ext uri="{FF2B5EF4-FFF2-40B4-BE49-F238E27FC236}">
                <a16:creationId xmlns:a16="http://schemas.microsoft.com/office/drawing/2014/main" id="{A523C371-C229-4B9F-9553-502FC6ABFF86}"/>
              </a:ext>
            </a:extLst>
          </p:cNvPr>
          <p:cNvSpPr txBox="1"/>
          <p:nvPr/>
        </p:nvSpPr>
        <p:spPr>
          <a:xfrm rot="16200000">
            <a:off x="1223587" y="3804316"/>
            <a:ext cx="4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4">
            <a:extLst>
              <a:ext uri="{FF2B5EF4-FFF2-40B4-BE49-F238E27FC236}">
                <a16:creationId xmlns:a16="http://schemas.microsoft.com/office/drawing/2014/main" id="{E4EB65D4-2407-4814-A178-FE62FAA66753}"/>
              </a:ext>
            </a:extLst>
          </p:cNvPr>
          <p:cNvSpPr txBox="1"/>
          <p:nvPr/>
        </p:nvSpPr>
        <p:spPr>
          <a:xfrm>
            <a:off x="1266588" y="298029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1" name="TextBox 5">
            <a:extLst>
              <a:ext uri="{FF2B5EF4-FFF2-40B4-BE49-F238E27FC236}">
                <a16:creationId xmlns:a16="http://schemas.microsoft.com/office/drawing/2014/main" id="{F91BD5B1-4886-419B-9712-12436F20EABF}"/>
              </a:ext>
            </a:extLst>
          </p:cNvPr>
          <p:cNvSpPr txBox="1"/>
          <p:nvPr/>
        </p:nvSpPr>
        <p:spPr>
          <a:xfrm>
            <a:off x="1266612" y="456822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2" name="TextBox 7">
            <a:extLst>
              <a:ext uri="{FF2B5EF4-FFF2-40B4-BE49-F238E27FC236}">
                <a16:creationId xmlns:a16="http://schemas.microsoft.com/office/drawing/2014/main" id="{1F08CC22-DF81-4D43-92AB-8C9A3D06F21B}"/>
              </a:ext>
            </a:extLst>
          </p:cNvPr>
          <p:cNvSpPr txBox="1"/>
          <p:nvPr/>
        </p:nvSpPr>
        <p:spPr>
          <a:xfrm>
            <a:off x="2149751" y="4835723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(m)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">
            <a:extLst>
              <a:ext uri="{FF2B5EF4-FFF2-40B4-BE49-F238E27FC236}">
                <a16:creationId xmlns:a16="http://schemas.microsoft.com/office/drawing/2014/main" id="{EC0CCB08-EFA0-4654-B223-FE0936D1881F}"/>
              </a:ext>
            </a:extLst>
          </p:cNvPr>
          <p:cNvSpPr txBox="1"/>
          <p:nvPr/>
        </p:nvSpPr>
        <p:spPr>
          <a:xfrm>
            <a:off x="1553265" y="483572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4" name="TextBox 9">
            <a:extLst>
              <a:ext uri="{FF2B5EF4-FFF2-40B4-BE49-F238E27FC236}">
                <a16:creationId xmlns:a16="http://schemas.microsoft.com/office/drawing/2014/main" id="{D575C3FA-107D-4B23-B806-99563442746C}"/>
              </a:ext>
            </a:extLst>
          </p:cNvPr>
          <p:cNvSpPr txBox="1"/>
          <p:nvPr/>
        </p:nvSpPr>
        <p:spPr>
          <a:xfrm>
            <a:off x="2868771" y="483572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5" name="TextBox 7">
            <a:extLst>
              <a:ext uri="{FF2B5EF4-FFF2-40B4-BE49-F238E27FC236}">
                <a16:creationId xmlns:a16="http://schemas.microsoft.com/office/drawing/2014/main" id="{FDA545B7-2D29-47FA-BB47-47FCA1876329}"/>
              </a:ext>
            </a:extLst>
          </p:cNvPr>
          <p:cNvSpPr txBox="1"/>
          <p:nvPr/>
        </p:nvSpPr>
        <p:spPr>
          <a:xfrm>
            <a:off x="7021724" y="4860363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(m)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">
            <a:extLst>
              <a:ext uri="{FF2B5EF4-FFF2-40B4-BE49-F238E27FC236}">
                <a16:creationId xmlns:a16="http://schemas.microsoft.com/office/drawing/2014/main" id="{08B79C25-E715-45F0-BF21-1930F7334414}"/>
              </a:ext>
            </a:extLst>
          </p:cNvPr>
          <p:cNvSpPr txBox="1"/>
          <p:nvPr/>
        </p:nvSpPr>
        <p:spPr>
          <a:xfrm>
            <a:off x="6425238" y="486036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7" name="TextBox 9">
            <a:extLst>
              <a:ext uri="{FF2B5EF4-FFF2-40B4-BE49-F238E27FC236}">
                <a16:creationId xmlns:a16="http://schemas.microsoft.com/office/drawing/2014/main" id="{019DA73F-544E-4A36-9735-017A1F382AC0}"/>
              </a:ext>
            </a:extLst>
          </p:cNvPr>
          <p:cNvSpPr txBox="1"/>
          <p:nvPr/>
        </p:nvSpPr>
        <p:spPr>
          <a:xfrm>
            <a:off x="7740744" y="486036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2.04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8" name="TextBox 6">
            <a:extLst>
              <a:ext uri="{FF2B5EF4-FFF2-40B4-BE49-F238E27FC236}">
                <a16:creationId xmlns:a16="http://schemas.microsoft.com/office/drawing/2014/main" id="{7CD0F88F-5251-4C6D-91A4-8076517C2377}"/>
              </a:ext>
            </a:extLst>
          </p:cNvPr>
          <p:cNvSpPr txBox="1"/>
          <p:nvPr/>
        </p:nvSpPr>
        <p:spPr>
          <a:xfrm rot="16200000">
            <a:off x="6036181" y="1593133"/>
            <a:ext cx="4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4">
            <a:extLst>
              <a:ext uri="{FF2B5EF4-FFF2-40B4-BE49-F238E27FC236}">
                <a16:creationId xmlns:a16="http://schemas.microsoft.com/office/drawing/2014/main" id="{F89682D9-E514-4049-A901-75DF5E899982}"/>
              </a:ext>
            </a:extLst>
          </p:cNvPr>
          <p:cNvSpPr txBox="1"/>
          <p:nvPr/>
        </p:nvSpPr>
        <p:spPr>
          <a:xfrm>
            <a:off x="6079182" y="76911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0" name="TextBox 5">
            <a:extLst>
              <a:ext uri="{FF2B5EF4-FFF2-40B4-BE49-F238E27FC236}">
                <a16:creationId xmlns:a16="http://schemas.microsoft.com/office/drawing/2014/main" id="{9E47BDE4-6B43-498D-BB1D-3928BF4AEA4D}"/>
              </a:ext>
            </a:extLst>
          </p:cNvPr>
          <p:cNvSpPr txBox="1"/>
          <p:nvPr/>
        </p:nvSpPr>
        <p:spPr>
          <a:xfrm>
            <a:off x="6079206" y="237166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1" name="TextBox 6">
            <a:extLst>
              <a:ext uri="{FF2B5EF4-FFF2-40B4-BE49-F238E27FC236}">
                <a16:creationId xmlns:a16="http://schemas.microsoft.com/office/drawing/2014/main" id="{9DE20DE5-0495-4D15-B613-19B3B09F7790}"/>
              </a:ext>
            </a:extLst>
          </p:cNvPr>
          <p:cNvSpPr txBox="1"/>
          <p:nvPr/>
        </p:nvSpPr>
        <p:spPr>
          <a:xfrm rot="16200000">
            <a:off x="6041167" y="3846126"/>
            <a:ext cx="4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4">
            <a:extLst>
              <a:ext uri="{FF2B5EF4-FFF2-40B4-BE49-F238E27FC236}">
                <a16:creationId xmlns:a16="http://schemas.microsoft.com/office/drawing/2014/main" id="{1BE104FA-0C1B-43FF-97F1-E130F40E84D3}"/>
              </a:ext>
            </a:extLst>
          </p:cNvPr>
          <p:cNvSpPr txBox="1"/>
          <p:nvPr/>
        </p:nvSpPr>
        <p:spPr>
          <a:xfrm>
            <a:off x="6084168" y="302210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8" name="TextBox 5">
            <a:extLst>
              <a:ext uri="{FF2B5EF4-FFF2-40B4-BE49-F238E27FC236}">
                <a16:creationId xmlns:a16="http://schemas.microsoft.com/office/drawing/2014/main" id="{3D20B618-2EF1-465E-9128-A49786D6EFD8}"/>
              </a:ext>
            </a:extLst>
          </p:cNvPr>
          <p:cNvSpPr txBox="1"/>
          <p:nvPr/>
        </p:nvSpPr>
        <p:spPr>
          <a:xfrm>
            <a:off x="6084192" y="462465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2.5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1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1" grpId="0"/>
      <p:bldP spid="96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Field Data Test: </a:t>
            </a:r>
            <a:r>
              <a:rPr lang="en-US" altLang="zh-CN" sz="3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Qademah</a:t>
            </a:r>
            <a:r>
              <a:rPr lang="en-US" altLang="zh-CN" sz="3200" dirty="0">
                <a:solidFill>
                  <a:schemeClr val="bg1"/>
                </a:solidFill>
                <a:cs typeface="Times New Roman" panose="02020603050405020304" pitchFamily="18" charset="0"/>
              </a:rPr>
              <a:t> Data Set</a:t>
            </a:r>
            <a:endParaRPr lang="zh-CN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1899" y="924435"/>
            <a:ext cx="251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Shot Gather</a:t>
            </a:r>
            <a:endParaRPr lang="zh-CN" altLang="en-US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9B2CC16-DE37-4BAA-AB13-C2CD87F6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170" y="1407637"/>
            <a:ext cx="2641104" cy="345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8968932E-9DDA-4BF4-AB4E-48348A022751}"/>
              </a:ext>
            </a:extLst>
          </p:cNvPr>
          <p:cNvGrpSpPr/>
          <p:nvPr/>
        </p:nvGrpSpPr>
        <p:grpSpPr>
          <a:xfrm>
            <a:off x="3995936" y="1255861"/>
            <a:ext cx="4649893" cy="3807359"/>
            <a:chOff x="3995936" y="1255861"/>
            <a:chExt cx="4649893" cy="380735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5AC9E5A-A31D-44B9-9D0F-1BBBEC26D9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6" t="7352" r="9846" b="11638"/>
            <a:stretch/>
          </p:blipFill>
          <p:spPr>
            <a:xfrm>
              <a:off x="4368153" y="1342623"/>
              <a:ext cx="4104456" cy="324036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3923514" y="2500156"/>
              <a:ext cx="4526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 (s)</a:t>
              </a:r>
              <a:endParaRPr lang="zh-CN" alt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4EC9397F-C1F7-474D-AB7A-7EA2C65D3FF2}"/>
                </a:ext>
              </a:extLst>
            </p:cNvPr>
            <p:cNvSpPr txBox="1"/>
            <p:nvPr/>
          </p:nvSpPr>
          <p:spPr>
            <a:xfrm>
              <a:off x="3995936" y="12558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7D0BFA57-45E2-423A-91EE-0BBD51C6A84C}"/>
                </a:ext>
              </a:extLst>
            </p:cNvPr>
            <p:cNvSpPr txBox="1"/>
            <p:nvPr/>
          </p:nvSpPr>
          <p:spPr>
            <a:xfrm>
              <a:off x="3995936" y="4361436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1.2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CA5D1B3-B76D-4542-A4DE-ED945E3440EA}"/>
                </a:ext>
              </a:extLst>
            </p:cNvPr>
            <p:cNvGrpSpPr/>
            <p:nvPr/>
          </p:nvGrpSpPr>
          <p:grpSpPr>
            <a:xfrm>
              <a:off x="4237502" y="4515966"/>
              <a:ext cx="4408327" cy="547254"/>
              <a:chOff x="4237502" y="4515966"/>
              <a:chExt cx="4408327" cy="54725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092136" y="4755443"/>
                <a:ext cx="6511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 (km)</a:t>
                </a:r>
                <a:endParaRPr lang="zh-CN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37502" y="4515966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0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20776" y="4515966"/>
                <a:ext cx="4250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1.9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9">
                <a:extLst>
                  <a:ext uri="{FF2B5EF4-FFF2-40B4-BE49-F238E27FC236}">
                    <a16:creationId xmlns:a16="http://schemas.microsoft.com/office/drawing/2014/main" id="{3399E563-61A1-48E8-8B4F-CB7A768E06D7}"/>
                  </a:ext>
                </a:extLst>
              </p:cNvPr>
              <p:cNvSpPr txBox="1"/>
              <p:nvPr/>
            </p:nvSpPr>
            <p:spPr>
              <a:xfrm>
                <a:off x="6743276" y="4515966"/>
                <a:ext cx="4122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1.3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9">
                <a:extLst>
                  <a:ext uri="{FF2B5EF4-FFF2-40B4-BE49-F238E27FC236}">
                    <a16:creationId xmlns:a16="http://schemas.microsoft.com/office/drawing/2014/main" id="{CB5945A7-9939-4195-BA6B-E3CDD9D1EF59}"/>
                  </a:ext>
                </a:extLst>
              </p:cNvPr>
              <p:cNvSpPr txBox="1"/>
              <p:nvPr/>
            </p:nvSpPr>
            <p:spPr>
              <a:xfrm>
                <a:off x="4701091" y="4515966"/>
                <a:ext cx="4122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0.2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BE7A3660-A71D-4F68-99B8-9A5A2EE19B80}"/>
              </a:ext>
            </a:extLst>
          </p:cNvPr>
          <p:cNvSpPr/>
          <p:nvPr/>
        </p:nvSpPr>
        <p:spPr>
          <a:xfrm>
            <a:off x="4604266" y="1402080"/>
            <a:ext cx="2425184" cy="3200400"/>
          </a:xfrm>
          <a:custGeom>
            <a:avLst/>
            <a:gdLst>
              <a:gd name="connsiteX0" fmla="*/ 0 w 2397810"/>
              <a:gd name="connsiteY0" fmla="*/ 0 h 3200400"/>
              <a:gd name="connsiteX1" fmla="*/ 35560 w 2397810"/>
              <a:gd name="connsiteY1" fmla="*/ 10160 h 3200400"/>
              <a:gd name="connsiteX2" fmla="*/ 66040 w 2397810"/>
              <a:gd name="connsiteY2" fmla="*/ 25400 h 3200400"/>
              <a:gd name="connsiteX3" fmla="*/ 187960 w 2397810"/>
              <a:gd name="connsiteY3" fmla="*/ 45720 h 3200400"/>
              <a:gd name="connsiteX4" fmla="*/ 254000 w 2397810"/>
              <a:gd name="connsiteY4" fmla="*/ 60960 h 3200400"/>
              <a:gd name="connsiteX5" fmla="*/ 294640 w 2397810"/>
              <a:gd name="connsiteY5" fmla="*/ 66040 h 3200400"/>
              <a:gd name="connsiteX6" fmla="*/ 330200 w 2397810"/>
              <a:gd name="connsiteY6" fmla="*/ 71120 h 3200400"/>
              <a:gd name="connsiteX7" fmla="*/ 416560 w 2397810"/>
              <a:gd name="connsiteY7" fmla="*/ 91440 h 3200400"/>
              <a:gd name="connsiteX8" fmla="*/ 579120 w 2397810"/>
              <a:gd name="connsiteY8" fmla="*/ 111760 h 3200400"/>
              <a:gd name="connsiteX9" fmla="*/ 640080 w 2397810"/>
              <a:gd name="connsiteY9" fmla="*/ 132080 h 3200400"/>
              <a:gd name="connsiteX10" fmla="*/ 695960 w 2397810"/>
              <a:gd name="connsiteY10" fmla="*/ 142240 h 3200400"/>
              <a:gd name="connsiteX11" fmla="*/ 731520 w 2397810"/>
              <a:gd name="connsiteY11" fmla="*/ 157480 h 3200400"/>
              <a:gd name="connsiteX12" fmla="*/ 772160 w 2397810"/>
              <a:gd name="connsiteY12" fmla="*/ 167640 h 3200400"/>
              <a:gd name="connsiteX13" fmla="*/ 812800 w 2397810"/>
              <a:gd name="connsiteY13" fmla="*/ 182880 h 3200400"/>
              <a:gd name="connsiteX14" fmla="*/ 853440 w 2397810"/>
              <a:gd name="connsiteY14" fmla="*/ 193040 h 3200400"/>
              <a:gd name="connsiteX15" fmla="*/ 904240 w 2397810"/>
              <a:gd name="connsiteY15" fmla="*/ 203200 h 3200400"/>
              <a:gd name="connsiteX16" fmla="*/ 919480 w 2397810"/>
              <a:gd name="connsiteY16" fmla="*/ 208280 h 3200400"/>
              <a:gd name="connsiteX17" fmla="*/ 939800 w 2397810"/>
              <a:gd name="connsiteY17" fmla="*/ 213360 h 3200400"/>
              <a:gd name="connsiteX18" fmla="*/ 975360 w 2397810"/>
              <a:gd name="connsiteY18" fmla="*/ 228600 h 3200400"/>
              <a:gd name="connsiteX19" fmla="*/ 1071880 w 2397810"/>
              <a:gd name="connsiteY19" fmla="*/ 243840 h 3200400"/>
              <a:gd name="connsiteX20" fmla="*/ 1132840 w 2397810"/>
              <a:gd name="connsiteY20" fmla="*/ 259080 h 3200400"/>
              <a:gd name="connsiteX21" fmla="*/ 1168400 w 2397810"/>
              <a:gd name="connsiteY21" fmla="*/ 269240 h 3200400"/>
              <a:gd name="connsiteX22" fmla="*/ 1188720 w 2397810"/>
              <a:gd name="connsiteY22" fmla="*/ 274320 h 3200400"/>
              <a:gd name="connsiteX23" fmla="*/ 1214120 w 2397810"/>
              <a:gd name="connsiteY23" fmla="*/ 284480 h 3200400"/>
              <a:gd name="connsiteX24" fmla="*/ 1285240 w 2397810"/>
              <a:gd name="connsiteY24" fmla="*/ 294640 h 3200400"/>
              <a:gd name="connsiteX25" fmla="*/ 1300480 w 2397810"/>
              <a:gd name="connsiteY25" fmla="*/ 299720 h 3200400"/>
              <a:gd name="connsiteX26" fmla="*/ 1356360 w 2397810"/>
              <a:gd name="connsiteY26" fmla="*/ 309880 h 3200400"/>
              <a:gd name="connsiteX27" fmla="*/ 1381760 w 2397810"/>
              <a:gd name="connsiteY27" fmla="*/ 320040 h 3200400"/>
              <a:gd name="connsiteX28" fmla="*/ 1473200 w 2397810"/>
              <a:gd name="connsiteY28" fmla="*/ 330200 h 3200400"/>
              <a:gd name="connsiteX29" fmla="*/ 1518920 w 2397810"/>
              <a:gd name="connsiteY29" fmla="*/ 340360 h 3200400"/>
              <a:gd name="connsiteX30" fmla="*/ 1559560 w 2397810"/>
              <a:gd name="connsiteY30" fmla="*/ 350520 h 3200400"/>
              <a:gd name="connsiteX31" fmla="*/ 1590040 w 2397810"/>
              <a:gd name="connsiteY31" fmla="*/ 355600 h 3200400"/>
              <a:gd name="connsiteX32" fmla="*/ 1605280 w 2397810"/>
              <a:gd name="connsiteY32" fmla="*/ 360680 h 3200400"/>
              <a:gd name="connsiteX33" fmla="*/ 1635760 w 2397810"/>
              <a:gd name="connsiteY33" fmla="*/ 365760 h 3200400"/>
              <a:gd name="connsiteX34" fmla="*/ 1696720 w 2397810"/>
              <a:gd name="connsiteY34" fmla="*/ 386080 h 3200400"/>
              <a:gd name="connsiteX35" fmla="*/ 1732280 w 2397810"/>
              <a:gd name="connsiteY35" fmla="*/ 391160 h 3200400"/>
              <a:gd name="connsiteX36" fmla="*/ 1778000 w 2397810"/>
              <a:gd name="connsiteY36" fmla="*/ 401320 h 3200400"/>
              <a:gd name="connsiteX37" fmla="*/ 1818640 w 2397810"/>
              <a:gd name="connsiteY37" fmla="*/ 411480 h 3200400"/>
              <a:gd name="connsiteX38" fmla="*/ 1859280 w 2397810"/>
              <a:gd name="connsiteY38" fmla="*/ 426720 h 3200400"/>
              <a:gd name="connsiteX39" fmla="*/ 1905000 w 2397810"/>
              <a:gd name="connsiteY39" fmla="*/ 436880 h 3200400"/>
              <a:gd name="connsiteX40" fmla="*/ 1950720 w 2397810"/>
              <a:gd name="connsiteY40" fmla="*/ 441960 h 3200400"/>
              <a:gd name="connsiteX41" fmla="*/ 2026920 w 2397810"/>
              <a:gd name="connsiteY41" fmla="*/ 452120 h 3200400"/>
              <a:gd name="connsiteX42" fmla="*/ 2052320 w 2397810"/>
              <a:gd name="connsiteY42" fmla="*/ 457200 h 3200400"/>
              <a:gd name="connsiteX43" fmla="*/ 2108200 w 2397810"/>
              <a:gd name="connsiteY43" fmla="*/ 467360 h 3200400"/>
              <a:gd name="connsiteX44" fmla="*/ 2138680 w 2397810"/>
              <a:gd name="connsiteY44" fmla="*/ 477520 h 3200400"/>
              <a:gd name="connsiteX45" fmla="*/ 2174240 w 2397810"/>
              <a:gd name="connsiteY45" fmla="*/ 482600 h 3200400"/>
              <a:gd name="connsiteX46" fmla="*/ 2230120 w 2397810"/>
              <a:gd name="connsiteY46" fmla="*/ 497840 h 3200400"/>
              <a:gd name="connsiteX47" fmla="*/ 2275840 w 2397810"/>
              <a:gd name="connsiteY47" fmla="*/ 513080 h 3200400"/>
              <a:gd name="connsiteX48" fmla="*/ 2291080 w 2397810"/>
              <a:gd name="connsiteY48" fmla="*/ 518160 h 3200400"/>
              <a:gd name="connsiteX49" fmla="*/ 2306320 w 2397810"/>
              <a:gd name="connsiteY49" fmla="*/ 548640 h 3200400"/>
              <a:gd name="connsiteX50" fmla="*/ 2311400 w 2397810"/>
              <a:gd name="connsiteY50" fmla="*/ 563880 h 3200400"/>
              <a:gd name="connsiteX51" fmla="*/ 2321560 w 2397810"/>
              <a:gd name="connsiteY51" fmla="*/ 579120 h 3200400"/>
              <a:gd name="connsiteX52" fmla="*/ 2331720 w 2397810"/>
              <a:gd name="connsiteY52" fmla="*/ 614680 h 3200400"/>
              <a:gd name="connsiteX53" fmla="*/ 2336800 w 2397810"/>
              <a:gd name="connsiteY53" fmla="*/ 629920 h 3200400"/>
              <a:gd name="connsiteX54" fmla="*/ 2341880 w 2397810"/>
              <a:gd name="connsiteY54" fmla="*/ 949960 h 3200400"/>
              <a:gd name="connsiteX55" fmla="*/ 2352040 w 2397810"/>
              <a:gd name="connsiteY55" fmla="*/ 1000760 h 3200400"/>
              <a:gd name="connsiteX56" fmla="*/ 2352040 w 2397810"/>
              <a:gd name="connsiteY56" fmla="*/ 1407160 h 3200400"/>
              <a:gd name="connsiteX57" fmla="*/ 2341880 w 2397810"/>
              <a:gd name="connsiteY57" fmla="*/ 1661160 h 3200400"/>
              <a:gd name="connsiteX58" fmla="*/ 2341880 w 2397810"/>
              <a:gd name="connsiteY58" fmla="*/ 2128520 h 3200400"/>
              <a:gd name="connsiteX59" fmla="*/ 2352040 w 2397810"/>
              <a:gd name="connsiteY59" fmla="*/ 2204720 h 3200400"/>
              <a:gd name="connsiteX60" fmla="*/ 2357120 w 2397810"/>
              <a:gd name="connsiteY60" fmla="*/ 2225040 h 3200400"/>
              <a:gd name="connsiteX61" fmla="*/ 2367280 w 2397810"/>
              <a:gd name="connsiteY61" fmla="*/ 2291080 h 3200400"/>
              <a:gd name="connsiteX62" fmla="*/ 2377440 w 2397810"/>
              <a:gd name="connsiteY62" fmla="*/ 2712720 h 3200400"/>
              <a:gd name="connsiteX63" fmla="*/ 2382520 w 2397810"/>
              <a:gd name="connsiteY63" fmla="*/ 2905760 h 3200400"/>
              <a:gd name="connsiteX64" fmla="*/ 2387600 w 2397810"/>
              <a:gd name="connsiteY64" fmla="*/ 2921000 h 3200400"/>
              <a:gd name="connsiteX65" fmla="*/ 2392680 w 2397810"/>
              <a:gd name="connsiteY65" fmla="*/ 2951480 h 3200400"/>
              <a:gd name="connsiteX66" fmla="*/ 2392680 w 2397810"/>
              <a:gd name="connsiteY66" fmla="*/ 3180080 h 3200400"/>
              <a:gd name="connsiteX67" fmla="*/ 2377440 w 2397810"/>
              <a:gd name="connsiteY67" fmla="*/ 3190240 h 3200400"/>
              <a:gd name="connsiteX68" fmla="*/ 2357120 w 2397810"/>
              <a:gd name="connsiteY68" fmla="*/ 3195320 h 3200400"/>
              <a:gd name="connsiteX69" fmla="*/ 2341880 w 2397810"/>
              <a:gd name="connsiteY69" fmla="*/ 3200400 h 3200400"/>
              <a:gd name="connsiteX70" fmla="*/ 1264920 w 2397810"/>
              <a:gd name="connsiteY70" fmla="*/ 3195320 h 3200400"/>
              <a:gd name="connsiteX71" fmla="*/ 1239520 w 2397810"/>
              <a:gd name="connsiteY71" fmla="*/ 3190240 h 3200400"/>
              <a:gd name="connsiteX72" fmla="*/ 1163320 w 2397810"/>
              <a:gd name="connsiteY72" fmla="*/ 3180080 h 3200400"/>
              <a:gd name="connsiteX73" fmla="*/ 1148080 w 2397810"/>
              <a:gd name="connsiteY73" fmla="*/ 3175000 h 3200400"/>
              <a:gd name="connsiteX74" fmla="*/ 1132840 w 2397810"/>
              <a:gd name="connsiteY74" fmla="*/ 3164840 h 3200400"/>
              <a:gd name="connsiteX75" fmla="*/ 1097280 w 2397810"/>
              <a:gd name="connsiteY75" fmla="*/ 3159760 h 3200400"/>
              <a:gd name="connsiteX76" fmla="*/ 1051560 w 2397810"/>
              <a:gd name="connsiteY76" fmla="*/ 3124200 h 3200400"/>
              <a:gd name="connsiteX77" fmla="*/ 1031240 w 2397810"/>
              <a:gd name="connsiteY77" fmla="*/ 3093720 h 3200400"/>
              <a:gd name="connsiteX78" fmla="*/ 1021080 w 2397810"/>
              <a:gd name="connsiteY78" fmla="*/ 3053080 h 3200400"/>
              <a:gd name="connsiteX79" fmla="*/ 1010920 w 2397810"/>
              <a:gd name="connsiteY79" fmla="*/ 3022600 h 3200400"/>
              <a:gd name="connsiteX80" fmla="*/ 1005840 w 2397810"/>
              <a:gd name="connsiteY80" fmla="*/ 3002280 h 3200400"/>
              <a:gd name="connsiteX81" fmla="*/ 990600 w 2397810"/>
              <a:gd name="connsiteY81" fmla="*/ 2961640 h 3200400"/>
              <a:gd name="connsiteX82" fmla="*/ 985520 w 2397810"/>
              <a:gd name="connsiteY82" fmla="*/ 2900680 h 3200400"/>
              <a:gd name="connsiteX83" fmla="*/ 965200 w 2397810"/>
              <a:gd name="connsiteY83" fmla="*/ 2854960 h 3200400"/>
              <a:gd name="connsiteX84" fmla="*/ 955040 w 2397810"/>
              <a:gd name="connsiteY84" fmla="*/ 2819400 h 3200400"/>
              <a:gd name="connsiteX85" fmla="*/ 944880 w 2397810"/>
              <a:gd name="connsiteY85" fmla="*/ 2799080 h 3200400"/>
              <a:gd name="connsiteX86" fmla="*/ 934720 w 2397810"/>
              <a:gd name="connsiteY86" fmla="*/ 2763520 h 3200400"/>
              <a:gd name="connsiteX87" fmla="*/ 919480 w 2397810"/>
              <a:gd name="connsiteY87" fmla="*/ 2727960 h 3200400"/>
              <a:gd name="connsiteX88" fmla="*/ 914400 w 2397810"/>
              <a:gd name="connsiteY88" fmla="*/ 2707640 h 3200400"/>
              <a:gd name="connsiteX89" fmla="*/ 909320 w 2397810"/>
              <a:gd name="connsiteY89" fmla="*/ 2692400 h 3200400"/>
              <a:gd name="connsiteX90" fmla="*/ 904240 w 2397810"/>
              <a:gd name="connsiteY90" fmla="*/ 2667000 h 3200400"/>
              <a:gd name="connsiteX91" fmla="*/ 894080 w 2397810"/>
              <a:gd name="connsiteY91" fmla="*/ 2636520 h 3200400"/>
              <a:gd name="connsiteX92" fmla="*/ 889000 w 2397810"/>
              <a:gd name="connsiteY92" fmla="*/ 2616200 h 3200400"/>
              <a:gd name="connsiteX93" fmla="*/ 883920 w 2397810"/>
              <a:gd name="connsiteY93" fmla="*/ 2600960 h 3200400"/>
              <a:gd name="connsiteX94" fmla="*/ 878840 w 2397810"/>
              <a:gd name="connsiteY94" fmla="*/ 2575560 h 3200400"/>
              <a:gd name="connsiteX95" fmla="*/ 868680 w 2397810"/>
              <a:gd name="connsiteY95" fmla="*/ 2560320 h 3200400"/>
              <a:gd name="connsiteX96" fmla="*/ 853440 w 2397810"/>
              <a:gd name="connsiteY96" fmla="*/ 2504440 h 3200400"/>
              <a:gd name="connsiteX97" fmla="*/ 843280 w 2397810"/>
              <a:gd name="connsiteY97" fmla="*/ 2489200 h 3200400"/>
              <a:gd name="connsiteX98" fmla="*/ 833120 w 2397810"/>
              <a:gd name="connsiteY98" fmla="*/ 2448560 h 3200400"/>
              <a:gd name="connsiteX99" fmla="*/ 822960 w 2397810"/>
              <a:gd name="connsiteY99" fmla="*/ 2433320 h 3200400"/>
              <a:gd name="connsiteX100" fmla="*/ 812800 w 2397810"/>
              <a:gd name="connsiteY100" fmla="*/ 2397760 h 3200400"/>
              <a:gd name="connsiteX101" fmla="*/ 807720 w 2397810"/>
              <a:gd name="connsiteY101" fmla="*/ 2382520 h 3200400"/>
              <a:gd name="connsiteX102" fmla="*/ 797560 w 2397810"/>
              <a:gd name="connsiteY102" fmla="*/ 2331720 h 3200400"/>
              <a:gd name="connsiteX103" fmla="*/ 792480 w 2397810"/>
              <a:gd name="connsiteY103" fmla="*/ 2316480 h 3200400"/>
              <a:gd name="connsiteX104" fmla="*/ 782320 w 2397810"/>
              <a:gd name="connsiteY104" fmla="*/ 2275840 h 3200400"/>
              <a:gd name="connsiteX105" fmla="*/ 772160 w 2397810"/>
              <a:gd name="connsiteY105" fmla="*/ 2240280 h 3200400"/>
              <a:gd name="connsiteX106" fmla="*/ 767080 w 2397810"/>
              <a:gd name="connsiteY106" fmla="*/ 2225040 h 3200400"/>
              <a:gd name="connsiteX107" fmla="*/ 756920 w 2397810"/>
              <a:gd name="connsiteY107" fmla="*/ 2164080 h 3200400"/>
              <a:gd name="connsiteX108" fmla="*/ 746760 w 2397810"/>
              <a:gd name="connsiteY108" fmla="*/ 2133600 h 3200400"/>
              <a:gd name="connsiteX109" fmla="*/ 736600 w 2397810"/>
              <a:gd name="connsiteY109" fmla="*/ 2113280 h 3200400"/>
              <a:gd name="connsiteX110" fmla="*/ 726440 w 2397810"/>
              <a:gd name="connsiteY110" fmla="*/ 2082800 h 3200400"/>
              <a:gd name="connsiteX111" fmla="*/ 711200 w 2397810"/>
              <a:gd name="connsiteY111" fmla="*/ 2037080 h 3200400"/>
              <a:gd name="connsiteX112" fmla="*/ 706120 w 2397810"/>
              <a:gd name="connsiteY112" fmla="*/ 2021840 h 3200400"/>
              <a:gd name="connsiteX113" fmla="*/ 701040 w 2397810"/>
              <a:gd name="connsiteY113" fmla="*/ 2006600 h 3200400"/>
              <a:gd name="connsiteX114" fmla="*/ 680720 w 2397810"/>
              <a:gd name="connsiteY114" fmla="*/ 1976120 h 3200400"/>
              <a:gd name="connsiteX115" fmla="*/ 675640 w 2397810"/>
              <a:gd name="connsiteY115" fmla="*/ 1960880 h 3200400"/>
              <a:gd name="connsiteX116" fmla="*/ 655320 w 2397810"/>
              <a:gd name="connsiteY116" fmla="*/ 1930400 h 3200400"/>
              <a:gd name="connsiteX117" fmla="*/ 640080 w 2397810"/>
              <a:gd name="connsiteY117" fmla="*/ 1894840 h 3200400"/>
              <a:gd name="connsiteX118" fmla="*/ 619760 w 2397810"/>
              <a:gd name="connsiteY118" fmla="*/ 1854200 h 3200400"/>
              <a:gd name="connsiteX119" fmla="*/ 604520 w 2397810"/>
              <a:gd name="connsiteY119" fmla="*/ 1803400 h 3200400"/>
              <a:gd name="connsiteX120" fmla="*/ 594360 w 2397810"/>
              <a:gd name="connsiteY120" fmla="*/ 1788160 h 3200400"/>
              <a:gd name="connsiteX121" fmla="*/ 584200 w 2397810"/>
              <a:gd name="connsiteY121" fmla="*/ 1747520 h 3200400"/>
              <a:gd name="connsiteX122" fmla="*/ 579120 w 2397810"/>
              <a:gd name="connsiteY122" fmla="*/ 1732280 h 3200400"/>
              <a:gd name="connsiteX123" fmla="*/ 574040 w 2397810"/>
              <a:gd name="connsiteY123" fmla="*/ 1711960 h 3200400"/>
              <a:gd name="connsiteX124" fmla="*/ 558800 w 2397810"/>
              <a:gd name="connsiteY124" fmla="*/ 1681480 h 3200400"/>
              <a:gd name="connsiteX125" fmla="*/ 553720 w 2397810"/>
              <a:gd name="connsiteY125" fmla="*/ 1661160 h 3200400"/>
              <a:gd name="connsiteX126" fmla="*/ 538480 w 2397810"/>
              <a:gd name="connsiteY126" fmla="*/ 1615440 h 3200400"/>
              <a:gd name="connsiteX127" fmla="*/ 533400 w 2397810"/>
              <a:gd name="connsiteY127" fmla="*/ 1600200 h 3200400"/>
              <a:gd name="connsiteX128" fmla="*/ 523240 w 2397810"/>
              <a:gd name="connsiteY128" fmla="*/ 1564640 h 3200400"/>
              <a:gd name="connsiteX129" fmla="*/ 513080 w 2397810"/>
              <a:gd name="connsiteY129" fmla="*/ 1549400 h 3200400"/>
              <a:gd name="connsiteX130" fmla="*/ 502920 w 2397810"/>
              <a:gd name="connsiteY130" fmla="*/ 1518920 h 3200400"/>
              <a:gd name="connsiteX131" fmla="*/ 472440 w 2397810"/>
              <a:gd name="connsiteY131" fmla="*/ 1468120 h 3200400"/>
              <a:gd name="connsiteX132" fmla="*/ 462280 w 2397810"/>
              <a:gd name="connsiteY132" fmla="*/ 1437640 h 3200400"/>
              <a:gd name="connsiteX133" fmla="*/ 457200 w 2397810"/>
              <a:gd name="connsiteY133" fmla="*/ 1422400 h 3200400"/>
              <a:gd name="connsiteX134" fmla="*/ 441960 w 2397810"/>
              <a:gd name="connsiteY134" fmla="*/ 1391920 h 3200400"/>
              <a:gd name="connsiteX135" fmla="*/ 431800 w 2397810"/>
              <a:gd name="connsiteY135" fmla="*/ 1376680 h 3200400"/>
              <a:gd name="connsiteX136" fmla="*/ 416560 w 2397810"/>
              <a:gd name="connsiteY136" fmla="*/ 1320800 h 3200400"/>
              <a:gd name="connsiteX137" fmla="*/ 411480 w 2397810"/>
              <a:gd name="connsiteY137" fmla="*/ 1305560 h 3200400"/>
              <a:gd name="connsiteX138" fmla="*/ 406400 w 2397810"/>
              <a:gd name="connsiteY138" fmla="*/ 1290320 h 3200400"/>
              <a:gd name="connsiteX139" fmla="*/ 396240 w 2397810"/>
              <a:gd name="connsiteY139" fmla="*/ 1275080 h 3200400"/>
              <a:gd name="connsiteX140" fmla="*/ 391160 w 2397810"/>
              <a:gd name="connsiteY140" fmla="*/ 1249680 h 3200400"/>
              <a:gd name="connsiteX141" fmla="*/ 386080 w 2397810"/>
              <a:gd name="connsiteY141" fmla="*/ 1219200 h 3200400"/>
              <a:gd name="connsiteX142" fmla="*/ 375920 w 2397810"/>
              <a:gd name="connsiteY142" fmla="*/ 1178560 h 3200400"/>
              <a:gd name="connsiteX143" fmla="*/ 365760 w 2397810"/>
              <a:gd name="connsiteY143" fmla="*/ 1163320 h 3200400"/>
              <a:gd name="connsiteX144" fmla="*/ 350520 w 2397810"/>
              <a:gd name="connsiteY144" fmla="*/ 1102360 h 3200400"/>
              <a:gd name="connsiteX145" fmla="*/ 340360 w 2397810"/>
              <a:gd name="connsiteY145" fmla="*/ 1087120 h 3200400"/>
              <a:gd name="connsiteX146" fmla="*/ 330200 w 2397810"/>
              <a:gd name="connsiteY146" fmla="*/ 1056640 h 3200400"/>
              <a:gd name="connsiteX147" fmla="*/ 325120 w 2397810"/>
              <a:gd name="connsiteY147" fmla="*/ 1041400 h 3200400"/>
              <a:gd name="connsiteX148" fmla="*/ 314960 w 2397810"/>
              <a:gd name="connsiteY148" fmla="*/ 1000760 h 3200400"/>
              <a:gd name="connsiteX149" fmla="*/ 309880 w 2397810"/>
              <a:gd name="connsiteY149" fmla="*/ 985520 h 3200400"/>
              <a:gd name="connsiteX150" fmla="*/ 304800 w 2397810"/>
              <a:gd name="connsiteY150" fmla="*/ 965200 h 3200400"/>
              <a:gd name="connsiteX151" fmla="*/ 294640 w 2397810"/>
              <a:gd name="connsiteY151" fmla="*/ 949960 h 3200400"/>
              <a:gd name="connsiteX152" fmla="*/ 284480 w 2397810"/>
              <a:gd name="connsiteY152" fmla="*/ 894080 h 3200400"/>
              <a:gd name="connsiteX153" fmla="*/ 274320 w 2397810"/>
              <a:gd name="connsiteY153" fmla="*/ 853440 h 3200400"/>
              <a:gd name="connsiteX154" fmla="*/ 264160 w 2397810"/>
              <a:gd name="connsiteY154" fmla="*/ 822960 h 3200400"/>
              <a:gd name="connsiteX155" fmla="*/ 254000 w 2397810"/>
              <a:gd name="connsiteY155" fmla="*/ 807720 h 3200400"/>
              <a:gd name="connsiteX156" fmla="*/ 248920 w 2397810"/>
              <a:gd name="connsiteY156" fmla="*/ 762000 h 3200400"/>
              <a:gd name="connsiteX157" fmla="*/ 238760 w 2397810"/>
              <a:gd name="connsiteY157" fmla="*/ 731520 h 3200400"/>
              <a:gd name="connsiteX158" fmla="*/ 228600 w 2397810"/>
              <a:gd name="connsiteY158" fmla="*/ 685800 h 3200400"/>
              <a:gd name="connsiteX159" fmla="*/ 223520 w 2397810"/>
              <a:gd name="connsiteY159" fmla="*/ 670560 h 3200400"/>
              <a:gd name="connsiteX160" fmla="*/ 218440 w 2397810"/>
              <a:gd name="connsiteY160" fmla="*/ 650240 h 3200400"/>
              <a:gd name="connsiteX161" fmla="*/ 213360 w 2397810"/>
              <a:gd name="connsiteY161" fmla="*/ 635000 h 3200400"/>
              <a:gd name="connsiteX162" fmla="*/ 203200 w 2397810"/>
              <a:gd name="connsiteY162" fmla="*/ 594360 h 3200400"/>
              <a:gd name="connsiteX163" fmla="*/ 198120 w 2397810"/>
              <a:gd name="connsiteY163" fmla="*/ 574040 h 3200400"/>
              <a:gd name="connsiteX164" fmla="*/ 187960 w 2397810"/>
              <a:gd name="connsiteY164" fmla="*/ 543560 h 3200400"/>
              <a:gd name="connsiteX165" fmla="*/ 172720 w 2397810"/>
              <a:gd name="connsiteY165" fmla="*/ 513080 h 3200400"/>
              <a:gd name="connsiteX166" fmla="*/ 162560 w 2397810"/>
              <a:gd name="connsiteY166" fmla="*/ 497840 h 3200400"/>
              <a:gd name="connsiteX167" fmla="*/ 157480 w 2397810"/>
              <a:gd name="connsiteY167" fmla="*/ 482600 h 3200400"/>
              <a:gd name="connsiteX168" fmla="*/ 147320 w 2397810"/>
              <a:gd name="connsiteY168" fmla="*/ 467360 h 3200400"/>
              <a:gd name="connsiteX169" fmla="*/ 132080 w 2397810"/>
              <a:gd name="connsiteY169" fmla="*/ 416560 h 3200400"/>
              <a:gd name="connsiteX170" fmla="*/ 127000 w 2397810"/>
              <a:gd name="connsiteY170" fmla="*/ 401320 h 3200400"/>
              <a:gd name="connsiteX171" fmla="*/ 121920 w 2397810"/>
              <a:gd name="connsiteY171" fmla="*/ 279400 h 3200400"/>
              <a:gd name="connsiteX172" fmla="*/ 116840 w 2397810"/>
              <a:gd name="connsiteY172" fmla="*/ 116840 h 3200400"/>
              <a:gd name="connsiteX173" fmla="*/ 111760 w 2397810"/>
              <a:gd name="connsiteY173" fmla="*/ 101600 h 3200400"/>
              <a:gd name="connsiteX174" fmla="*/ 106680 w 2397810"/>
              <a:gd name="connsiteY174" fmla="*/ 71120 h 3200400"/>
              <a:gd name="connsiteX175" fmla="*/ 116840 w 2397810"/>
              <a:gd name="connsiteY175" fmla="*/ 3048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397810" h="3200400">
                <a:moveTo>
                  <a:pt x="0" y="0"/>
                </a:moveTo>
                <a:cubicBezTo>
                  <a:pt x="11853" y="3387"/>
                  <a:pt x="24054" y="5735"/>
                  <a:pt x="35560" y="10160"/>
                </a:cubicBezTo>
                <a:cubicBezTo>
                  <a:pt x="46162" y="14238"/>
                  <a:pt x="55118" y="22279"/>
                  <a:pt x="66040" y="25400"/>
                </a:cubicBezTo>
                <a:cubicBezTo>
                  <a:pt x="112487" y="38671"/>
                  <a:pt x="143009" y="40725"/>
                  <a:pt x="187960" y="45720"/>
                </a:cubicBezTo>
                <a:cubicBezTo>
                  <a:pt x="208807" y="50932"/>
                  <a:pt x="234153" y="57458"/>
                  <a:pt x="254000" y="60960"/>
                </a:cubicBezTo>
                <a:cubicBezTo>
                  <a:pt x="267444" y="63333"/>
                  <a:pt x="281108" y="64236"/>
                  <a:pt x="294640" y="66040"/>
                </a:cubicBezTo>
                <a:lnTo>
                  <a:pt x="330200" y="71120"/>
                </a:lnTo>
                <a:cubicBezTo>
                  <a:pt x="409299" y="97486"/>
                  <a:pt x="342620" y="78581"/>
                  <a:pt x="416560" y="91440"/>
                </a:cubicBezTo>
                <a:cubicBezTo>
                  <a:pt x="544718" y="113728"/>
                  <a:pt x="440539" y="103608"/>
                  <a:pt x="579120" y="111760"/>
                </a:cubicBezTo>
                <a:cubicBezTo>
                  <a:pt x="640037" y="126989"/>
                  <a:pt x="537863" y="100628"/>
                  <a:pt x="640080" y="132080"/>
                </a:cubicBezTo>
                <a:cubicBezTo>
                  <a:pt x="652098" y="135778"/>
                  <a:pt x="684975" y="139799"/>
                  <a:pt x="695960" y="142240"/>
                </a:cubicBezTo>
                <a:cubicBezTo>
                  <a:pt x="712456" y="145906"/>
                  <a:pt x="714795" y="150312"/>
                  <a:pt x="731520" y="157480"/>
                </a:cubicBezTo>
                <a:cubicBezTo>
                  <a:pt x="752379" y="166420"/>
                  <a:pt x="745656" y="159689"/>
                  <a:pt x="772160" y="167640"/>
                </a:cubicBezTo>
                <a:cubicBezTo>
                  <a:pt x="823484" y="183037"/>
                  <a:pt x="776605" y="173009"/>
                  <a:pt x="812800" y="182880"/>
                </a:cubicBezTo>
                <a:cubicBezTo>
                  <a:pt x="826272" y="186554"/>
                  <a:pt x="839809" y="190011"/>
                  <a:pt x="853440" y="193040"/>
                </a:cubicBezTo>
                <a:cubicBezTo>
                  <a:pt x="870297" y="196786"/>
                  <a:pt x="887857" y="197739"/>
                  <a:pt x="904240" y="203200"/>
                </a:cubicBezTo>
                <a:cubicBezTo>
                  <a:pt x="909320" y="204893"/>
                  <a:pt x="914331" y="206809"/>
                  <a:pt x="919480" y="208280"/>
                </a:cubicBezTo>
                <a:cubicBezTo>
                  <a:pt x="926193" y="210198"/>
                  <a:pt x="933239" y="210974"/>
                  <a:pt x="939800" y="213360"/>
                </a:cubicBezTo>
                <a:cubicBezTo>
                  <a:pt x="951920" y="217767"/>
                  <a:pt x="962849" y="225472"/>
                  <a:pt x="975360" y="228600"/>
                </a:cubicBezTo>
                <a:cubicBezTo>
                  <a:pt x="1049513" y="247138"/>
                  <a:pt x="993352" y="217664"/>
                  <a:pt x="1071880" y="243840"/>
                </a:cubicBezTo>
                <a:cubicBezTo>
                  <a:pt x="1138804" y="266148"/>
                  <a:pt x="1066144" y="243689"/>
                  <a:pt x="1132840" y="259080"/>
                </a:cubicBezTo>
                <a:cubicBezTo>
                  <a:pt x="1144852" y="261852"/>
                  <a:pt x="1156507" y="265996"/>
                  <a:pt x="1168400" y="269240"/>
                </a:cubicBezTo>
                <a:cubicBezTo>
                  <a:pt x="1175136" y="271077"/>
                  <a:pt x="1182096" y="272112"/>
                  <a:pt x="1188720" y="274320"/>
                </a:cubicBezTo>
                <a:cubicBezTo>
                  <a:pt x="1197371" y="277204"/>
                  <a:pt x="1205386" y="281860"/>
                  <a:pt x="1214120" y="284480"/>
                </a:cubicBezTo>
                <a:cubicBezTo>
                  <a:pt x="1233149" y="290189"/>
                  <a:pt x="1268956" y="292831"/>
                  <a:pt x="1285240" y="294640"/>
                </a:cubicBezTo>
                <a:cubicBezTo>
                  <a:pt x="1290320" y="296333"/>
                  <a:pt x="1295285" y="298421"/>
                  <a:pt x="1300480" y="299720"/>
                </a:cubicBezTo>
                <a:cubicBezTo>
                  <a:pt x="1314680" y="303270"/>
                  <a:pt x="1342773" y="307615"/>
                  <a:pt x="1356360" y="309880"/>
                </a:cubicBezTo>
                <a:cubicBezTo>
                  <a:pt x="1364827" y="313267"/>
                  <a:pt x="1372875" y="317990"/>
                  <a:pt x="1381760" y="320040"/>
                </a:cubicBezTo>
                <a:cubicBezTo>
                  <a:pt x="1392758" y="322578"/>
                  <a:pt x="1466815" y="329562"/>
                  <a:pt x="1473200" y="330200"/>
                </a:cubicBezTo>
                <a:cubicBezTo>
                  <a:pt x="1543616" y="347804"/>
                  <a:pt x="1435080" y="321012"/>
                  <a:pt x="1518920" y="340360"/>
                </a:cubicBezTo>
                <a:cubicBezTo>
                  <a:pt x="1532526" y="343500"/>
                  <a:pt x="1545786" y="348224"/>
                  <a:pt x="1559560" y="350520"/>
                </a:cubicBezTo>
                <a:cubicBezTo>
                  <a:pt x="1569720" y="352213"/>
                  <a:pt x="1579985" y="353366"/>
                  <a:pt x="1590040" y="355600"/>
                </a:cubicBezTo>
                <a:cubicBezTo>
                  <a:pt x="1595267" y="356762"/>
                  <a:pt x="1600053" y="359518"/>
                  <a:pt x="1605280" y="360680"/>
                </a:cubicBezTo>
                <a:cubicBezTo>
                  <a:pt x="1615335" y="362914"/>
                  <a:pt x="1625600" y="364067"/>
                  <a:pt x="1635760" y="365760"/>
                </a:cubicBezTo>
                <a:cubicBezTo>
                  <a:pt x="1655722" y="373745"/>
                  <a:pt x="1675425" y="382208"/>
                  <a:pt x="1696720" y="386080"/>
                </a:cubicBezTo>
                <a:cubicBezTo>
                  <a:pt x="1708501" y="388222"/>
                  <a:pt x="1720427" y="389467"/>
                  <a:pt x="1732280" y="391160"/>
                </a:cubicBezTo>
                <a:cubicBezTo>
                  <a:pt x="1764728" y="401976"/>
                  <a:pt x="1727933" y="390591"/>
                  <a:pt x="1778000" y="401320"/>
                </a:cubicBezTo>
                <a:cubicBezTo>
                  <a:pt x="1791654" y="404246"/>
                  <a:pt x="1818640" y="411480"/>
                  <a:pt x="1818640" y="411480"/>
                </a:cubicBezTo>
                <a:cubicBezTo>
                  <a:pt x="1842174" y="427169"/>
                  <a:pt x="1826324" y="419396"/>
                  <a:pt x="1859280" y="426720"/>
                </a:cubicBezTo>
                <a:cubicBezTo>
                  <a:pt x="1879247" y="431157"/>
                  <a:pt x="1883550" y="433816"/>
                  <a:pt x="1905000" y="436880"/>
                </a:cubicBezTo>
                <a:cubicBezTo>
                  <a:pt x="1920180" y="439049"/>
                  <a:pt x="1935491" y="440168"/>
                  <a:pt x="1950720" y="441960"/>
                </a:cubicBezTo>
                <a:cubicBezTo>
                  <a:pt x="1968185" y="444015"/>
                  <a:pt x="2008591" y="449065"/>
                  <a:pt x="2026920" y="452120"/>
                </a:cubicBezTo>
                <a:cubicBezTo>
                  <a:pt x="2035437" y="453539"/>
                  <a:pt x="2043825" y="455655"/>
                  <a:pt x="2052320" y="457200"/>
                </a:cubicBezTo>
                <a:cubicBezTo>
                  <a:pt x="2063937" y="459312"/>
                  <a:pt x="2095652" y="463938"/>
                  <a:pt x="2108200" y="467360"/>
                </a:cubicBezTo>
                <a:cubicBezTo>
                  <a:pt x="2118532" y="470178"/>
                  <a:pt x="2128245" y="475112"/>
                  <a:pt x="2138680" y="477520"/>
                </a:cubicBezTo>
                <a:cubicBezTo>
                  <a:pt x="2150347" y="480212"/>
                  <a:pt x="2162429" y="480632"/>
                  <a:pt x="2174240" y="482600"/>
                </a:cubicBezTo>
                <a:cubicBezTo>
                  <a:pt x="2202961" y="487387"/>
                  <a:pt x="2200355" y="487918"/>
                  <a:pt x="2230120" y="497840"/>
                </a:cubicBezTo>
                <a:lnTo>
                  <a:pt x="2275840" y="513080"/>
                </a:lnTo>
                <a:lnTo>
                  <a:pt x="2291080" y="518160"/>
                </a:lnTo>
                <a:cubicBezTo>
                  <a:pt x="2303849" y="556466"/>
                  <a:pt x="2286625" y="509249"/>
                  <a:pt x="2306320" y="548640"/>
                </a:cubicBezTo>
                <a:cubicBezTo>
                  <a:pt x="2308715" y="553429"/>
                  <a:pt x="2309005" y="559091"/>
                  <a:pt x="2311400" y="563880"/>
                </a:cubicBezTo>
                <a:cubicBezTo>
                  <a:pt x="2314130" y="569341"/>
                  <a:pt x="2318830" y="573659"/>
                  <a:pt x="2321560" y="579120"/>
                </a:cubicBezTo>
                <a:cubicBezTo>
                  <a:pt x="2325620" y="587240"/>
                  <a:pt x="2329550" y="607084"/>
                  <a:pt x="2331720" y="614680"/>
                </a:cubicBezTo>
                <a:cubicBezTo>
                  <a:pt x="2333191" y="619829"/>
                  <a:pt x="2335107" y="624840"/>
                  <a:pt x="2336800" y="629920"/>
                </a:cubicBezTo>
                <a:cubicBezTo>
                  <a:pt x="2338493" y="736600"/>
                  <a:pt x="2337499" y="843357"/>
                  <a:pt x="2341880" y="949960"/>
                </a:cubicBezTo>
                <a:cubicBezTo>
                  <a:pt x="2342589" y="967214"/>
                  <a:pt x="2352040" y="1000760"/>
                  <a:pt x="2352040" y="1000760"/>
                </a:cubicBezTo>
                <a:cubicBezTo>
                  <a:pt x="2363108" y="1188918"/>
                  <a:pt x="2358603" y="1075721"/>
                  <a:pt x="2352040" y="1407160"/>
                </a:cubicBezTo>
                <a:cubicBezTo>
                  <a:pt x="2348247" y="1598701"/>
                  <a:pt x="2351728" y="1542985"/>
                  <a:pt x="2341880" y="1661160"/>
                </a:cubicBezTo>
                <a:cubicBezTo>
                  <a:pt x="2338843" y="1876764"/>
                  <a:pt x="2330327" y="1955231"/>
                  <a:pt x="2341880" y="2128520"/>
                </a:cubicBezTo>
                <a:cubicBezTo>
                  <a:pt x="2343235" y="2148852"/>
                  <a:pt x="2347705" y="2183045"/>
                  <a:pt x="2352040" y="2204720"/>
                </a:cubicBezTo>
                <a:cubicBezTo>
                  <a:pt x="2353409" y="2211566"/>
                  <a:pt x="2355972" y="2218153"/>
                  <a:pt x="2357120" y="2225040"/>
                </a:cubicBezTo>
                <a:cubicBezTo>
                  <a:pt x="2375573" y="2335757"/>
                  <a:pt x="2351742" y="2213391"/>
                  <a:pt x="2367280" y="2291080"/>
                </a:cubicBezTo>
                <a:cubicBezTo>
                  <a:pt x="2379086" y="2503594"/>
                  <a:pt x="2369654" y="2311741"/>
                  <a:pt x="2377440" y="2712720"/>
                </a:cubicBezTo>
                <a:cubicBezTo>
                  <a:pt x="2378690" y="2777077"/>
                  <a:pt x="2379384" y="2841468"/>
                  <a:pt x="2382520" y="2905760"/>
                </a:cubicBezTo>
                <a:cubicBezTo>
                  <a:pt x="2382781" y="2911108"/>
                  <a:pt x="2386438" y="2915773"/>
                  <a:pt x="2387600" y="2921000"/>
                </a:cubicBezTo>
                <a:cubicBezTo>
                  <a:pt x="2389834" y="2931055"/>
                  <a:pt x="2390987" y="2941320"/>
                  <a:pt x="2392680" y="2951480"/>
                </a:cubicBezTo>
                <a:cubicBezTo>
                  <a:pt x="2394252" y="2993916"/>
                  <a:pt x="2403393" y="3126517"/>
                  <a:pt x="2392680" y="3180080"/>
                </a:cubicBezTo>
                <a:cubicBezTo>
                  <a:pt x="2391483" y="3186067"/>
                  <a:pt x="2383052" y="3187835"/>
                  <a:pt x="2377440" y="3190240"/>
                </a:cubicBezTo>
                <a:cubicBezTo>
                  <a:pt x="2371023" y="3192990"/>
                  <a:pt x="2363833" y="3193402"/>
                  <a:pt x="2357120" y="3195320"/>
                </a:cubicBezTo>
                <a:cubicBezTo>
                  <a:pt x="2351971" y="3196791"/>
                  <a:pt x="2346960" y="3198707"/>
                  <a:pt x="2341880" y="3200400"/>
                </a:cubicBezTo>
                <a:lnTo>
                  <a:pt x="1264920" y="3195320"/>
                </a:lnTo>
                <a:cubicBezTo>
                  <a:pt x="1256286" y="3195240"/>
                  <a:pt x="1248054" y="3191553"/>
                  <a:pt x="1239520" y="3190240"/>
                </a:cubicBezTo>
                <a:cubicBezTo>
                  <a:pt x="1214193" y="3186344"/>
                  <a:pt x="1188687" y="3183704"/>
                  <a:pt x="1163320" y="3180080"/>
                </a:cubicBezTo>
                <a:cubicBezTo>
                  <a:pt x="1158240" y="3178387"/>
                  <a:pt x="1152869" y="3177395"/>
                  <a:pt x="1148080" y="3175000"/>
                </a:cubicBezTo>
                <a:cubicBezTo>
                  <a:pt x="1142619" y="3172270"/>
                  <a:pt x="1138688" y="3166594"/>
                  <a:pt x="1132840" y="3164840"/>
                </a:cubicBezTo>
                <a:cubicBezTo>
                  <a:pt x="1121371" y="3161399"/>
                  <a:pt x="1109133" y="3161453"/>
                  <a:pt x="1097280" y="3159760"/>
                </a:cubicBezTo>
                <a:cubicBezTo>
                  <a:pt x="1079551" y="3147941"/>
                  <a:pt x="1064415" y="3140728"/>
                  <a:pt x="1051560" y="3124200"/>
                </a:cubicBezTo>
                <a:cubicBezTo>
                  <a:pt x="1044063" y="3114561"/>
                  <a:pt x="1031240" y="3093720"/>
                  <a:pt x="1031240" y="3093720"/>
                </a:cubicBezTo>
                <a:cubicBezTo>
                  <a:pt x="1027853" y="3080173"/>
                  <a:pt x="1025496" y="3066327"/>
                  <a:pt x="1021080" y="3053080"/>
                </a:cubicBezTo>
                <a:cubicBezTo>
                  <a:pt x="1017693" y="3042920"/>
                  <a:pt x="1013517" y="3032990"/>
                  <a:pt x="1010920" y="3022600"/>
                </a:cubicBezTo>
                <a:cubicBezTo>
                  <a:pt x="1009227" y="3015827"/>
                  <a:pt x="1008291" y="3008817"/>
                  <a:pt x="1005840" y="3002280"/>
                </a:cubicBezTo>
                <a:cubicBezTo>
                  <a:pt x="985916" y="2949151"/>
                  <a:pt x="1003640" y="3013798"/>
                  <a:pt x="990600" y="2961640"/>
                </a:cubicBezTo>
                <a:cubicBezTo>
                  <a:pt x="988907" y="2941320"/>
                  <a:pt x="988872" y="2920793"/>
                  <a:pt x="985520" y="2900680"/>
                </a:cubicBezTo>
                <a:cubicBezTo>
                  <a:pt x="978967" y="2861362"/>
                  <a:pt x="978144" y="2880847"/>
                  <a:pt x="965200" y="2854960"/>
                </a:cubicBezTo>
                <a:cubicBezTo>
                  <a:pt x="959059" y="2842679"/>
                  <a:pt x="959923" y="2832421"/>
                  <a:pt x="955040" y="2819400"/>
                </a:cubicBezTo>
                <a:cubicBezTo>
                  <a:pt x="952381" y="2812309"/>
                  <a:pt x="947863" y="2806041"/>
                  <a:pt x="944880" y="2799080"/>
                </a:cubicBezTo>
                <a:cubicBezTo>
                  <a:pt x="932599" y="2770424"/>
                  <a:pt x="947609" y="2797891"/>
                  <a:pt x="934720" y="2763520"/>
                </a:cubicBezTo>
                <a:cubicBezTo>
                  <a:pt x="918464" y="2720171"/>
                  <a:pt x="929572" y="2763282"/>
                  <a:pt x="919480" y="2727960"/>
                </a:cubicBezTo>
                <a:cubicBezTo>
                  <a:pt x="917562" y="2721247"/>
                  <a:pt x="916318" y="2714353"/>
                  <a:pt x="914400" y="2707640"/>
                </a:cubicBezTo>
                <a:cubicBezTo>
                  <a:pt x="912929" y="2702491"/>
                  <a:pt x="910619" y="2697595"/>
                  <a:pt x="909320" y="2692400"/>
                </a:cubicBezTo>
                <a:cubicBezTo>
                  <a:pt x="907226" y="2684023"/>
                  <a:pt x="906512" y="2675330"/>
                  <a:pt x="904240" y="2667000"/>
                </a:cubicBezTo>
                <a:cubicBezTo>
                  <a:pt x="901422" y="2656668"/>
                  <a:pt x="896677" y="2646910"/>
                  <a:pt x="894080" y="2636520"/>
                </a:cubicBezTo>
                <a:cubicBezTo>
                  <a:pt x="892387" y="2629747"/>
                  <a:pt x="890918" y="2622913"/>
                  <a:pt x="889000" y="2616200"/>
                </a:cubicBezTo>
                <a:cubicBezTo>
                  <a:pt x="887529" y="2611051"/>
                  <a:pt x="885219" y="2606155"/>
                  <a:pt x="883920" y="2600960"/>
                </a:cubicBezTo>
                <a:cubicBezTo>
                  <a:pt x="881826" y="2592583"/>
                  <a:pt x="881872" y="2583645"/>
                  <a:pt x="878840" y="2575560"/>
                </a:cubicBezTo>
                <a:cubicBezTo>
                  <a:pt x="876696" y="2569843"/>
                  <a:pt x="872067" y="2565400"/>
                  <a:pt x="868680" y="2560320"/>
                </a:cubicBezTo>
                <a:cubicBezTo>
                  <a:pt x="865954" y="2546688"/>
                  <a:pt x="860806" y="2515489"/>
                  <a:pt x="853440" y="2504440"/>
                </a:cubicBezTo>
                <a:lnTo>
                  <a:pt x="843280" y="2489200"/>
                </a:lnTo>
                <a:cubicBezTo>
                  <a:pt x="839893" y="2475653"/>
                  <a:pt x="840866" y="2460178"/>
                  <a:pt x="833120" y="2448560"/>
                </a:cubicBezTo>
                <a:cubicBezTo>
                  <a:pt x="829733" y="2443480"/>
                  <a:pt x="825690" y="2438781"/>
                  <a:pt x="822960" y="2433320"/>
                </a:cubicBezTo>
                <a:cubicBezTo>
                  <a:pt x="818900" y="2425200"/>
                  <a:pt x="814970" y="2405356"/>
                  <a:pt x="812800" y="2397760"/>
                </a:cubicBezTo>
                <a:cubicBezTo>
                  <a:pt x="811329" y="2392611"/>
                  <a:pt x="808924" y="2387738"/>
                  <a:pt x="807720" y="2382520"/>
                </a:cubicBezTo>
                <a:cubicBezTo>
                  <a:pt x="803837" y="2365694"/>
                  <a:pt x="803021" y="2348103"/>
                  <a:pt x="797560" y="2331720"/>
                </a:cubicBezTo>
                <a:cubicBezTo>
                  <a:pt x="795867" y="2326640"/>
                  <a:pt x="793889" y="2321646"/>
                  <a:pt x="792480" y="2316480"/>
                </a:cubicBezTo>
                <a:cubicBezTo>
                  <a:pt x="788806" y="2303008"/>
                  <a:pt x="786736" y="2289087"/>
                  <a:pt x="782320" y="2275840"/>
                </a:cubicBezTo>
                <a:cubicBezTo>
                  <a:pt x="770140" y="2239300"/>
                  <a:pt x="784917" y="2284931"/>
                  <a:pt x="772160" y="2240280"/>
                </a:cubicBezTo>
                <a:cubicBezTo>
                  <a:pt x="770689" y="2235131"/>
                  <a:pt x="768130" y="2230291"/>
                  <a:pt x="767080" y="2225040"/>
                </a:cubicBezTo>
                <a:cubicBezTo>
                  <a:pt x="763040" y="2204840"/>
                  <a:pt x="763434" y="2183623"/>
                  <a:pt x="756920" y="2164080"/>
                </a:cubicBezTo>
                <a:cubicBezTo>
                  <a:pt x="753533" y="2153920"/>
                  <a:pt x="751549" y="2143179"/>
                  <a:pt x="746760" y="2133600"/>
                </a:cubicBezTo>
                <a:cubicBezTo>
                  <a:pt x="743373" y="2126827"/>
                  <a:pt x="739412" y="2120311"/>
                  <a:pt x="736600" y="2113280"/>
                </a:cubicBezTo>
                <a:cubicBezTo>
                  <a:pt x="732623" y="2103336"/>
                  <a:pt x="729827" y="2092960"/>
                  <a:pt x="726440" y="2082800"/>
                </a:cubicBezTo>
                <a:lnTo>
                  <a:pt x="711200" y="2037080"/>
                </a:lnTo>
                <a:lnTo>
                  <a:pt x="706120" y="2021840"/>
                </a:lnTo>
                <a:cubicBezTo>
                  <a:pt x="704427" y="2016760"/>
                  <a:pt x="704010" y="2011055"/>
                  <a:pt x="701040" y="2006600"/>
                </a:cubicBezTo>
                <a:cubicBezTo>
                  <a:pt x="694267" y="1996440"/>
                  <a:pt x="684581" y="1987704"/>
                  <a:pt x="680720" y="1976120"/>
                </a:cubicBezTo>
                <a:cubicBezTo>
                  <a:pt x="679027" y="1971040"/>
                  <a:pt x="678241" y="1965561"/>
                  <a:pt x="675640" y="1960880"/>
                </a:cubicBezTo>
                <a:cubicBezTo>
                  <a:pt x="669710" y="1950206"/>
                  <a:pt x="655320" y="1930400"/>
                  <a:pt x="655320" y="1930400"/>
                </a:cubicBezTo>
                <a:cubicBezTo>
                  <a:pt x="640736" y="1872063"/>
                  <a:pt x="661129" y="1943955"/>
                  <a:pt x="640080" y="1894840"/>
                </a:cubicBezTo>
                <a:cubicBezTo>
                  <a:pt x="621057" y="1850454"/>
                  <a:pt x="653607" y="1899329"/>
                  <a:pt x="619760" y="1854200"/>
                </a:cubicBezTo>
                <a:cubicBezTo>
                  <a:pt x="616920" y="1842841"/>
                  <a:pt x="609467" y="1810821"/>
                  <a:pt x="604520" y="1803400"/>
                </a:cubicBezTo>
                <a:lnTo>
                  <a:pt x="594360" y="1788160"/>
                </a:lnTo>
                <a:cubicBezTo>
                  <a:pt x="590973" y="1774613"/>
                  <a:pt x="588616" y="1760767"/>
                  <a:pt x="584200" y="1747520"/>
                </a:cubicBezTo>
                <a:cubicBezTo>
                  <a:pt x="582507" y="1742440"/>
                  <a:pt x="580591" y="1737429"/>
                  <a:pt x="579120" y="1732280"/>
                </a:cubicBezTo>
                <a:cubicBezTo>
                  <a:pt x="577202" y="1725567"/>
                  <a:pt x="576790" y="1718377"/>
                  <a:pt x="574040" y="1711960"/>
                </a:cubicBezTo>
                <a:cubicBezTo>
                  <a:pt x="554957" y="1667432"/>
                  <a:pt x="571032" y="1724291"/>
                  <a:pt x="558800" y="1681480"/>
                </a:cubicBezTo>
                <a:cubicBezTo>
                  <a:pt x="556882" y="1674767"/>
                  <a:pt x="555726" y="1667847"/>
                  <a:pt x="553720" y="1661160"/>
                </a:cubicBezTo>
                <a:cubicBezTo>
                  <a:pt x="549104" y="1645773"/>
                  <a:pt x="543560" y="1630680"/>
                  <a:pt x="538480" y="1615440"/>
                </a:cubicBezTo>
                <a:cubicBezTo>
                  <a:pt x="536787" y="1610360"/>
                  <a:pt x="534699" y="1605395"/>
                  <a:pt x="533400" y="1600200"/>
                </a:cubicBezTo>
                <a:cubicBezTo>
                  <a:pt x="531772" y="1593689"/>
                  <a:pt x="526884" y="1571928"/>
                  <a:pt x="523240" y="1564640"/>
                </a:cubicBezTo>
                <a:cubicBezTo>
                  <a:pt x="520510" y="1559179"/>
                  <a:pt x="515560" y="1554979"/>
                  <a:pt x="513080" y="1549400"/>
                </a:cubicBezTo>
                <a:cubicBezTo>
                  <a:pt x="508730" y="1539613"/>
                  <a:pt x="508861" y="1527831"/>
                  <a:pt x="502920" y="1518920"/>
                </a:cubicBezTo>
                <a:cubicBezTo>
                  <a:pt x="490993" y="1501030"/>
                  <a:pt x="480250" y="1487646"/>
                  <a:pt x="472440" y="1468120"/>
                </a:cubicBezTo>
                <a:cubicBezTo>
                  <a:pt x="468463" y="1458176"/>
                  <a:pt x="465667" y="1447800"/>
                  <a:pt x="462280" y="1437640"/>
                </a:cubicBezTo>
                <a:cubicBezTo>
                  <a:pt x="460587" y="1432560"/>
                  <a:pt x="460170" y="1426855"/>
                  <a:pt x="457200" y="1422400"/>
                </a:cubicBezTo>
                <a:cubicBezTo>
                  <a:pt x="428083" y="1378724"/>
                  <a:pt x="462992" y="1433984"/>
                  <a:pt x="441960" y="1391920"/>
                </a:cubicBezTo>
                <a:cubicBezTo>
                  <a:pt x="439230" y="1386459"/>
                  <a:pt x="435187" y="1381760"/>
                  <a:pt x="431800" y="1376680"/>
                </a:cubicBezTo>
                <a:cubicBezTo>
                  <a:pt x="424620" y="1340778"/>
                  <a:pt x="429450" y="1359471"/>
                  <a:pt x="416560" y="1320800"/>
                </a:cubicBezTo>
                <a:lnTo>
                  <a:pt x="411480" y="1305560"/>
                </a:lnTo>
                <a:cubicBezTo>
                  <a:pt x="409787" y="1300480"/>
                  <a:pt x="409370" y="1294775"/>
                  <a:pt x="406400" y="1290320"/>
                </a:cubicBezTo>
                <a:lnTo>
                  <a:pt x="396240" y="1275080"/>
                </a:lnTo>
                <a:cubicBezTo>
                  <a:pt x="394547" y="1266613"/>
                  <a:pt x="392705" y="1258175"/>
                  <a:pt x="391160" y="1249680"/>
                </a:cubicBezTo>
                <a:cubicBezTo>
                  <a:pt x="389317" y="1239546"/>
                  <a:pt x="388238" y="1229272"/>
                  <a:pt x="386080" y="1219200"/>
                </a:cubicBezTo>
                <a:cubicBezTo>
                  <a:pt x="383154" y="1205546"/>
                  <a:pt x="383666" y="1190178"/>
                  <a:pt x="375920" y="1178560"/>
                </a:cubicBezTo>
                <a:lnTo>
                  <a:pt x="365760" y="1163320"/>
                </a:lnTo>
                <a:cubicBezTo>
                  <a:pt x="363221" y="1148085"/>
                  <a:pt x="359465" y="1115777"/>
                  <a:pt x="350520" y="1102360"/>
                </a:cubicBezTo>
                <a:cubicBezTo>
                  <a:pt x="347133" y="1097280"/>
                  <a:pt x="342840" y="1092699"/>
                  <a:pt x="340360" y="1087120"/>
                </a:cubicBezTo>
                <a:cubicBezTo>
                  <a:pt x="336010" y="1077333"/>
                  <a:pt x="333587" y="1066800"/>
                  <a:pt x="330200" y="1056640"/>
                </a:cubicBezTo>
                <a:cubicBezTo>
                  <a:pt x="328507" y="1051560"/>
                  <a:pt x="326419" y="1046595"/>
                  <a:pt x="325120" y="1041400"/>
                </a:cubicBezTo>
                <a:cubicBezTo>
                  <a:pt x="321733" y="1027853"/>
                  <a:pt x="319376" y="1014007"/>
                  <a:pt x="314960" y="1000760"/>
                </a:cubicBezTo>
                <a:cubicBezTo>
                  <a:pt x="313267" y="995680"/>
                  <a:pt x="311351" y="990669"/>
                  <a:pt x="309880" y="985520"/>
                </a:cubicBezTo>
                <a:cubicBezTo>
                  <a:pt x="307962" y="978807"/>
                  <a:pt x="307550" y="971617"/>
                  <a:pt x="304800" y="965200"/>
                </a:cubicBezTo>
                <a:cubicBezTo>
                  <a:pt x="302395" y="959588"/>
                  <a:pt x="298027" y="955040"/>
                  <a:pt x="294640" y="949960"/>
                </a:cubicBezTo>
                <a:cubicBezTo>
                  <a:pt x="291528" y="931291"/>
                  <a:pt x="288740" y="912540"/>
                  <a:pt x="284480" y="894080"/>
                </a:cubicBezTo>
                <a:cubicBezTo>
                  <a:pt x="281340" y="880474"/>
                  <a:pt x="278736" y="866687"/>
                  <a:pt x="274320" y="853440"/>
                </a:cubicBezTo>
                <a:cubicBezTo>
                  <a:pt x="270933" y="843280"/>
                  <a:pt x="270101" y="831871"/>
                  <a:pt x="264160" y="822960"/>
                </a:cubicBezTo>
                <a:lnTo>
                  <a:pt x="254000" y="807720"/>
                </a:lnTo>
                <a:cubicBezTo>
                  <a:pt x="252307" y="792480"/>
                  <a:pt x="251927" y="777036"/>
                  <a:pt x="248920" y="762000"/>
                </a:cubicBezTo>
                <a:cubicBezTo>
                  <a:pt x="246820" y="751498"/>
                  <a:pt x="240860" y="742022"/>
                  <a:pt x="238760" y="731520"/>
                </a:cubicBezTo>
                <a:cubicBezTo>
                  <a:pt x="235268" y="714061"/>
                  <a:pt x="233383" y="702540"/>
                  <a:pt x="228600" y="685800"/>
                </a:cubicBezTo>
                <a:cubicBezTo>
                  <a:pt x="227129" y="680651"/>
                  <a:pt x="224991" y="675709"/>
                  <a:pt x="223520" y="670560"/>
                </a:cubicBezTo>
                <a:cubicBezTo>
                  <a:pt x="221602" y="663847"/>
                  <a:pt x="220358" y="656953"/>
                  <a:pt x="218440" y="650240"/>
                </a:cubicBezTo>
                <a:cubicBezTo>
                  <a:pt x="216969" y="645091"/>
                  <a:pt x="214769" y="640166"/>
                  <a:pt x="213360" y="635000"/>
                </a:cubicBezTo>
                <a:cubicBezTo>
                  <a:pt x="209686" y="621528"/>
                  <a:pt x="206587" y="607907"/>
                  <a:pt x="203200" y="594360"/>
                </a:cubicBezTo>
                <a:cubicBezTo>
                  <a:pt x="201507" y="587587"/>
                  <a:pt x="200328" y="580664"/>
                  <a:pt x="198120" y="574040"/>
                </a:cubicBezTo>
                <a:cubicBezTo>
                  <a:pt x="194733" y="563880"/>
                  <a:pt x="193901" y="552471"/>
                  <a:pt x="187960" y="543560"/>
                </a:cubicBezTo>
                <a:cubicBezTo>
                  <a:pt x="158843" y="499884"/>
                  <a:pt x="193752" y="555144"/>
                  <a:pt x="172720" y="513080"/>
                </a:cubicBezTo>
                <a:cubicBezTo>
                  <a:pt x="169990" y="507619"/>
                  <a:pt x="165290" y="503301"/>
                  <a:pt x="162560" y="497840"/>
                </a:cubicBezTo>
                <a:cubicBezTo>
                  <a:pt x="160165" y="493051"/>
                  <a:pt x="159875" y="487389"/>
                  <a:pt x="157480" y="482600"/>
                </a:cubicBezTo>
                <a:cubicBezTo>
                  <a:pt x="154750" y="477139"/>
                  <a:pt x="149800" y="472939"/>
                  <a:pt x="147320" y="467360"/>
                </a:cubicBezTo>
                <a:cubicBezTo>
                  <a:pt x="137662" y="445630"/>
                  <a:pt x="137991" y="437248"/>
                  <a:pt x="132080" y="416560"/>
                </a:cubicBezTo>
                <a:cubicBezTo>
                  <a:pt x="130609" y="411411"/>
                  <a:pt x="128693" y="406400"/>
                  <a:pt x="127000" y="401320"/>
                </a:cubicBezTo>
                <a:cubicBezTo>
                  <a:pt x="125307" y="360680"/>
                  <a:pt x="123372" y="320049"/>
                  <a:pt x="121920" y="279400"/>
                </a:cubicBezTo>
                <a:cubicBezTo>
                  <a:pt x="119985" y="225221"/>
                  <a:pt x="119933" y="170965"/>
                  <a:pt x="116840" y="116840"/>
                </a:cubicBezTo>
                <a:cubicBezTo>
                  <a:pt x="116535" y="111494"/>
                  <a:pt x="112922" y="106827"/>
                  <a:pt x="111760" y="101600"/>
                </a:cubicBezTo>
                <a:cubicBezTo>
                  <a:pt x="109526" y="91545"/>
                  <a:pt x="108373" y="81280"/>
                  <a:pt x="106680" y="71120"/>
                </a:cubicBezTo>
                <a:lnTo>
                  <a:pt x="116840" y="30480"/>
                </a:lnTo>
              </a:path>
            </a:pathLst>
          </a:custGeom>
          <a:solidFill>
            <a:srgbClr val="FF0000">
              <a:alpha val="30000"/>
            </a:srgb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Area for Training</a:t>
            </a:r>
            <a:endParaRPr lang="zh-CN" altLang="en-US" dirty="0"/>
          </a:p>
        </p:txBody>
      </p:sp>
      <p:sp>
        <p:nvSpPr>
          <p:cNvPr id="45" name="TextBox 11">
            <a:extLst>
              <a:ext uri="{FF2B5EF4-FFF2-40B4-BE49-F238E27FC236}">
                <a16:creationId xmlns:a16="http://schemas.microsoft.com/office/drawing/2014/main" id="{CEC9D883-C181-4211-842F-A9CA0FDEE2B8}"/>
              </a:ext>
            </a:extLst>
          </p:cNvPr>
          <p:cNvSpPr txBox="1"/>
          <p:nvPr/>
        </p:nvSpPr>
        <p:spPr>
          <a:xfrm>
            <a:off x="395536" y="939947"/>
            <a:ext cx="150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Area</a:t>
            </a:r>
            <a:endParaRPr lang="zh-CN" altLang="en-US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BBF42998-630E-43CF-8704-1502FDEA5160}"/>
              </a:ext>
            </a:extLst>
          </p:cNvPr>
          <p:cNvSpPr/>
          <p:nvPr/>
        </p:nvSpPr>
        <p:spPr>
          <a:xfrm>
            <a:off x="6231414" y="1294265"/>
            <a:ext cx="2301026" cy="3296966"/>
          </a:xfrm>
          <a:custGeom>
            <a:avLst/>
            <a:gdLst>
              <a:gd name="connsiteX0" fmla="*/ 7962 w 2301026"/>
              <a:gd name="connsiteY0" fmla="*/ 68868 h 3296966"/>
              <a:gd name="connsiteX1" fmla="*/ 33362 w 2301026"/>
              <a:gd name="connsiteY1" fmla="*/ 1178002 h 3296966"/>
              <a:gd name="connsiteX2" fmla="*/ 134962 w 2301026"/>
              <a:gd name="connsiteY2" fmla="*/ 2913668 h 3296966"/>
              <a:gd name="connsiteX3" fmla="*/ 134962 w 2301026"/>
              <a:gd name="connsiteY3" fmla="*/ 3260802 h 3296966"/>
              <a:gd name="connsiteX4" fmla="*/ 304295 w 2301026"/>
              <a:gd name="connsiteY4" fmla="*/ 3286202 h 3296966"/>
              <a:gd name="connsiteX5" fmla="*/ 964695 w 2301026"/>
              <a:gd name="connsiteY5" fmla="*/ 3277735 h 3296966"/>
              <a:gd name="connsiteX6" fmla="*/ 1769029 w 2301026"/>
              <a:gd name="connsiteY6" fmla="*/ 3277735 h 3296966"/>
              <a:gd name="connsiteX7" fmla="*/ 2243162 w 2301026"/>
              <a:gd name="connsiteY7" fmla="*/ 3260802 h 3296966"/>
              <a:gd name="connsiteX8" fmla="*/ 2293962 w 2301026"/>
              <a:gd name="connsiteY8" fmla="*/ 3150735 h 3296966"/>
              <a:gd name="connsiteX9" fmla="*/ 2251629 w 2301026"/>
              <a:gd name="connsiteY9" fmla="*/ 2854402 h 3296966"/>
              <a:gd name="connsiteX10" fmla="*/ 2260095 w 2301026"/>
              <a:gd name="connsiteY10" fmla="*/ 1728335 h 3296966"/>
              <a:gd name="connsiteX11" fmla="*/ 2234695 w 2301026"/>
              <a:gd name="connsiteY11" fmla="*/ 348268 h 3296966"/>
              <a:gd name="connsiteX12" fmla="*/ 2217762 w 2301026"/>
              <a:gd name="connsiteY12" fmla="*/ 94268 h 3296966"/>
              <a:gd name="connsiteX13" fmla="*/ 2014562 w 2301026"/>
              <a:gd name="connsiteY13" fmla="*/ 85802 h 3296966"/>
              <a:gd name="connsiteX14" fmla="*/ 1404962 w 2301026"/>
              <a:gd name="connsiteY14" fmla="*/ 111202 h 3296966"/>
              <a:gd name="connsiteX15" fmla="*/ 609095 w 2301026"/>
              <a:gd name="connsiteY15" fmla="*/ 94268 h 3296966"/>
              <a:gd name="connsiteX16" fmla="*/ 160362 w 2301026"/>
              <a:gd name="connsiteY16" fmla="*/ 111202 h 3296966"/>
              <a:gd name="connsiteX17" fmla="*/ 7962 w 2301026"/>
              <a:gd name="connsiteY17" fmla="*/ 68868 h 329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01026" h="3296966">
                <a:moveTo>
                  <a:pt x="7962" y="68868"/>
                </a:moveTo>
                <a:cubicBezTo>
                  <a:pt x="-13205" y="246668"/>
                  <a:pt x="12195" y="703869"/>
                  <a:pt x="33362" y="1178002"/>
                </a:cubicBezTo>
                <a:cubicBezTo>
                  <a:pt x="54529" y="1652135"/>
                  <a:pt x="118029" y="2566535"/>
                  <a:pt x="134962" y="2913668"/>
                </a:cubicBezTo>
                <a:cubicBezTo>
                  <a:pt x="151895" y="3260801"/>
                  <a:pt x="106740" y="3198713"/>
                  <a:pt x="134962" y="3260802"/>
                </a:cubicBezTo>
                <a:cubicBezTo>
                  <a:pt x="163184" y="3322891"/>
                  <a:pt x="304295" y="3286202"/>
                  <a:pt x="304295" y="3286202"/>
                </a:cubicBezTo>
                <a:lnTo>
                  <a:pt x="964695" y="3277735"/>
                </a:lnTo>
                <a:lnTo>
                  <a:pt x="1769029" y="3277735"/>
                </a:lnTo>
                <a:cubicBezTo>
                  <a:pt x="1982107" y="3274913"/>
                  <a:pt x="2155673" y="3281969"/>
                  <a:pt x="2243162" y="3260802"/>
                </a:cubicBezTo>
                <a:cubicBezTo>
                  <a:pt x="2330651" y="3239635"/>
                  <a:pt x="2292551" y="3218468"/>
                  <a:pt x="2293962" y="3150735"/>
                </a:cubicBezTo>
                <a:cubicBezTo>
                  <a:pt x="2295373" y="3083002"/>
                  <a:pt x="2257273" y="3091469"/>
                  <a:pt x="2251629" y="2854402"/>
                </a:cubicBezTo>
                <a:cubicBezTo>
                  <a:pt x="2245985" y="2617335"/>
                  <a:pt x="2262917" y="2146024"/>
                  <a:pt x="2260095" y="1728335"/>
                </a:cubicBezTo>
                <a:cubicBezTo>
                  <a:pt x="2257273" y="1310646"/>
                  <a:pt x="2241750" y="620612"/>
                  <a:pt x="2234695" y="348268"/>
                </a:cubicBezTo>
                <a:cubicBezTo>
                  <a:pt x="2227640" y="75924"/>
                  <a:pt x="2254451" y="138012"/>
                  <a:pt x="2217762" y="94268"/>
                </a:cubicBezTo>
                <a:cubicBezTo>
                  <a:pt x="2181073" y="50524"/>
                  <a:pt x="2150029" y="82980"/>
                  <a:pt x="2014562" y="85802"/>
                </a:cubicBezTo>
                <a:cubicBezTo>
                  <a:pt x="1879095" y="88624"/>
                  <a:pt x="1639206" y="109791"/>
                  <a:pt x="1404962" y="111202"/>
                </a:cubicBezTo>
                <a:cubicBezTo>
                  <a:pt x="1170718" y="112613"/>
                  <a:pt x="816528" y="94268"/>
                  <a:pt x="609095" y="94268"/>
                </a:cubicBezTo>
                <a:cubicBezTo>
                  <a:pt x="401662" y="94268"/>
                  <a:pt x="257729" y="108380"/>
                  <a:pt x="160362" y="111202"/>
                </a:cubicBezTo>
                <a:cubicBezTo>
                  <a:pt x="62995" y="114024"/>
                  <a:pt x="29129" y="-108932"/>
                  <a:pt x="7962" y="68868"/>
                </a:cubicBezTo>
                <a:close/>
              </a:path>
            </a:pathLst>
          </a:custGeom>
          <a:solidFill>
            <a:srgbClr val="FFFF00">
              <a:alpha val="30000"/>
            </a:srgb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Area for Denoising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4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45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Field Data Test: </a:t>
            </a:r>
            <a:r>
              <a:rPr lang="en-US" altLang="zh-CN" sz="3200" dirty="0">
                <a:solidFill>
                  <a:schemeClr val="bg1"/>
                </a:solidFill>
                <a:cs typeface="Times New Roman" panose="02020603050405020304" pitchFamily="18" charset="0"/>
              </a:rPr>
              <a:t>Training Phase</a:t>
            </a:r>
            <a:endParaRPr lang="zh-CN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9091" y="3194851"/>
            <a:ext cx="52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(s)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40" y="4541019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(km)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267" y="910236"/>
            <a:ext cx="422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Data </a:t>
            </a:r>
            <a:r>
              <a:rPr lang="en-US" altLang="zh-CN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altLang="zh-CN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(near offset)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10 CSGs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Hz~60 Hz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 surface waves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4EC9397F-C1F7-474D-AB7A-7EA2C65D3FF2}"/>
              </a:ext>
            </a:extLst>
          </p:cNvPr>
          <p:cNvSpPr txBox="1"/>
          <p:nvPr/>
        </p:nvSpPr>
        <p:spPr>
          <a:xfrm>
            <a:off x="68249" y="229979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7D0BFA57-45E2-423A-91EE-0BBD51C6A84C}"/>
              </a:ext>
            </a:extLst>
          </p:cNvPr>
          <p:cNvSpPr txBox="1"/>
          <p:nvPr/>
        </p:nvSpPr>
        <p:spPr>
          <a:xfrm>
            <a:off x="-36512" y="428019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3399E563-61A1-48E8-8B4F-CB7A768E06D7}"/>
              </a:ext>
            </a:extLst>
          </p:cNvPr>
          <p:cNvSpPr txBox="1"/>
          <p:nvPr/>
        </p:nvSpPr>
        <p:spPr>
          <a:xfrm>
            <a:off x="1825555" y="450827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1.3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CB5945A7-9939-4195-BA6B-E3CDD9D1EF59}"/>
              </a:ext>
            </a:extLst>
          </p:cNvPr>
          <p:cNvSpPr txBox="1"/>
          <p:nvPr/>
        </p:nvSpPr>
        <p:spPr>
          <a:xfrm>
            <a:off x="170383" y="447662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0.2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1" name="csg_1">
            <a:extLst>
              <a:ext uri="{FF2B5EF4-FFF2-40B4-BE49-F238E27FC236}">
                <a16:creationId xmlns:a16="http://schemas.microsoft.com/office/drawing/2014/main" id="{C8A05DE1-63DF-4631-AF16-C8E6E50DE00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768" r="9689" b="10938"/>
          <a:stretch/>
        </p:blipFill>
        <p:spPr>
          <a:xfrm>
            <a:off x="308655" y="2446350"/>
            <a:ext cx="1774800" cy="20376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7" name="csg_31">
            <a:extLst>
              <a:ext uri="{FF2B5EF4-FFF2-40B4-BE49-F238E27FC236}">
                <a16:creationId xmlns:a16="http://schemas.microsoft.com/office/drawing/2014/main" id="{1DE8594A-45A0-40FD-B09A-1FEE95F7D6C8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768" r="9939" b="10938"/>
          <a:stretch/>
        </p:blipFill>
        <p:spPr>
          <a:xfrm>
            <a:off x="2699264" y="2439020"/>
            <a:ext cx="1774800" cy="2037600"/>
          </a:xfrm>
          <a:prstGeom prst="rect">
            <a:avLst/>
          </a:prstGeom>
          <a:ln>
            <a:solidFill>
              <a:srgbClr val="FFFF00"/>
            </a:solidFill>
          </a:ln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FA46152-814E-45D1-B3F1-DF125D6B21E9}"/>
              </a:ext>
            </a:extLst>
          </p:cNvPr>
          <p:cNvGrpSpPr/>
          <p:nvPr/>
        </p:nvGrpSpPr>
        <p:grpSpPr>
          <a:xfrm>
            <a:off x="5076056" y="1759457"/>
            <a:ext cx="3315344" cy="2965484"/>
            <a:chOff x="3564512" y="926407"/>
            <a:chExt cx="4754880" cy="4133088"/>
          </a:xfrm>
        </p:grpSpPr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A1E4D422-17CA-4BE0-84FB-6AE7680BF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7669" r="9425" b="10850"/>
            <a:stretch/>
          </p:blipFill>
          <p:spPr>
            <a:xfrm>
              <a:off x="3564512" y="933954"/>
              <a:ext cx="4754880" cy="4125541"/>
            </a:xfrm>
            <a:prstGeom prst="rect">
              <a:avLst/>
            </a:prstGeom>
          </p:spPr>
        </p:pic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9BD0CE17-E4EF-4940-9D5C-8631C3F7366D}"/>
                </a:ext>
              </a:extLst>
            </p:cNvPr>
            <p:cNvGrpSpPr/>
            <p:nvPr/>
          </p:nvGrpSpPr>
          <p:grpSpPr>
            <a:xfrm>
              <a:off x="3564512" y="926407"/>
              <a:ext cx="4754880" cy="4133088"/>
              <a:chOff x="2212848" y="1325880"/>
              <a:chExt cx="4754880" cy="4133088"/>
            </a:xfrm>
          </p:grpSpPr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ED2692EE-833E-4049-B496-AAA0B721F185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DC052197-9032-43D1-81B9-BED97B6AA19B}"/>
                  </a:ext>
                </a:extLst>
              </p:cNvPr>
              <p:cNvCxnSpPr/>
              <p:nvPr/>
            </p:nvCxnSpPr>
            <p:spPr>
              <a:xfrm>
                <a:off x="30053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3BE265F2-7D4B-4A05-99BA-20BAB5AB883E}"/>
                  </a:ext>
                </a:extLst>
              </p:cNvPr>
              <p:cNvCxnSpPr/>
              <p:nvPr/>
            </p:nvCxnSpPr>
            <p:spPr>
              <a:xfrm>
                <a:off x="37978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5883E945-81FE-4704-A346-9F8FBDC038D0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A78BDD83-98ED-4E34-A1CE-DF9F94D394B9}"/>
                  </a:ext>
                </a:extLst>
              </p:cNvPr>
              <p:cNvCxnSpPr/>
              <p:nvPr/>
            </p:nvCxnSpPr>
            <p:spPr>
              <a:xfrm>
                <a:off x="53827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3CF5EB3B-3719-4287-8112-974FB86EBEB0}"/>
                  </a:ext>
                </a:extLst>
              </p:cNvPr>
              <p:cNvCxnSpPr/>
              <p:nvPr/>
            </p:nvCxnSpPr>
            <p:spPr>
              <a:xfrm>
                <a:off x="61752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30547F2A-FD82-41BC-95B0-CE51443498C0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3A9483EB-7DB4-4907-96D7-2ABC1D1E1250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936C4487-A7FE-45A2-94C0-392E5240C69E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B5BD25D0-9630-4CE2-A576-8ED34224F85F}"/>
                  </a:ext>
                </a:extLst>
              </p:cNvPr>
              <p:cNvCxnSpPr/>
              <p:nvPr/>
            </p:nvCxnSpPr>
            <p:spPr>
              <a:xfrm>
                <a:off x="2212848" y="2149749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4F53D407-611A-444D-8EAF-32B66B9B55E7}"/>
                  </a:ext>
                </a:extLst>
              </p:cNvPr>
              <p:cNvCxnSpPr/>
              <p:nvPr/>
            </p:nvCxnSpPr>
            <p:spPr>
              <a:xfrm>
                <a:off x="2212848" y="297361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9691572B-8761-4612-AD74-B153B6E0D01E}"/>
                  </a:ext>
                </a:extLst>
              </p:cNvPr>
              <p:cNvCxnSpPr/>
              <p:nvPr/>
            </p:nvCxnSpPr>
            <p:spPr>
              <a:xfrm>
                <a:off x="2212848" y="3797487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CE76A390-13EA-471F-9638-D9CDC900EB50}"/>
                  </a:ext>
                </a:extLst>
              </p:cNvPr>
              <p:cNvCxnSpPr/>
              <p:nvPr/>
            </p:nvCxnSpPr>
            <p:spPr>
              <a:xfrm>
                <a:off x="2212848" y="462135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86" name="矩形 85" hidden="1">
              <a:extLst>
                <a:ext uri="{FF2B5EF4-FFF2-40B4-BE49-F238E27FC236}">
                  <a16:creationId xmlns:a16="http://schemas.microsoft.com/office/drawing/2014/main" id="{38173DAA-B032-4FEE-9D4B-3D2EE253FA98}"/>
                </a:ext>
              </a:extLst>
            </p:cNvPr>
            <p:cNvSpPr/>
            <p:nvPr/>
          </p:nvSpPr>
          <p:spPr>
            <a:xfrm>
              <a:off x="3599760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矩形 86" hidden="1">
              <a:extLst>
                <a:ext uri="{FF2B5EF4-FFF2-40B4-BE49-F238E27FC236}">
                  <a16:creationId xmlns:a16="http://schemas.microsoft.com/office/drawing/2014/main" id="{6F706013-5CF8-46CA-9B96-105CFAE0337B}"/>
                </a:ext>
              </a:extLst>
            </p:cNvPr>
            <p:cNvSpPr/>
            <p:nvPr/>
          </p:nvSpPr>
          <p:spPr>
            <a:xfrm>
              <a:off x="6768546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矩形 87" hidden="1">
              <a:extLst>
                <a:ext uri="{FF2B5EF4-FFF2-40B4-BE49-F238E27FC236}">
                  <a16:creationId xmlns:a16="http://schemas.microsoft.com/office/drawing/2014/main" id="{A75950A3-D2EA-420A-B0D9-B4FDFB89C26A}"/>
                </a:ext>
              </a:extLst>
            </p:cNvPr>
            <p:cNvSpPr/>
            <p:nvPr/>
          </p:nvSpPr>
          <p:spPr>
            <a:xfrm>
              <a:off x="439548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矩形 88" hidden="1">
              <a:extLst>
                <a:ext uri="{FF2B5EF4-FFF2-40B4-BE49-F238E27FC236}">
                  <a16:creationId xmlns:a16="http://schemas.microsoft.com/office/drawing/2014/main" id="{A599AEFC-9A7C-4950-9BDF-55DCC80C42D6}"/>
                </a:ext>
              </a:extLst>
            </p:cNvPr>
            <p:cNvSpPr/>
            <p:nvPr/>
          </p:nvSpPr>
          <p:spPr>
            <a:xfrm>
              <a:off x="5184250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矩形 89" hidden="1">
              <a:extLst>
                <a:ext uri="{FF2B5EF4-FFF2-40B4-BE49-F238E27FC236}">
                  <a16:creationId xmlns:a16="http://schemas.microsoft.com/office/drawing/2014/main" id="{54545775-78AB-4667-BA58-8A178CCEA998}"/>
                </a:ext>
              </a:extLst>
            </p:cNvPr>
            <p:cNvSpPr/>
            <p:nvPr/>
          </p:nvSpPr>
          <p:spPr>
            <a:xfrm>
              <a:off x="598376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矩形 90" hidden="1">
              <a:extLst>
                <a:ext uri="{FF2B5EF4-FFF2-40B4-BE49-F238E27FC236}">
                  <a16:creationId xmlns:a16="http://schemas.microsoft.com/office/drawing/2014/main" id="{4C3E3ECF-90B6-4BE3-AFD3-36CB0AC9A772}"/>
                </a:ext>
              </a:extLst>
            </p:cNvPr>
            <p:cNvSpPr/>
            <p:nvPr/>
          </p:nvSpPr>
          <p:spPr>
            <a:xfrm>
              <a:off x="6773118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矩形 91" hidden="1">
              <a:extLst>
                <a:ext uri="{FF2B5EF4-FFF2-40B4-BE49-F238E27FC236}">
                  <a16:creationId xmlns:a16="http://schemas.microsoft.com/office/drawing/2014/main" id="{26FB804F-E3ED-41E4-9FD2-64E8A3F70D91}"/>
                </a:ext>
              </a:extLst>
            </p:cNvPr>
            <p:cNvSpPr/>
            <p:nvPr/>
          </p:nvSpPr>
          <p:spPr>
            <a:xfrm>
              <a:off x="5984716" y="2597479"/>
              <a:ext cx="729616" cy="76809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矩形 92" hidden="1">
              <a:extLst>
                <a:ext uri="{FF2B5EF4-FFF2-40B4-BE49-F238E27FC236}">
                  <a16:creationId xmlns:a16="http://schemas.microsoft.com/office/drawing/2014/main" id="{F5A0DEEA-BA7D-4436-9AE3-42EE765692E3}"/>
                </a:ext>
              </a:extLst>
            </p:cNvPr>
            <p:cNvSpPr/>
            <p:nvPr/>
          </p:nvSpPr>
          <p:spPr>
            <a:xfrm>
              <a:off x="5983764" y="3434784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矩形 93" hidden="1">
              <a:extLst>
                <a:ext uri="{FF2B5EF4-FFF2-40B4-BE49-F238E27FC236}">
                  <a16:creationId xmlns:a16="http://schemas.microsoft.com/office/drawing/2014/main" id="{52BA2D42-7338-49A5-9284-7284C6016134}"/>
                </a:ext>
              </a:extLst>
            </p:cNvPr>
            <p:cNvSpPr/>
            <p:nvPr/>
          </p:nvSpPr>
          <p:spPr>
            <a:xfrm>
              <a:off x="6773118" y="342030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矩形 94" hidden="1">
              <a:extLst>
                <a:ext uri="{FF2B5EF4-FFF2-40B4-BE49-F238E27FC236}">
                  <a16:creationId xmlns:a16="http://schemas.microsoft.com/office/drawing/2014/main" id="{23CE1083-DAB3-462E-8898-CA8CB0EBD346}"/>
                </a:ext>
              </a:extLst>
            </p:cNvPr>
            <p:cNvSpPr/>
            <p:nvPr/>
          </p:nvSpPr>
          <p:spPr>
            <a:xfrm>
              <a:off x="6768546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矩形 95" hidden="1">
              <a:extLst>
                <a:ext uri="{FF2B5EF4-FFF2-40B4-BE49-F238E27FC236}">
                  <a16:creationId xmlns:a16="http://schemas.microsoft.com/office/drawing/2014/main" id="{6AD868CA-3702-4CB9-88F1-FCFAE22D8123}"/>
                </a:ext>
              </a:extLst>
            </p:cNvPr>
            <p:cNvSpPr/>
            <p:nvPr/>
          </p:nvSpPr>
          <p:spPr>
            <a:xfrm>
              <a:off x="7559264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矩形 96" hidden="1">
              <a:extLst>
                <a:ext uri="{FF2B5EF4-FFF2-40B4-BE49-F238E27FC236}">
                  <a16:creationId xmlns:a16="http://schemas.microsoft.com/office/drawing/2014/main" id="{A86DD62D-1CAB-4875-9FC4-6E9C23B178D3}"/>
                </a:ext>
              </a:extLst>
            </p:cNvPr>
            <p:cNvSpPr/>
            <p:nvPr/>
          </p:nvSpPr>
          <p:spPr>
            <a:xfrm>
              <a:off x="439091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矩形 97" hidden="1">
              <a:extLst>
                <a:ext uri="{FF2B5EF4-FFF2-40B4-BE49-F238E27FC236}">
                  <a16:creationId xmlns:a16="http://schemas.microsoft.com/office/drawing/2014/main" id="{0A0DAE3B-F29C-4E87-A25B-02E43933C511}"/>
                </a:ext>
              </a:extLst>
            </p:cNvPr>
            <p:cNvSpPr/>
            <p:nvPr/>
          </p:nvSpPr>
          <p:spPr>
            <a:xfrm>
              <a:off x="4390912" y="3431847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矩形 98" hidden="1">
              <a:extLst>
                <a:ext uri="{FF2B5EF4-FFF2-40B4-BE49-F238E27FC236}">
                  <a16:creationId xmlns:a16="http://schemas.microsoft.com/office/drawing/2014/main" id="{FED48256-0690-4754-8829-19495C5CB9FA}"/>
                </a:ext>
              </a:extLst>
            </p:cNvPr>
            <p:cNvSpPr/>
            <p:nvPr/>
          </p:nvSpPr>
          <p:spPr>
            <a:xfrm>
              <a:off x="3604332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矩形 99" hidden="1">
              <a:extLst>
                <a:ext uri="{FF2B5EF4-FFF2-40B4-BE49-F238E27FC236}">
                  <a16:creationId xmlns:a16="http://schemas.microsoft.com/office/drawing/2014/main" id="{3631BC7B-00E2-4545-981C-C5F71033A43A}"/>
                </a:ext>
              </a:extLst>
            </p:cNvPr>
            <p:cNvSpPr/>
            <p:nvPr/>
          </p:nvSpPr>
          <p:spPr>
            <a:xfrm>
              <a:off x="7559264" y="958411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矩形 100" hidden="1">
              <a:extLst>
                <a:ext uri="{FF2B5EF4-FFF2-40B4-BE49-F238E27FC236}">
                  <a16:creationId xmlns:a16="http://schemas.microsoft.com/office/drawing/2014/main" id="{9F9729AA-386C-4C08-ACB0-AE8FBE590CF1}"/>
                </a:ext>
              </a:extLst>
            </p:cNvPr>
            <p:cNvSpPr/>
            <p:nvPr/>
          </p:nvSpPr>
          <p:spPr>
            <a:xfrm>
              <a:off x="4395484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矩形 101" hidden="1">
              <a:extLst>
                <a:ext uri="{FF2B5EF4-FFF2-40B4-BE49-F238E27FC236}">
                  <a16:creationId xmlns:a16="http://schemas.microsoft.com/office/drawing/2014/main" id="{EBD5C13F-68F1-44DA-AA84-82A091AB3E46}"/>
                </a:ext>
              </a:extLst>
            </p:cNvPr>
            <p:cNvSpPr/>
            <p:nvPr/>
          </p:nvSpPr>
          <p:spPr>
            <a:xfrm>
              <a:off x="5184250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矩形 102" hidden="1">
              <a:extLst>
                <a:ext uri="{FF2B5EF4-FFF2-40B4-BE49-F238E27FC236}">
                  <a16:creationId xmlns:a16="http://schemas.microsoft.com/office/drawing/2014/main" id="{26672B10-FE36-443F-8162-A52B8C5F4E29}"/>
                </a:ext>
              </a:extLst>
            </p:cNvPr>
            <p:cNvSpPr/>
            <p:nvPr/>
          </p:nvSpPr>
          <p:spPr>
            <a:xfrm>
              <a:off x="7559264" y="2597480"/>
              <a:ext cx="720472" cy="768095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矩形 103" hidden="1">
              <a:extLst>
                <a:ext uri="{FF2B5EF4-FFF2-40B4-BE49-F238E27FC236}">
                  <a16:creationId xmlns:a16="http://schemas.microsoft.com/office/drawing/2014/main" id="{55380DF7-E2B5-48A2-AA40-D9EB9E186F5A}"/>
                </a:ext>
              </a:extLst>
            </p:cNvPr>
            <p:cNvSpPr/>
            <p:nvPr/>
          </p:nvSpPr>
          <p:spPr>
            <a:xfrm>
              <a:off x="5184250" y="3446649"/>
              <a:ext cx="756459" cy="735007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矩形 104" hidden="1">
              <a:extLst>
                <a:ext uri="{FF2B5EF4-FFF2-40B4-BE49-F238E27FC236}">
                  <a16:creationId xmlns:a16="http://schemas.microsoft.com/office/drawing/2014/main" id="{51F5CFE2-5106-43ED-8C31-CF90523DB2A6}"/>
                </a:ext>
              </a:extLst>
            </p:cNvPr>
            <p:cNvSpPr/>
            <p:nvPr/>
          </p:nvSpPr>
          <p:spPr>
            <a:xfrm>
              <a:off x="5184250" y="4255641"/>
              <a:ext cx="740664" cy="745852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矩形 105" hidden="1">
              <a:extLst>
                <a:ext uri="{FF2B5EF4-FFF2-40B4-BE49-F238E27FC236}">
                  <a16:creationId xmlns:a16="http://schemas.microsoft.com/office/drawing/2014/main" id="{8B2DDB22-D01C-4AD8-B13B-D31291A57CB2}"/>
                </a:ext>
              </a:extLst>
            </p:cNvPr>
            <p:cNvSpPr/>
            <p:nvPr/>
          </p:nvSpPr>
          <p:spPr>
            <a:xfrm>
              <a:off x="597919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TextBox 7">
            <a:extLst>
              <a:ext uri="{FF2B5EF4-FFF2-40B4-BE49-F238E27FC236}">
                <a16:creationId xmlns:a16="http://schemas.microsoft.com/office/drawing/2014/main" id="{1FB958C5-99F4-4BB9-A892-9C0B567DEA4B}"/>
              </a:ext>
            </a:extLst>
          </p:cNvPr>
          <p:cNvSpPr txBox="1"/>
          <p:nvPr/>
        </p:nvSpPr>
        <p:spPr>
          <a:xfrm>
            <a:off x="3272788" y="4515966"/>
            <a:ext cx="651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(km)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9">
            <a:extLst>
              <a:ext uri="{FF2B5EF4-FFF2-40B4-BE49-F238E27FC236}">
                <a16:creationId xmlns:a16="http://schemas.microsoft.com/office/drawing/2014/main" id="{458C60F3-6840-4D43-B49F-F3B64E43B2C5}"/>
              </a:ext>
            </a:extLst>
          </p:cNvPr>
          <p:cNvSpPr txBox="1"/>
          <p:nvPr/>
        </p:nvSpPr>
        <p:spPr>
          <a:xfrm>
            <a:off x="4231716" y="453548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1.3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09" name="TextBox 9">
            <a:extLst>
              <a:ext uri="{FF2B5EF4-FFF2-40B4-BE49-F238E27FC236}">
                <a16:creationId xmlns:a16="http://schemas.microsoft.com/office/drawing/2014/main" id="{A23B95E0-BC56-4A4E-ADEA-5EA2486635D1}"/>
              </a:ext>
            </a:extLst>
          </p:cNvPr>
          <p:cNvSpPr txBox="1"/>
          <p:nvPr/>
        </p:nvSpPr>
        <p:spPr>
          <a:xfrm>
            <a:off x="2576544" y="45038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0.2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0" name="TextBox 11">
            <a:extLst>
              <a:ext uri="{FF2B5EF4-FFF2-40B4-BE49-F238E27FC236}">
                <a16:creationId xmlns:a16="http://schemas.microsoft.com/office/drawing/2014/main" id="{449D565C-E033-406C-9B52-17EF5622978E}"/>
              </a:ext>
            </a:extLst>
          </p:cNvPr>
          <p:cNvSpPr txBox="1"/>
          <p:nvPr/>
        </p:nvSpPr>
        <p:spPr>
          <a:xfrm>
            <a:off x="738879" y="211003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CSG No. 1</a:t>
            </a:r>
            <a:endParaRPr lang="zh-CN" altLang="en-US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TextBox 11">
            <a:extLst>
              <a:ext uri="{FF2B5EF4-FFF2-40B4-BE49-F238E27FC236}">
                <a16:creationId xmlns:a16="http://schemas.microsoft.com/office/drawing/2014/main" id="{F572CAEE-EEA7-4B9E-8777-10D9D6D3A333}"/>
              </a:ext>
            </a:extLst>
          </p:cNvPr>
          <p:cNvSpPr txBox="1"/>
          <p:nvPr/>
        </p:nvSpPr>
        <p:spPr>
          <a:xfrm>
            <a:off x="3107561" y="2110038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CSG No. 31</a:t>
            </a:r>
            <a:endParaRPr lang="zh-CN" altLang="en-US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">
                <a:extLst>
                  <a:ext uri="{FF2B5EF4-FFF2-40B4-BE49-F238E27FC236}">
                    <a16:creationId xmlns:a16="http://schemas.microsoft.com/office/drawing/2014/main" id="{A62AFB60-ADBE-4B8E-AB2C-DA1DD384DF89}"/>
                  </a:ext>
                </a:extLst>
              </p:cNvPr>
              <p:cNvSpPr txBox="1"/>
              <p:nvPr/>
            </p:nvSpPr>
            <p:spPr>
              <a:xfrm>
                <a:off x="4499992" y="910235"/>
                <a:ext cx="42217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Learned Filters d</a:t>
                </a:r>
                <a:endParaRPr lang="en-US" altLang="zh-CN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286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filters with size of 21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altLang="zh-CN" sz="1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</a:p>
            </p:txBody>
          </p:sp>
        </mc:Choice>
        <mc:Fallback xmlns="">
          <p:sp>
            <p:nvSpPr>
              <p:cNvPr id="112" name="TextBox 11">
                <a:extLst>
                  <a:ext uri="{FF2B5EF4-FFF2-40B4-BE49-F238E27FC236}">
                    <a16:creationId xmlns:a16="http://schemas.microsoft.com/office/drawing/2014/main" id="{A62AFB60-ADBE-4B8E-AB2C-DA1DD384D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910235"/>
                <a:ext cx="4221715" cy="646331"/>
              </a:xfrm>
              <a:prstGeom prst="rect">
                <a:avLst/>
              </a:prstGeom>
              <a:blipFill>
                <a:blip r:embed="rId6"/>
                <a:stretch>
                  <a:fillRect l="-86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5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25" grpId="0"/>
      <p:bldP spid="26" grpId="0"/>
      <p:bldP spid="41" grpId="0"/>
      <p:bldP spid="42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内容占位符 3">
            <a:extLst>
              <a:ext uri="{FF2B5EF4-FFF2-40B4-BE49-F238E27FC236}">
                <a16:creationId xmlns:a16="http://schemas.microsoft.com/office/drawing/2014/main" id="{2B81E504-05FC-4621-8561-7A5522EE9B0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18680" r="37550" b="22777"/>
          <a:stretch/>
        </p:blipFill>
        <p:spPr>
          <a:xfrm>
            <a:off x="2865294" y="863999"/>
            <a:ext cx="1778400" cy="2016000"/>
          </a:xfrm>
        </p:spPr>
      </p:pic>
      <p:pic>
        <p:nvPicPr>
          <p:cNvPr id="57" name="内容占位符 3">
            <a:extLst>
              <a:ext uri="{FF2B5EF4-FFF2-40B4-BE49-F238E27FC236}">
                <a16:creationId xmlns:a16="http://schemas.microsoft.com/office/drawing/2014/main" id="{781573DE-3D39-4BE5-8C76-9BF111013878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3" t="18721" r="9494" b="22753"/>
          <a:stretch/>
        </p:blipFill>
        <p:spPr>
          <a:xfrm>
            <a:off x="2864852" y="2931790"/>
            <a:ext cx="1781761" cy="2012951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Field Data Test: </a:t>
            </a:r>
            <a:r>
              <a:rPr lang="en-US" altLang="zh-CN" sz="3200" dirty="0">
                <a:solidFill>
                  <a:schemeClr val="bg1"/>
                </a:solidFill>
                <a:cs typeface="Times New Roman" panose="02020603050405020304" pitchFamily="18" charset="0"/>
              </a:rPr>
              <a:t>Denoise Phase</a:t>
            </a:r>
            <a:endParaRPr lang="zh-CN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7" name="内容占位符 3">
            <a:extLst>
              <a:ext uri="{FF2B5EF4-FFF2-40B4-BE49-F238E27FC236}">
                <a16:creationId xmlns:a16="http://schemas.microsoft.com/office/drawing/2014/main" id="{1187B08A-E894-4D0E-ACAC-663357B4F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8405" r="65794" b="22367"/>
          <a:stretch/>
        </p:blipFill>
        <p:spPr>
          <a:xfrm>
            <a:off x="355271" y="2157414"/>
            <a:ext cx="1745755" cy="2037080"/>
          </a:xfrm>
          <a:prstGeom prst="rect">
            <a:avLst/>
          </a:prstGeom>
        </p:spPr>
      </p:pic>
      <p:sp>
        <p:nvSpPr>
          <p:cNvPr id="68" name="TextBox 24">
            <a:extLst>
              <a:ext uri="{FF2B5EF4-FFF2-40B4-BE49-F238E27FC236}">
                <a16:creationId xmlns:a16="http://schemas.microsoft.com/office/drawing/2014/main" id="{7024194F-06FA-41DA-9DC9-7DD1581FE9E8}"/>
              </a:ext>
            </a:extLst>
          </p:cNvPr>
          <p:cNvSpPr txBox="1"/>
          <p:nvPr/>
        </p:nvSpPr>
        <p:spPr>
          <a:xfrm>
            <a:off x="219024" y="420818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srgbClr val="FFFF00"/>
                </a:solidFill>
                <a:ea typeface="宋体" panose="02010600030101010101" pitchFamily="2" charset="-122"/>
              </a:rPr>
              <a:t>0.8</a:t>
            </a:r>
            <a:endParaRPr lang="zh-CN" altLang="en-US" sz="1600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69" name="TextBox 25">
            <a:extLst>
              <a:ext uri="{FF2B5EF4-FFF2-40B4-BE49-F238E27FC236}">
                <a16:creationId xmlns:a16="http://schemas.microsoft.com/office/drawing/2014/main" id="{167293AF-18C1-4E72-B073-59B3444A399E}"/>
              </a:ext>
            </a:extLst>
          </p:cNvPr>
          <p:cNvSpPr txBox="1"/>
          <p:nvPr/>
        </p:nvSpPr>
        <p:spPr>
          <a:xfrm>
            <a:off x="1783444" y="420818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srgbClr val="FFFF00"/>
                </a:solidFill>
                <a:ea typeface="宋体" panose="02010600030101010101" pitchFamily="2" charset="-122"/>
              </a:rPr>
              <a:t>1.9</a:t>
            </a:r>
            <a:endParaRPr lang="zh-CN" altLang="en-US" sz="1600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70" name="TextBox 26">
            <a:extLst>
              <a:ext uri="{FF2B5EF4-FFF2-40B4-BE49-F238E27FC236}">
                <a16:creationId xmlns:a16="http://schemas.microsoft.com/office/drawing/2014/main" id="{F4044414-8AE1-46E8-9850-E5E19112783B}"/>
              </a:ext>
            </a:extLst>
          </p:cNvPr>
          <p:cNvSpPr txBox="1"/>
          <p:nvPr/>
        </p:nvSpPr>
        <p:spPr>
          <a:xfrm>
            <a:off x="781503" y="4208189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7" name="TextBox 30">
            <a:extLst>
              <a:ext uri="{FF2B5EF4-FFF2-40B4-BE49-F238E27FC236}">
                <a16:creationId xmlns:a16="http://schemas.microsoft.com/office/drawing/2014/main" id="{E46CFEF7-AA41-4A86-8FC9-5CB583CC002D}"/>
              </a:ext>
            </a:extLst>
          </p:cNvPr>
          <p:cNvSpPr txBox="1"/>
          <p:nvPr/>
        </p:nvSpPr>
        <p:spPr>
          <a:xfrm>
            <a:off x="-30924" y="397635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8" name="TextBox 31">
            <a:extLst>
              <a:ext uri="{FF2B5EF4-FFF2-40B4-BE49-F238E27FC236}">
                <a16:creationId xmlns:a16="http://schemas.microsoft.com/office/drawing/2014/main" id="{F7E27CDB-66A5-413E-99FE-EF0EAFA09726}"/>
              </a:ext>
            </a:extLst>
          </p:cNvPr>
          <p:cNvSpPr txBox="1"/>
          <p:nvPr/>
        </p:nvSpPr>
        <p:spPr>
          <a:xfrm rot="16200000">
            <a:off x="-70999" y="305661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9" name="TextBox 32">
            <a:extLst>
              <a:ext uri="{FF2B5EF4-FFF2-40B4-BE49-F238E27FC236}">
                <a16:creationId xmlns:a16="http://schemas.microsoft.com/office/drawing/2014/main" id="{5285A655-8F9A-48D4-809F-24F3028DD28A}"/>
              </a:ext>
            </a:extLst>
          </p:cNvPr>
          <p:cNvSpPr txBox="1"/>
          <p:nvPr/>
        </p:nvSpPr>
        <p:spPr>
          <a:xfrm>
            <a:off x="-30924" y="210414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6EDCDD9-8975-412A-8F4C-202C0404A897}"/>
              </a:ext>
            </a:extLst>
          </p:cNvPr>
          <p:cNvGrpSpPr/>
          <p:nvPr/>
        </p:nvGrpSpPr>
        <p:grpSpPr>
          <a:xfrm>
            <a:off x="5053944" y="1481731"/>
            <a:ext cx="3894517" cy="3250259"/>
            <a:chOff x="3564512" y="926407"/>
            <a:chExt cx="4754880" cy="413308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7743BA67-853B-4027-B52B-64656144F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7669" r="9425" b="10850"/>
            <a:stretch/>
          </p:blipFill>
          <p:spPr>
            <a:xfrm>
              <a:off x="3564512" y="933954"/>
              <a:ext cx="4754880" cy="4125541"/>
            </a:xfrm>
            <a:prstGeom prst="rect">
              <a:avLst/>
            </a:prstGeom>
          </p:spPr>
        </p:pic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D0F4DDF2-E142-409E-ABE0-D0E89EF0CD5F}"/>
                </a:ext>
              </a:extLst>
            </p:cNvPr>
            <p:cNvGrpSpPr/>
            <p:nvPr/>
          </p:nvGrpSpPr>
          <p:grpSpPr>
            <a:xfrm>
              <a:off x="3564512" y="926407"/>
              <a:ext cx="4754880" cy="4133088"/>
              <a:chOff x="2212848" y="1325880"/>
              <a:chExt cx="4754880" cy="4133088"/>
            </a:xfrm>
          </p:grpSpPr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69EB5AB9-014F-4590-AE52-65B1614648FD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8E69307D-7723-4409-BD07-06720C1A3A2A}"/>
                  </a:ext>
                </a:extLst>
              </p:cNvPr>
              <p:cNvCxnSpPr/>
              <p:nvPr/>
            </p:nvCxnSpPr>
            <p:spPr>
              <a:xfrm>
                <a:off x="30053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6CCC2C3A-ADC1-412D-964B-B4BDDD11B607}"/>
                  </a:ext>
                </a:extLst>
              </p:cNvPr>
              <p:cNvCxnSpPr/>
              <p:nvPr/>
            </p:nvCxnSpPr>
            <p:spPr>
              <a:xfrm>
                <a:off x="37978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1203D1C8-DC41-48E6-B0BA-2585D48386FD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FCC5CD8C-C85E-4CD4-A0C7-F4699BA1BCCB}"/>
                  </a:ext>
                </a:extLst>
              </p:cNvPr>
              <p:cNvCxnSpPr/>
              <p:nvPr/>
            </p:nvCxnSpPr>
            <p:spPr>
              <a:xfrm>
                <a:off x="53827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BCAC9943-83DC-4E8A-B192-5D839F85DB2A}"/>
                  </a:ext>
                </a:extLst>
              </p:cNvPr>
              <p:cNvCxnSpPr/>
              <p:nvPr/>
            </p:nvCxnSpPr>
            <p:spPr>
              <a:xfrm>
                <a:off x="61752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A4855E24-310F-4F11-A262-4D757433FFE2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741DB8B5-7EB9-4CD2-B019-012A7FE94670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47BCB7C0-8C9A-4E9D-8F05-8C49813AF8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D77B547D-3832-4802-B870-EE972750E517}"/>
                  </a:ext>
                </a:extLst>
              </p:cNvPr>
              <p:cNvCxnSpPr/>
              <p:nvPr/>
            </p:nvCxnSpPr>
            <p:spPr>
              <a:xfrm>
                <a:off x="2212848" y="2149749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CB470C4E-6D49-44F6-AA43-0E28CF6D107B}"/>
                  </a:ext>
                </a:extLst>
              </p:cNvPr>
              <p:cNvCxnSpPr/>
              <p:nvPr/>
            </p:nvCxnSpPr>
            <p:spPr>
              <a:xfrm>
                <a:off x="2212848" y="297361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B785FC46-5D48-4F63-BFB7-7090F5CEA674}"/>
                  </a:ext>
                </a:extLst>
              </p:cNvPr>
              <p:cNvCxnSpPr/>
              <p:nvPr/>
            </p:nvCxnSpPr>
            <p:spPr>
              <a:xfrm>
                <a:off x="2212848" y="3797487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748EDDAC-1521-429C-B945-0F26F609F7E4}"/>
                  </a:ext>
                </a:extLst>
              </p:cNvPr>
              <p:cNvCxnSpPr/>
              <p:nvPr/>
            </p:nvCxnSpPr>
            <p:spPr>
              <a:xfrm>
                <a:off x="2212848" y="462135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61" name="矩形 60" hidden="1">
              <a:extLst>
                <a:ext uri="{FF2B5EF4-FFF2-40B4-BE49-F238E27FC236}">
                  <a16:creationId xmlns:a16="http://schemas.microsoft.com/office/drawing/2014/main" id="{CDC4698D-2D78-4CE2-A957-3FAC4B9B4985}"/>
                </a:ext>
              </a:extLst>
            </p:cNvPr>
            <p:cNvSpPr/>
            <p:nvPr/>
          </p:nvSpPr>
          <p:spPr>
            <a:xfrm>
              <a:off x="3599760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矩形 61" hidden="1">
              <a:extLst>
                <a:ext uri="{FF2B5EF4-FFF2-40B4-BE49-F238E27FC236}">
                  <a16:creationId xmlns:a16="http://schemas.microsoft.com/office/drawing/2014/main" id="{5A3EC919-BE22-45BF-B312-B2B090018303}"/>
                </a:ext>
              </a:extLst>
            </p:cNvPr>
            <p:cNvSpPr/>
            <p:nvPr/>
          </p:nvSpPr>
          <p:spPr>
            <a:xfrm>
              <a:off x="6768546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矩形 62" hidden="1">
              <a:extLst>
                <a:ext uri="{FF2B5EF4-FFF2-40B4-BE49-F238E27FC236}">
                  <a16:creationId xmlns:a16="http://schemas.microsoft.com/office/drawing/2014/main" id="{184983FA-380E-4673-95F6-EB79E2240FBA}"/>
                </a:ext>
              </a:extLst>
            </p:cNvPr>
            <p:cNvSpPr/>
            <p:nvPr/>
          </p:nvSpPr>
          <p:spPr>
            <a:xfrm>
              <a:off x="439548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矩形 63" hidden="1">
              <a:extLst>
                <a:ext uri="{FF2B5EF4-FFF2-40B4-BE49-F238E27FC236}">
                  <a16:creationId xmlns:a16="http://schemas.microsoft.com/office/drawing/2014/main" id="{24106988-1F74-4A56-9584-8D773B8092B7}"/>
                </a:ext>
              </a:extLst>
            </p:cNvPr>
            <p:cNvSpPr/>
            <p:nvPr/>
          </p:nvSpPr>
          <p:spPr>
            <a:xfrm>
              <a:off x="5184250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矩形 64" hidden="1">
              <a:extLst>
                <a:ext uri="{FF2B5EF4-FFF2-40B4-BE49-F238E27FC236}">
                  <a16:creationId xmlns:a16="http://schemas.microsoft.com/office/drawing/2014/main" id="{9B346479-548B-458F-84D4-C9E8842C2817}"/>
                </a:ext>
              </a:extLst>
            </p:cNvPr>
            <p:cNvSpPr/>
            <p:nvPr/>
          </p:nvSpPr>
          <p:spPr>
            <a:xfrm>
              <a:off x="598376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矩形 65" hidden="1">
              <a:extLst>
                <a:ext uri="{FF2B5EF4-FFF2-40B4-BE49-F238E27FC236}">
                  <a16:creationId xmlns:a16="http://schemas.microsoft.com/office/drawing/2014/main" id="{E6B01FE8-A3AA-4438-9394-062ED333F151}"/>
                </a:ext>
              </a:extLst>
            </p:cNvPr>
            <p:cNvSpPr/>
            <p:nvPr/>
          </p:nvSpPr>
          <p:spPr>
            <a:xfrm>
              <a:off x="6773118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矩形 110" hidden="1">
              <a:extLst>
                <a:ext uri="{FF2B5EF4-FFF2-40B4-BE49-F238E27FC236}">
                  <a16:creationId xmlns:a16="http://schemas.microsoft.com/office/drawing/2014/main" id="{3BAED9E3-56F8-4341-AB35-BFA3ED07AD88}"/>
                </a:ext>
              </a:extLst>
            </p:cNvPr>
            <p:cNvSpPr/>
            <p:nvPr/>
          </p:nvSpPr>
          <p:spPr>
            <a:xfrm>
              <a:off x="5984716" y="2597479"/>
              <a:ext cx="729616" cy="76809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矩形 111" hidden="1">
              <a:extLst>
                <a:ext uri="{FF2B5EF4-FFF2-40B4-BE49-F238E27FC236}">
                  <a16:creationId xmlns:a16="http://schemas.microsoft.com/office/drawing/2014/main" id="{1857567E-7D0C-4CE7-9156-C14867A6651F}"/>
                </a:ext>
              </a:extLst>
            </p:cNvPr>
            <p:cNvSpPr/>
            <p:nvPr/>
          </p:nvSpPr>
          <p:spPr>
            <a:xfrm>
              <a:off x="5983764" y="3434784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矩形 112" hidden="1">
              <a:extLst>
                <a:ext uri="{FF2B5EF4-FFF2-40B4-BE49-F238E27FC236}">
                  <a16:creationId xmlns:a16="http://schemas.microsoft.com/office/drawing/2014/main" id="{F0457C6B-9763-4624-B9B7-54F82EFB0C40}"/>
                </a:ext>
              </a:extLst>
            </p:cNvPr>
            <p:cNvSpPr/>
            <p:nvPr/>
          </p:nvSpPr>
          <p:spPr>
            <a:xfrm>
              <a:off x="6773118" y="342030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矩形 113" hidden="1">
              <a:extLst>
                <a:ext uri="{FF2B5EF4-FFF2-40B4-BE49-F238E27FC236}">
                  <a16:creationId xmlns:a16="http://schemas.microsoft.com/office/drawing/2014/main" id="{D14F437E-8921-4AC1-8CBF-FAF89E9F708E}"/>
                </a:ext>
              </a:extLst>
            </p:cNvPr>
            <p:cNvSpPr/>
            <p:nvPr/>
          </p:nvSpPr>
          <p:spPr>
            <a:xfrm>
              <a:off x="6768546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矩形 114" hidden="1">
              <a:extLst>
                <a:ext uri="{FF2B5EF4-FFF2-40B4-BE49-F238E27FC236}">
                  <a16:creationId xmlns:a16="http://schemas.microsoft.com/office/drawing/2014/main" id="{601A5494-78E3-48E3-8326-C619982EFD54}"/>
                </a:ext>
              </a:extLst>
            </p:cNvPr>
            <p:cNvSpPr/>
            <p:nvPr/>
          </p:nvSpPr>
          <p:spPr>
            <a:xfrm>
              <a:off x="7559264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矩形 115" hidden="1">
              <a:extLst>
                <a:ext uri="{FF2B5EF4-FFF2-40B4-BE49-F238E27FC236}">
                  <a16:creationId xmlns:a16="http://schemas.microsoft.com/office/drawing/2014/main" id="{AEA55DEA-6C5B-4D1D-B58F-E95FE3CD7A8A}"/>
                </a:ext>
              </a:extLst>
            </p:cNvPr>
            <p:cNvSpPr/>
            <p:nvPr/>
          </p:nvSpPr>
          <p:spPr>
            <a:xfrm>
              <a:off x="439091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矩形 116" hidden="1">
              <a:extLst>
                <a:ext uri="{FF2B5EF4-FFF2-40B4-BE49-F238E27FC236}">
                  <a16:creationId xmlns:a16="http://schemas.microsoft.com/office/drawing/2014/main" id="{82C7354B-1CD5-4E8E-AB61-71915F19CCE7}"/>
                </a:ext>
              </a:extLst>
            </p:cNvPr>
            <p:cNvSpPr/>
            <p:nvPr/>
          </p:nvSpPr>
          <p:spPr>
            <a:xfrm>
              <a:off x="4390912" y="3431847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矩形 117" hidden="1">
              <a:extLst>
                <a:ext uri="{FF2B5EF4-FFF2-40B4-BE49-F238E27FC236}">
                  <a16:creationId xmlns:a16="http://schemas.microsoft.com/office/drawing/2014/main" id="{BCCE0FEF-BBCD-4EBB-9E0E-2C993144DF4E}"/>
                </a:ext>
              </a:extLst>
            </p:cNvPr>
            <p:cNvSpPr/>
            <p:nvPr/>
          </p:nvSpPr>
          <p:spPr>
            <a:xfrm>
              <a:off x="3604332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矩形 118" hidden="1">
              <a:extLst>
                <a:ext uri="{FF2B5EF4-FFF2-40B4-BE49-F238E27FC236}">
                  <a16:creationId xmlns:a16="http://schemas.microsoft.com/office/drawing/2014/main" id="{E56B3E28-0D82-44E8-8B91-F1DBF8DA2B31}"/>
                </a:ext>
              </a:extLst>
            </p:cNvPr>
            <p:cNvSpPr/>
            <p:nvPr/>
          </p:nvSpPr>
          <p:spPr>
            <a:xfrm>
              <a:off x="7559264" y="958411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矩形 119" hidden="1">
              <a:extLst>
                <a:ext uri="{FF2B5EF4-FFF2-40B4-BE49-F238E27FC236}">
                  <a16:creationId xmlns:a16="http://schemas.microsoft.com/office/drawing/2014/main" id="{A177C824-7C62-42A8-B0D1-2FD2C11E392C}"/>
                </a:ext>
              </a:extLst>
            </p:cNvPr>
            <p:cNvSpPr/>
            <p:nvPr/>
          </p:nvSpPr>
          <p:spPr>
            <a:xfrm>
              <a:off x="4395484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矩形 120" hidden="1">
              <a:extLst>
                <a:ext uri="{FF2B5EF4-FFF2-40B4-BE49-F238E27FC236}">
                  <a16:creationId xmlns:a16="http://schemas.microsoft.com/office/drawing/2014/main" id="{CE145068-7B40-415C-BB9A-2ADEAE9304FE}"/>
                </a:ext>
              </a:extLst>
            </p:cNvPr>
            <p:cNvSpPr/>
            <p:nvPr/>
          </p:nvSpPr>
          <p:spPr>
            <a:xfrm>
              <a:off x="5184250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矩形 121" hidden="1">
              <a:extLst>
                <a:ext uri="{FF2B5EF4-FFF2-40B4-BE49-F238E27FC236}">
                  <a16:creationId xmlns:a16="http://schemas.microsoft.com/office/drawing/2014/main" id="{D6D939BF-E5B9-48D3-AFEC-B484173B7DE2}"/>
                </a:ext>
              </a:extLst>
            </p:cNvPr>
            <p:cNvSpPr/>
            <p:nvPr/>
          </p:nvSpPr>
          <p:spPr>
            <a:xfrm>
              <a:off x="7559264" y="2597480"/>
              <a:ext cx="720472" cy="768095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矩形 122" hidden="1">
              <a:extLst>
                <a:ext uri="{FF2B5EF4-FFF2-40B4-BE49-F238E27FC236}">
                  <a16:creationId xmlns:a16="http://schemas.microsoft.com/office/drawing/2014/main" id="{32795321-4418-4B73-AE8D-6252A19C9EDF}"/>
                </a:ext>
              </a:extLst>
            </p:cNvPr>
            <p:cNvSpPr/>
            <p:nvPr/>
          </p:nvSpPr>
          <p:spPr>
            <a:xfrm>
              <a:off x="5184250" y="3446649"/>
              <a:ext cx="756459" cy="735007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矩形 123" hidden="1">
              <a:extLst>
                <a:ext uri="{FF2B5EF4-FFF2-40B4-BE49-F238E27FC236}">
                  <a16:creationId xmlns:a16="http://schemas.microsoft.com/office/drawing/2014/main" id="{64B628C4-47EC-4146-A87E-08BF66AF21EF}"/>
                </a:ext>
              </a:extLst>
            </p:cNvPr>
            <p:cNvSpPr/>
            <p:nvPr/>
          </p:nvSpPr>
          <p:spPr>
            <a:xfrm>
              <a:off x="5184250" y="4255641"/>
              <a:ext cx="740664" cy="745852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矩形 124" hidden="1">
              <a:extLst>
                <a:ext uri="{FF2B5EF4-FFF2-40B4-BE49-F238E27FC236}">
                  <a16:creationId xmlns:a16="http://schemas.microsoft.com/office/drawing/2014/main" id="{75F4040E-0A1F-423B-A8BD-4B89400BAB57}"/>
                </a:ext>
              </a:extLst>
            </p:cNvPr>
            <p:cNvSpPr/>
            <p:nvPr/>
          </p:nvSpPr>
          <p:spPr>
            <a:xfrm>
              <a:off x="597919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9" name="TextBox 24">
            <a:extLst>
              <a:ext uri="{FF2B5EF4-FFF2-40B4-BE49-F238E27FC236}">
                <a16:creationId xmlns:a16="http://schemas.microsoft.com/office/drawing/2014/main" id="{4B16D3D9-6AE0-494F-9BC2-58E0FBEC82A6}"/>
              </a:ext>
            </a:extLst>
          </p:cNvPr>
          <p:cNvSpPr txBox="1"/>
          <p:nvPr/>
        </p:nvSpPr>
        <p:spPr>
          <a:xfrm>
            <a:off x="2778899" y="488503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0.8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0" name="TextBox 25">
            <a:extLst>
              <a:ext uri="{FF2B5EF4-FFF2-40B4-BE49-F238E27FC236}">
                <a16:creationId xmlns:a16="http://schemas.microsoft.com/office/drawing/2014/main" id="{C942CF37-3BF7-40D8-B344-7EAB16C161D7}"/>
              </a:ext>
            </a:extLst>
          </p:cNvPr>
          <p:cNvSpPr txBox="1"/>
          <p:nvPr/>
        </p:nvSpPr>
        <p:spPr>
          <a:xfrm>
            <a:off x="4343319" y="488503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1.9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1" name="TextBox 26">
            <a:extLst>
              <a:ext uri="{FF2B5EF4-FFF2-40B4-BE49-F238E27FC236}">
                <a16:creationId xmlns:a16="http://schemas.microsoft.com/office/drawing/2014/main" id="{B73C3D98-BD66-4C54-8B07-3E5E799B828F}"/>
              </a:ext>
            </a:extLst>
          </p:cNvPr>
          <p:cNvSpPr txBox="1"/>
          <p:nvPr/>
        </p:nvSpPr>
        <p:spPr>
          <a:xfrm>
            <a:off x="3341378" y="4885033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2" name="TextBox 30">
            <a:extLst>
              <a:ext uri="{FF2B5EF4-FFF2-40B4-BE49-F238E27FC236}">
                <a16:creationId xmlns:a16="http://schemas.microsoft.com/office/drawing/2014/main" id="{FF4BC03B-A467-4886-B605-6BEE53C93393}"/>
              </a:ext>
            </a:extLst>
          </p:cNvPr>
          <p:cNvSpPr txBox="1"/>
          <p:nvPr/>
        </p:nvSpPr>
        <p:spPr>
          <a:xfrm>
            <a:off x="2537379" y="264466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3" name="TextBox 31">
            <a:extLst>
              <a:ext uri="{FF2B5EF4-FFF2-40B4-BE49-F238E27FC236}">
                <a16:creationId xmlns:a16="http://schemas.microsoft.com/office/drawing/2014/main" id="{4E5F4224-FF25-419E-B9D2-5AA27E17E031}"/>
              </a:ext>
            </a:extLst>
          </p:cNvPr>
          <p:cNvSpPr txBox="1"/>
          <p:nvPr/>
        </p:nvSpPr>
        <p:spPr>
          <a:xfrm rot="16200000">
            <a:off x="2497304" y="172493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4" name="TextBox 32">
            <a:extLst>
              <a:ext uri="{FF2B5EF4-FFF2-40B4-BE49-F238E27FC236}">
                <a16:creationId xmlns:a16="http://schemas.microsoft.com/office/drawing/2014/main" id="{CBE79603-72AA-42DB-ADDB-858809A3C79C}"/>
              </a:ext>
            </a:extLst>
          </p:cNvPr>
          <p:cNvSpPr txBox="1"/>
          <p:nvPr/>
        </p:nvSpPr>
        <p:spPr>
          <a:xfrm>
            <a:off x="2537379" y="77246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5" name="TextBox 30">
            <a:extLst>
              <a:ext uri="{FF2B5EF4-FFF2-40B4-BE49-F238E27FC236}">
                <a16:creationId xmlns:a16="http://schemas.microsoft.com/office/drawing/2014/main" id="{239E1FF6-AF60-4890-A0C2-A8AD221EDB49}"/>
              </a:ext>
            </a:extLst>
          </p:cNvPr>
          <p:cNvSpPr txBox="1"/>
          <p:nvPr/>
        </p:nvSpPr>
        <p:spPr>
          <a:xfrm>
            <a:off x="2524647" y="470161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6" name="TextBox 31">
            <a:extLst>
              <a:ext uri="{FF2B5EF4-FFF2-40B4-BE49-F238E27FC236}">
                <a16:creationId xmlns:a16="http://schemas.microsoft.com/office/drawing/2014/main" id="{20EDF945-473A-4958-8B07-31A3790EC9CD}"/>
              </a:ext>
            </a:extLst>
          </p:cNvPr>
          <p:cNvSpPr txBox="1"/>
          <p:nvPr/>
        </p:nvSpPr>
        <p:spPr>
          <a:xfrm rot="16200000">
            <a:off x="2479748" y="3777051"/>
            <a:ext cx="50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7" name="TextBox 32">
            <a:extLst>
              <a:ext uri="{FF2B5EF4-FFF2-40B4-BE49-F238E27FC236}">
                <a16:creationId xmlns:a16="http://schemas.microsoft.com/office/drawing/2014/main" id="{92C20DDF-1E1C-455D-8DFC-EC7FB53A1383}"/>
              </a:ext>
            </a:extLst>
          </p:cNvPr>
          <p:cNvSpPr txBox="1"/>
          <p:nvPr/>
        </p:nvSpPr>
        <p:spPr>
          <a:xfrm>
            <a:off x="2524647" y="282940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8" name="TextBox 26">
            <a:extLst>
              <a:ext uri="{FF2B5EF4-FFF2-40B4-BE49-F238E27FC236}">
                <a16:creationId xmlns:a16="http://schemas.microsoft.com/office/drawing/2014/main" id="{577C1458-DAB0-4DE3-A304-2F131C620B1B}"/>
              </a:ext>
            </a:extLst>
          </p:cNvPr>
          <p:cNvSpPr txBox="1"/>
          <p:nvPr/>
        </p:nvSpPr>
        <p:spPr>
          <a:xfrm>
            <a:off x="698840" y="1881773"/>
            <a:ext cx="87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Raw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9" name="TextBox 26">
            <a:extLst>
              <a:ext uri="{FF2B5EF4-FFF2-40B4-BE49-F238E27FC236}">
                <a16:creationId xmlns:a16="http://schemas.microsoft.com/office/drawing/2014/main" id="{F62BB9E4-8215-4B1C-B059-A5D808CA47A4}"/>
              </a:ext>
            </a:extLst>
          </p:cNvPr>
          <p:cNvSpPr txBox="1"/>
          <p:nvPr/>
        </p:nvSpPr>
        <p:spPr>
          <a:xfrm>
            <a:off x="3131840" y="772461"/>
            <a:ext cx="1293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Denoised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0" name="TextBox 26">
            <a:extLst>
              <a:ext uri="{FF2B5EF4-FFF2-40B4-BE49-F238E27FC236}">
                <a16:creationId xmlns:a16="http://schemas.microsoft.com/office/drawing/2014/main" id="{19B0BF1F-2550-42F4-AA47-315C81DD65B0}"/>
              </a:ext>
            </a:extLst>
          </p:cNvPr>
          <p:cNvSpPr txBox="1"/>
          <p:nvPr/>
        </p:nvSpPr>
        <p:spPr>
          <a:xfrm>
            <a:off x="3413280" y="2876227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Residual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1" name="TextBox 11">
            <a:extLst>
              <a:ext uri="{FF2B5EF4-FFF2-40B4-BE49-F238E27FC236}">
                <a16:creationId xmlns:a16="http://schemas.microsoft.com/office/drawing/2014/main" id="{57999C22-958C-481A-A54B-A97B7340CCAF}"/>
              </a:ext>
            </a:extLst>
          </p:cNvPr>
          <p:cNvSpPr txBox="1"/>
          <p:nvPr/>
        </p:nvSpPr>
        <p:spPr>
          <a:xfrm>
            <a:off x="138963" y="864114"/>
            <a:ext cx="217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Denoising with all filters</a:t>
            </a:r>
            <a:endParaRPr lang="en-US" altLang="zh-CN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1">
            <a:extLst>
              <a:ext uri="{FF2B5EF4-FFF2-40B4-BE49-F238E27FC236}">
                <a16:creationId xmlns:a16="http://schemas.microsoft.com/office/drawing/2014/main" id="{78574FAE-BBA6-47D7-A3B7-DF1C99142A01}"/>
              </a:ext>
            </a:extLst>
          </p:cNvPr>
          <p:cNvSpPr txBox="1"/>
          <p:nvPr/>
        </p:nvSpPr>
        <p:spPr>
          <a:xfrm>
            <a:off x="6170276" y="1002613"/>
            <a:ext cx="185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Filters d</a:t>
            </a:r>
            <a:endParaRPr lang="en-US" altLang="zh-CN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4AC7E308-08C4-4BA8-91A2-5791EBDCEFD4}"/>
              </a:ext>
            </a:extLst>
          </p:cNvPr>
          <p:cNvSpPr/>
          <p:nvPr/>
        </p:nvSpPr>
        <p:spPr>
          <a:xfrm>
            <a:off x="2318829" y="1510445"/>
            <a:ext cx="284238" cy="2860594"/>
          </a:xfrm>
          <a:prstGeom prst="leftBrace">
            <a:avLst/>
          </a:prstGeom>
          <a:ln w="28575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8FC9EAD4-613D-4CC2-BBE1-BDEA1410BF72}"/>
              </a:ext>
            </a:extLst>
          </p:cNvPr>
          <p:cNvGrpSpPr/>
          <p:nvPr/>
        </p:nvGrpSpPr>
        <p:grpSpPr>
          <a:xfrm>
            <a:off x="5050206" y="1481727"/>
            <a:ext cx="3914282" cy="3250263"/>
            <a:chOff x="3564512" y="926407"/>
            <a:chExt cx="4754880" cy="4133088"/>
          </a:xfrm>
        </p:grpSpPr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C5DCF38D-0B44-4764-A483-BC3DCF9FF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7669" r="9425" b="10850"/>
            <a:stretch/>
          </p:blipFill>
          <p:spPr>
            <a:xfrm>
              <a:off x="3564512" y="933954"/>
              <a:ext cx="4754880" cy="4125541"/>
            </a:xfrm>
            <a:prstGeom prst="rect">
              <a:avLst/>
            </a:prstGeom>
          </p:spPr>
        </p:pic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8329FAA4-B3C2-4DF2-8618-6AC2AE2FB386}"/>
                </a:ext>
              </a:extLst>
            </p:cNvPr>
            <p:cNvGrpSpPr/>
            <p:nvPr/>
          </p:nvGrpSpPr>
          <p:grpSpPr>
            <a:xfrm>
              <a:off x="3564512" y="926407"/>
              <a:ext cx="4754880" cy="4133088"/>
              <a:chOff x="2212848" y="1325880"/>
              <a:chExt cx="4754880" cy="4133088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5C812B4F-0CD9-45BD-B966-D11F5BE21C53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23C50165-1F72-4C17-8A54-42AB571CCCD7}"/>
                  </a:ext>
                </a:extLst>
              </p:cNvPr>
              <p:cNvCxnSpPr/>
              <p:nvPr/>
            </p:nvCxnSpPr>
            <p:spPr>
              <a:xfrm>
                <a:off x="30053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52C8877D-9967-4FD2-88FE-9A7B95873FFD}"/>
                  </a:ext>
                </a:extLst>
              </p:cNvPr>
              <p:cNvCxnSpPr/>
              <p:nvPr/>
            </p:nvCxnSpPr>
            <p:spPr>
              <a:xfrm>
                <a:off x="37978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EA17B959-362D-43B8-9D94-1FD15E41EDF2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4D624D96-CC54-4BC5-A6FC-1AD656264CD2}"/>
                  </a:ext>
                </a:extLst>
              </p:cNvPr>
              <p:cNvCxnSpPr/>
              <p:nvPr/>
            </p:nvCxnSpPr>
            <p:spPr>
              <a:xfrm>
                <a:off x="53827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22D6A5F0-3D76-4F07-B72A-58FD7DE0629D}"/>
                  </a:ext>
                </a:extLst>
              </p:cNvPr>
              <p:cNvCxnSpPr/>
              <p:nvPr/>
            </p:nvCxnSpPr>
            <p:spPr>
              <a:xfrm>
                <a:off x="61752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1" name="直接连接符 100">
                <a:extLst>
                  <a:ext uri="{FF2B5EF4-FFF2-40B4-BE49-F238E27FC236}">
                    <a16:creationId xmlns:a16="http://schemas.microsoft.com/office/drawing/2014/main" id="{5C12522D-29ED-4A21-9199-65FE8EBF7DEC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F9454E67-9CED-4AE1-9F68-89CB7C6F4045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C93EBEED-D296-4592-B7CC-3F798CD10F4B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id="{110341D4-288B-4015-9766-881187DDF837}"/>
                  </a:ext>
                </a:extLst>
              </p:cNvPr>
              <p:cNvCxnSpPr/>
              <p:nvPr/>
            </p:nvCxnSpPr>
            <p:spPr>
              <a:xfrm>
                <a:off x="2212848" y="2149749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8F0E783F-5F0C-4021-A1AE-4E7BB9D984BE}"/>
                  </a:ext>
                </a:extLst>
              </p:cNvPr>
              <p:cNvCxnSpPr/>
              <p:nvPr/>
            </p:nvCxnSpPr>
            <p:spPr>
              <a:xfrm>
                <a:off x="2212848" y="297361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258B72B6-1C77-4FFD-A58E-609A6EF4C522}"/>
                  </a:ext>
                </a:extLst>
              </p:cNvPr>
              <p:cNvCxnSpPr/>
              <p:nvPr/>
            </p:nvCxnSpPr>
            <p:spPr>
              <a:xfrm>
                <a:off x="2212848" y="3797487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16B2AC79-E7D3-4C72-A337-6EE3148F7148}"/>
                  </a:ext>
                </a:extLst>
              </p:cNvPr>
              <p:cNvCxnSpPr/>
              <p:nvPr/>
            </p:nvCxnSpPr>
            <p:spPr>
              <a:xfrm>
                <a:off x="2212848" y="462135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3A876DEA-D32B-4E5F-81D3-9E97EE2F1F0F}"/>
                </a:ext>
              </a:extLst>
            </p:cNvPr>
            <p:cNvSpPr/>
            <p:nvPr/>
          </p:nvSpPr>
          <p:spPr>
            <a:xfrm>
              <a:off x="3599760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0D0D0B70-BA7A-4334-9EE0-78DECCEB0DBF}"/>
                </a:ext>
              </a:extLst>
            </p:cNvPr>
            <p:cNvSpPr/>
            <p:nvPr/>
          </p:nvSpPr>
          <p:spPr>
            <a:xfrm>
              <a:off x="6768546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98BED53B-B489-4439-8D8B-7D0FDEE6CBFB}"/>
                </a:ext>
              </a:extLst>
            </p:cNvPr>
            <p:cNvSpPr/>
            <p:nvPr/>
          </p:nvSpPr>
          <p:spPr>
            <a:xfrm>
              <a:off x="439548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529E5117-7473-41BF-80F7-AD4152292E6B}"/>
                </a:ext>
              </a:extLst>
            </p:cNvPr>
            <p:cNvSpPr/>
            <p:nvPr/>
          </p:nvSpPr>
          <p:spPr>
            <a:xfrm>
              <a:off x="5184250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1474FBBE-0A7A-4445-9C7F-5233F21D7672}"/>
                </a:ext>
              </a:extLst>
            </p:cNvPr>
            <p:cNvSpPr/>
            <p:nvPr/>
          </p:nvSpPr>
          <p:spPr>
            <a:xfrm>
              <a:off x="598376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44E3A633-247F-4D89-A9B6-B28616236A17}"/>
                </a:ext>
              </a:extLst>
            </p:cNvPr>
            <p:cNvSpPr/>
            <p:nvPr/>
          </p:nvSpPr>
          <p:spPr>
            <a:xfrm>
              <a:off x="6773118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CA5C5A7-18D9-4ACC-8EA2-BFC435A095C7}"/>
                </a:ext>
              </a:extLst>
            </p:cNvPr>
            <p:cNvSpPr/>
            <p:nvPr/>
          </p:nvSpPr>
          <p:spPr>
            <a:xfrm>
              <a:off x="5984716" y="2597479"/>
              <a:ext cx="729616" cy="76809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AAB33919-AF5C-4BD1-81F2-DC0AF47EC9D4}"/>
                </a:ext>
              </a:extLst>
            </p:cNvPr>
            <p:cNvSpPr/>
            <p:nvPr/>
          </p:nvSpPr>
          <p:spPr>
            <a:xfrm>
              <a:off x="5983764" y="3434784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8DEECAE8-B862-4AD5-858D-A42591E466A3}"/>
                </a:ext>
              </a:extLst>
            </p:cNvPr>
            <p:cNvSpPr/>
            <p:nvPr/>
          </p:nvSpPr>
          <p:spPr>
            <a:xfrm>
              <a:off x="6773118" y="342030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39729CFC-9D7B-4570-B9E7-FD34E9B37D84}"/>
                </a:ext>
              </a:extLst>
            </p:cNvPr>
            <p:cNvSpPr/>
            <p:nvPr/>
          </p:nvSpPr>
          <p:spPr>
            <a:xfrm>
              <a:off x="6768546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B2DB0CB9-0667-4055-89F8-052FC7B93321}"/>
                </a:ext>
              </a:extLst>
            </p:cNvPr>
            <p:cNvSpPr/>
            <p:nvPr/>
          </p:nvSpPr>
          <p:spPr>
            <a:xfrm>
              <a:off x="7559264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3A5B2FE-8EF6-4BA2-9242-5F043D7F5CC5}"/>
                </a:ext>
              </a:extLst>
            </p:cNvPr>
            <p:cNvSpPr/>
            <p:nvPr/>
          </p:nvSpPr>
          <p:spPr>
            <a:xfrm>
              <a:off x="439091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80919396-453B-48EF-8EFE-3DCD267A0FD1}"/>
                </a:ext>
              </a:extLst>
            </p:cNvPr>
            <p:cNvSpPr/>
            <p:nvPr/>
          </p:nvSpPr>
          <p:spPr>
            <a:xfrm>
              <a:off x="4390912" y="3431847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A9E6EB98-CA57-4941-9B31-2331ABDA26A9}"/>
                </a:ext>
              </a:extLst>
            </p:cNvPr>
            <p:cNvSpPr/>
            <p:nvPr/>
          </p:nvSpPr>
          <p:spPr>
            <a:xfrm>
              <a:off x="3604332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矩形 87" hidden="1">
              <a:extLst>
                <a:ext uri="{FF2B5EF4-FFF2-40B4-BE49-F238E27FC236}">
                  <a16:creationId xmlns:a16="http://schemas.microsoft.com/office/drawing/2014/main" id="{B84F962C-0E7A-49A9-8927-133B1BC23467}"/>
                </a:ext>
              </a:extLst>
            </p:cNvPr>
            <p:cNvSpPr/>
            <p:nvPr/>
          </p:nvSpPr>
          <p:spPr>
            <a:xfrm>
              <a:off x="7559264" y="958411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矩形 88" hidden="1">
              <a:extLst>
                <a:ext uri="{FF2B5EF4-FFF2-40B4-BE49-F238E27FC236}">
                  <a16:creationId xmlns:a16="http://schemas.microsoft.com/office/drawing/2014/main" id="{E4917C7A-AF7B-4667-8C2B-C3BACA41F1E6}"/>
                </a:ext>
              </a:extLst>
            </p:cNvPr>
            <p:cNvSpPr/>
            <p:nvPr/>
          </p:nvSpPr>
          <p:spPr>
            <a:xfrm>
              <a:off x="4395484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矩形 89" hidden="1">
              <a:extLst>
                <a:ext uri="{FF2B5EF4-FFF2-40B4-BE49-F238E27FC236}">
                  <a16:creationId xmlns:a16="http://schemas.microsoft.com/office/drawing/2014/main" id="{040ABD2A-7E63-4057-9846-0F9110FE0198}"/>
                </a:ext>
              </a:extLst>
            </p:cNvPr>
            <p:cNvSpPr/>
            <p:nvPr/>
          </p:nvSpPr>
          <p:spPr>
            <a:xfrm>
              <a:off x="5184250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矩形 90" hidden="1">
              <a:extLst>
                <a:ext uri="{FF2B5EF4-FFF2-40B4-BE49-F238E27FC236}">
                  <a16:creationId xmlns:a16="http://schemas.microsoft.com/office/drawing/2014/main" id="{C7AD4CF2-2BE0-4AE5-9D0E-D4E748514FC6}"/>
                </a:ext>
              </a:extLst>
            </p:cNvPr>
            <p:cNvSpPr/>
            <p:nvPr/>
          </p:nvSpPr>
          <p:spPr>
            <a:xfrm>
              <a:off x="7559264" y="2597480"/>
              <a:ext cx="720472" cy="768095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矩形 91" hidden="1">
              <a:extLst>
                <a:ext uri="{FF2B5EF4-FFF2-40B4-BE49-F238E27FC236}">
                  <a16:creationId xmlns:a16="http://schemas.microsoft.com/office/drawing/2014/main" id="{4F5E98AD-DF27-4AE1-94ED-EFE5606D525B}"/>
                </a:ext>
              </a:extLst>
            </p:cNvPr>
            <p:cNvSpPr/>
            <p:nvPr/>
          </p:nvSpPr>
          <p:spPr>
            <a:xfrm>
              <a:off x="5184250" y="3446649"/>
              <a:ext cx="756459" cy="735007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矩形 92" hidden="1">
              <a:extLst>
                <a:ext uri="{FF2B5EF4-FFF2-40B4-BE49-F238E27FC236}">
                  <a16:creationId xmlns:a16="http://schemas.microsoft.com/office/drawing/2014/main" id="{7E683DC8-D1FE-4121-8845-EDE1CE2B96A4}"/>
                </a:ext>
              </a:extLst>
            </p:cNvPr>
            <p:cNvSpPr/>
            <p:nvPr/>
          </p:nvSpPr>
          <p:spPr>
            <a:xfrm>
              <a:off x="5184250" y="4255641"/>
              <a:ext cx="740664" cy="745852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矩形 93" hidden="1">
              <a:extLst>
                <a:ext uri="{FF2B5EF4-FFF2-40B4-BE49-F238E27FC236}">
                  <a16:creationId xmlns:a16="http://schemas.microsoft.com/office/drawing/2014/main" id="{C140FC48-F798-485C-AC57-786E8F221B77}"/>
                </a:ext>
              </a:extLst>
            </p:cNvPr>
            <p:cNvSpPr/>
            <p:nvPr/>
          </p:nvSpPr>
          <p:spPr>
            <a:xfrm>
              <a:off x="597919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54" name="内容占位符 3">
            <a:extLst>
              <a:ext uri="{FF2B5EF4-FFF2-40B4-BE49-F238E27FC236}">
                <a16:creationId xmlns:a16="http://schemas.microsoft.com/office/drawing/2014/main" id="{CB9B43C4-7D8E-4183-B5E2-45336B9C87D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8405" r="65794" b="22367"/>
          <a:stretch/>
        </p:blipFill>
        <p:spPr>
          <a:xfrm>
            <a:off x="2865294" y="863999"/>
            <a:ext cx="1778400" cy="201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7D666C4-9211-4BBC-8DF3-2B56CEED5377}"/>
              </a:ext>
            </a:extLst>
          </p:cNvPr>
          <p:cNvSpPr/>
          <p:nvPr/>
        </p:nvSpPr>
        <p:spPr>
          <a:xfrm>
            <a:off x="3812620" y="859373"/>
            <a:ext cx="581509" cy="2016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9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107" grpId="0"/>
      <p:bldP spid="108" grpId="0"/>
      <p:bldP spid="109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650" y="334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/>
              <a:t>Outline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39998"/>
            <a:ext cx="8712968" cy="386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Theory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Numerical Results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52630A-29DA-478F-AAE9-33EB6596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9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C09FF2BC-5AA6-4554-BE74-1B5FDA9E65F4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5" t="18677" r="37534" b="23305"/>
          <a:stretch/>
        </p:blipFill>
        <p:spPr>
          <a:xfrm>
            <a:off x="2865599" y="863999"/>
            <a:ext cx="1778400" cy="2016000"/>
          </a:xfrm>
          <a:prstGeom prst="rect">
            <a:avLst/>
          </a:prstGeom>
        </p:spPr>
      </p:pic>
      <p:pic>
        <p:nvPicPr>
          <p:cNvPr id="137" name="图片 136">
            <a:extLst>
              <a:ext uri="{FF2B5EF4-FFF2-40B4-BE49-F238E27FC236}">
                <a16:creationId xmlns:a16="http://schemas.microsoft.com/office/drawing/2014/main" id="{CD7A43E7-97C8-4F2F-BB9D-025ACD5CE9D7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1" t="18683" r="9449" b="22682"/>
          <a:stretch/>
        </p:blipFill>
        <p:spPr>
          <a:xfrm>
            <a:off x="2865600" y="2931790"/>
            <a:ext cx="1782000" cy="2012400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34714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Field Data Test: </a:t>
            </a:r>
            <a:r>
              <a:rPr lang="en-US" altLang="zh-CN" sz="3200" dirty="0">
                <a:solidFill>
                  <a:schemeClr val="bg1"/>
                </a:solidFill>
                <a:cs typeface="Times New Roman" panose="02020603050405020304" pitchFamily="18" charset="0"/>
              </a:rPr>
              <a:t>Denoise Phase</a:t>
            </a:r>
            <a:endParaRPr lang="zh-CN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20</a:t>
            </a:fld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FA46152-814E-45D1-B3F1-DF125D6B21E9}"/>
              </a:ext>
            </a:extLst>
          </p:cNvPr>
          <p:cNvGrpSpPr/>
          <p:nvPr/>
        </p:nvGrpSpPr>
        <p:grpSpPr>
          <a:xfrm>
            <a:off x="5050206" y="1481727"/>
            <a:ext cx="3914282" cy="3250263"/>
            <a:chOff x="3564512" y="926407"/>
            <a:chExt cx="4754880" cy="4133088"/>
          </a:xfrm>
        </p:grpSpPr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A1E4D422-17CA-4BE0-84FB-6AE7680BF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7669" r="9425" b="10850"/>
            <a:stretch/>
          </p:blipFill>
          <p:spPr>
            <a:xfrm>
              <a:off x="3564512" y="933954"/>
              <a:ext cx="4754880" cy="4125541"/>
            </a:xfrm>
            <a:prstGeom prst="rect">
              <a:avLst/>
            </a:prstGeom>
          </p:spPr>
        </p:pic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9BD0CE17-E4EF-4940-9D5C-8631C3F7366D}"/>
                </a:ext>
              </a:extLst>
            </p:cNvPr>
            <p:cNvGrpSpPr/>
            <p:nvPr/>
          </p:nvGrpSpPr>
          <p:grpSpPr>
            <a:xfrm>
              <a:off x="3564512" y="926407"/>
              <a:ext cx="4754880" cy="4133088"/>
              <a:chOff x="2212848" y="1325880"/>
              <a:chExt cx="4754880" cy="4133088"/>
            </a:xfrm>
          </p:grpSpPr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ED2692EE-833E-4049-B496-AAA0B721F185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DC052197-9032-43D1-81B9-BED97B6AA19B}"/>
                  </a:ext>
                </a:extLst>
              </p:cNvPr>
              <p:cNvCxnSpPr/>
              <p:nvPr/>
            </p:nvCxnSpPr>
            <p:spPr>
              <a:xfrm>
                <a:off x="30053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3BE265F2-7D4B-4A05-99BA-20BAB5AB883E}"/>
                  </a:ext>
                </a:extLst>
              </p:cNvPr>
              <p:cNvCxnSpPr/>
              <p:nvPr/>
            </p:nvCxnSpPr>
            <p:spPr>
              <a:xfrm>
                <a:off x="37978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5883E945-81FE-4704-A346-9F8FBDC038D0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A78BDD83-98ED-4E34-A1CE-DF9F94D394B9}"/>
                  </a:ext>
                </a:extLst>
              </p:cNvPr>
              <p:cNvCxnSpPr/>
              <p:nvPr/>
            </p:nvCxnSpPr>
            <p:spPr>
              <a:xfrm>
                <a:off x="53827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3CF5EB3B-3719-4287-8112-974FB86EBEB0}"/>
                  </a:ext>
                </a:extLst>
              </p:cNvPr>
              <p:cNvCxnSpPr/>
              <p:nvPr/>
            </p:nvCxnSpPr>
            <p:spPr>
              <a:xfrm>
                <a:off x="61752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30547F2A-FD82-41BC-95B0-CE51443498C0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3A9483EB-7DB4-4907-96D7-2ABC1D1E1250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936C4487-A7FE-45A2-94C0-392E5240C69E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B5BD25D0-9630-4CE2-A576-8ED34224F85F}"/>
                  </a:ext>
                </a:extLst>
              </p:cNvPr>
              <p:cNvCxnSpPr/>
              <p:nvPr/>
            </p:nvCxnSpPr>
            <p:spPr>
              <a:xfrm>
                <a:off x="2212848" y="2149749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4F53D407-611A-444D-8EAF-32B66B9B55E7}"/>
                  </a:ext>
                </a:extLst>
              </p:cNvPr>
              <p:cNvCxnSpPr/>
              <p:nvPr/>
            </p:nvCxnSpPr>
            <p:spPr>
              <a:xfrm>
                <a:off x="2212848" y="297361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9691572B-8761-4612-AD74-B153B6E0D01E}"/>
                  </a:ext>
                </a:extLst>
              </p:cNvPr>
              <p:cNvCxnSpPr/>
              <p:nvPr/>
            </p:nvCxnSpPr>
            <p:spPr>
              <a:xfrm>
                <a:off x="2212848" y="3797487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CE76A390-13EA-471F-9638-D9CDC900EB50}"/>
                  </a:ext>
                </a:extLst>
              </p:cNvPr>
              <p:cNvCxnSpPr/>
              <p:nvPr/>
            </p:nvCxnSpPr>
            <p:spPr>
              <a:xfrm>
                <a:off x="2212848" y="462135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38173DAA-B032-4FEE-9D4B-3D2EE253FA98}"/>
                </a:ext>
              </a:extLst>
            </p:cNvPr>
            <p:cNvSpPr/>
            <p:nvPr/>
          </p:nvSpPr>
          <p:spPr>
            <a:xfrm>
              <a:off x="3599760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F706013-5CF8-46CA-9B96-105CFAE0337B}"/>
                </a:ext>
              </a:extLst>
            </p:cNvPr>
            <p:cNvSpPr/>
            <p:nvPr/>
          </p:nvSpPr>
          <p:spPr>
            <a:xfrm>
              <a:off x="6768546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75950A3-D2EA-420A-B0D9-B4FDFB89C26A}"/>
                </a:ext>
              </a:extLst>
            </p:cNvPr>
            <p:cNvSpPr/>
            <p:nvPr/>
          </p:nvSpPr>
          <p:spPr>
            <a:xfrm>
              <a:off x="439548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A599AEFC-9A7C-4950-9BDF-55DCC80C42D6}"/>
                </a:ext>
              </a:extLst>
            </p:cNvPr>
            <p:cNvSpPr/>
            <p:nvPr/>
          </p:nvSpPr>
          <p:spPr>
            <a:xfrm>
              <a:off x="5184250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4545775-78AB-4667-BA58-8A178CCEA998}"/>
                </a:ext>
              </a:extLst>
            </p:cNvPr>
            <p:cNvSpPr/>
            <p:nvPr/>
          </p:nvSpPr>
          <p:spPr>
            <a:xfrm>
              <a:off x="598376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4C3E3ECF-90B6-4BE3-AFD3-36CB0AC9A772}"/>
                </a:ext>
              </a:extLst>
            </p:cNvPr>
            <p:cNvSpPr/>
            <p:nvPr/>
          </p:nvSpPr>
          <p:spPr>
            <a:xfrm>
              <a:off x="6773118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26FB804F-E3ED-41E4-9FD2-64E8A3F70D91}"/>
                </a:ext>
              </a:extLst>
            </p:cNvPr>
            <p:cNvSpPr/>
            <p:nvPr/>
          </p:nvSpPr>
          <p:spPr>
            <a:xfrm>
              <a:off x="5984716" y="2597479"/>
              <a:ext cx="729616" cy="76809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F5A0DEEA-BA7D-4436-9AE3-42EE765692E3}"/>
                </a:ext>
              </a:extLst>
            </p:cNvPr>
            <p:cNvSpPr/>
            <p:nvPr/>
          </p:nvSpPr>
          <p:spPr>
            <a:xfrm>
              <a:off x="5983764" y="3434784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52BA2D42-7338-49A5-9284-7284C6016134}"/>
                </a:ext>
              </a:extLst>
            </p:cNvPr>
            <p:cNvSpPr/>
            <p:nvPr/>
          </p:nvSpPr>
          <p:spPr>
            <a:xfrm>
              <a:off x="6773118" y="342030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23CE1083-DAB3-462E-8898-CA8CB0EBD346}"/>
                </a:ext>
              </a:extLst>
            </p:cNvPr>
            <p:cNvSpPr/>
            <p:nvPr/>
          </p:nvSpPr>
          <p:spPr>
            <a:xfrm>
              <a:off x="6768546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AD868CA-3702-4CB9-88F1-FCFAE22D8123}"/>
                </a:ext>
              </a:extLst>
            </p:cNvPr>
            <p:cNvSpPr/>
            <p:nvPr/>
          </p:nvSpPr>
          <p:spPr>
            <a:xfrm>
              <a:off x="7559264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A86DD62D-1CAB-4875-9FC4-6E9C23B178D3}"/>
                </a:ext>
              </a:extLst>
            </p:cNvPr>
            <p:cNvSpPr/>
            <p:nvPr/>
          </p:nvSpPr>
          <p:spPr>
            <a:xfrm>
              <a:off x="439091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0A0DAE3B-F29C-4E87-A25B-02E43933C511}"/>
                </a:ext>
              </a:extLst>
            </p:cNvPr>
            <p:cNvSpPr/>
            <p:nvPr/>
          </p:nvSpPr>
          <p:spPr>
            <a:xfrm>
              <a:off x="4390912" y="3431847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FED48256-0690-4754-8829-19495C5CB9FA}"/>
                </a:ext>
              </a:extLst>
            </p:cNvPr>
            <p:cNvSpPr/>
            <p:nvPr/>
          </p:nvSpPr>
          <p:spPr>
            <a:xfrm>
              <a:off x="3604332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矩形 99" hidden="1">
              <a:extLst>
                <a:ext uri="{FF2B5EF4-FFF2-40B4-BE49-F238E27FC236}">
                  <a16:creationId xmlns:a16="http://schemas.microsoft.com/office/drawing/2014/main" id="{3631BC7B-00E2-4545-981C-C5F71033A43A}"/>
                </a:ext>
              </a:extLst>
            </p:cNvPr>
            <p:cNvSpPr/>
            <p:nvPr/>
          </p:nvSpPr>
          <p:spPr>
            <a:xfrm>
              <a:off x="7559264" y="958411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矩形 100" hidden="1">
              <a:extLst>
                <a:ext uri="{FF2B5EF4-FFF2-40B4-BE49-F238E27FC236}">
                  <a16:creationId xmlns:a16="http://schemas.microsoft.com/office/drawing/2014/main" id="{9F9729AA-386C-4C08-ACB0-AE8FBE590CF1}"/>
                </a:ext>
              </a:extLst>
            </p:cNvPr>
            <p:cNvSpPr/>
            <p:nvPr/>
          </p:nvSpPr>
          <p:spPr>
            <a:xfrm>
              <a:off x="4395484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矩形 101" hidden="1">
              <a:extLst>
                <a:ext uri="{FF2B5EF4-FFF2-40B4-BE49-F238E27FC236}">
                  <a16:creationId xmlns:a16="http://schemas.microsoft.com/office/drawing/2014/main" id="{EBD5C13F-68F1-44DA-AA84-82A091AB3E46}"/>
                </a:ext>
              </a:extLst>
            </p:cNvPr>
            <p:cNvSpPr/>
            <p:nvPr/>
          </p:nvSpPr>
          <p:spPr>
            <a:xfrm>
              <a:off x="5184250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矩形 102" hidden="1">
              <a:extLst>
                <a:ext uri="{FF2B5EF4-FFF2-40B4-BE49-F238E27FC236}">
                  <a16:creationId xmlns:a16="http://schemas.microsoft.com/office/drawing/2014/main" id="{26672B10-FE36-443F-8162-A52B8C5F4E29}"/>
                </a:ext>
              </a:extLst>
            </p:cNvPr>
            <p:cNvSpPr/>
            <p:nvPr/>
          </p:nvSpPr>
          <p:spPr>
            <a:xfrm>
              <a:off x="7559264" y="2597480"/>
              <a:ext cx="720472" cy="768095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矩形 103" hidden="1">
              <a:extLst>
                <a:ext uri="{FF2B5EF4-FFF2-40B4-BE49-F238E27FC236}">
                  <a16:creationId xmlns:a16="http://schemas.microsoft.com/office/drawing/2014/main" id="{55380DF7-E2B5-48A2-AA40-D9EB9E186F5A}"/>
                </a:ext>
              </a:extLst>
            </p:cNvPr>
            <p:cNvSpPr/>
            <p:nvPr/>
          </p:nvSpPr>
          <p:spPr>
            <a:xfrm>
              <a:off x="5184250" y="3446649"/>
              <a:ext cx="756459" cy="735007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矩形 104" hidden="1">
              <a:extLst>
                <a:ext uri="{FF2B5EF4-FFF2-40B4-BE49-F238E27FC236}">
                  <a16:creationId xmlns:a16="http://schemas.microsoft.com/office/drawing/2014/main" id="{51F5CFE2-5106-43ED-8C31-CF90523DB2A6}"/>
                </a:ext>
              </a:extLst>
            </p:cNvPr>
            <p:cNvSpPr/>
            <p:nvPr/>
          </p:nvSpPr>
          <p:spPr>
            <a:xfrm>
              <a:off x="5184250" y="4255641"/>
              <a:ext cx="740664" cy="745852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矩形 105" hidden="1">
              <a:extLst>
                <a:ext uri="{FF2B5EF4-FFF2-40B4-BE49-F238E27FC236}">
                  <a16:creationId xmlns:a16="http://schemas.microsoft.com/office/drawing/2014/main" id="{8B2DDB22-D01C-4AD8-B13B-D31291A57CB2}"/>
                </a:ext>
              </a:extLst>
            </p:cNvPr>
            <p:cNvSpPr/>
            <p:nvPr/>
          </p:nvSpPr>
          <p:spPr>
            <a:xfrm>
              <a:off x="597919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7" name="内容占位符 3">
            <a:extLst>
              <a:ext uri="{FF2B5EF4-FFF2-40B4-BE49-F238E27FC236}">
                <a16:creationId xmlns:a16="http://schemas.microsoft.com/office/drawing/2014/main" id="{1187B08A-E894-4D0E-ACAC-663357B4F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8405" r="65464" b="22367"/>
          <a:stretch/>
        </p:blipFill>
        <p:spPr>
          <a:xfrm>
            <a:off x="355271" y="2157414"/>
            <a:ext cx="1772920" cy="2037080"/>
          </a:xfrm>
          <a:prstGeom prst="rect">
            <a:avLst/>
          </a:prstGeom>
        </p:spPr>
      </p:pic>
      <p:sp>
        <p:nvSpPr>
          <p:cNvPr id="68" name="TextBox 24">
            <a:extLst>
              <a:ext uri="{FF2B5EF4-FFF2-40B4-BE49-F238E27FC236}">
                <a16:creationId xmlns:a16="http://schemas.microsoft.com/office/drawing/2014/main" id="{7024194F-06FA-41DA-9DC9-7DD1581FE9E8}"/>
              </a:ext>
            </a:extLst>
          </p:cNvPr>
          <p:cNvSpPr txBox="1"/>
          <p:nvPr/>
        </p:nvSpPr>
        <p:spPr>
          <a:xfrm>
            <a:off x="219024" y="420818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0.8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9" name="TextBox 25">
            <a:extLst>
              <a:ext uri="{FF2B5EF4-FFF2-40B4-BE49-F238E27FC236}">
                <a16:creationId xmlns:a16="http://schemas.microsoft.com/office/drawing/2014/main" id="{167293AF-18C1-4E72-B073-59B3444A399E}"/>
              </a:ext>
            </a:extLst>
          </p:cNvPr>
          <p:cNvSpPr txBox="1"/>
          <p:nvPr/>
        </p:nvSpPr>
        <p:spPr>
          <a:xfrm>
            <a:off x="1783444" y="420818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1.9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70" name="TextBox 26">
            <a:extLst>
              <a:ext uri="{FF2B5EF4-FFF2-40B4-BE49-F238E27FC236}">
                <a16:creationId xmlns:a16="http://schemas.microsoft.com/office/drawing/2014/main" id="{F4044414-8AE1-46E8-9850-E5E19112783B}"/>
              </a:ext>
            </a:extLst>
          </p:cNvPr>
          <p:cNvSpPr txBox="1"/>
          <p:nvPr/>
        </p:nvSpPr>
        <p:spPr>
          <a:xfrm>
            <a:off x="781503" y="4208189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7" name="TextBox 30">
            <a:extLst>
              <a:ext uri="{FF2B5EF4-FFF2-40B4-BE49-F238E27FC236}">
                <a16:creationId xmlns:a16="http://schemas.microsoft.com/office/drawing/2014/main" id="{E46CFEF7-AA41-4A86-8FC9-5CB583CC002D}"/>
              </a:ext>
            </a:extLst>
          </p:cNvPr>
          <p:cNvSpPr txBox="1"/>
          <p:nvPr/>
        </p:nvSpPr>
        <p:spPr>
          <a:xfrm>
            <a:off x="-30924" y="397635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8" name="TextBox 31">
            <a:extLst>
              <a:ext uri="{FF2B5EF4-FFF2-40B4-BE49-F238E27FC236}">
                <a16:creationId xmlns:a16="http://schemas.microsoft.com/office/drawing/2014/main" id="{F7E27CDB-66A5-413E-99FE-EF0EAFA09726}"/>
              </a:ext>
            </a:extLst>
          </p:cNvPr>
          <p:cNvSpPr txBox="1"/>
          <p:nvPr/>
        </p:nvSpPr>
        <p:spPr>
          <a:xfrm rot="16200000">
            <a:off x="-70999" y="305661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9" name="TextBox 32">
            <a:extLst>
              <a:ext uri="{FF2B5EF4-FFF2-40B4-BE49-F238E27FC236}">
                <a16:creationId xmlns:a16="http://schemas.microsoft.com/office/drawing/2014/main" id="{5285A655-8F9A-48D4-809F-24F3028DD28A}"/>
              </a:ext>
            </a:extLst>
          </p:cNvPr>
          <p:cNvSpPr txBox="1"/>
          <p:nvPr/>
        </p:nvSpPr>
        <p:spPr>
          <a:xfrm>
            <a:off x="-30924" y="210414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8" name="TextBox 24">
            <a:extLst>
              <a:ext uri="{FF2B5EF4-FFF2-40B4-BE49-F238E27FC236}">
                <a16:creationId xmlns:a16="http://schemas.microsoft.com/office/drawing/2014/main" id="{D472E721-27BD-47E6-BC32-1CC9E9E141E3}"/>
              </a:ext>
            </a:extLst>
          </p:cNvPr>
          <p:cNvSpPr txBox="1"/>
          <p:nvPr/>
        </p:nvSpPr>
        <p:spPr>
          <a:xfrm>
            <a:off x="2778899" y="488503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0.8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9" name="TextBox 25">
            <a:extLst>
              <a:ext uri="{FF2B5EF4-FFF2-40B4-BE49-F238E27FC236}">
                <a16:creationId xmlns:a16="http://schemas.microsoft.com/office/drawing/2014/main" id="{CF819EBA-F889-4408-8D9D-8839E456FC07}"/>
              </a:ext>
            </a:extLst>
          </p:cNvPr>
          <p:cNvSpPr txBox="1"/>
          <p:nvPr/>
        </p:nvSpPr>
        <p:spPr>
          <a:xfrm>
            <a:off x="4343319" y="488503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1.9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0" name="TextBox 26">
            <a:extLst>
              <a:ext uri="{FF2B5EF4-FFF2-40B4-BE49-F238E27FC236}">
                <a16:creationId xmlns:a16="http://schemas.microsoft.com/office/drawing/2014/main" id="{BE602028-49C7-4103-842F-4762C8EFE17A}"/>
              </a:ext>
            </a:extLst>
          </p:cNvPr>
          <p:cNvSpPr txBox="1"/>
          <p:nvPr/>
        </p:nvSpPr>
        <p:spPr>
          <a:xfrm>
            <a:off x="3341378" y="4885033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1" name="TextBox 30">
            <a:extLst>
              <a:ext uri="{FF2B5EF4-FFF2-40B4-BE49-F238E27FC236}">
                <a16:creationId xmlns:a16="http://schemas.microsoft.com/office/drawing/2014/main" id="{3311EC31-38B8-4F7D-860B-3E4719581773}"/>
              </a:ext>
            </a:extLst>
          </p:cNvPr>
          <p:cNvSpPr txBox="1"/>
          <p:nvPr/>
        </p:nvSpPr>
        <p:spPr>
          <a:xfrm>
            <a:off x="2537379" y="264466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2" name="TextBox 31">
            <a:extLst>
              <a:ext uri="{FF2B5EF4-FFF2-40B4-BE49-F238E27FC236}">
                <a16:creationId xmlns:a16="http://schemas.microsoft.com/office/drawing/2014/main" id="{2D93B15C-BB24-4F26-B101-8B6312B2AF22}"/>
              </a:ext>
            </a:extLst>
          </p:cNvPr>
          <p:cNvSpPr txBox="1"/>
          <p:nvPr/>
        </p:nvSpPr>
        <p:spPr>
          <a:xfrm rot="16200000">
            <a:off x="2497304" y="172493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3" name="TextBox 32">
            <a:extLst>
              <a:ext uri="{FF2B5EF4-FFF2-40B4-BE49-F238E27FC236}">
                <a16:creationId xmlns:a16="http://schemas.microsoft.com/office/drawing/2014/main" id="{32D8AB37-3D55-485A-A1A7-F9700E92B2DF}"/>
              </a:ext>
            </a:extLst>
          </p:cNvPr>
          <p:cNvSpPr txBox="1"/>
          <p:nvPr/>
        </p:nvSpPr>
        <p:spPr>
          <a:xfrm>
            <a:off x="2537379" y="77246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4" name="TextBox 30">
            <a:extLst>
              <a:ext uri="{FF2B5EF4-FFF2-40B4-BE49-F238E27FC236}">
                <a16:creationId xmlns:a16="http://schemas.microsoft.com/office/drawing/2014/main" id="{4059A494-63A5-4EED-A9AC-FA2CAF92A4DC}"/>
              </a:ext>
            </a:extLst>
          </p:cNvPr>
          <p:cNvSpPr txBox="1"/>
          <p:nvPr/>
        </p:nvSpPr>
        <p:spPr>
          <a:xfrm>
            <a:off x="2524647" y="470161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5" name="TextBox 31">
            <a:extLst>
              <a:ext uri="{FF2B5EF4-FFF2-40B4-BE49-F238E27FC236}">
                <a16:creationId xmlns:a16="http://schemas.microsoft.com/office/drawing/2014/main" id="{5CC10293-7F05-47A6-B769-52A6A6C6D626}"/>
              </a:ext>
            </a:extLst>
          </p:cNvPr>
          <p:cNvSpPr txBox="1"/>
          <p:nvPr/>
        </p:nvSpPr>
        <p:spPr>
          <a:xfrm rot="16200000">
            <a:off x="2479748" y="3777051"/>
            <a:ext cx="50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6" name="TextBox 32">
            <a:extLst>
              <a:ext uri="{FF2B5EF4-FFF2-40B4-BE49-F238E27FC236}">
                <a16:creationId xmlns:a16="http://schemas.microsoft.com/office/drawing/2014/main" id="{DDAFB5BA-725B-49EF-A5F6-9CC28D2C9ED2}"/>
              </a:ext>
            </a:extLst>
          </p:cNvPr>
          <p:cNvSpPr txBox="1"/>
          <p:nvPr/>
        </p:nvSpPr>
        <p:spPr>
          <a:xfrm>
            <a:off x="2524647" y="282940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8" name="TextBox 26">
            <a:extLst>
              <a:ext uri="{FF2B5EF4-FFF2-40B4-BE49-F238E27FC236}">
                <a16:creationId xmlns:a16="http://schemas.microsoft.com/office/drawing/2014/main" id="{E3257317-E625-4C6E-8B43-F5891495652C}"/>
              </a:ext>
            </a:extLst>
          </p:cNvPr>
          <p:cNvSpPr txBox="1"/>
          <p:nvPr/>
        </p:nvSpPr>
        <p:spPr>
          <a:xfrm>
            <a:off x="698840" y="1881773"/>
            <a:ext cx="87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Raw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9" name="TextBox 26">
            <a:extLst>
              <a:ext uri="{FF2B5EF4-FFF2-40B4-BE49-F238E27FC236}">
                <a16:creationId xmlns:a16="http://schemas.microsoft.com/office/drawing/2014/main" id="{C46BBD13-5949-46E6-8F3E-C4464247824C}"/>
              </a:ext>
            </a:extLst>
          </p:cNvPr>
          <p:cNvSpPr txBox="1"/>
          <p:nvPr/>
        </p:nvSpPr>
        <p:spPr>
          <a:xfrm>
            <a:off x="3131840" y="772461"/>
            <a:ext cx="1293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Denoised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0" name="TextBox 26">
            <a:extLst>
              <a:ext uri="{FF2B5EF4-FFF2-40B4-BE49-F238E27FC236}">
                <a16:creationId xmlns:a16="http://schemas.microsoft.com/office/drawing/2014/main" id="{8D69E735-A645-4E26-A781-D944FCAA8E31}"/>
              </a:ext>
            </a:extLst>
          </p:cNvPr>
          <p:cNvSpPr txBox="1"/>
          <p:nvPr/>
        </p:nvSpPr>
        <p:spPr>
          <a:xfrm>
            <a:off x="3413280" y="2876227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Residual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1" name="TextBox 11">
            <a:extLst>
              <a:ext uri="{FF2B5EF4-FFF2-40B4-BE49-F238E27FC236}">
                <a16:creationId xmlns:a16="http://schemas.microsoft.com/office/drawing/2014/main" id="{C6CEB167-40AE-4299-B1DF-53AC03516B71}"/>
              </a:ext>
            </a:extLst>
          </p:cNvPr>
          <p:cNvSpPr txBox="1"/>
          <p:nvPr/>
        </p:nvSpPr>
        <p:spPr>
          <a:xfrm>
            <a:off x="6170276" y="1002613"/>
            <a:ext cx="185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Filters d</a:t>
            </a:r>
            <a:endParaRPr lang="en-US" altLang="zh-CN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1">
            <a:extLst>
              <a:ext uri="{FF2B5EF4-FFF2-40B4-BE49-F238E27FC236}">
                <a16:creationId xmlns:a16="http://schemas.microsoft.com/office/drawing/2014/main" id="{6023A678-B46A-4CFF-97F1-F1FA2BED0523}"/>
              </a:ext>
            </a:extLst>
          </p:cNvPr>
          <p:cNvSpPr txBox="1"/>
          <p:nvPr/>
        </p:nvSpPr>
        <p:spPr>
          <a:xfrm>
            <a:off x="138963" y="864114"/>
            <a:ext cx="217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Denoising without the red filters</a:t>
            </a:r>
            <a:endParaRPr lang="en-US" altLang="zh-CN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左大括号 63">
            <a:extLst>
              <a:ext uri="{FF2B5EF4-FFF2-40B4-BE49-F238E27FC236}">
                <a16:creationId xmlns:a16="http://schemas.microsoft.com/office/drawing/2014/main" id="{330E703A-D8E4-48B1-A981-E02E19C5B4F3}"/>
              </a:ext>
            </a:extLst>
          </p:cNvPr>
          <p:cNvSpPr/>
          <p:nvPr/>
        </p:nvSpPr>
        <p:spPr>
          <a:xfrm>
            <a:off x="2318829" y="1510445"/>
            <a:ext cx="284238" cy="2860594"/>
          </a:xfrm>
          <a:prstGeom prst="leftBrace">
            <a:avLst/>
          </a:prstGeom>
          <a:ln w="28575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35A36131-2B3A-4582-8CAF-61AE9FA62ABC}"/>
              </a:ext>
            </a:extLst>
          </p:cNvPr>
          <p:cNvSpPr/>
          <p:nvPr/>
        </p:nvSpPr>
        <p:spPr>
          <a:xfrm>
            <a:off x="3796266" y="880638"/>
            <a:ext cx="581509" cy="2016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A4ABEA17-84C7-4A6E-A8B7-18DCD01B5C42}"/>
              </a:ext>
            </a:extLst>
          </p:cNvPr>
          <p:cNvSpPr/>
          <p:nvPr/>
        </p:nvSpPr>
        <p:spPr>
          <a:xfrm>
            <a:off x="3796266" y="880638"/>
            <a:ext cx="581509" cy="2016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EF0BFB41-D1E2-4ED2-AA79-0D92E8C4215D}"/>
              </a:ext>
            </a:extLst>
          </p:cNvPr>
          <p:cNvGrpSpPr/>
          <p:nvPr/>
        </p:nvGrpSpPr>
        <p:grpSpPr>
          <a:xfrm>
            <a:off x="5050206" y="1491630"/>
            <a:ext cx="3914282" cy="3250263"/>
            <a:chOff x="3564512" y="926407"/>
            <a:chExt cx="4754880" cy="4133088"/>
          </a:xfrm>
        </p:grpSpPr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1D40730B-0709-4186-ADE0-5A6A6ABA6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7669" r="9425" b="10850"/>
            <a:stretch/>
          </p:blipFill>
          <p:spPr>
            <a:xfrm>
              <a:off x="3564512" y="933954"/>
              <a:ext cx="4754880" cy="4125541"/>
            </a:xfrm>
            <a:prstGeom prst="rect">
              <a:avLst/>
            </a:prstGeom>
          </p:spPr>
        </p:pic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764F6E5C-D277-4DD5-8B8B-17F27D65A7D4}"/>
                </a:ext>
              </a:extLst>
            </p:cNvPr>
            <p:cNvGrpSpPr/>
            <p:nvPr/>
          </p:nvGrpSpPr>
          <p:grpSpPr>
            <a:xfrm>
              <a:off x="3564512" y="926407"/>
              <a:ext cx="4754880" cy="4133088"/>
              <a:chOff x="2212848" y="1325880"/>
              <a:chExt cx="4754880" cy="4133088"/>
            </a:xfrm>
          </p:grpSpPr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0A35896E-B7A6-4E28-A16C-1F9A112C1DC2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3EE984CD-EFC8-4C1E-802A-57593C1449CB}"/>
                  </a:ext>
                </a:extLst>
              </p:cNvPr>
              <p:cNvCxnSpPr/>
              <p:nvPr/>
            </p:nvCxnSpPr>
            <p:spPr>
              <a:xfrm>
                <a:off x="30053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1461D468-72C3-4B99-9661-091EABB0FC4A}"/>
                  </a:ext>
                </a:extLst>
              </p:cNvPr>
              <p:cNvCxnSpPr/>
              <p:nvPr/>
            </p:nvCxnSpPr>
            <p:spPr>
              <a:xfrm>
                <a:off x="37978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79EC9D9E-498F-43D6-B47E-C91355FE77D8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235DF573-BECD-4743-A8EB-2DD08132971F}"/>
                  </a:ext>
                </a:extLst>
              </p:cNvPr>
              <p:cNvCxnSpPr/>
              <p:nvPr/>
            </p:nvCxnSpPr>
            <p:spPr>
              <a:xfrm>
                <a:off x="53827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144FF2C4-9BD6-4C1E-8680-80A4B3D0F0F6}"/>
                  </a:ext>
                </a:extLst>
              </p:cNvPr>
              <p:cNvCxnSpPr/>
              <p:nvPr/>
            </p:nvCxnSpPr>
            <p:spPr>
              <a:xfrm>
                <a:off x="61752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1B557EED-3BC5-410F-AD92-F503A1E3C514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9FD73FE1-B580-417E-8560-AAAE2A13ACA5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4CACE6E7-CD08-46AF-B8B1-EAA8B481897E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4BC8C44F-2EB1-4FA9-9190-C283EAEDE767}"/>
                  </a:ext>
                </a:extLst>
              </p:cNvPr>
              <p:cNvCxnSpPr/>
              <p:nvPr/>
            </p:nvCxnSpPr>
            <p:spPr>
              <a:xfrm>
                <a:off x="2212848" y="2149749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4190EF76-5CC2-45A2-A56B-5B27DE01C427}"/>
                  </a:ext>
                </a:extLst>
              </p:cNvPr>
              <p:cNvCxnSpPr/>
              <p:nvPr/>
            </p:nvCxnSpPr>
            <p:spPr>
              <a:xfrm>
                <a:off x="2212848" y="297361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id="{40336BB7-9D3F-4730-8694-DDC4415D6759}"/>
                  </a:ext>
                </a:extLst>
              </p:cNvPr>
              <p:cNvCxnSpPr/>
              <p:nvPr/>
            </p:nvCxnSpPr>
            <p:spPr>
              <a:xfrm>
                <a:off x="2212848" y="3797487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D002EA56-81DF-4270-B1A6-6B8A773F3E35}"/>
                  </a:ext>
                </a:extLst>
              </p:cNvPr>
              <p:cNvCxnSpPr/>
              <p:nvPr/>
            </p:nvCxnSpPr>
            <p:spPr>
              <a:xfrm>
                <a:off x="2212848" y="462135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7C1CA90E-6137-4034-8925-9AA6B7467624}"/>
                </a:ext>
              </a:extLst>
            </p:cNvPr>
            <p:cNvSpPr/>
            <p:nvPr/>
          </p:nvSpPr>
          <p:spPr>
            <a:xfrm>
              <a:off x="3599760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13855BD2-9D9A-4E20-97B3-2F4AC8BD3C7A}"/>
                </a:ext>
              </a:extLst>
            </p:cNvPr>
            <p:cNvSpPr/>
            <p:nvPr/>
          </p:nvSpPr>
          <p:spPr>
            <a:xfrm>
              <a:off x="6768546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82A0D311-BC5B-4E01-B7B2-0B2405118DA4}"/>
                </a:ext>
              </a:extLst>
            </p:cNvPr>
            <p:cNvSpPr/>
            <p:nvPr/>
          </p:nvSpPr>
          <p:spPr>
            <a:xfrm>
              <a:off x="439548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E40FD97D-9127-41E8-B388-253CAABE8168}"/>
                </a:ext>
              </a:extLst>
            </p:cNvPr>
            <p:cNvSpPr/>
            <p:nvPr/>
          </p:nvSpPr>
          <p:spPr>
            <a:xfrm>
              <a:off x="5184250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EE49FDCF-E02F-493F-8C3E-4EE7CE544CF8}"/>
                </a:ext>
              </a:extLst>
            </p:cNvPr>
            <p:cNvSpPr/>
            <p:nvPr/>
          </p:nvSpPr>
          <p:spPr>
            <a:xfrm>
              <a:off x="598376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738E0995-359C-4DE0-9648-0ED8791AE043}"/>
                </a:ext>
              </a:extLst>
            </p:cNvPr>
            <p:cNvSpPr/>
            <p:nvPr/>
          </p:nvSpPr>
          <p:spPr>
            <a:xfrm>
              <a:off x="6773118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B6CB3392-118E-4921-B261-9342BD69DA1E}"/>
                </a:ext>
              </a:extLst>
            </p:cNvPr>
            <p:cNvSpPr/>
            <p:nvPr/>
          </p:nvSpPr>
          <p:spPr>
            <a:xfrm>
              <a:off x="5984716" y="2597479"/>
              <a:ext cx="729616" cy="76809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D0CC67F2-6961-4E6E-8425-B12602197FCA}"/>
                </a:ext>
              </a:extLst>
            </p:cNvPr>
            <p:cNvSpPr/>
            <p:nvPr/>
          </p:nvSpPr>
          <p:spPr>
            <a:xfrm>
              <a:off x="5983764" y="3434784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52D7EEE6-2E6E-47EB-9888-CEAB8499B8C2}"/>
                </a:ext>
              </a:extLst>
            </p:cNvPr>
            <p:cNvSpPr/>
            <p:nvPr/>
          </p:nvSpPr>
          <p:spPr>
            <a:xfrm>
              <a:off x="6773118" y="342030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39DBF168-F1F6-4F29-A1B6-718AB2D2400A}"/>
                </a:ext>
              </a:extLst>
            </p:cNvPr>
            <p:cNvSpPr/>
            <p:nvPr/>
          </p:nvSpPr>
          <p:spPr>
            <a:xfrm>
              <a:off x="6768546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79F76102-5E82-471A-9095-9A8E2A70620D}"/>
                </a:ext>
              </a:extLst>
            </p:cNvPr>
            <p:cNvSpPr/>
            <p:nvPr/>
          </p:nvSpPr>
          <p:spPr>
            <a:xfrm>
              <a:off x="7559264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11FE31A2-4141-4E76-9E3C-B3788715F71A}"/>
                </a:ext>
              </a:extLst>
            </p:cNvPr>
            <p:cNvSpPr/>
            <p:nvPr/>
          </p:nvSpPr>
          <p:spPr>
            <a:xfrm>
              <a:off x="439091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861B540E-5C3E-43EA-ABE7-75DA96C4C20F}"/>
                </a:ext>
              </a:extLst>
            </p:cNvPr>
            <p:cNvSpPr/>
            <p:nvPr/>
          </p:nvSpPr>
          <p:spPr>
            <a:xfrm>
              <a:off x="4390912" y="3431847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E8636EDA-D696-4BDB-BD6C-E507A858598E}"/>
                </a:ext>
              </a:extLst>
            </p:cNvPr>
            <p:cNvSpPr/>
            <p:nvPr/>
          </p:nvSpPr>
          <p:spPr>
            <a:xfrm>
              <a:off x="3604332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F42F92C7-6057-4C2D-A606-2C557692E332}"/>
                </a:ext>
              </a:extLst>
            </p:cNvPr>
            <p:cNvSpPr/>
            <p:nvPr/>
          </p:nvSpPr>
          <p:spPr>
            <a:xfrm>
              <a:off x="7559264" y="958411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24F5F930-7A3F-4619-B7AC-CE27F1CC8B93}"/>
                </a:ext>
              </a:extLst>
            </p:cNvPr>
            <p:cNvSpPr/>
            <p:nvPr/>
          </p:nvSpPr>
          <p:spPr>
            <a:xfrm>
              <a:off x="4395484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09BD19AC-D8CF-480B-A03C-244F25B0A0E0}"/>
                </a:ext>
              </a:extLst>
            </p:cNvPr>
            <p:cNvSpPr/>
            <p:nvPr/>
          </p:nvSpPr>
          <p:spPr>
            <a:xfrm>
              <a:off x="5184250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F2D8D30D-968E-43F0-BA68-6E5D5B527BC4}"/>
                </a:ext>
              </a:extLst>
            </p:cNvPr>
            <p:cNvSpPr/>
            <p:nvPr/>
          </p:nvSpPr>
          <p:spPr>
            <a:xfrm>
              <a:off x="7559264" y="2597480"/>
              <a:ext cx="720472" cy="768095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D19BCAA5-38E4-42B2-A7B5-FF380CFEF2B4}"/>
                </a:ext>
              </a:extLst>
            </p:cNvPr>
            <p:cNvSpPr/>
            <p:nvPr/>
          </p:nvSpPr>
          <p:spPr>
            <a:xfrm>
              <a:off x="5184250" y="3446649"/>
              <a:ext cx="756459" cy="735007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7EBE23BD-D3BE-4E34-9492-E41B9BCC0F9B}"/>
                </a:ext>
              </a:extLst>
            </p:cNvPr>
            <p:cNvSpPr/>
            <p:nvPr/>
          </p:nvSpPr>
          <p:spPr>
            <a:xfrm>
              <a:off x="5184250" y="4255641"/>
              <a:ext cx="740664" cy="745852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63B0AAB5-4DA5-4872-A7B3-D8FE04AF741D}"/>
                </a:ext>
              </a:extLst>
            </p:cNvPr>
            <p:cNvSpPr/>
            <p:nvPr/>
          </p:nvSpPr>
          <p:spPr>
            <a:xfrm>
              <a:off x="597919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0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片 137">
            <a:extLst>
              <a:ext uri="{FF2B5EF4-FFF2-40B4-BE49-F238E27FC236}">
                <a16:creationId xmlns:a16="http://schemas.microsoft.com/office/drawing/2014/main" id="{3E5051DE-F632-4E28-BA53-01924552AB9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9" t="17702" r="9443" b="23617"/>
          <a:stretch/>
        </p:blipFill>
        <p:spPr>
          <a:xfrm>
            <a:off x="2865600" y="2931790"/>
            <a:ext cx="1782000" cy="2012400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Field Data Test: </a:t>
            </a:r>
            <a:r>
              <a:rPr lang="en-US" altLang="zh-CN" sz="3200" dirty="0">
                <a:solidFill>
                  <a:schemeClr val="bg1"/>
                </a:solidFill>
                <a:cs typeface="Times New Roman" panose="02020603050405020304" pitchFamily="18" charset="0"/>
              </a:rPr>
              <a:t>Denoise Phase</a:t>
            </a:r>
            <a:endParaRPr lang="zh-CN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67" name="内容占位符 3">
            <a:extLst>
              <a:ext uri="{FF2B5EF4-FFF2-40B4-BE49-F238E27FC236}">
                <a16:creationId xmlns:a16="http://schemas.microsoft.com/office/drawing/2014/main" id="{1187B08A-E894-4D0E-ACAC-663357B4F3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8405" r="65464" b="22367"/>
          <a:stretch/>
        </p:blipFill>
        <p:spPr>
          <a:xfrm>
            <a:off x="355271" y="2157414"/>
            <a:ext cx="1772920" cy="2037080"/>
          </a:xfrm>
          <a:prstGeom prst="rect">
            <a:avLst/>
          </a:prstGeom>
        </p:spPr>
      </p:pic>
      <p:sp>
        <p:nvSpPr>
          <p:cNvPr id="68" name="TextBox 24">
            <a:extLst>
              <a:ext uri="{FF2B5EF4-FFF2-40B4-BE49-F238E27FC236}">
                <a16:creationId xmlns:a16="http://schemas.microsoft.com/office/drawing/2014/main" id="{7024194F-06FA-41DA-9DC9-7DD1581FE9E8}"/>
              </a:ext>
            </a:extLst>
          </p:cNvPr>
          <p:cNvSpPr txBox="1"/>
          <p:nvPr/>
        </p:nvSpPr>
        <p:spPr>
          <a:xfrm>
            <a:off x="219024" y="420818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0.8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9" name="TextBox 25">
            <a:extLst>
              <a:ext uri="{FF2B5EF4-FFF2-40B4-BE49-F238E27FC236}">
                <a16:creationId xmlns:a16="http://schemas.microsoft.com/office/drawing/2014/main" id="{167293AF-18C1-4E72-B073-59B3444A399E}"/>
              </a:ext>
            </a:extLst>
          </p:cNvPr>
          <p:cNvSpPr txBox="1"/>
          <p:nvPr/>
        </p:nvSpPr>
        <p:spPr>
          <a:xfrm>
            <a:off x="1783444" y="420818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1.9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70" name="TextBox 26">
            <a:extLst>
              <a:ext uri="{FF2B5EF4-FFF2-40B4-BE49-F238E27FC236}">
                <a16:creationId xmlns:a16="http://schemas.microsoft.com/office/drawing/2014/main" id="{F4044414-8AE1-46E8-9850-E5E19112783B}"/>
              </a:ext>
            </a:extLst>
          </p:cNvPr>
          <p:cNvSpPr txBox="1"/>
          <p:nvPr/>
        </p:nvSpPr>
        <p:spPr>
          <a:xfrm>
            <a:off x="781503" y="4208189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7" name="TextBox 30">
            <a:extLst>
              <a:ext uri="{FF2B5EF4-FFF2-40B4-BE49-F238E27FC236}">
                <a16:creationId xmlns:a16="http://schemas.microsoft.com/office/drawing/2014/main" id="{E46CFEF7-AA41-4A86-8FC9-5CB583CC002D}"/>
              </a:ext>
            </a:extLst>
          </p:cNvPr>
          <p:cNvSpPr txBox="1"/>
          <p:nvPr/>
        </p:nvSpPr>
        <p:spPr>
          <a:xfrm>
            <a:off x="-30924" y="397635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8" name="TextBox 31">
            <a:extLst>
              <a:ext uri="{FF2B5EF4-FFF2-40B4-BE49-F238E27FC236}">
                <a16:creationId xmlns:a16="http://schemas.microsoft.com/office/drawing/2014/main" id="{F7E27CDB-66A5-413E-99FE-EF0EAFA09726}"/>
              </a:ext>
            </a:extLst>
          </p:cNvPr>
          <p:cNvSpPr txBox="1"/>
          <p:nvPr/>
        </p:nvSpPr>
        <p:spPr>
          <a:xfrm rot="16200000">
            <a:off x="-70999" y="305661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9" name="TextBox 32">
            <a:extLst>
              <a:ext uri="{FF2B5EF4-FFF2-40B4-BE49-F238E27FC236}">
                <a16:creationId xmlns:a16="http://schemas.microsoft.com/office/drawing/2014/main" id="{5285A655-8F9A-48D4-809F-24F3028DD28A}"/>
              </a:ext>
            </a:extLst>
          </p:cNvPr>
          <p:cNvSpPr txBox="1"/>
          <p:nvPr/>
        </p:nvSpPr>
        <p:spPr>
          <a:xfrm>
            <a:off x="-30924" y="210414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110" name="内容占位符 3" hidden="1">
            <a:extLst>
              <a:ext uri="{FF2B5EF4-FFF2-40B4-BE49-F238E27FC236}">
                <a16:creationId xmlns:a16="http://schemas.microsoft.com/office/drawing/2014/main" id="{2B81E504-05FC-4621-8561-7A5522EE9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8" t="18405" r="37433" b="22367"/>
          <a:stretch/>
        </p:blipFill>
        <p:spPr>
          <a:xfrm>
            <a:off x="2865295" y="843558"/>
            <a:ext cx="1773422" cy="2037080"/>
          </a:xfrm>
        </p:spPr>
      </p:pic>
      <p:pic>
        <p:nvPicPr>
          <p:cNvPr id="2" name="图片 1" hidden="1">
            <a:extLst>
              <a:ext uri="{FF2B5EF4-FFF2-40B4-BE49-F238E27FC236}">
                <a16:creationId xmlns:a16="http://schemas.microsoft.com/office/drawing/2014/main" id="{85C5326A-A72D-4249-853E-D7A006A61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393" y="2931790"/>
            <a:ext cx="1926503" cy="2127688"/>
          </a:xfrm>
          <a:prstGeom prst="rect">
            <a:avLst/>
          </a:prstGeom>
        </p:spPr>
      </p:pic>
      <p:pic>
        <p:nvPicPr>
          <p:cNvPr id="51" name="图片 50" hidden="1">
            <a:extLst>
              <a:ext uri="{FF2B5EF4-FFF2-40B4-BE49-F238E27FC236}">
                <a16:creationId xmlns:a16="http://schemas.microsoft.com/office/drawing/2014/main" id="{C09FF2BC-5AA6-4554-BE74-1B5FDA9E65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9" t="18015" r="37603" b="23305"/>
          <a:stretch/>
        </p:blipFill>
        <p:spPr>
          <a:xfrm>
            <a:off x="2891206" y="854309"/>
            <a:ext cx="1736533" cy="2032039"/>
          </a:xfrm>
          <a:prstGeom prst="rect">
            <a:avLst/>
          </a:prstGeom>
        </p:spPr>
      </p:pic>
      <p:grpSp>
        <p:nvGrpSpPr>
          <p:cNvPr id="52" name="组合 51" hidden="1">
            <a:extLst>
              <a:ext uri="{FF2B5EF4-FFF2-40B4-BE49-F238E27FC236}">
                <a16:creationId xmlns:a16="http://schemas.microsoft.com/office/drawing/2014/main" id="{DBB590E6-2792-4315-9A1E-F7BBF2336E32}"/>
              </a:ext>
            </a:extLst>
          </p:cNvPr>
          <p:cNvGrpSpPr/>
          <p:nvPr/>
        </p:nvGrpSpPr>
        <p:grpSpPr>
          <a:xfrm>
            <a:off x="2843808" y="2971246"/>
            <a:ext cx="1925867" cy="2088232"/>
            <a:chOff x="3059832" y="4308911"/>
            <a:chExt cx="1925867" cy="2088232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995016D5-2C2E-46DF-9C6A-94F8576C6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11" t="17503" r="9371" b="23815"/>
            <a:stretch/>
          </p:blipFill>
          <p:spPr>
            <a:xfrm>
              <a:off x="3059832" y="4365104"/>
              <a:ext cx="1782975" cy="2032039"/>
            </a:xfrm>
            <a:prstGeom prst="rect">
              <a:avLst/>
            </a:prstGeom>
          </p:spPr>
        </p:pic>
        <p:sp>
          <p:nvSpPr>
            <p:cNvPr id="54" name="TextBox 14">
              <a:extLst>
                <a:ext uri="{FF2B5EF4-FFF2-40B4-BE49-F238E27FC236}">
                  <a16:creationId xmlns:a16="http://schemas.microsoft.com/office/drawing/2014/main" id="{028D2C6F-E26C-4DBC-B053-E07656562F33}"/>
                </a:ext>
              </a:extLst>
            </p:cNvPr>
            <p:cNvSpPr txBox="1"/>
            <p:nvPr/>
          </p:nvSpPr>
          <p:spPr>
            <a:xfrm>
              <a:off x="4533331" y="4308911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(b)</a:t>
              </a:r>
              <a:endParaRPr lang="zh-CN" altLang="en-US" b="1" dirty="0"/>
            </a:p>
          </p:txBody>
        </p: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D4076FFE-B58C-4C5E-9466-40F87A9952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6" t="18709" r="37521" b="23068"/>
          <a:stretch/>
        </p:blipFill>
        <p:spPr>
          <a:xfrm>
            <a:off x="2865601" y="864000"/>
            <a:ext cx="1778408" cy="2016203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53270C49-67A3-4394-8E3D-523760796F34}"/>
              </a:ext>
            </a:extLst>
          </p:cNvPr>
          <p:cNvGrpSpPr/>
          <p:nvPr/>
        </p:nvGrpSpPr>
        <p:grpSpPr>
          <a:xfrm>
            <a:off x="5050206" y="1481727"/>
            <a:ext cx="3914282" cy="3250263"/>
            <a:chOff x="3564512" y="926407"/>
            <a:chExt cx="4754880" cy="4133088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9568F276-A562-47B0-B3DC-16F522D5A5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7669" r="9425" b="10850"/>
            <a:stretch/>
          </p:blipFill>
          <p:spPr>
            <a:xfrm>
              <a:off x="3564512" y="933954"/>
              <a:ext cx="4754880" cy="4125541"/>
            </a:xfrm>
            <a:prstGeom prst="rect">
              <a:avLst/>
            </a:prstGeom>
          </p:spPr>
        </p:pic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310DB055-9890-4E11-BFCA-897E06FD9D50}"/>
                </a:ext>
              </a:extLst>
            </p:cNvPr>
            <p:cNvGrpSpPr/>
            <p:nvPr/>
          </p:nvGrpSpPr>
          <p:grpSpPr>
            <a:xfrm>
              <a:off x="3564512" y="926407"/>
              <a:ext cx="4754880" cy="4133088"/>
              <a:chOff x="2212848" y="1325880"/>
              <a:chExt cx="4754880" cy="4133088"/>
            </a:xfrm>
          </p:grpSpPr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7C8BE22C-D33E-47D7-85C9-22C92CFA3AC7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AE5CB76E-F1EC-424B-95DD-9430846B99BE}"/>
                  </a:ext>
                </a:extLst>
              </p:cNvPr>
              <p:cNvCxnSpPr/>
              <p:nvPr/>
            </p:nvCxnSpPr>
            <p:spPr>
              <a:xfrm>
                <a:off x="30053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A91976B0-9187-4DBE-8554-4BCB689F3737}"/>
                  </a:ext>
                </a:extLst>
              </p:cNvPr>
              <p:cNvCxnSpPr/>
              <p:nvPr/>
            </p:nvCxnSpPr>
            <p:spPr>
              <a:xfrm>
                <a:off x="37978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D97A3A0D-4787-4D4E-B3EA-407981202EFE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4F4098BB-240D-4FFD-A904-41781D7EC2F3}"/>
                  </a:ext>
                </a:extLst>
              </p:cNvPr>
              <p:cNvCxnSpPr/>
              <p:nvPr/>
            </p:nvCxnSpPr>
            <p:spPr>
              <a:xfrm>
                <a:off x="53827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DFFB627B-414C-4824-90D2-D88CCC3389B7}"/>
                  </a:ext>
                </a:extLst>
              </p:cNvPr>
              <p:cNvCxnSpPr/>
              <p:nvPr/>
            </p:nvCxnSpPr>
            <p:spPr>
              <a:xfrm>
                <a:off x="61752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9007A9AF-F126-4416-9D62-8248FF621838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82F47660-5A23-468A-A4E8-E0171F264CFB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D401175E-1A34-49E7-9D01-2BA9F1346AC6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689A4D49-5569-4109-AB71-B418B6DD0D90}"/>
                  </a:ext>
                </a:extLst>
              </p:cNvPr>
              <p:cNvCxnSpPr/>
              <p:nvPr/>
            </p:nvCxnSpPr>
            <p:spPr>
              <a:xfrm>
                <a:off x="2212848" y="2149749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575B4F6F-C4C6-4FCB-A316-59ACB3F97E27}"/>
                  </a:ext>
                </a:extLst>
              </p:cNvPr>
              <p:cNvCxnSpPr/>
              <p:nvPr/>
            </p:nvCxnSpPr>
            <p:spPr>
              <a:xfrm>
                <a:off x="2212848" y="297361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02778975-E55F-4986-934B-BD366E43F3CF}"/>
                  </a:ext>
                </a:extLst>
              </p:cNvPr>
              <p:cNvCxnSpPr/>
              <p:nvPr/>
            </p:nvCxnSpPr>
            <p:spPr>
              <a:xfrm>
                <a:off x="2212848" y="3797487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891CA041-9E7D-4F92-90E0-DBDD23283D3B}"/>
                  </a:ext>
                </a:extLst>
              </p:cNvPr>
              <p:cNvCxnSpPr/>
              <p:nvPr/>
            </p:nvCxnSpPr>
            <p:spPr>
              <a:xfrm>
                <a:off x="2212848" y="462135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426B0177-EB5E-41F6-8979-75FC5476BC4A}"/>
                </a:ext>
              </a:extLst>
            </p:cNvPr>
            <p:cNvSpPr/>
            <p:nvPr/>
          </p:nvSpPr>
          <p:spPr>
            <a:xfrm>
              <a:off x="3599760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892B5296-814A-47E5-9EBB-D983A623C497}"/>
                </a:ext>
              </a:extLst>
            </p:cNvPr>
            <p:cNvSpPr/>
            <p:nvPr/>
          </p:nvSpPr>
          <p:spPr>
            <a:xfrm>
              <a:off x="6768546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DD33492D-E3AD-48A5-BD41-85B8900069D9}"/>
                </a:ext>
              </a:extLst>
            </p:cNvPr>
            <p:cNvSpPr/>
            <p:nvPr/>
          </p:nvSpPr>
          <p:spPr>
            <a:xfrm>
              <a:off x="439548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C0BA1C48-5DE0-45D3-A975-8894983786AC}"/>
                </a:ext>
              </a:extLst>
            </p:cNvPr>
            <p:cNvSpPr/>
            <p:nvPr/>
          </p:nvSpPr>
          <p:spPr>
            <a:xfrm>
              <a:off x="5184250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EA16917-5523-4E5A-A2A5-9B6833DF465C}"/>
                </a:ext>
              </a:extLst>
            </p:cNvPr>
            <p:cNvSpPr/>
            <p:nvPr/>
          </p:nvSpPr>
          <p:spPr>
            <a:xfrm>
              <a:off x="598376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78A237A4-D097-47A2-BD23-22E22DFB1639}"/>
                </a:ext>
              </a:extLst>
            </p:cNvPr>
            <p:cNvSpPr/>
            <p:nvPr/>
          </p:nvSpPr>
          <p:spPr>
            <a:xfrm>
              <a:off x="6773118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E261B53-0D2C-476F-BE15-524D2537209A}"/>
                </a:ext>
              </a:extLst>
            </p:cNvPr>
            <p:cNvSpPr/>
            <p:nvPr/>
          </p:nvSpPr>
          <p:spPr>
            <a:xfrm>
              <a:off x="5984716" y="2597479"/>
              <a:ext cx="729616" cy="76809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03E5EA90-30DC-46B9-9079-D825A6A19A3B}"/>
                </a:ext>
              </a:extLst>
            </p:cNvPr>
            <p:cNvSpPr/>
            <p:nvPr/>
          </p:nvSpPr>
          <p:spPr>
            <a:xfrm>
              <a:off x="5983764" y="3434784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A62C9FE0-528B-450D-BA21-46C4C0D672E3}"/>
                </a:ext>
              </a:extLst>
            </p:cNvPr>
            <p:cNvSpPr/>
            <p:nvPr/>
          </p:nvSpPr>
          <p:spPr>
            <a:xfrm>
              <a:off x="6773118" y="342030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204F4CF3-9F7A-4DDA-A225-3EC88D80CC9C}"/>
                </a:ext>
              </a:extLst>
            </p:cNvPr>
            <p:cNvSpPr/>
            <p:nvPr/>
          </p:nvSpPr>
          <p:spPr>
            <a:xfrm>
              <a:off x="6768546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CCDF567B-980B-4E60-A177-87FE38D31340}"/>
                </a:ext>
              </a:extLst>
            </p:cNvPr>
            <p:cNvSpPr/>
            <p:nvPr/>
          </p:nvSpPr>
          <p:spPr>
            <a:xfrm>
              <a:off x="7559264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03741797-E32B-482D-BF70-D769085114FE}"/>
                </a:ext>
              </a:extLst>
            </p:cNvPr>
            <p:cNvSpPr/>
            <p:nvPr/>
          </p:nvSpPr>
          <p:spPr>
            <a:xfrm>
              <a:off x="439091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FB84C064-5922-4C42-8FAE-0CB155E0BA58}"/>
                </a:ext>
              </a:extLst>
            </p:cNvPr>
            <p:cNvSpPr/>
            <p:nvPr/>
          </p:nvSpPr>
          <p:spPr>
            <a:xfrm>
              <a:off x="4390912" y="3431847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B5F11627-157C-4188-A1D7-9101A5775F8A}"/>
                </a:ext>
              </a:extLst>
            </p:cNvPr>
            <p:cNvSpPr/>
            <p:nvPr/>
          </p:nvSpPr>
          <p:spPr>
            <a:xfrm>
              <a:off x="3604332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A06D821-F38F-4EAB-BA4C-8D57F709E526}"/>
                </a:ext>
              </a:extLst>
            </p:cNvPr>
            <p:cNvSpPr/>
            <p:nvPr/>
          </p:nvSpPr>
          <p:spPr>
            <a:xfrm>
              <a:off x="7559264" y="958411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7020EBE4-DAD4-491B-81A5-7C4517136618}"/>
                </a:ext>
              </a:extLst>
            </p:cNvPr>
            <p:cNvSpPr/>
            <p:nvPr/>
          </p:nvSpPr>
          <p:spPr>
            <a:xfrm>
              <a:off x="4395484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F2CA0A94-AAA5-4BCA-ADB1-AF6800E75DC0}"/>
                </a:ext>
              </a:extLst>
            </p:cNvPr>
            <p:cNvSpPr/>
            <p:nvPr/>
          </p:nvSpPr>
          <p:spPr>
            <a:xfrm>
              <a:off x="5184250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5722AD34-36EC-430D-8B6C-D85DC6A986FA}"/>
                </a:ext>
              </a:extLst>
            </p:cNvPr>
            <p:cNvSpPr/>
            <p:nvPr/>
          </p:nvSpPr>
          <p:spPr>
            <a:xfrm>
              <a:off x="7559264" y="2597480"/>
              <a:ext cx="720472" cy="768095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16AC4343-19C3-4BD3-8823-E47EFFF507B5}"/>
                </a:ext>
              </a:extLst>
            </p:cNvPr>
            <p:cNvSpPr/>
            <p:nvPr/>
          </p:nvSpPr>
          <p:spPr>
            <a:xfrm>
              <a:off x="5184250" y="3446649"/>
              <a:ext cx="756459" cy="735007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3254253E-A05C-409A-A464-1D1BAC958BA1}"/>
                </a:ext>
              </a:extLst>
            </p:cNvPr>
            <p:cNvSpPr/>
            <p:nvPr/>
          </p:nvSpPr>
          <p:spPr>
            <a:xfrm>
              <a:off x="5184250" y="4255641"/>
              <a:ext cx="740664" cy="745852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71974EEC-52E0-4082-ABF8-12A3278C1AD3}"/>
                </a:ext>
              </a:extLst>
            </p:cNvPr>
            <p:cNvSpPr/>
            <p:nvPr/>
          </p:nvSpPr>
          <p:spPr>
            <a:xfrm>
              <a:off x="597919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9" name="TextBox 24">
            <a:extLst>
              <a:ext uri="{FF2B5EF4-FFF2-40B4-BE49-F238E27FC236}">
                <a16:creationId xmlns:a16="http://schemas.microsoft.com/office/drawing/2014/main" id="{BBFB0A7C-353F-459E-86BC-3D61D6E57E48}"/>
              </a:ext>
            </a:extLst>
          </p:cNvPr>
          <p:cNvSpPr txBox="1"/>
          <p:nvPr/>
        </p:nvSpPr>
        <p:spPr>
          <a:xfrm>
            <a:off x="2778899" y="488503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0.8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0" name="TextBox 25">
            <a:extLst>
              <a:ext uri="{FF2B5EF4-FFF2-40B4-BE49-F238E27FC236}">
                <a16:creationId xmlns:a16="http://schemas.microsoft.com/office/drawing/2014/main" id="{8A923097-1EA3-436A-9F5E-3E69F1FB0CD1}"/>
              </a:ext>
            </a:extLst>
          </p:cNvPr>
          <p:cNvSpPr txBox="1"/>
          <p:nvPr/>
        </p:nvSpPr>
        <p:spPr>
          <a:xfrm>
            <a:off x="4343319" y="488503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1.9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1" name="TextBox 26">
            <a:extLst>
              <a:ext uri="{FF2B5EF4-FFF2-40B4-BE49-F238E27FC236}">
                <a16:creationId xmlns:a16="http://schemas.microsoft.com/office/drawing/2014/main" id="{AEBDAB81-864B-4027-8F94-307AE7E1BFEF}"/>
              </a:ext>
            </a:extLst>
          </p:cNvPr>
          <p:cNvSpPr txBox="1"/>
          <p:nvPr/>
        </p:nvSpPr>
        <p:spPr>
          <a:xfrm>
            <a:off x="3341378" y="4885033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2" name="TextBox 30">
            <a:extLst>
              <a:ext uri="{FF2B5EF4-FFF2-40B4-BE49-F238E27FC236}">
                <a16:creationId xmlns:a16="http://schemas.microsoft.com/office/drawing/2014/main" id="{942D0427-084D-42C6-BCA6-976C191D945F}"/>
              </a:ext>
            </a:extLst>
          </p:cNvPr>
          <p:cNvSpPr txBox="1"/>
          <p:nvPr/>
        </p:nvSpPr>
        <p:spPr>
          <a:xfrm>
            <a:off x="2537379" y="264466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3" name="TextBox 31">
            <a:extLst>
              <a:ext uri="{FF2B5EF4-FFF2-40B4-BE49-F238E27FC236}">
                <a16:creationId xmlns:a16="http://schemas.microsoft.com/office/drawing/2014/main" id="{781AE071-25E1-4810-8139-E085008879E0}"/>
              </a:ext>
            </a:extLst>
          </p:cNvPr>
          <p:cNvSpPr txBox="1"/>
          <p:nvPr/>
        </p:nvSpPr>
        <p:spPr>
          <a:xfrm rot="16200000">
            <a:off x="2497304" y="172493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4" name="TextBox 32">
            <a:extLst>
              <a:ext uri="{FF2B5EF4-FFF2-40B4-BE49-F238E27FC236}">
                <a16:creationId xmlns:a16="http://schemas.microsoft.com/office/drawing/2014/main" id="{0BC7966B-0B90-46D9-B236-CB61C37B3401}"/>
              </a:ext>
            </a:extLst>
          </p:cNvPr>
          <p:cNvSpPr txBox="1"/>
          <p:nvPr/>
        </p:nvSpPr>
        <p:spPr>
          <a:xfrm>
            <a:off x="2537379" y="77246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5" name="TextBox 30">
            <a:extLst>
              <a:ext uri="{FF2B5EF4-FFF2-40B4-BE49-F238E27FC236}">
                <a16:creationId xmlns:a16="http://schemas.microsoft.com/office/drawing/2014/main" id="{B6B3AE8F-4AAD-4A73-A1D0-503E5E07418D}"/>
              </a:ext>
            </a:extLst>
          </p:cNvPr>
          <p:cNvSpPr txBox="1"/>
          <p:nvPr/>
        </p:nvSpPr>
        <p:spPr>
          <a:xfrm>
            <a:off x="2524647" y="470161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6" name="TextBox 31">
            <a:extLst>
              <a:ext uri="{FF2B5EF4-FFF2-40B4-BE49-F238E27FC236}">
                <a16:creationId xmlns:a16="http://schemas.microsoft.com/office/drawing/2014/main" id="{E2D4D965-81F2-4A4E-9CF1-D833F137948A}"/>
              </a:ext>
            </a:extLst>
          </p:cNvPr>
          <p:cNvSpPr txBox="1"/>
          <p:nvPr/>
        </p:nvSpPr>
        <p:spPr>
          <a:xfrm rot="16200000">
            <a:off x="2479748" y="3777051"/>
            <a:ext cx="50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7" name="TextBox 32">
            <a:extLst>
              <a:ext uri="{FF2B5EF4-FFF2-40B4-BE49-F238E27FC236}">
                <a16:creationId xmlns:a16="http://schemas.microsoft.com/office/drawing/2014/main" id="{83E50B01-13C8-4A2F-B099-47FDD62A634E}"/>
              </a:ext>
            </a:extLst>
          </p:cNvPr>
          <p:cNvSpPr txBox="1"/>
          <p:nvPr/>
        </p:nvSpPr>
        <p:spPr>
          <a:xfrm>
            <a:off x="2524647" y="282940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8" name="TextBox 26">
            <a:extLst>
              <a:ext uri="{FF2B5EF4-FFF2-40B4-BE49-F238E27FC236}">
                <a16:creationId xmlns:a16="http://schemas.microsoft.com/office/drawing/2014/main" id="{213B4FA2-BA79-4955-9B99-91348B684323}"/>
              </a:ext>
            </a:extLst>
          </p:cNvPr>
          <p:cNvSpPr txBox="1"/>
          <p:nvPr/>
        </p:nvSpPr>
        <p:spPr>
          <a:xfrm>
            <a:off x="698840" y="1881773"/>
            <a:ext cx="87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Raw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9" name="TextBox 26">
            <a:extLst>
              <a:ext uri="{FF2B5EF4-FFF2-40B4-BE49-F238E27FC236}">
                <a16:creationId xmlns:a16="http://schemas.microsoft.com/office/drawing/2014/main" id="{F0A3A9AD-5EA9-44A9-AC30-03563DBDBFE1}"/>
              </a:ext>
            </a:extLst>
          </p:cNvPr>
          <p:cNvSpPr txBox="1"/>
          <p:nvPr/>
        </p:nvSpPr>
        <p:spPr>
          <a:xfrm>
            <a:off x="3131840" y="772461"/>
            <a:ext cx="1293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Denoised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0" name="TextBox 26">
            <a:extLst>
              <a:ext uri="{FF2B5EF4-FFF2-40B4-BE49-F238E27FC236}">
                <a16:creationId xmlns:a16="http://schemas.microsoft.com/office/drawing/2014/main" id="{8C9CB024-9A4C-4404-86F8-0D3BCD333AC8}"/>
              </a:ext>
            </a:extLst>
          </p:cNvPr>
          <p:cNvSpPr txBox="1"/>
          <p:nvPr/>
        </p:nvSpPr>
        <p:spPr>
          <a:xfrm>
            <a:off x="3413280" y="2876227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Residual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1" name="TextBox 11">
            <a:extLst>
              <a:ext uri="{FF2B5EF4-FFF2-40B4-BE49-F238E27FC236}">
                <a16:creationId xmlns:a16="http://schemas.microsoft.com/office/drawing/2014/main" id="{B2270FEE-35F2-40A8-9D0F-39EA8C6D15F5}"/>
              </a:ext>
            </a:extLst>
          </p:cNvPr>
          <p:cNvSpPr txBox="1"/>
          <p:nvPr/>
        </p:nvSpPr>
        <p:spPr>
          <a:xfrm>
            <a:off x="6170276" y="1002613"/>
            <a:ext cx="185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Filters d</a:t>
            </a:r>
            <a:endParaRPr lang="en-US" altLang="zh-CN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1">
            <a:extLst>
              <a:ext uri="{FF2B5EF4-FFF2-40B4-BE49-F238E27FC236}">
                <a16:creationId xmlns:a16="http://schemas.microsoft.com/office/drawing/2014/main" id="{233E4B24-63C8-4826-AF47-16E0C99181A0}"/>
              </a:ext>
            </a:extLst>
          </p:cNvPr>
          <p:cNvSpPr txBox="1"/>
          <p:nvPr/>
        </p:nvSpPr>
        <p:spPr>
          <a:xfrm>
            <a:off x="138963" y="864114"/>
            <a:ext cx="2507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Denoising without the red and yellow filters</a:t>
            </a:r>
            <a:endParaRPr lang="en-US" altLang="zh-CN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0036DD2E-7D9E-42E7-947A-0E3789300E85}"/>
              </a:ext>
            </a:extLst>
          </p:cNvPr>
          <p:cNvSpPr/>
          <p:nvPr/>
        </p:nvSpPr>
        <p:spPr>
          <a:xfrm>
            <a:off x="3796266" y="880638"/>
            <a:ext cx="581509" cy="201600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2" name="内容占位符 3">
            <a:extLst>
              <a:ext uri="{FF2B5EF4-FFF2-40B4-BE49-F238E27FC236}">
                <a16:creationId xmlns:a16="http://schemas.microsoft.com/office/drawing/2014/main" id="{48469367-AD7B-4802-B513-1FAD101482A0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8405" r="65794" b="22367"/>
          <a:stretch/>
        </p:blipFill>
        <p:spPr>
          <a:xfrm>
            <a:off x="2865294" y="863999"/>
            <a:ext cx="177840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CE358C1D-8D82-4293-B0F0-D0888109CB6A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Field Data Test: </a:t>
            </a:r>
            <a:r>
              <a:rPr lang="en-US" altLang="zh-CN" sz="3200" dirty="0">
                <a:solidFill>
                  <a:schemeClr val="bg1"/>
                </a:solidFill>
                <a:cs typeface="Times New Roman" panose="02020603050405020304" pitchFamily="18" charset="0"/>
              </a:rPr>
              <a:t>Denoise Phase</a:t>
            </a:r>
            <a:endParaRPr lang="zh-CN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C64CF10-A500-4252-ADB7-3BE8AF26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22</a:t>
            </a:fld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FA46152-814E-45D1-B3F1-DF125D6B21E9}"/>
              </a:ext>
            </a:extLst>
          </p:cNvPr>
          <p:cNvGrpSpPr/>
          <p:nvPr/>
        </p:nvGrpSpPr>
        <p:grpSpPr>
          <a:xfrm>
            <a:off x="5122214" y="1481727"/>
            <a:ext cx="3914282" cy="3250263"/>
            <a:chOff x="3564512" y="926407"/>
            <a:chExt cx="4754880" cy="4133088"/>
          </a:xfrm>
        </p:grpSpPr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A1E4D422-17CA-4BE0-84FB-6AE7680BF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0" t="7669" r="9425" b="10850"/>
            <a:stretch/>
          </p:blipFill>
          <p:spPr>
            <a:xfrm>
              <a:off x="3564512" y="933954"/>
              <a:ext cx="4754880" cy="4125541"/>
            </a:xfrm>
            <a:prstGeom prst="rect">
              <a:avLst/>
            </a:prstGeom>
          </p:spPr>
        </p:pic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9BD0CE17-E4EF-4940-9D5C-8631C3F7366D}"/>
                </a:ext>
              </a:extLst>
            </p:cNvPr>
            <p:cNvGrpSpPr/>
            <p:nvPr/>
          </p:nvGrpSpPr>
          <p:grpSpPr>
            <a:xfrm>
              <a:off x="3564512" y="926407"/>
              <a:ext cx="4754880" cy="4133088"/>
              <a:chOff x="2212848" y="1325880"/>
              <a:chExt cx="4754880" cy="4133088"/>
            </a:xfrm>
          </p:grpSpPr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ED2692EE-833E-4049-B496-AAA0B721F185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DC052197-9032-43D1-81B9-BED97B6AA19B}"/>
                  </a:ext>
                </a:extLst>
              </p:cNvPr>
              <p:cNvCxnSpPr/>
              <p:nvPr/>
            </p:nvCxnSpPr>
            <p:spPr>
              <a:xfrm>
                <a:off x="30053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3BE265F2-7D4B-4A05-99BA-20BAB5AB883E}"/>
                  </a:ext>
                </a:extLst>
              </p:cNvPr>
              <p:cNvCxnSpPr/>
              <p:nvPr/>
            </p:nvCxnSpPr>
            <p:spPr>
              <a:xfrm>
                <a:off x="379780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5883E945-81FE-4704-A346-9F8FBDC038D0}"/>
                  </a:ext>
                </a:extLst>
              </p:cNvPr>
              <p:cNvCxnSpPr/>
              <p:nvPr/>
            </p:nvCxnSpPr>
            <p:spPr>
              <a:xfrm>
                <a:off x="459028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A78BDD83-98ED-4E34-A1CE-DF9F94D394B9}"/>
                  </a:ext>
                </a:extLst>
              </p:cNvPr>
              <p:cNvCxnSpPr/>
              <p:nvPr/>
            </p:nvCxnSpPr>
            <p:spPr>
              <a:xfrm>
                <a:off x="538276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3CF5EB3B-3719-4287-8112-974FB86EBEB0}"/>
                  </a:ext>
                </a:extLst>
              </p:cNvPr>
              <p:cNvCxnSpPr/>
              <p:nvPr/>
            </p:nvCxnSpPr>
            <p:spPr>
              <a:xfrm>
                <a:off x="617524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30547F2A-FD82-41BC-95B0-CE51443498C0}"/>
                  </a:ext>
                </a:extLst>
              </p:cNvPr>
              <p:cNvCxnSpPr/>
              <p:nvPr/>
            </p:nvCxnSpPr>
            <p:spPr>
              <a:xfrm>
                <a:off x="6967728" y="1325880"/>
                <a:ext cx="0" cy="41330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3A9483EB-7DB4-4907-96D7-2ABC1D1E1250}"/>
                  </a:ext>
                </a:extLst>
              </p:cNvPr>
              <p:cNvCxnSpPr/>
              <p:nvPr/>
            </p:nvCxnSpPr>
            <p:spPr>
              <a:xfrm>
                <a:off x="2212848" y="1325880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936C4487-A7FE-45A2-94C0-392E5240C69E}"/>
                  </a:ext>
                </a:extLst>
              </p:cNvPr>
              <p:cNvCxnSpPr/>
              <p:nvPr/>
            </p:nvCxnSpPr>
            <p:spPr>
              <a:xfrm>
                <a:off x="2212848" y="5445224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B5BD25D0-9630-4CE2-A576-8ED34224F85F}"/>
                  </a:ext>
                </a:extLst>
              </p:cNvPr>
              <p:cNvCxnSpPr/>
              <p:nvPr/>
            </p:nvCxnSpPr>
            <p:spPr>
              <a:xfrm>
                <a:off x="2212848" y="2149749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4F53D407-611A-444D-8EAF-32B66B9B55E7}"/>
                  </a:ext>
                </a:extLst>
              </p:cNvPr>
              <p:cNvCxnSpPr/>
              <p:nvPr/>
            </p:nvCxnSpPr>
            <p:spPr>
              <a:xfrm>
                <a:off x="2212848" y="2973618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9691572B-8761-4612-AD74-B153B6E0D01E}"/>
                  </a:ext>
                </a:extLst>
              </p:cNvPr>
              <p:cNvCxnSpPr/>
              <p:nvPr/>
            </p:nvCxnSpPr>
            <p:spPr>
              <a:xfrm>
                <a:off x="2212848" y="3797487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CE76A390-13EA-471F-9638-D9CDC900EB50}"/>
                  </a:ext>
                </a:extLst>
              </p:cNvPr>
              <p:cNvCxnSpPr/>
              <p:nvPr/>
            </p:nvCxnSpPr>
            <p:spPr>
              <a:xfrm>
                <a:off x="2212848" y="4621356"/>
                <a:ext cx="4754880" cy="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38173DAA-B032-4FEE-9D4B-3D2EE253FA98}"/>
                </a:ext>
              </a:extLst>
            </p:cNvPr>
            <p:cNvSpPr/>
            <p:nvPr/>
          </p:nvSpPr>
          <p:spPr>
            <a:xfrm>
              <a:off x="3599760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F706013-5CF8-46CA-9B96-105CFAE0337B}"/>
                </a:ext>
              </a:extLst>
            </p:cNvPr>
            <p:cNvSpPr/>
            <p:nvPr/>
          </p:nvSpPr>
          <p:spPr>
            <a:xfrm>
              <a:off x="6768546" y="958411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A75950A3-D2EA-420A-B0D9-B4FDFB89C26A}"/>
                </a:ext>
              </a:extLst>
            </p:cNvPr>
            <p:cNvSpPr/>
            <p:nvPr/>
          </p:nvSpPr>
          <p:spPr>
            <a:xfrm>
              <a:off x="439548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A599AEFC-9A7C-4950-9BDF-55DCC80C42D6}"/>
                </a:ext>
              </a:extLst>
            </p:cNvPr>
            <p:cNvSpPr/>
            <p:nvPr/>
          </p:nvSpPr>
          <p:spPr>
            <a:xfrm>
              <a:off x="5184250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4545775-78AB-4667-BA58-8A178CCEA998}"/>
                </a:ext>
              </a:extLst>
            </p:cNvPr>
            <p:cNvSpPr/>
            <p:nvPr/>
          </p:nvSpPr>
          <p:spPr>
            <a:xfrm>
              <a:off x="5983764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4C3E3ECF-90B6-4BE3-AFD3-36CB0AC9A772}"/>
                </a:ext>
              </a:extLst>
            </p:cNvPr>
            <p:cNvSpPr/>
            <p:nvPr/>
          </p:nvSpPr>
          <p:spPr>
            <a:xfrm>
              <a:off x="6773118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26FB804F-E3ED-41E4-9FD2-64E8A3F70D91}"/>
                </a:ext>
              </a:extLst>
            </p:cNvPr>
            <p:cNvSpPr/>
            <p:nvPr/>
          </p:nvSpPr>
          <p:spPr>
            <a:xfrm>
              <a:off x="5984716" y="2597479"/>
              <a:ext cx="729616" cy="768096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F5A0DEEA-BA7D-4436-9AE3-42EE765692E3}"/>
                </a:ext>
              </a:extLst>
            </p:cNvPr>
            <p:cNvSpPr/>
            <p:nvPr/>
          </p:nvSpPr>
          <p:spPr>
            <a:xfrm>
              <a:off x="5983764" y="3434784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52BA2D42-7338-49A5-9284-7284C6016134}"/>
                </a:ext>
              </a:extLst>
            </p:cNvPr>
            <p:cNvSpPr/>
            <p:nvPr/>
          </p:nvSpPr>
          <p:spPr>
            <a:xfrm>
              <a:off x="6773118" y="342030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23CE1083-DAB3-462E-8898-CA8CB0EBD346}"/>
                </a:ext>
              </a:extLst>
            </p:cNvPr>
            <p:cNvSpPr/>
            <p:nvPr/>
          </p:nvSpPr>
          <p:spPr>
            <a:xfrm>
              <a:off x="6768546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AD868CA-3702-4CB9-88F1-FCFAE22D8123}"/>
                </a:ext>
              </a:extLst>
            </p:cNvPr>
            <p:cNvSpPr/>
            <p:nvPr/>
          </p:nvSpPr>
          <p:spPr>
            <a:xfrm>
              <a:off x="7559264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A86DD62D-1CAB-4875-9FC4-6E9C23B178D3}"/>
                </a:ext>
              </a:extLst>
            </p:cNvPr>
            <p:cNvSpPr/>
            <p:nvPr/>
          </p:nvSpPr>
          <p:spPr>
            <a:xfrm>
              <a:off x="439091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0A0DAE3B-F29C-4E87-A25B-02E43933C511}"/>
                </a:ext>
              </a:extLst>
            </p:cNvPr>
            <p:cNvSpPr/>
            <p:nvPr/>
          </p:nvSpPr>
          <p:spPr>
            <a:xfrm>
              <a:off x="4390912" y="3431847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FED48256-0690-4754-8829-19495C5CB9FA}"/>
                </a:ext>
              </a:extLst>
            </p:cNvPr>
            <p:cNvSpPr/>
            <p:nvPr/>
          </p:nvSpPr>
          <p:spPr>
            <a:xfrm>
              <a:off x="3604332" y="1793920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3631BC7B-00E2-4545-981C-C5F71033A43A}"/>
                </a:ext>
              </a:extLst>
            </p:cNvPr>
            <p:cNvSpPr/>
            <p:nvPr/>
          </p:nvSpPr>
          <p:spPr>
            <a:xfrm>
              <a:off x="7559264" y="958411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9F9729AA-386C-4C08-ACB0-AE8FBE590CF1}"/>
                </a:ext>
              </a:extLst>
            </p:cNvPr>
            <p:cNvSpPr/>
            <p:nvPr/>
          </p:nvSpPr>
          <p:spPr>
            <a:xfrm>
              <a:off x="4395484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EBD5C13F-68F1-44DA-AA84-82A091AB3E46}"/>
                </a:ext>
              </a:extLst>
            </p:cNvPr>
            <p:cNvSpPr/>
            <p:nvPr/>
          </p:nvSpPr>
          <p:spPr>
            <a:xfrm>
              <a:off x="5184250" y="2606623"/>
              <a:ext cx="731520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26672B10-FE36-443F-8162-A52B8C5F4E29}"/>
                </a:ext>
              </a:extLst>
            </p:cNvPr>
            <p:cNvSpPr/>
            <p:nvPr/>
          </p:nvSpPr>
          <p:spPr>
            <a:xfrm>
              <a:off x="7559264" y="2597480"/>
              <a:ext cx="720472" cy="768095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55380DF7-E2B5-48A2-AA40-D9EB9E186F5A}"/>
                </a:ext>
              </a:extLst>
            </p:cNvPr>
            <p:cNvSpPr/>
            <p:nvPr/>
          </p:nvSpPr>
          <p:spPr>
            <a:xfrm>
              <a:off x="5184250" y="3446649"/>
              <a:ext cx="756459" cy="735007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51F5CFE2-5106-43ED-8C31-CF90523DB2A6}"/>
                </a:ext>
              </a:extLst>
            </p:cNvPr>
            <p:cNvSpPr/>
            <p:nvPr/>
          </p:nvSpPr>
          <p:spPr>
            <a:xfrm>
              <a:off x="5184250" y="4255641"/>
              <a:ext cx="740664" cy="745852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8B2DDB22-D01C-4AD8-B13B-D31291A57CB2}"/>
                </a:ext>
              </a:extLst>
            </p:cNvPr>
            <p:cNvSpPr/>
            <p:nvPr/>
          </p:nvSpPr>
          <p:spPr>
            <a:xfrm>
              <a:off x="5979192" y="4253663"/>
              <a:ext cx="740664" cy="749808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12" name="图片 111">
            <a:extLst>
              <a:ext uri="{FF2B5EF4-FFF2-40B4-BE49-F238E27FC236}">
                <a16:creationId xmlns:a16="http://schemas.microsoft.com/office/drawing/2014/main" id="{2C01212A-7213-4F42-9B4D-F60555D5B7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7" t="7131" r="9375" b="11285"/>
          <a:stretch/>
        </p:blipFill>
        <p:spPr>
          <a:xfrm>
            <a:off x="2798297" y="2911490"/>
            <a:ext cx="1756759" cy="2010960"/>
          </a:xfrm>
          <a:prstGeom prst="rect">
            <a:avLst/>
          </a:prstGeom>
        </p:spPr>
      </p:pic>
      <p:pic>
        <p:nvPicPr>
          <p:cNvPr id="113" name="图片 112">
            <a:extLst>
              <a:ext uri="{FF2B5EF4-FFF2-40B4-BE49-F238E27FC236}">
                <a16:creationId xmlns:a16="http://schemas.microsoft.com/office/drawing/2014/main" id="{C6FE55BA-FDFB-437D-AC95-01AB74993B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1" t="7131" r="37431" b="11285"/>
          <a:stretch/>
        </p:blipFill>
        <p:spPr>
          <a:xfrm>
            <a:off x="2791208" y="832801"/>
            <a:ext cx="1763859" cy="2034806"/>
          </a:xfrm>
          <a:prstGeom prst="rect">
            <a:avLst/>
          </a:prstGeom>
        </p:spPr>
      </p:pic>
      <p:pic>
        <p:nvPicPr>
          <p:cNvPr id="114" name="图片 113">
            <a:extLst>
              <a:ext uri="{FF2B5EF4-FFF2-40B4-BE49-F238E27FC236}">
                <a16:creationId xmlns:a16="http://schemas.microsoft.com/office/drawing/2014/main" id="{787F0CE5-EECE-4005-9FBC-0CC6946921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7131" r="65575" b="11285"/>
          <a:stretch/>
        </p:blipFill>
        <p:spPr>
          <a:xfrm>
            <a:off x="396890" y="2127327"/>
            <a:ext cx="1763859" cy="2034807"/>
          </a:xfrm>
          <a:prstGeom prst="rect">
            <a:avLst/>
          </a:prstGeom>
        </p:spPr>
      </p:pic>
      <p:sp>
        <p:nvSpPr>
          <p:cNvPr id="118" name="TextBox 43">
            <a:extLst>
              <a:ext uri="{FF2B5EF4-FFF2-40B4-BE49-F238E27FC236}">
                <a16:creationId xmlns:a16="http://schemas.microsoft.com/office/drawing/2014/main" id="{2C1BB4E9-50E9-448E-A81C-C5785AB1F391}"/>
              </a:ext>
            </a:extLst>
          </p:cNvPr>
          <p:cNvSpPr txBox="1"/>
          <p:nvPr/>
        </p:nvSpPr>
        <p:spPr>
          <a:xfrm>
            <a:off x="-9451" y="391477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1.4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9" name="TextBox 44">
            <a:extLst>
              <a:ext uri="{FF2B5EF4-FFF2-40B4-BE49-F238E27FC236}">
                <a16:creationId xmlns:a16="http://schemas.microsoft.com/office/drawing/2014/main" id="{7D38CC25-DDF2-48C2-B56C-B2995061DCC9}"/>
              </a:ext>
            </a:extLst>
          </p:cNvPr>
          <p:cNvSpPr txBox="1"/>
          <p:nvPr/>
        </p:nvSpPr>
        <p:spPr>
          <a:xfrm rot="16200000">
            <a:off x="-49527" y="3017780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0" name="TextBox 45">
            <a:extLst>
              <a:ext uri="{FF2B5EF4-FFF2-40B4-BE49-F238E27FC236}">
                <a16:creationId xmlns:a16="http://schemas.microsoft.com/office/drawing/2014/main" id="{7ED1C2EA-938D-4652-A2D0-C898A100513B}"/>
              </a:ext>
            </a:extLst>
          </p:cNvPr>
          <p:cNvSpPr txBox="1"/>
          <p:nvPr/>
        </p:nvSpPr>
        <p:spPr>
          <a:xfrm>
            <a:off x="-9451" y="206231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0.6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4" name="TextBox 46">
            <a:extLst>
              <a:ext uri="{FF2B5EF4-FFF2-40B4-BE49-F238E27FC236}">
                <a16:creationId xmlns:a16="http://schemas.microsoft.com/office/drawing/2014/main" id="{713EDEA8-269E-4D18-9438-29DBD7ED707D}"/>
              </a:ext>
            </a:extLst>
          </p:cNvPr>
          <p:cNvSpPr txBox="1"/>
          <p:nvPr/>
        </p:nvSpPr>
        <p:spPr>
          <a:xfrm>
            <a:off x="2431516" y="472890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1.4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5" name="TextBox 47">
            <a:extLst>
              <a:ext uri="{FF2B5EF4-FFF2-40B4-BE49-F238E27FC236}">
                <a16:creationId xmlns:a16="http://schemas.microsoft.com/office/drawing/2014/main" id="{2867617F-7FDA-4430-A0C6-F33E30ED93E1}"/>
              </a:ext>
            </a:extLst>
          </p:cNvPr>
          <p:cNvSpPr txBox="1"/>
          <p:nvPr/>
        </p:nvSpPr>
        <p:spPr>
          <a:xfrm rot="16200000">
            <a:off x="2391441" y="383190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6" name="TextBox 48">
            <a:extLst>
              <a:ext uri="{FF2B5EF4-FFF2-40B4-BE49-F238E27FC236}">
                <a16:creationId xmlns:a16="http://schemas.microsoft.com/office/drawing/2014/main" id="{E9A4DFAB-3F3F-472D-A9C0-0DCC63B8486A}"/>
              </a:ext>
            </a:extLst>
          </p:cNvPr>
          <p:cNvSpPr txBox="1"/>
          <p:nvPr/>
        </p:nvSpPr>
        <p:spPr>
          <a:xfrm>
            <a:off x="2431516" y="287644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0.6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7" name="TextBox 49">
            <a:extLst>
              <a:ext uri="{FF2B5EF4-FFF2-40B4-BE49-F238E27FC236}">
                <a16:creationId xmlns:a16="http://schemas.microsoft.com/office/drawing/2014/main" id="{E4D01DFD-91A3-4F7E-A815-0865105680C0}"/>
              </a:ext>
            </a:extLst>
          </p:cNvPr>
          <p:cNvSpPr txBox="1"/>
          <p:nvPr/>
        </p:nvSpPr>
        <p:spPr>
          <a:xfrm>
            <a:off x="2647932" y="487600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0.05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8" name="TextBox 50">
            <a:extLst>
              <a:ext uri="{FF2B5EF4-FFF2-40B4-BE49-F238E27FC236}">
                <a16:creationId xmlns:a16="http://schemas.microsoft.com/office/drawing/2014/main" id="{0B2D0D99-1002-4E01-A54E-A2BD4E30655A}"/>
              </a:ext>
            </a:extLst>
          </p:cNvPr>
          <p:cNvSpPr txBox="1"/>
          <p:nvPr/>
        </p:nvSpPr>
        <p:spPr>
          <a:xfrm>
            <a:off x="4212352" y="487600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0.35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9" name="TextBox 51">
            <a:extLst>
              <a:ext uri="{FF2B5EF4-FFF2-40B4-BE49-F238E27FC236}">
                <a16:creationId xmlns:a16="http://schemas.microsoft.com/office/drawing/2014/main" id="{43B30893-8941-45CD-8231-06A01C44C30A}"/>
              </a:ext>
            </a:extLst>
          </p:cNvPr>
          <p:cNvSpPr txBox="1"/>
          <p:nvPr/>
        </p:nvSpPr>
        <p:spPr>
          <a:xfrm>
            <a:off x="3210411" y="4876006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0" name="TextBox 46">
            <a:extLst>
              <a:ext uri="{FF2B5EF4-FFF2-40B4-BE49-F238E27FC236}">
                <a16:creationId xmlns:a16="http://schemas.microsoft.com/office/drawing/2014/main" id="{AAF061B0-95E7-4DFC-803B-87FF07D0B767}"/>
              </a:ext>
            </a:extLst>
          </p:cNvPr>
          <p:cNvSpPr txBox="1"/>
          <p:nvPr/>
        </p:nvSpPr>
        <p:spPr>
          <a:xfrm>
            <a:off x="2431516" y="262401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1.4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1" name="TextBox 47">
            <a:extLst>
              <a:ext uri="{FF2B5EF4-FFF2-40B4-BE49-F238E27FC236}">
                <a16:creationId xmlns:a16="http://schemas.microsoft.com/office/drawing/2014/main" id="{89120CE7-4333-4430-B19A-83FC67E0C4C4}"/>
              </a:ext>
            </a:extLst>
          </p:cNvPr>
          <p:cNvSpPr txBox="1"/>
          <p:nvPr/>
        </p:nvSpPr>
        <p:spPr>
          <a:xfrm rot="16200000">
            <a:off x="2391441" y="172701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2" name="TextBox 48">
            <a:extLst>
              <a:ext uri="{FF2B5EF4-FFF2-40B4-BE49-F238E27FC236}">
                <a16:creationId xmlns:a16="http://schemas.microsoft.com/office/drawing/2014/main" id="{E8FC6675-ACFF-4FD7-875F-898149FDA940}"/>
              </a:ext>
            </a:extLst>
          </p:cNvPr>
          <p:cNvSpPr txBox="1"/>
          <p:nvPr/>
        </p:nvSpPr>
        <p:spPr>
          <a:xfrm>
            <a:off x="2431516" y="77155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0.6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3" name="TextBox 49">
            <a:extLst>
              <a:ext uri="{FF2B5EF4-FFF2-40B4-BE49-F238E27FC236}">
                <a16:creationId xmlns:a16="http://schemas.microsoft.com/office/drawing/2014/main" id="{CF7A7C20-1F75-4ECA-B418-74A46D8685ED}"/>
              </a:ext>
            </a:extLst>
          </p:cNvPr>
          <p:cNvSpPr txBox="1"/>
          <p:nvPr/>
        </p:nvSpPr>
        <p:spPr>
          <a:xfrm>
            <a:off x="251520" y="413618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0.05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4" name="TextBox 50">
            <a:extLst>
              <a:ext uri="{FF2B5EF4-FFF2-40B4-BE49-F238E27FC236}">
                <a16:creationId xmlns:a16="http://schemas.microsoft.com/office/drawing/2014/main" id="{3A774C64-1D51-4F11-BEF0-83F70E6CE3E0}"/>
              </a:ext>
            </a:extLst>
          </p:cNvPr>
          <p:cNvSpPr txBox="1"/>
          <p:nvPr/>
        </p:nvSpPr>
        <p:spPr>
          <a:xfrm>
            <a:off x="1815940" y="413618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0.35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5" name="TextBox 51">
            <a:extLst>
              <a:ext uri="{FF2B5EF4-FFF2-40B4-BE49-F238E27FC236}">
                <a16:creationId xmlns:a16="http://schemas.microsoft.com/office/drawing/2014/main" id="{FF223D3C-5022-410A-B07A-7313018B88BC}"/>
              </a:ext>
            </a:extLst>
          </p:cNvPr>
          <p:cNvSpPr txBox="1"/>
          <p:nvPr/>
        </p:nvSpPr>
        <p:spPr>
          <a:xfrm>
            <a:off x="813999" y="4136181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6" name="TextBox 26">
            <a:extLst>
              <a:ext uri="{FF2B5EF4-FFF2-40B4-BE49-F238E27FC236}">
                <a16:creationId xmlns:a16="http://schemas.microsoft.com/office/drawing/2014/main" id="{316DFD79-7D5E-4169-BFAE-6D18DA481C16}"/>
              </a:ext>
            </a:extLst>
          </p:cNvPr>
          <p:cNvSpPr txBox="1"/>
          <p:nvPr/>
        </p:nvSpPr>
        <p:spPr>
          <a:xfrm>
            <a:off x="683568" y="1862028"/>
            <a:ext cx="876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Raw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7" name="TextBox 26">
            <a:extLst>
              <a:ext uri="{FF2B5EF4-FFF2-40B4-BE49-F238E27FC236}">
                <a16:creationId xmlns:a16="http://schemas.microsoft.com/office/drawing/2014/main" id="{A57BBBC2-A096-4424-89C4-867542BC30B9}"/>
              </a:ext>
            </a:extLst>
          </p:cNvPr>
          <p:cNvSpPr txBox="1"/>
          <p:nvPr/>
        </p:nvSpPr>
        <p:spPr>
          <a:xfrm>
            <a:off x="2791208" y="772461"/>
            <a:ext cx="1293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srgbClr val="FFFF00"/>
                </a:solidFill>
                <a:ea typeface="宋体" panose="02010600030101010101" pitchFamily="2" charset="-122"/>
              </a:rPr>
              <a:t>Denoised Data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38" name="TextBox 26">
            <a:extLst>
              <a:ext uri="{FF2B5EF4-FFF2-40B4-BE49-F238E27FC236}">
                <a16:creationId xmlns:a16="http://schemas.microsoft.com/office/drawing/2014/main" id="{04637258-B1F6-4111-961F-E6C314AE3C59}"/>
              </a:ext>
            </a:extLst>
          </p:cNvPr>
          <p:cNvSpPr txBox="1"/>
          <p:nvPr/>
        </p:nvSpPr>
        <p:spPr>
          <a:xfrm>
            <a:off x="3398008" y="2876227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srgbClr val="FFFF00"/>
                </a:solidFill>
                <a:ea typeface="宋体" panose="02010600030101010101" pitchFamily="2" charset="-122"/>
              </a:rPr>
              <a:t>Residual</a:t>
            </a:r>
            <a:endParaRPr lang="zh-CN" altLang="en-US" dirty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  <p:sp>
        <p:nvSpPr>
          <p:cNvPr id="139" name="TextBox 11">
            <a:extLst>
              <a:ext uri="{FF2B5EF4-FFF2-40B4-BE49-F238E27FC236}">
                <a16:creationId xmlns:a16="http://schemas.microsoft.com/office/drawing/2014/main" id="{75E6C9CF-2DA1-489C-8DD8-1738B1FA94B1}"/>
              </a:ext>
            </a:extLst>
          </p:cNvPr>
          <p:cNvSpPr txBox="1"/>
          <p:nvPr/>
        </p:nvSpPr>
        <p:spPr>
          <a:xfrm>
            <a:off x="138963" y="864114"/>
            <a:ext cx="250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Denoising for surface waves</a:t>
            </a:r>
            <a:endParaRPr lang="en-US" altLang="zh-CN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TextBox 11">
            <a:extLst>
              <a:ext uri="{FF2B5EF4-FFF2-40B4-BE49-F238E27FC236}">
                <a16:creationId xmlns:a16="http://schemas.microsoft.com/office/drawing/2014/main" id="{A3044980-B409-4ACC-8EF2-C4C1DA7FB159}"/>
              </a:ext>
            </a:extLst>
          </p:cNvPr>
          <p:cNvSpPr txBox="1"/>
          <p:nvPr/>
        </p:nvSpPr>
        <p:spPr>
          <a:xfrm>
            <a:off x="6170276" y="1002613"/>
            <a:ext cx="1852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Filters d</a:t>
            </a:r>
            <a:endParaRPr lang="en-US" altLang="zh-CN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8F1D435F-9AFF-45F0-A4B0-655C4D947C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7131" r="65575" b="11285"/>
          <a:stretch/>
        </p:blipFill>
        <p:spPr>
          <a:xfrm>
            <a:off x="2791208" y="832800"/>
            <a:ext cx="1763859" cy="203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图片包含 文字&#10;&#10;已生成极高可信度的说明">
            <a:extLst>
              <a:ext uri="{FF2B5EF4-FFF2-40B4-BE49-F238E27FC236}">
                <a16:creationId xmlns:a16="http://schemas.microsoft.com/office/drawing/2014/main" id="{403BC0D8-1178-4952-9191-FBFCD55D2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4" t="7431" r="9366" b="58428"/>
          <a:stretch/>
        </p:blipFill>
        <p:spPr>
          <a:xfrm>
            <a:off x="1475656" y="1055079"/>
            <a:ext cx="1768245" cy="1471518"/>
          </a:xfr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9DA7BA-CA8D-46B1-BA28-B4CB53FD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B6740B5-35FC-40B9-88F5-086A1C9CE015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GPR Data Test</a:t>
            </a:r>
            <a:endParaRPr lang="zh-CN" altLang="en-US" sz="32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D8CCA7-054E-4A0F-A92C-90091C9FF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7373" r="9338" b="10754"/>
          <a:stretch/>
        </p:blipFill>
        <p:spPr>
          <a:xfrm>
            <a:off x="5244175" y="1131590"/>
            <a:ext cx="3481988" cy="2930924"/>
          </a:xfrm>
          <a:prstGeom prst="rect">
            <a:avLst/>
          </a:prstGeom>
        </p:spPr>
      </p:pic>
      <p:pic>
        <p:nvPicPr>
          <p:cNvPr id="9" name="内容占位符 5" descr="图片包含 文字&#10;&#10;已生成极高可信度的说明">
            <a:extLst>
              <a:ext uri="{FF2B5EF4-FFF2-40B4-BE49-F238E27FC236}">
                <a16:creationId xmlns:a16="http://schemas.microsoft.com/office/drawing/2014/main" id="{60EDAD31-D5BD-4F34-B13C-056AC053B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8" t="54778" r="9478" b="11082"/>
          <a:stretch/>
        </p:blipFill>
        <p:spPr>
          <a:xfrm>
            <a:off x="323528" y="3260473"/>
            <a:ext cx="1762189" cy="1471517"/>
          </a:xfrm>
          <a:prstGeom prst="rect">
            <a:avLst/>
          </a:prstGeom>
        </p:spPr>
      </p:pic>
      <p:pic>
        <p:nvPicPr>
          <p:cNvPr id="10" name="内容占位符 5" descr="图片包含 文字&#10;&#10;已生成极高可信度的说明">
            <a:extLst>
              <a:ext uri="{FF2B5EF4-FFF2-40B4-BE49-F238E27FC236}">
                <a16:creationId xmlns:a16="http://schemas.microsoft.com/office/drawing/2014/main" id="{679A4B5D-E59D-42F5-B5B3-D5945F48A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54922" r="53556" b="11078"/>
          <a:stretch/>
        </p:blipFill>
        <p:spPr>
          <a:xfrm>
            <a:off x="2771800" y="3266528"/>
            <a:ext cx="1756131" cy="1465462"/>
          </a:xfrm>
          <a:prstGeom prst="rect">
            <a:avLst/>
          </a:prstGeom>
        </p:spPr>
      </p:pic>
      <p:sp>
        <p:nvSpPr>
          <p:cNvPr id="11" name="TextBox 26">
            <a:extLst>
              <a:ext uri="{FF2B5EF4-FFF2-40B4-BE49-F238E27FC236}">
                <a16:creationId xmlns:a16="http://schemas.microsoft.com/office/drawing/2014/main" id="{FC7C5B85-F377-4E33-A035-963702AD3DE4}"/>
              </a:ext>
            </a:extLst>
          </p:cNvPr>
          <p:cNvSpPr txBox="1"/>
          <p:nvPr/>
        </p:nvSpPr>
        <p:spPr>
          <a:xfrm>
            <a:off x="1878766" y="771550"/>
            <a:ext cx="87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GPR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F507941B-D8A8-4166-9E74-07D77F67630A}"/>
              </a:ext>
            </a:extLst>
          </p:cNvPr>
          <p:cNvSpPr txBox="1"/>
          <p:nvPr/>
        </p:nvSpPr>
        <p:spPr>
          <a:xfrm rot="16200000">
            <a:off x="1089561" y="1574938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150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8B73611E-42F1-47A1-B72B-2115BB4907E9}"/>
              </a:ext>
            </a:extLst>
          </p:cNvPr>
          <p:cNvSpPr txBox="1"/>
          <p:nvPr/>
        </p:nvSpPr>
        <p:spPr>
          <a:xfrm>
            <a:off x="2130388" y="2532680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150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99559D57-B0A0-4896-A63C-A8B00ED46F3B}"/>
              </a:ext>
            </a:extLst>
          </p:cNvPr>
          <p:cNvSpPr txBox="1"/>
          <p:nvPr/>
        </p:nvSpPr>
        <p:spPr>
          <a:xfrm>
            <a:off x="650187" y="2980705"/>
            <a:ext cx="1251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Denoised Data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0EBD8F3D-1705-4687-AA85-5D7115B845DB}"/>
              </a:ext>
            </a:extLst>
          </p:cNvPr>
          <p:cNvSpPr txBox="1"/>
          <p:nvPr/>
        </p:nvSpPr>
        <p:spPr>
          <a:xfrm>
            <a:off x="3265606" y="2978254"/>
            <a:ext cx="79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Residual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5631BBA0-DD55-4528-9D5D-F91C62F450C9}"/>
              </a:ext>
            </a:extLst>
          </p:cNvPr>
          <p:cNvSpPr txBox="1"/>
          <p:nvPr/>
        </p:nvSpPr>
        <p:spPr>
          <a:xfrm>
            <a:off x="6420258" y="849900"/>
            <a:ext cx="1261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Learned Filters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6EA6A43-563E-4872-96D0-4A4EC7E68547}"/>
              </a:ext>
            </a:extLst>
          </p:cNvPr>
          <p:cNvSpPr/>
          <p:nvPr/>
        </p:nvSpPr>
        <p:spPr>
          <a:xfrm>
            <a:off x="6985169" y="1966192"/>
            <a:ext cx="467151" cy="38953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C395F00-01FC-4AAB-A695-DF54B870D415}"/>
              </a:ext>
            </a:extLst>
          </p:cNvPr>
          <p:cNvSpPr/>
          <p:nvPr/>
        </p:nvSpPr>
        <p:spPr>
          <a:xfrm>
            <a:off x="6985168" y="2398241"/>
            <a:ext cx="467151" cy="38953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EAD0C55-019E-4A1B-8B1D-A229BBC92028}"/>
              </a:ext>
            </a:extLst>
          </p:cNvPr>
          <p:cNvSpPr/>
          <p:nvPr/>
        </p:nvSpPr>
        <p:spPr>
          <a:xfrm>
            <a:off x="6549623" y="2819586"/>
            <a:ext cx="467151" cy="38953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510DB47-1626-46D9-84D3-D772C8069CA2}"/>
              </a:ext>
            </a:extLst>
          </p:cNvPr>
          <p:cNvSpPr/>
          <p:nvPr/>
        </p:nvSpPr>
        <p:spPr>
          <a:xfrm>
            <a:off x="5253724" y="2796344"/>
            <a:ext cx="467151" cy="38953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9C041BD-B232-47CA-9B16-2BD664E34949}"/>
              </a:ext>
            </a:extLst>
          </p:cNvPr>
          <p:cNvSpPr/>
          <p:nvPr/>
        </p:nvSpPr>
        <p:spPr>
          <a:xfrm>
            <a:off x="5720875" y="1145268"/>
            <a:ext cx="467151" cy="38953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15C8C93B-C3C2-42AA-8F17-C5D8EEA935FC}"/>
              </a:ext>
            </a:extLst>
          </p:cNvPr>
          <p:cNvSpPr txBox="1"/>
          <p:nvPr/>
        </p:nvSpPr>
        <p:spPr>
          <a:xfrm rot="16200000">
            <a:off x="-21598" y="373999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150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3" name="TextBox 44">
            <a:extLst>
              <a:ext uri="{FF2B5EF4-FFF2-40B4-BE49-F238E27FC236}">
                <a16:creationId xmlns:a16="http://schemas.microsoft.com/office/drawing/2014/main" id="{C5F60023-15D0-4502-A6DC-96AD8CD05C7A}"/>
              </a:ext>
            </a:extLst>
          </p:cNvPr>
          <p:cNvSpPr txBox="1"/>
          <p:nvPr/>
        </p:nvSpPr>
        <p:spPr>
          <a:xfrm>
            <a:off x="1019229" y="469773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150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4" name="TextBox 44">
            <a:extLst>
              <a:ext uri="{FF2B5EF4-FFF2-40B4-BE49-F238E27FC236}">
                <a16:creationId xmlns:a16="http://schemas.microsoft.com/office/drawing/2014/main" id="{5DADC2B9-8E9D-49F2-ABE3-2FBD0DA4B29C}"/>
              </a:ext>
            </a:extLst>
          </p:cNvPr>
          <p:cNvSpPr txBox="1"/>
          <p:nvPr/>
        </p:nvSpPr>
        <p:spPr>
          <a:xfrm rot="16200000">
            <a:off x="2442572" y="3739993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150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5" name="TextBox 44">
            <a:extLst>
              <a:ext uri="{FF2B5EF4-FFF2-40B4-BE49-F238E27FC236}">
                <a16:creationId xmlns:a16="http://schemas.microsoft.com/office/drawing/2014/main" id="{AA93E3B8-E849-41C4-BBC8-75BD4F965C22}"/>
              </a:ext>
            </a:extLst>
          </p:cNvPr>
          <p:cNvSpPr txBox="1"/>
          <p:nvPr/>
        </p:nvSpPr>
        <p:spPr>
          <a:xfrm>
            <a:off x="3483399" y="469773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150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26" name="内容占位符 5" descr="图片包含 文字&#10;&#10;已生成极高可信度的说明">
            <a:extLst>
              <a:ext uri="{FF2B5EF4-FFF2-40B4-BE49-F238E27FC236}">
                <a16:creationId xmlns:a16="http://schemas.microsoft.com/office/drawing/2014/main" id="{B7789311-F04E-4695-BD2B-FB55DE751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8" t="54778" r="9478" b="11082"/>
          <a:stretch/>
        </p:blipFill>
        <p:spPr>
          <a:xfrm>
            <a:off x="1478683" y="1055080"/>
            <a:ext cx="1762189" cy="14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650" y="334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/>
              <a:t>Outline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39998"/>
            <a:ext cx="8712968" cy="3263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Theory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Numerical Results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/>
              <a:t> 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32D0F0-8FC0-4EB4-A913-F989971E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180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650" y="-2053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/>
              <a:t>Summary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62831"/>
            <a:ext cx="8964488" cy="294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review of convolutional sparse coding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SNR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training learned filters  denoising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noise: sparsity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Coherent noise: exclude coherent noise features (manually)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5426D36-D12E-4DFA-92D0-09FD0E0D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2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650" y="-2053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/>
              <a:t>Acknowledgments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62831"/>
            <a:ext cx="8964488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sponsors of the Center for Subsurface Imaging and Modeling Consortium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5426D36-D12E-4DFA-92D0-09FD0E0D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2A6A5E2-8B3D-4965-A3A1-ACF7A441D998}"/>
              </a:ext>
            </a:extLst>
          </p:cNvPr>
          <p:cNvSpPr txBox="1"/>
          <p:nvPr/>
        </p:nvSpPr>
        <p:spPr>
          <a:xfrm>
            <a:off x="179512" y="2571750"/>
            <a:ext cx="896448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computer time, this research used the resources of the Supercomputing Laboratory at KAUST and the IT Research Computing Group</a:t>
            </a:r>
          </a:p>
        </p:txBody>
      </p:sp>
    </p:spTree>
    <p:extLst>
      <p:ext uri="{BB962C8B-B14F-4D97-AF65-F5344CB8AC3E}">
        <p14:creationId xmlns:p14="http://schemas.microsoft.com/office/powerpoint/2010/main" val="13805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42659" y="1761661"/>
            <a:ext cx="7886700" cy="994172"/>
          </a:xfrm>
        </p:spPr>
        <p:txBody>
          <a:bodyPr/>
          <a:lstStyle/>
          <a:p>
            <a:r>
              <a:rPr lang="en-US" altLang="zh-CN" dirty="0"/>
              <a:t>Thank You Very Much!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CC5E09-1453-4D5F-A0B6-48F46535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97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650" y="334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/>
              <a:t>Outline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39998"/>
            <a:ext cx="8712968" cy="3263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/>
              <a:t>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Theory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Numerical Results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32D0F0-8FC0-4EB4-A913-F989971E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47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24594" y="-20538"/>
            <a:ext cx="8839894" cy="994172"/>
          </a:xfrm>
        </p:spPr>
        <p:txBody>
          <a:bodyPr>
            <a:normAutofit/>
          </a:bodyPr>
          <a:lstStyle/>
          <a:p>
            <a:pPr algn="just"/>
            <a:r>
              <a:rPr lang="en-US" altLang="zh-CN" sz="4400" dirty="0"/>
              <a:t>Problem: </a:t>
            </a:r>
            <a:r>
              <a:rPr lang="en-US" altLang="zh-CN" sz="3200" dirty="0">
                <a:solidFill>
                  <a:schemeClr val="bg1"/>
                </a:solidFill>
              </a:rPr>
              <a:t>Noise in Seismic Data </a:t>
            </a:r>
          </a:p>
        </p:txBody>
      </p:sp>
      <p:pic>
        <p:nvPicPr>
          <p:cNvPr id="27" name="内容占位符 3">
            <a:extLst>
              <a:ext uri="{FF2B5EF4-FFF2-40B4-BE49-F238E27FC236}">
                <a16:creationId xmlns:a16="http://schemas.microsoft.com/office/drawing/2014/main" id="{809065DB-AAA0-41B0-8EC0-05AF584A6E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8405" r="66003" b="22367"/>
          <a:stretch/>
        </p:blipFill>
        <p:spPr>
          <a:xfrm>
            <a:off x="1429153" y="1268621"/>
            <a:ext cx="2320442" cy="2734642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9" name="TextBox 24">
            <a:extLst>
              <a:ext uri="{FF2B5EF4-FFF2-40B4-BE49-F238E27FC236}">
                <a16:creationId xmlns:a16="http://schemas.microsoft.com/office/drawing/2014/main" id="{0B3C8B3A-127C-4462-A5F7-85495D182AB8}"/>
              </a:ext>
            </a:extLst>
          </p:cNvPr>
          <p:cNvSpPr txBox="1"/>
          <p:nvPr/>
        </p:nvSpPr>
        <p:spPr>
          <a:xfrm>
            <a:off x="1285559" y="406972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0.8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85FE542A-4F09-4988-AD58-5BCAC091376F}"/>
              </a:ext>
            </a:extLst>
          </p:cNvPr>
          <p:cNvSpPr txBox="1"/>
          <p:nvPr/>
        </p:nvSpPr>
        <p:spPr>
          <a:xfrm>
            <a:off x="3491880" y="406972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1.9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B30925C8-4EB5-476D-B5AB-9FA717FAB2BB}"/>
              </a:ext>
            </a:extLst>
          </p:cNvPr>
          <p:cNvSpPr txBox="1"/>
          <p:nvPr/>
        </p:nvSpPr>
        <p:spPr>
          <a:xfrm>
            <a:off x="1988398" y="4060499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0A113F9C-51F3-48AB-B7E4-C5F0BF83AD99}"/>
              </a:ext>
            </a:extLst>
          </p:cNvPr>
          <p:cNvSpPr txBox="1"/>
          <p:nvPr/>
        </p:nvSpPr>
        <p:spPr>
          <a:xfrm>
            <a:off x="1074565" y="383664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3AD68EEE-A047-4424-B023-611B94B70E23}"/>
              </a:ext>
            </a:extLst>
          </p:cNvPr>
          <p:cNvSpPr txBox="1"/>
          <p:nvPr/>
        </p:nvSpPr>
        <p:spPr>
          <a:xfrm rot="16200000">
            <a:off x="939623" y="241669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41471D-9DE5-4726-8CA2-6F936710E13B}"/>
              </a:ext>
            </a:extLst>
          </p:cNvPr>
          <p:cNvSpPr txBox="1"/>
          <p:nvPr/>
        </p:nvSpPr>
        <p:spPr>
          <a:xfrm>
            <a:off x="1033730" y="112647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5210398F-94C3-4B7C-9721-008931419CE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t="7131" r="65544" b="11285"/>
          <a:stretch/>
        </p:blipFill>
        <p:spPr>
          <a:xfrm>
            <a:off x="5532601" y="1267942"/>
            <a:ext cx="2322000" cy="2736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4" name="TextBox 43">
            <a:extLst>
              <a:ext uri="{FF2B5EF4-FFF2-40B4-BE49-F238E27FC236}">
                <a16:creationId xmlns:a16="http://schemas.microsoft.com/office/drawing/2014/main" id="{EE202CEC-FFFF-4EA0-840D-BA53E1A001E9}"/>
              </a:ext>
            </a:extLst>
          </p:cNvPr>
          <p:cNvSpPr txBox="1"/>
          <p:nvPr/>
        </p:nvSpPr>
        <p:spPr>
          <a:xfrm>
            <a:off x="5120309" y="385976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1.4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5" name="TextBox 44">
            <a:extLst>
              <a:ext uri="{FF2B5EF4-FFF2-40B4-BE49-F238E27FC236}">
                <a16:creationId xmlns:a16="http://schemas.microsoft.com/office/drawing/2014/main" id="{C688ADDE-39F8-449E-8C52-5592F6BF69BD}"/>
              </a:ext>
            </a:extLst>
          </p:cNvPr>
          <p:cNvSpPr txBox="1"/>
          <p:nvPr/>
        </p:nvSpPr>
        <p:spPr>
          <a:xfrm rot="16200000">
            <a:off x="5027976" y="241669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6" name="TextBox 45">
            <a:extLst>
              <a:ext uri="{FF2B5EF4-FFF2-40B4-BE49-F238E27FC236}">
                <a16:creationId xmlns:a16="http://schemas.microsoft.com/office/drawing/2014/main" id="{CAAFA784-52A6-432E-9A40-4B1B468625F5}"/>
              </a:ext>
            </a:extLst>
          </p:cNvPr>
          <p:cNvSpPr txBox="1"/>
          <p:nvPr/>
        </p:nvSpPr>
        <p:spPr>
          <a:xfrm>
            <a:off x="5120309" y="115538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0.6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6DFAB557-58D2-43F5-9234-B635616CAEAD}"/>
              </a:ext>
            </a:extLst>
          </p:cNvPr>
          <p:cNvSpPr txBox="1"/>
          <p:nvPr/>
        </p:nvSpPr>
        <p:spPr>
          <a:xfrm>
            <a:off x="5418492" y="405933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0.05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8" name="TextBox 50">
            <a:extLst>
              <a:ext uri="{FF2B5EF4-FFF2-40B4-BE49-F238E27FC236}">
                <a16:creationId xmlns:a16="http://schemas.microsoft.com/office/drawing/2014/main" id="{91D9E7AC-3D0B-4967-ADF6-37E69D9E8F26}"/>
              </a:ext>
            </a:extLst>
          </p:cNvPr>
          <p:cNvSpPr txBox="1"/>
          <p:nvPr/>
        </p:nvSpPr>
        <p:spPr>
          <a:xfrm>
            <a:off x="7680719" y="405933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0.35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69" name="TextBox 51">
            <a:extLst>
              <a:ext uri="{FF2B5EF4-FFF2-40B4-BE49-F238E27FC236}">
                <a16:creationId xmlns:a16="http://schemas.microsoft.com/office/drawing/2014/main" id="{7E783648-AECF-40E2-B24D-85FCD4A98A9A}"/>
              </a:ext>
            </a:extLst>
          </p:cNvPr>
          <p:cNvSpPr txBox="1"/>
          <p:nvPr/>
        </p:nvSpPr>
        <p:spPr>
          <a:xfrm>
            <a:off x="6215690" y="4075045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70" name="TextBox 51">
            <a:extLst>
              <a:ext uri="{FF2B5EF4-FFF2-40B4-BE49-F238E27FC236}">
                <a16:creationId xmlns:a16="http://schemas.microsoft.com/office/drawing/2014/main" id="{A89D01C0-0368-4A52-A3AD-5F2E2F823F78}"/>
              </a:ext>
            </a:extLst>
          </p:cNvPr>
          <p:cNvSpPr txBox="1"/>
          <p:nvPr/>
        </p:nvSpPr>
        <p:spPr>
          <a:xfrm>
            <a:off x="1723511" y="983241"/>
            <a:ext cx="1768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Common Shot Gather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71" name="TextBox 51">
            <a:extLst>
              <a:ext uri="{FF2B5EF4-FFF2-40B4-BE49-F238E27FC236}">
                <a16:creationId xmlns:a16="http://schemas.microsoft.com/office/drawing/2014/main" id="{A457F741-3C83-457F-A89C-392792C11D14}"/>
              </a:ext>
            </a:extLst>
          </p:cNvPr>
          <p:cNvSpPr txBox="1"/>
          <p:nvPr/>
        </p:nvSpPr>
        <p:spPr>
          <a:xfrm>
            <a:off x="5736503" y="972585"/>
            <a:ext cx="1768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Common Shot Gather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7C533A3-E7D3-47C8-89DA-4322B11AA25D}"/>
              </a:ext>
            </a:extLst>
          </p:cNvPr>
          <p:cNvSpPr txBox="1"/>
          <p:nvPr/>
        </p:nvSpPr>
        <p:spPr>
          <a:xfrm>
            <a:off x="1125672" y="4523261"/>
            <a:ext cx="2927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Random + Coherent Noise</a:t>
            </a:r>
            <a:endParaRPr lang="zh-CN" altLang="en-US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8F4F56B-1D17-4D52-915E-066C3899E2A2}"/>
              </a:ext>
            </a:extLst>
          </p:cNvPr>
          <p:cNvSpPr txBox="1"/>
          <p:nvPr/>
        </p:nvSpPr>
        <p:spPr>
          <a:xfrm>
            <a:off x="5103622" y="4523261"/>
            <a:ext cx="3226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Surface Waves (Ground Roll)</a:t>
            </a:r>
            <a:endParaRPr lang="zh-CN" altLang="en-US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52E6A40-B750-4CE9-90C4-C7DA87A905A4}"/>
              </a:ext>
            </a:extLst>
          </p:cNvPr>
          <p:cNvSpPr/>
          <p:nvPr/>
        </p:nvSpPr>
        <p:spPr>
          <a:xfrm>
            <a:off x="5922156" y="1267942"/>
            <a:ext cx="1582716" cy="2735321"/>
          </a:xfrm>
          <a:custGeom>
            <a:avLst/>
            <a:gdLst>
              <a:gd name="connsiteX0" fmla="*/ 10041 w 1606606"/>
              <a:gd name="connsiteY0" fmla="*/ 117195 h 2820825"/>
              <a:gd name="connsiteX1" fmla="*/ 126999 w 1606606"/>
              <a:gd name="connsiteY1" fmla="*/ 1159185 h 2820825"/>
              <a:gd name="connsiteX2" fmla="*/ 376864 w 1606606"/>
              <a:gd name="connsiteY2" fmla="*/ 2413827 h 2820825"/>
              <a:gd name="connsiteX3" fmla="*/ 536352 w 1606606"/>
              <a:gd name="connsiteY3" fmla="*/ 2754069 h 2820825"/>
              <a:gd name="connsiteX4" fmla="*/ 1041399 w 1606606"/>
              <a:gd name="connsiteY4" fmla="*/ 2770018 h 2820825"/>
              <a:gd name="connsiteX5" fmla="*/ 1551761 w 1606606"/>
              <a:gd name="connsiteY5" fmla="*/ 2817864 h 2820825"/>
              <a:gd name="connsiteX6" fmla="*/ 1557078 w 1606606"/>
              <a:gd name="connsiteY6" fmla="*/ 2674325 h 2820825"/>
              <a:gd name="connsiteX7" fmla="*/ 1238101 w 1606606"/>
              <a:gd name="connsiteY7" fmla="*/ 1813088 h 2820825"/>
              <a:gd name="connsiteX8" fmla="*/ 690524 w 1606606"/>
              <a:gd name="connsiteY8" fmla="*/ 680720 h 2820825"/>
              <a:gd name="connsiteX9" fmla="*/ 376864 w 1606606"/>
              <a:gd name="connsiteY9" fmla="*/ 90613 h 2820825"/>
              <a:gd name="connsiteX10" fmla="*/ 10041 w 1606606"/>
              <a:gd name="connsiteY10" fmla="*/ 117195 h 28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6606" h="2820825">
                <a:moveTo>
                  <a:pt x="10041" y="117195"/>
                </a:moveTo>
                <a:cubicBezTo>
                  <a:pt x="-31603" y="295290"/>
                  <a:pt x="65862" y="776413"/>
                  <a:pt x="126999" y="1159185"/>
                </a:cubicBezTo>
                <a:cubicBezTo>
                  <a:pt x="188136" y="1541957"/>
                  <a:pt x="308639" y="2148013"/>
                  <a:pt x="376864" y="2413827"/>
                </a:cubicBezTo>
                <a:cubicBezTo>
                  <a:pt x="445090" y="2679641"/>
                  <a:pt x="425596" y="2694704"/>
                  <a:pt x="536352" y="2754069"/>
                </a:cubicBezTo>
                <a:cubicBezTo>
                  <a:pt x="647108" y="2813434"/>
                  <a:pt x="872164" y="2759386"/>
                  <a:pt x="1041399" y="2770018"/>
                </a:cubicBezTo>
                <a:cubicBezTo>
                  <a:pt x="1210634" y="2780651"/>
                  <a:pt x="1465815" y="2833813"/>
                  <a:pt x="1551761" y="2817864"/>
                </a:cubicBezTo>
                <a:cubicBezTo>
                  <a:pt x="1637707" y="2801915"/>
                  <a:pt x="1609355" y="2841788"/>
                  <a:pt x="1557078" y="2674325"/>
                </a:cubicBezTo>
                <a:cubicBezTo>
                  <a:pt x="1504801" y="2506862"/>
                  <a:pt x="1382527" y="2145355"/>
                  <a:pt x="1238101" y="1813088"/>
                </a:cubicBezTo>
                <a:cubicBezTo>
                  <a:pt x="1093675" y="1480821"/>
                  <a:pt x="834063" y="967799"/>
                  <a:pt x="690524" y="680720"/>
                </a:cubicBezTo>
                <a:cubicBezTo>
                  <a:pt x="546985" y="393641"/>
                  <a:pt x="484962" y="188964"/>
                  <a:pt x="376864" y="90613"/>
                </a:cubicBezTo>
                <a:cubicBezTo>
                  <a:pt x="268766" y="-7738"/>
                  <a:pt x="51685" y="-60900"/>
                  <a:pt x="10041" y="11719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 w="38100">
            <a:solidFill>
              <a:srgbClr val="FFFF00">
                <a:alpha val="25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B176478-548F-4D75-80A6-86AABB58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FF99AD1B-F0C4-4C52-9929-C4CD9E3A0A77}"/>
              </a:ext>
            </a:extLst>
          </p:cNvPr>
          <p:cNvSpPr/>
          <p:nvPr/>
        </p:nvSpPr>
        <p:spPr>
          <a:xfrm>
            <a:off x="1691680" y="3147814"/>
            <a:ext cx="288032" cy="72008"/>
          </a:xfrm>
          <a:prstGeom prst="rightArrow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8A869580-D447-4186-98C3-3260D217EADD}"/>
              </a:ext>
            </a:extLst>
          </p:cNvPr>
          <p:cNvSpPr/>
          <p:nvPr/>
        </p:nvSpPr>
        <p:spPr>
          <a:xfrm rot="10800000">
            <a:off x="3275857" y="2258904"/>
            <a:ext cx="288032" cy="72008"/>
          </a:xfrm>
          <a:prstGeom prst="rightArrow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8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6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5" grpId="0"/>
      <p:bldP spid="72" grpId="0"/>
      <p:bldP spid="7" grpId="0" animBg="1"/>
      <p:bldP spid="4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1">
            <a:extLst>
              <a:ext uri="{FF2B5EF4-FFF2-40B4-BE49-F238E27FC236}">
                <a16:creationId xmlns:a16="http://schemas.microsoft.com/office/drawing/2014/main" id="{366A0CC5-4AC7-4293-A61A-7D58442B8825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Background: </a:t>
            </a:r>
            <a:r>
              <a:rPr lang="en-US" altLang="zh-CN" sz="3200" dirty="0">
                <a:solidFill>
                  <a:schemeClr val="bg1"/>
                </a:solidFill>
              </a:rPr>
              <a:t>Noise Attenuation Methods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0F56AB1-A0E7-45F4-B05C-A0726AF43EA2}"/>
              </a:ext>
            </a:extLst>
          </p:cNvPr>
          <p:cNvSpPr/>
          <p:nvPr/>
        </p:nvSpPr>
        <p:spPr>
          <a:xfrm>
            <a:off x="323528" y="947972"/>
            <a:ext cx="6552728" cy="1623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FFFF00"/>
                </a:solidFill>
              </a:rPr>
              <a:t>Transform domain </a:t>
            </a:r>
            <a:r>
              <a:rPr lang="en-US" altLang="zh-CN" sz="1800" dirty="0">
                <a:solidFill>
                  <a:schemeClr val="bg1"/>
                </a:solidFill>
              </a:rPr>
              <a:t>(Model-driven process)</a:t>
            </a:r>
          </a:p>
          <a:p>
            <a:pPr marL="6286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FFFF00"/>
                </a:solidFill>
              </a:rPr>
              <a:t>Wavelet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>
                <a:solidFill>
                  <a:srgbClr val="FFFF00"/>
                </a:solidFill>
              </a:rPr>
              <a:t>curvelet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>
                <a:solidFill>
                  <a:srgbClr val="FFFF00"/>
                </a:solidFill>
              </a:rPr>
              <a:t>hyperbolic</a:t>
            </a:r>
            <a:r>
              <a:rPr lang="en-US" altLang="zh-CN" sz="1600" dirty="0">
                <a:solidFill>
                  <a:schemeClr val="bg1"/>
                </a:solidFill>
              </a:rPr>
              <a:t> Radon, </a:t>
            </a:r>
            <a:r>
              <a:rPr lang="en-US" altLang="zh-CN" sz="1600" dirty="0" err="1">
                <a:solidFill>
                  <a:srgbClr val="FFFF00"/>
                </a:solidFill>
              </a:rPr>
              <a:t>seislet</a:t>
            </a:r>
            <a:r>
              <a:rPr lang="en-US" altLang="zh-CN" sz="1600" dirty="0">
                <a:solidFill>
                  <a:schemeClr val="bg1"/>
                </a:solidFill>
              </a:rPr>
              <a:t> transform …</a:t>
            </a:r>
          </a:p>
          <a:p>
            <a:pPr marL="6286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</a:rPr>
              <a:t>Known basis function: </a:t>
            </a:r>
            <a:r>
              <a:rPr lang="en-US" altLang="zh-CN" sz="1600" dirty="0">
                <a:solidFill>
                  <a:srgbClr val="FFFF00"/>
                </a:solidFill>
              </a:rPr>
              <a:t>wavelet, curvelet, </a:t>
            </a:r>
            <a:r>
              <a:rPr lang="en-US" altLang="zh-CN" sz="1600" dirty="0" err="1">
                <a:solidFill>
                  <a:srgbClr val="FFFF00"/>
                </a:solidFill>
              </a:rPr>
              <a:t>seislet</a:t>
            </a:r>
            <a:r>
              <a:rPr lang="en-US" altLang="zh-CN" sz="1600" dirty="0">
                <a:solidFill>
                  <a:srgbClr val="FFFF00"/>
                </a:solidFill>
              </a:rPr>
              <a:t> …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</a:rPr>
              <a:t>Problems:</a:t>
            </a:r>
          </a:p>
          <a:p>
            <a:pPr marL="6286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</a:rPr>
              <a:t>Inability to adapt to the complex seismic data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7E451A9B-CACB-45E3-B31C-97AC20D6F400}"/>
              </a:ext>
            </a:extLst>
          </p:cNvPr>
          <p:cNvSpPr/>
          <p:nvPr/>
        </p:nvSpPr>
        <p:spPr>
          <a:xfrm>
            <a:off x="323528" y="2733305"/>
            <a:ext cx="7200800" cy="221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FFFF00"/>
                </a:solidFill>
              </a:rPr>
              <a:t>Sparse dictionary learning </a:t>
            </a:r>
            <a:r>
              <a:rPr lang="en-US" altLang="zh-CN" sz="1800" dirty="0">
                <a:solidFill>
                  <a:schemeClr val="bg1"/>
                </a:solidFill>
              </a:rPr>
              <a:t>(data-driven process)</a:t>
            </a:r>
          </a:p>
          <a:p>
            <a:pPr marL="6286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</a:rPr>
              <a:t>Basis function is learned from the data (atom)</a:t>
            </a:r>
          </a:p>
          <a:p>
            <a:pPr marL="6286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</a:rPr>
              <a:t>Adapt to the complex seismic data</a:t>
            </a:r>
          </a:p>
          <a:p>
            <a:pPr marL="6286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chemeClr val="bg1"/>
                </a:solidFill>
              </a:rPr>
              <a:t>Partition the seismic data into overlapped patches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</a:rPr>
              <a:t>Problems:</a:t>
            </a:r>
          </a:p>
          <a:p>
            <a:pPr marL="6286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FFFF00"/>
                </a:solidFill>
              </a:rPr>
              <a:t>Shifted versions of the same features </a:t>
            </a:r>
            <a:r>
              <a:rPr lang="en-US" altLang="zh-CN" sz="1600" dirty="0">
                <a:solidFill>
                  <a:schemeClr val="bg1"/>
                </a:solidFill>
              </a:rPr>
              <a:t>in the learned features </a:t>
            </a:r>
            <a:endParaRPr lang="en-US" altLang="zh-CN" sz="1600" dirty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5453F1-A8AA-4118-8E9C-DCCA00C4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内容占位符 3">
            <a:extLst>
              <a:ext uri="{FF2B5EF4-FFF2-40B4-BE49-F238E27FC236}">
                <a16:creationId xmlns:a16="http://schemas.microsoft.com/office/drawing/2014/main" id="{6C5EF8BE-4EC0-4FC8-A822-E53B0670E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18658" r="66003" b="22367"/>
          <a:stretch/>
        </p:blipFill>
        <p:spPr>
          <a:xfrm>
            <a:off x="1429153" y="1888412"/>
            <a:ext cx="2320442" cy="273532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A5C9168-1521-4352-ACF7-9E6F10D18AAC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6" t="18671" r="37638" b="22440"/>
          <a:stretch/>
        </p:blipFill>
        <p:spPr>
          <a:xfrm>
            <a:off x="1429153" y="1889682"/>
            <a:ext cx="2320442" cy="273306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323528" y="98931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CSC operates on whole seismic images, thereby seamlessly capturing the correlation between local neighborhoods.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480155B7-41A5-4188-B703-7EA95A686231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Solution: </a:t>
            </a:r>
            <a:r>
              <a:rPr lang="en-US" altLang="zh-CN" sz="3200" dirty="0">
                <a:solidFill>
                  <a:schemeClr val="bg1"/>
                </a:solidFill>
              </a:rPr>
              <a:t>Convolutional sparse coding (CSC)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595DC6-2930-4291-95B7-98528B481AC9}"/>
              </a:ext>
            </a:extLst>
          </p:cNvPr>
          <p:cNvSpPr txBox="1"/>
          <p:nvPr/>
        </p:nvSpPr>
        <p:spPr>
          <a:xfrm>
            <a:off x="1285559" y="469019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0.8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3221DC-6C08-48DD-95D1-3E690647BF5A}"/>
              </a:ext>
            </a:extLst>
          </p:cNvPr>
          <p:cNvSpPr txBox="1"/>
          <p:nvPr/>
        </p:nvSpPr>
        <p:spPr>
          <a:xfrm>
            <a:off x="3491880" y="469019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1.9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4936BB-12CF-4319-AC28-7DBC62A8FD82}"/>
              </a:ext>
            </a:extLst>
          </p:cNvPr>
          <p:cNvSpPr txBox="1"/>
          <p:nvPr/>
        </p:nvSpPr>
        <p:spPr>
          <a:xfrm>
            <a:off x="1988398" y="4680968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7ED5C5FB-321A-4F9F-BBB3-BF02C0266785}"/>
              </a:ext>
            </a:extLst>
          </p:cNvPr>
          <p:cNvSpPr txBox="1"/>
          <p:nvPr/>
        </p:nvSpPr>
        <p:spPr>
          <a:xfrm>
            <a:off x="1074565" y="445711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063E55B5-6B3D-4C9F-990A-A659950AFF4C}"/>
              </a:ext>
            </a:extLst>
          </p:cNvPr>
          <p:cNvSpPr txBox="1"/>
          <p:nvPr/>
        </p:nvSpPr>
        <p:spPr>
          <a:xfrm rot="16200000">
            <a:off x="939623" y="303716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4B333A58-0152-42E2-B7D2-C29F369C69E6}"/>
              </a:ext>
            </a:extLst>
          </p:cNvPr>
          <p:cNvSpPr txBox="1"/>
          <p:nvPr/>
        </p:nvSpPr>
        <p:spPr>
          <a:xfrm>
            <a:off x="1033730" y="174694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BBF1E16C-8194-4505-966E-E3EC7BEAC843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t="7131" r="65544" b="11285"/>
          <a:stretch/>
        </p:blipFill>
        <p:spPr>
          <a:xfrm>
            <a:off x="5532601" y="1888411"/>
            <a:ext cx="2322000" cy="2736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2" name="TextBox 43">
            <a:extLst>
              <a:ext uri="{FF2B5EF4-FFF2-40B4-BE49-F238E27FC236}">
                <a16:creationId xmlns:a16="http://schemas.microsoft.com/office/drawing/2014/main" id="{AAA76A19-893B-40A3-89CA-74E778C2D363}"/>
              </a:ext>
            </a:extLst>
          </p:cNvPr>
          <p:cNvSpPr txBox="1"/>
          <p:nvPr/>
        </p:nvSpPr>
        <p:spPr>
          <a:xfrm>
            <a:off x="5120309" y="448023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1.4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3" name="TextBox 44">
            <a:extLst>
              <a:ext uri="{FF2B5EF4-FFF2-40B4-BE49-F238E27FC236}">
                <a16:creationId xmlns:a16="http://schemas.microsoft.com/office/drawing/2014/main" id="{056B9898-165A-4272-8D0D-0861F9B8422F}"/>
              </a:ext>
            </a:extLst>
          </p:cNvPr>
          <p:cNvSpPr txBox="1"/>
          <p:nvPr/>
        </p:nvSpPr>
        <p:spPr>
          <a:xfrm rot="16200000">
            <a:off x="5027976" y="303716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5" name="TextBox 45">
            <a:extLst>
              <a:ext uri="{FF2B5EF4-FFF2-40B4-BE49-F238E27FC236}">
                <a16:creationId xmlns:a16="http://schemas.microsoft.com/office/drawing/2014/main" id="{7BC243FE-D6FA-483A-AF48-74A70870E5B1}"/>
              </a:ext>
            </a:extLst>
          </p:cNvPr>
          <p:cNvSpPr txBox="1"/>
          <p:nvPr/>
        </p:nvSpPr>
        <p:spPr>
          <a:xfrm>
            <a:off x="5120309" y="177585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0.6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6" name="TextBox 49">
            <a:extLst>
              <a:ext uri="{FF2B5EF4-FFF2-40B4-BE49-F238E27FC236}">
                <a16:creationId xmlns:a16="http://schemas.microsoft.com/office/drawing/2014/main" id="{993A8C18-762A-4BA2-955F-B9433B2A3E8C}"/>
              </a:ext>
            </a:extLst>
          </p:cNvPr>
          <p:cNvSpPr txBox="1"/>
          <p:nvPr/>
        </p:nvSpPr>
        <p:spPr>
          <a:xfrm>
            <a:off x="5418492" y="467980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0.05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7" name="TextBox 50">
            <a:extLst>
              <a:ext uri="{FF2B5EF4-FFF2-40B4-BE49-F238E27FC236}">
                <a16:creationId xmlns:a16="http://schemas.microsoft.com/office/drawing/2014/main" id="{DEE52B05-70DF-4A06-9809-9B1D85F1DA77}"/>
              </a:ext>
            </a:extLst>
          </p:cNvPr>
          <p:cNvSpPr txBox="1"/>
          <p:nvPr/>
        </p:nvSpPr>
        <p:spPr>
          <a:xfrm>
            <a:off x="7680719" y="46798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0.35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8" name="TextBox 51">
            <a:extLst>
              <a:ext uri="{FF2B5EF4-FFF2-40B4-BE49-F238E27FC236}">
                <a16:creationId xmlns:a16="http://schemas.microsoft.com/office/drawing/2014/main" id="{CB8ED8CC-F8B1-447A-92D7-B259E6A5BC3C}"/>
              </a:ext>
            </a:extLst>
          </p:cNvPr>
          <p:cNvSpPr txBox="1"/>
          <p:nvPr/>
        </p:nvSpPr>
        <p:spPr>
          <a:xfrm>
            <a:off x="6215690" y="4695514"/>
            <a:ext cx="10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Offset (km)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9" name="TextBox 51">
            <a:extLst>
              <a:ext uri="{FF2B5EF4-FFF2-40B4-BE49-F238E27FC236}">
                <a16:creationId xmlns:a16="http://schemas.microsoft.com/office/drawing/2014/main" id="{4D0D85B2-8DCD-430C-81B7-0DC472180D27}"/>
              </a:ext>
            </a:extLst>
          </p:cNvPr>
          <p:cNvSpPr txBox="1"/>
          <p:nvPr/>
        </p:nvSpPr>
        <p:spPr>
          <a:xfrm>
            <a:off x="1723511" y="1603710"/>
            <a:ext cx="1768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Common Shot Gather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40" name="TextBox 51">
            <a:extLst>
              <a:ext uri="{FF2B5EF4-FFF2-40B4-BE49-F238E27FC236}">
                <a16:creationId xmlns:a16="http://schemas.microsoft.com/office/drawing/2014/main" id="{EC1D79AA-1C30-4FDD-B300-A33F2D7201B6}"/>
              </a:ext>
            </a:extLst>
          </p:cNvPr>
          <p:cNvSpPr txBox="1"/>
          <p:nvPr/>
        </p:nvSpPr>
        <p:spPr>
          <a:xfrm>
            <a:off x="5736503" y="1593054"/>
            <a:ext cx="1768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Common Shot Gather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5A58D5BF-2E17-4D99-9C7E-E5642890251E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9" t="7417" r="37523" b="11369"/>
          <a:stretch/>
        </p:blipFill>
        <p:spPr>
          <a:xfrm>
            <a:off x="5532600" y="1888411"/>
            <a:ext cx="2321999" cy="273433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46" name="TextBox 51">
            <a:extLst>
              <a:ext uri="{FF2B5EF4-FFF2-40B4-BE49-F238E27FC236}">
                <a16:creationId xmlns:a16="http://schemas.microsoft.com/office/drawing/2014/main" id="{8A972B2D-7C7D-4E3B-9F46-FD403DD653A0}"/>
              </a:ext>
            </a:extLst>
          </p:cNvPr>
          <p:cNvSpPr txBox="1"/>
          <p:nvPr/>
        </p:nvSpPr>
        <p:spPr>
          <a:xfrm>
            <a:off x="1357391" y="1573309"/>
            <a:ext cx="2494529" cy="307777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Denoised Common Shot Gather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47" name="TextBox 51">
            <a:extLst>
              <a:ext uri="{FF2B5EF4-FFF2-40B4-BE49-F238E27FC236}">
                <a16:creationId xmlns:a16="http://schemas.microsoft.com/office/drawing/2014/main" id="{A7FFF49C-29D3-46F9-A236-09FA387FF2BD}"/>
              </a:ext>
            </a:extLst>
          </p:cNvPr>
          <p:cNvSpPr txBox="1"/>
          <p:nvPr/>
        </p:nvSpPr>
        <p:spPr>
          <a:xfrm>
            <a:off x="5418492" y="1563638"/>
            <a:ext cx="2494529" cy="307777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Denoised Common Shot Gather</a:t>
            </a:r>
            <a:endParaRPr lang="zh-CN" altLang="en-US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F74FA3-4835-40C6-8F4B-28620E42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4818186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650" y="334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dirty="0"/>
              <a:t>Outline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39998"/>
            <a:ext cx="8712968" cy="3263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Motivation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/>
              <a:t> Theory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Numerical Results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500" dirty="0">
                <a:solidFill>
                  <a:srgbClr val="FFFF00"/>
                </a:solidFill>
              </a:rPr>
              <a:t> Summary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28FA11-7484-4E00-84FC-C3DB3887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05BC5-7E75-4875-A2B6-9270916BBBC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09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381972"/>
              </p:ext>
            </p:extLst>
          </p:nvPr>
        </p:nvGraphicFramePr>
        <p:xfrm>
          <a:off x="467544" y="1610667"/>
          <a:ext cx="81026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4" imgW="5397480" imgH="1117440" progId="Equation.DSMT4">
                  <p:embed/>
                </p:oleObj>
              </mc:Choice>
              <mc:Fallback>
                <p:oleObj name="Equation" r:id="rId4" imgW="5397480" imgH="1117440" progId="Equation.DSMT4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10667"/>
                        <a:ext cx="8102600" cy="168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>
            <a:extLst>
              <a:ext uri="{FF2B5EF4-FFF2-40B4-BE49-F238E27FC236}">
                <a16:creationId xmlns:a16="http://schemas.microsoft.com/office/drawing/2014/main" id="{A809FD77-4422-421E-8FF9-D90F31E38406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Theory: </a:t>
            </a:r>
            <a:r>
              <a:rPr lang="en-US" altLang="zh-CN" sz="3200" dirty="0">
                <a:solidFill>
                  <a:schemeClr val="bg1"/>
                </a:solidFill>
              </a:rPr>
              <a:t>General Formulation of CSC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D135F6D1-859A-4C99-A565-674118141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43784"/>
              </p:ext>
            </p:extLst>
          </p:nvPr>
        </p:nvGraphicFramePr>
        <p:xfrm>
          <a:off x="1116013" y="915566"/>
          <a:ext cx="69183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6" imgW="4609800" imgH="431640" progId="Equation.DSMT4">
                  <p:embed/>
                </p:oleObj>
              </mc:Choice>
              <mc:Fallback>
                <p:oleObj name="Equation" r:id="rId6" imgW="4609800" imgH="43164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D135F6D1-859A-4C99-A565-674118141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6013" y="915566"/>
                        <a:ext cx="691832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ABD6699F-DFBD-4860-B748-30B109AA6EF3}"/>
              </a:ext>
            </a:extLst>
          </p:cNvPr>
          <p:cNvSpPr/>
          <p:nvPr/>
        </p:nvSpPr>
        <p:spPr>
          <a:xfrm>
            <a:off x="2245085" y="987574"/>
            <a:ext cx="166675" cy="50405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26F674-712B-437D-9BEF-CC7E17FEC3D6}"/>
              </a:ext>
            </a:extLst>
          </p:cNvPr>
          <p:cNvSpPr/>
          <p:nvPr/>
        </p:nvSpPr>
        <p:spPr>
          <a:xfrm>
            <a:off x="1115616" y="1556097"/>
            <a:ext cx="7632848" cy="295573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0D4C28-1E5C-41C9-BD3E-E9BF98FBE13E}"/>
              </a:ext>
            </a:extLst>
          </p:cNvPr>
          <p:cNvSpPr/>
          <p:nvPr/>
        </p:nvSpPr>
        <p:spPr>
          <a:xfrm>
            <a:off x="2843808" y="987574"/>
            <a:ext cx="252028" cy="50405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2778340-20FD-48D3-979C-D93B39AA9533}"/>
              </a:ext>
            </a:extLst>
          </p:cNvPr>
          <p:cNvSpPr/>
          <p:nvPr/>
        </p:nvSpPr>
        <p:spPr>
          <a:xfrm>
            <a:off x="1115616" y="1914252"/>
            <a:ext cx="7632848" cy="36946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1565847-575A-458B-8D5F-741B7FDDD966}"/>
              </a:ext>
            </a:extLst>
          </p:cNvPr>
          <p:cNvSpPr/>
          <p:nvPr/>
        </p:nvSpPr>
        <p:spPr>
          <a:xfrm>
            <a:off x="3231772" y="987574"/>
            <a:ext cx="216024" cy="50405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5A7A253-C348-47D9-813D-363EE88B9A07}"/>
              </a:ext>
            </a:extLst>
          </p:cNvPr>
          <p:cNvSpPr/>
          <p:nvPr/>
        </p:nvSpPr>
        <p:spPr>
          <a:xfrm>
            <a:off x="3095836" y="987574"/>
            <a:ext cx="144016" cy="50405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F543F8D-4064-4CB0-BC1F-997F8E6BAC0B}"/>
              </a:ext>
            </a:extLst>
          </p:cNvPr>
          <p:cNvSpPr/>
          <p:nvPr/>
        </p:nvSpPr>
        <p:spPr>
          <a:xfrm>
            <a:off x="3779912" y="983060"/>
            <a:ext cx="216024" cy="50405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F335681-AD11-43DD-923E-F8191A62DB28}"/>
              </a:ext>
            </a:extLst>
          </p:cNvPr>
          <p:cNvSpPr/>
          <p:nvPr/>
        </p:nvSpPr>
        <p:spPr>
          <a:xfrm>
            <a:off x="1115616" y="2274292"/>
            <a:ext cx="7632848" cy="36946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CB3039-D649-479C-9458-0A9E36544ADF}"/>
              </a:ext>
            </a:extLst>
          </p:cNvPr>
          <p:cNvSpPr/>
          <p:nvPr/>
        </p:nvSpPr>
        <p:spPr>
          <a:xfrm>
            <a:off x="1115616" y="2634332"/>
            <a:ext cx="7632848" cy="36946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C093DE5-6D5B-47D7-81CA-2439A1CAFE0A}"/>
              </a:ext>
            </a:extLst>
          </p:cNvPr>
          <p:cNvSpPr/>
          <p:nvPr/>
        </p:nvSpPr>
        <p:spPr>
          <a:xfrm>
            <a:off x="1115616" y="2994372"/>
            <a:ext cx="7632848" cy="36946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10D7311-347D-4F75-A8EB-36AD5B8CBE4F}"/>
              </a:ext>
            </a:extLst>
          </p:cNvPr>
          <p:cNvSpPr/>
          <p:nvPr/>
        </p:nvSpPr>
        <p:spPr>
          <a:xfrm>
            <a:off x="4355976" y="983060"/>
            <a:ext cx="216024" cy="504056"/>
          </a:xfrm>
          <a:prstGeom prst="rect">
            <a:avLst/>
          </a:prstGeom>
          <a:noFill/>
          <a:ln w="1905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19EF499C-2FE0-4864-8C53-EBE708B0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4948014"/>
            <a:ext cx="2057400" cy="273844"/>
          </a:xfrm>
        </p:spPr>
        <p:txBody>
          <a:bodyPr/>
          <a:lstStyle/>
          <a:p>
            <a:fld id="{28105BC5-7E75-4875-A2B6-9270916BBBCE}" type="slidenum">
              <a:rPr lang="zh-CN" altLang="en-US" smtClean="0"/>
              <a:t>8</a:t>
            </a:fld>
            <a:endParaRPr lang="zh-CN" altLang="en-US"/>
          </a:p>
        </p:txBody>
      </p:sp>
      <p:graphicFrame>
        <p:nvGraphicFramePr>
          <p:cNvPr id="28" name="对象 27" hidden="1">
            <a:extLst>
              <a:ext uri="{FF2B5EF4-FFF2-40B4-BE49-F238E27FC236}">
                <a16:creationId xmlns:a16="http://schemas.microsoft.com/office/drawing/2014/main" id="{CE3084D9-D174-4122-8077-5D59ED13D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827407"/>
              </p:ext>
            </p:extLst>
          </p:nvPr>
        </p:nvGraphicFramePr>
        <p:xfrm>
          <a:off x="352426" y="906525"/>
          <a:ext cx="76819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8" imgW="5117760" imgH="431640" progId="Equation.DSMT4">
                  <p:embed/>
                </p:oleObj>
              </mc:Choice>
              <mc:Fallback>
                <p:oleObj name="Equation" r:id="rId8" imgW="5117760" imgH="431640" progId="Equation.DSMT4">
                  <p:embed/>
                  <p:pic>
                    <p:nvPicPr>
                      <p:cNvPr id="28" name="对象 27" hidden="1">
                        <a:extLst>
                          <a:ext uri="{FF2B5EF4-FFF2-40B4-BE49-F238E27FC236}">
                            <a16:creationId xmlns:a16="http://schemas.microsoft.com/office/drawing/2014/main" id="{CE3084D9-D174-4122-8077-5D59ED13D8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426" y="906525"/>
                        <a:ext cx="768191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 hidden="1">
            <a:extLst>
              <a:ext uri="{FF2B5EF4-FFF2-40B4-BE49-F238E27FC236}">
                <a16:creationId xmlns:a16="http://schemas.microsoft.com/office/drawing/2014/main" id="{29CCE499-2EFF-4C73-9F92-BEC840EDFEE3}"/>
              </a:ext>
            </a:extLst>
          </p:cNvPr>
          <p:cNvSpPr txBox="1"/>
          <p:nvPr/>
        </p:nvSpPr>
        <p:spPr>
          <a:xfrm>
            <a:off x="5076056" y="1356952"/>
            <a:ext cx="1694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Multi data set </a:t>
            </a:r>
            <a:endParaRPr lang="zh-CN" altLang="en-US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" name="内容占位符 3">
            <a:extLst>
              <a:ext uri="{FF2B5EF4-FFF2-40B4-BE49-F238E27FC236}">
                <a16:creationId xmlns:a16="http://schemas.microsoft.com/office/drawing/2014/main" id="{96E3DFB2-AAAA-4565-BFA5-54FC103FB87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7263" r="9396" b="10652"/>
          <a:stretch/>
        </p:blipFill>
        <p:spPr>
          <a:xfrm>
            <a:off x="1361991" y="3631757"/>
            <a:ext cx="1298321" cy="1080000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A0200E1C-4AEB-45BF-B309-42DE89758EEC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3" t="7169" r="46897" b="10821"/>
          <a:stretch/>
        </p:blipFill>
        <p:spPr>
          <a:xfrm>
            <a:off x="3970793" y="3820293"/>
            <a:ext cx="576064" cy="702929"/>
          </a:xfrm>
          <a:prstGeom prst="rect">
            <a:avLst/>
          </a:prstGeom>
        </p:spPr>
      </p:pic>
      <p:pic>
        <p:nvPicPr>
          <p:cNvPr id="104" name="图片 103">
            <a:extLst>
              <a:ext uri="{FF2B5EF4-FFF2-40B4-BE49-F238E27FC236}">
                <a16:creationId xmlns:a16="http://schemas.microsoft.com/office/drawing/2014/main" id="{A54DA817-64E5-4102-B572-13AF3BF10F9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7426" r="9199" b="11083"/>
          <a:stretch/>
        </p:blipFill>
        <p:spPr>
          <a:xfrm>
            <a:off x="5712488" y="3631757"/>
            <a:ext cx="1307784" cy="1080000"/>
          </a:xfrm>
          <a:prstGeom prst="rect">
            <a:avLst/>
          </a:prstGeom>
        </p:spPr>
      </p:pic>
      <p:sp>
        <p:nvSpPr>
          <p:cNvPr id="105" name="TextBox 6">
            <a:extLst>
              <a:ext uri="{FF2B5EF4-FFF2-40B4-BE49-F238E27FC236}">
                <a16:creationId xmlns:a16="http://schemas.microsoft.com/office/drawing/2014/main" id="{E1C44E8C-A9BF-4009-B262-82BE82E0C758}"/>
              </a:ext>
            </a:extLst>
          </p:cNvPr>
          <p:cNvSpPr txBox="1"/>
          <p:nvPr/>
        </p:nvSpPr>
        <p:spPr>
          <a:xfrm>
            <a:off x="4791977" y="3800042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*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06" name="TextBox 10">
            <a:extLst>
              <a:ext uri="{FF2B5EF4-FFF2-40B4-BE49-F238E27FC236}">
                <a16:creationId xmlns:a16="http://schemas.microsoft.com/office/drawing/2014/main" id="{462BBECC-03AF-4D8D-A58C-2864903A58E1}"/>
              </a:ext>
            </a:extLst>
          </p:cNvPr>
          <p:cNvSpPr txBox="1"/>
          <p:nvPr/>
        </p:nvSpPr>
        <p:spPr>
          <a:xfrm>
            <a:off x="2807824" y="364311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=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107" name="TextBox 10">
            <a:extLst>
              <a:ext uri="{FF2B5EF4-FFF2-40B4-BE49-F238E27FC236}">
                <a16:creationId xmlns:a16="http://schemas.microsoft.com/office/drawing/2014/main" id="{B76DADAB-EA94-4E79-9309-E063C600054C}"/>
              </a:ext>
            </a:extLst>
          </p:cNvPr>
          <p:cNvSpPr txBox="1"/>
          <p:nvPr/>
        </p:nvSpPr>
        <p:spPr>
          <a:xfrm>
            <a:off x="7203201" y="3630384"/>
            <a:ext cx="10102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+ </a:t>
            </a:r>
            <a:r>
              <a:rPr lang="en-US" altLang="zh-CN" sz="6000" i="1" dirty="0">
                <a:solidFill>
                  <a:schemeClr val="bg1"/>
                </a:solidFill>
              </a:rPr>
              <a:t>r</a:t>
            </a:r>
            <a:endParaRPr lang="zh-CN" altLang="en-US" sz="6000" i="1" dirty="0">
              <a:solidFill>
                <a:schemeClr val="bg1"/>
              </a:solidFill>
            </a:endParaRPr>
          </a:p>
        </p:txBody>
      </p:sp>
      <p:sp>
        <p:nvSpPr>
          <p:cNvPr id="108" name="TextBox 11">
            <a:extLst>
              <a:ext uri="{FF2B5EF4-FFF2-40B4-BE49-F238E27FC236}">
                <a16:creationId xmlns:a16="http://schemas.microsoft.com/office/drawing/2014/main" id="{195BB804-15C2-42F7-B2BA-BDDFBA8A618A}"/>
              </a:ext>
            </a:extLst>
          </p:cNvPr>
          <p:cNvSpPr txBox="1"/>
          <p:nvPr/>
        </p:nvSpPr>
        <p:spPr>
          <a:xfrm>
            <a:off x="975520" y="444395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2.7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09" name="TextBox 12">
            <a:extLst>
              <a:ext uri="{FF2B5EF4-FFF2-40B4-BE49-F238E27FC236}">
                <a16:creationId xmlns:a16="http://schemas.microsoft.com/office/drawing/2014/main" id="{675A9BE5-8FA2-4A84-862D-05BE3308D5FC}"/>
              </a:ext>
            </a:extLst>
          </p:cNvPr>
          <p:cNvSpPr txBox="1"/>
          <p:nvPr/>
        </p:nvSpPr>
        <p:spPr>
          <a:xfrm rot="16200000">
            <a:off x="904609" y="3974783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0" name="TextBox 13">
            <a:extLst>
              <a:ext uri="{FF2B5EF4-FFF2-40B4-BE49-F238E27FC236}">
                <a16:creationId xmlns:a16="http://schemas.microsoft.com/office/drawing/2014/main" id="{53E85DD7-89E9-4044-840E-FCC40E728D4D}"/>
              </a:ext>
            </a:extLst>
          </p:cNvPr>
          <p:cNvSpPr txBox="1"/>
          <p:nvPr/>
        </p:nvSpPr>
        <p:spPr>
          <a:xfrm>
            <a:off x="963452" y="353421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0.5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1" name="TextBox 14">
            <a:extLst>
              <a:ext uri="{FF2B5EF4-FFF2-40B4-BE49-F238E27FC236}">
                <a16:creationId xmlns:a16="http://schemas.microsoft.com/office/drawing/2014/main" id="{8DCEDE11-6917-40D8-BE59-76D801379229}"/>
              </a:ext>
            </a:extLst>
          </p:cNvPr>
          <p:cNvSpPr txBox="1"/>
          <p:nvPr/>
        </p:nvSpPr>
        <p:spPr>
          <a:xfrm>
            <a:off x="1644454" y="4659982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X (km)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2" name="TextBox 15">
            <a:extLst>
              <a:ext uri="{FF2B5EF4-FFF2-40B4-BE49-F238E27FC236}">
                <a16:creationId xmlns:a16="http://schemas.microsoft.com/office/drawing/2014/main" id="{F4B6B4FC-372F-43C9-BD2C-30644B0D475B}"/>
              </a:ext>
            </a:extLst>
          </p:cNvPr>
          <p:cNvSpPr txBox="1"/>
          <p:nvPr/>
        </p:nvSpPr>
        <p:spPr>
          <a:xfrm>
            <a:off x="1233032" y="460735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3" name="TextBox 16">
            <a:extLst>
              <a:ext uri="{FF2B5EF4-FFF2-40B4-BE49-F238E27FC236}">
                <a16:creationId xmlns:a16="http://schemas.microsoft.com/office/drawing/2014/main" id="{0F176DFF-CC61-4510-B179-FF90CAC92EDA}"/>
              </a:ext>
            </a:extLst>
          </p:cNvPr>
          <p:cNvSpPr txBox="1"/>
          <p:nvPr/>
        </p:nvSpPr>
        <p:spPr>
          <a:xfrm>
            <a:off x="2511002" y="4646046"/>
            <a:ext cx="394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1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4" name="TextBox 26">
            <a:extLst>
              <a:ext uri="{FF2B5EF4-FFF2-40B4-BE49-F238E27FC236}">
                <a16:creationId xmlns:a16="http://schemas.microsoft.com/office/drawing/2014/main" id="{B55ADC3F-2DE0-4409-A45F-448DFF250DC3}"/>
              </a:ext>
            </a:extLst>
          </p:cNvPr>
          <p:cNvSpPr txBox="1"/>
          <p:nvPr/>
        </p:nvSpPr>
        <p:spPr>
          <a:xfrm>
            <a:off x="3693241" y="36503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5" name="TextBox 27">
            <a:extLst>
              <a:ext uri="{FF2B5EF4-FFF2-40B4-BE49-F238E27FC236}">
                <a16:creationId xmlns:a16="http://schemas.microsoft.com/office/drawing/2014/main" id="{614243AA-43C6-4CB7-B7CC-8239F3BCA2EB}"/>
              </a:ext>
            </a:extLst>
          </p:cNvPr>
          <p:cNvSpPr txBox="1"/>
          <p:nvPr/>
        </p:nvSpPr>
        <p:spPr>
          <a:xfrm>
            <a:off x="3561274" y="4200667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0.2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6" name="TextBox 28">
            <a:extLst>
              <a:ext uri="{FF2B5EF4-FFF2-40B4-BE49-F238E27FC236}">
                <a16:creationId xmlns:a16="http://schemas.microsoft.com/office/drawing/2014/main" id="{BFCFA202-2AB7-41AB-95F0-9511E690FFA3}"/>
              </a:ext>
            </a:extLst>
          </p:cNvPr>
          <p:cNvSpPr txBox="1"/>
          <p:nvPr/>
        </p:nvSpPr>
        <p:spPr>
          <a:xfrm rot="16200000">
            <a:off x="3312936" y="3918248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7" name="TextBox 29">
            <a:extLst>
              <a:ext uri="{FF2B5EF4-FFF2-40B4-BE49-F238E27FC236}">
                <a16:creationId xmlns:a16="http://schemas.microsoft.com/office/drawing/2014/main" id="{B65CB842-3F6B-43DC-98D4-EA8ED6A573FC}"/>
              </a:ext>
            </a:extLst>
          </p:cNvPr>
          <p:cNvSpPr txBox="1"/>
          <p:nvPr/>
        </p:nvSpPr>
        <p:spPr>
          <a:xfrm>
            <a:off x="3861195" y="444647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8" name="TextBox 30">
            <a:extLst>
              <a:ext uri="{FF2B5EF4-FFF2-40B4-BE49-F238E27FC236}">
                <a16:creationId xmlns:a16="http://schemas.microsoft.com/office/drawing/2014/main" id="{10C21D94-8067-4E3A-AC4D-B44DEB14A669}"/>
              </a:ext>
            </a:extLst>
          </p:cNvPr>
          <p:cNvSpPr txBox="1"/>
          <p:nvPr/>
        </p:nvSpPr>
        <p:spPr>
          <a:xfrm>
            <a:off x="4243429" y="4446474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0.06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19" name="TextBox 31">
            <a:extLst>
              <a:ext uri="{FF2B5EF4-FFF2-40B4-BE49-F238E27FC236}">
                <a16:creationId xmlns:a16="http://schemas.microsoft.com/office/drawing/2014/main" id="{E9A0B970-3CDC-49FA-AD16-744C3B16D03A}"/>
              </a:ext>
            </a:extLst>
          </p:cNvPr>
          <p:cNvSpPr txBox="1"/>
          <p:nvPr/>
        </p:nvSpPr>
        <p:spPr>
          <a:xfrm>
            <a:off x="3889061" y="4725395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X (km)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0" name="TextBox 17">
            <a:extLst>
              <a:ext uri="{FF2B5EF4-FFF2-40B4-BE49-F238E27FC236}">
                <a16:creationId xmlns:a16="http://schemas.microsoft.com/office/drawing/2014/main" id="{952FF492-D606-4AFA-A6B8-8CF13DC12CED}"/>
              </a:ext>
            </a:extLst>
          </p:cNvPr>
          <p:cNvSpPr txBox="1"/>
          <p:nvPr/>
        </p:nvSpPr>
        <p:spPr>
          <a:xfrm>
            <a:off x="5258035" y="452322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2.7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1" name="TextBox 18">
            <a:extLst>
              <a:ext uri="{FF2B5EF4-FFF2-40B4-BE49-F238E27FC236}">
                <a16:creationId xmlns:a16="http://schemas.microsoft.com/office/drawing/2014/main" id="{7A108B01-75E9-48AC-8028-79427FF78592}"/>
              </a:ext>
            </a:extLst>
          </p:cNvPr>
          <p:cNvSpPr txBox="1"/>
          <p:nvPr/>
        </p:nvSpPr>
        <p:spPr>
          <a:xfrm rot="16200000">
            <a:off x="5217819" y="4053315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T (s)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2" name="TextBox 19">
            <a:extLst>
              <a:ext uri="{FF2B5EF4-FFF2-40B4-BE49-F238E27FC236}">
                <a16:creationId xmlns:a16="http://schemas.microsoft.com/office/drawing/2014/main" id="{EA6336DA-4C52-459C-87AC-4B312A19587A}"/>
              </a:ext>
            </a:extLst>
          </p:cNvPr>
          <p:cNvSpPr txBox="1"/>
          <p:nvPr/>
        </p:nvSpPr>
        <p:spPr>
          <a:xfrm>
            <a:off x="5280342" y="353421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0.5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3" name="TextBox 20">
            <a:extLst>
              <a:ext uri="{FF2B5EF4-FFF2-40B4-BE49-F238E27FC236}">
                <a16:creationId xmlns:a16="http://schemas.microsoft.com/office/drawing/2014/main" id="{B61612B9-BCDF-4823-9809-BBE17E49295B}"/>
              </a:ext>
            </a:extLst>
          </p:cNvPr>
          <p:cNvSpPr txBox="1"/>
          <p:nvPr/>
        </p:nvSpPr>
        <p:spPr>
          <a:xfrm>
            <a:off x="5978245" y="4725395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X (km)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4" name="TextBox 21">
            <a:extLst>
              <a:ext uri="{FF2B5EF4-FFF2-40B4-BE49-F238E27FC236}">
                <a16:creationId xmlns:a16="http://schemas.microsoft.com/office/drawing/2014/main" id="{6C1726A0-705A-4D09-BF8E-A22FA7766C1F}"/>
              </a:ext>
            </a:extLst>
          </p:cNvPr>
          <p:cNvSpPr txBox="1"/>
          <p:nvPr/>
        </p:nvSpPr>
        <p:spPr>
          <a:xfrm>
            <a:off x="5601851" y="46924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0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5" name="TextBox 22">
            <a:extLst>
              <a:ext uri="{FF2B5EF4-FFF2-40B4-BE49-F238E27FC236}">
                <a16:creationId xmlns:a16="http://schemas.microsoft.com/office/drawing/2014/main" id="{897DB650-372B-4E42-8DB1-BB7F2329A3C5}"/>
              </a:ext>
            </a:extLst>
          </p:cNvPr>
          <p:cNvSpPr txBox="1"/>
          <p:nvPr/>
        </p:nvSpPr>
        <p:spPr>
          <a:xfrm>
            <a:off x="6835790" y="469949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1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6" name="TextBox 14">
            <a:extLst>
              <a:ext uri="{FF2B5EF4-FFF2-40B4-BE49-F238E27FC236}">
                <a16:creationId xmlns:a16="http://schemas.microsoft.com/office/drawing/2014/main" id="{8AEAE98F-9F95-4CF2-A42D-97AB6D0C2972}"/>
              </a:ext>
            </a:extLst>
          </p:cNvPr>
          <p:cNvSpPr txBox="1"/>
          <p:nvPr/>
        </p:nvSpPr>
        <p:spPr>
          <a:xfrm>
            <a:off x="1907704" y="3363838"/>
            <a:ext cx="272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x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7" name="TextBox 14">
            <a:extLst>
              <a:ext uri="{FF2B5EF4-FFF2-40B4-BE49-F238E27FC236}">
                <a16:creationId xmlns:a16="http://schemas.microsoft.com/office/drawing/2014/main" id="{208B5371-BEB8-4D9D-9A96-01D2BE5E50EA}"/>
              </a:ext>
            </a:extLst>
          </p:cNvPr>
          <p:cNvSpPr txBox="1"/>
          <p:nvPr/>
        </p:nvSpPr>
        <p:spPr>
          <a:xfrm>
            <a:off x="4111878" y="3533115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d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128" name="TextBox 14">
            <a:extLst>
              <a:ext uri="{FF2B5EF4-FFF2-40B4-BE49-F238E27FC236}">
                <a16:creationId xmlns:a16="http://schemas.microsoft.com/office/drawing/2014/main" id="{6AEEEE6D-3C62-4452-A9C3-0406ED179408}"/>
              </a:ext>
            </a:extLst>
          </p:cNvPr>
          <p:cNvSpPr txBox="1"/>
          <p:nvPr/>
        </p:nvSpPr>
        <p:spPr>
          <a:xfrm>
            <a:off x="6212519" y="3363838"/>
            <a:ext cx="307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1600" dirty="0">
                <a:solidFill>
                  <a:prstClr val="white"/>
                </a:solidFill>
                <a:ea typeface="宋体" panose="02010600030101010101" pitchFamily="2" charset="-122"/>
              </a:rPr>
              <a:t>z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C98D648-D589-4236-9D1C-C4C07A9CD8DF}"/>
              </a:ext>
            </a:extLst>
          </p:cNvPr>
          <p:cNvSpPr txBox="1"/>
          <p:nvPr/>
        </p:nvSpPr>
        <p:spPr>
          <a:xfrm>
            <a:off x="8182251" y="65761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7725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3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A809FD77-4422-421E-8FF9-D90F31E38406}"/>
              </a:ext>
            </a:extLst>
          </p:cNvPr>
          <p:cNvSpPr txBox="1">
            <a:spLocks/>
          </p:cNvSpPr>
          <p:nvPr/>
        </p:nvSpPr>
        <p:spPr>
          <a:xfrm>
            <a:off x="124594" y="-20538"/>
            <a:ext cx="883989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 sz="4400" dirty="0"/>
              <a:t>Theory: </a:t>
            </a:r>
            <a:r>
              <a:rPr lang="en-US" altLang="zh-CN" sz="3200" dirty="0">
                <a:solidFill>
                  <a:schemeClr val="bg1"/>
                </a:solidFill>
              </a:rPr>
              <a:t>Solving for Coefficients </a:t>
            </a:r>
            <a:r>
              <a:rPr lang="en-US" altLang="zh-CN" sz="3200" b="1" dirty="0">
                <a:solidFill>
                  <a:schemeClr val="bg1"/>
                </a:solidFill>
              </a:rPr>
              <a:t>z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D135F6D1-859A-4C99-A565-674118141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393969"/>
              </p:ext>
            </p:extLst>
          </p:nvPr>
        </p:nvGraphicFramePr>
        <p:xfrm>
          <a:off x="2051720" y="1564782"/>
          <a:ext cx="24193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4" imgW="1612800" imgH="583920" progId="Equation.DSMT4">
                  <p:embed/>
                </p:oleObj>
              </mc:Choice>
              <mc:Fallback>
                <p:oleObj name="Equation" r:id="rId4" imgW="1612800" imgH="58392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D135F6D1-859A-4C99-A565-674118141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1564782"/>
                        <a:ext cx="241935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33">
            <a:extLst>
              <a:ext uri="{FF2B5EF4-FFF2-40B4-BE49-F238E27FC236}">
                <a16:creationId xmlns:a16="http://schemas.microsoft.com/office/drawing/2014/main" id="{B81706B9-B400-405A-97DD-58B4D7DE171F}"/>
              </a:ext>
            </a:extLst>
          </p:cNvPr>
          <p:cNvSpPr txBox="1"/>
          <p:nvPr/>
        </p:nvSpPr>
        <p:spPr>
          <a:xfrm>
            <a:off x="292214" y="101341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Problem: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62233EF6-962C-49DF-8C24-089D17F89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04581"/>
              </p:ext>
            </p:extLst>
          </p:nvPr>
        </p:nvGraphicFramePr>
        <p:xfrm>
          <a:off x="4672932" y="1687431"/>
          <a:ext cx="38671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6" imgW="2577960" imgH="241200" progId="Equation.DSMT4">
                  <p:embed/>
                </p:oleObj>
              </mc:Choice>
              <mc:Fallback>
                <p:oleObj name="Equation" r:id="rId6" imgW="2577960" imgH="24120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62233EF6-962C-49DF-8C24-089D17F89F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2932" y="1687431"/>
                        <a:ext cx="386715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67B499F-772F-4E61-B38D-FFCD49421C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81119"/>
              </p:ext>
            </p:extLst>
          </p:nvPr>
        </p:nvGraphicFramePr>
        <p:xfrm>
          <a:off x="2051720" y="874234"/>
          <a:ext cx="35639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8" imgW="2374560" imgH="431640" progId="Equation.DSMT4">
                  <p:embed/>
                </p:oleObj>
              </mc:Choice>
              <mc:Fallback>
                <p:oleObj name="Equation" r:id="rId8" imgW="2374560" imgH="431640" progId="Equation.DSMT4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D67B499F-772F-4E61-B38D-FFCD49421C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1720" y="874234"/>
                        <a:ext cx="3563937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1591FB9C-7DCE-4BA2-A0A6-95E4E7B6092A}"/>
              </a:ext>
            </a:extLst>
          </p:cNvPr>
          <p:cNvSpPr/>
          <p:nvPr/>
        </p:nvSpPr>
        <p:spPr>
          <a:xfrm>
            <a:off x="292214" y="2490450"/>
            <a:ext cx="8672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Solutions: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alternating direction method of minimizers (ADMM) </a:t>
            </a:r>
            <a:r>
              <a:rPr lang="zh-CN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in the abstract </a:t>
            </a:r>
            <a:r>
              <a:rPr lang="zh-CN" alt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）</a:t>
            </a:r>
            <a:endParaRPr lang="en-US" altLang="zh-CN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Iterative shrinkage-thresholding algorithm (ISTA)</a:t>
            </a:r>
            <a:endParaRPr lang="zh-CN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BA13EC00-CD79-4586-B07E-BA4E45DB4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889567"/>
              </p:ext>
            </p:extLst>
          </p:nvPr>
        </p:nvGraphicFramePr>
        <p:xfrm>
          <a:off x="1154113" y="3535363"/>
          <a:ext cx="2305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0" imgW="1536480" imgH="520560" progId="Equation.DSMT4">
                  <p:embed/>
                </p:oleObj>
              </mc:Choice>
              <mc:Fallback>
                <p:oleObj name="Equation" r:id="rId10" imgW="1536480" imgH="520560" progId="Equation.DSMT4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BA13EC00-CD79-4586-B07E-BA4E45DB4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54113" y="3535363"/>
                        <a:ext cx="230505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67A80E3F-F888-421D-8F4F-7D421829B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178706"/>
              </p:ext>
            </p:extLst>
          </p:nvPr>
        </p:nvGraphicFramePr>
        <p:xfrm>
          <a:off x="962664" y="4059138"/>
          <a:ext cx="58102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12" imgW="3873240" imgH="736560" progId="Equation.DSMT4">
                  <p:embed/>
                </p:oleObj>
              </mc:Choice>
              <mc:Fallback>
                <p:oleObj name="Equation" r:id="rId12" imgW="3873240" imgH="736560" progId="Equation.DSMT4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67A80E3F-F888-421D-8F4F-7D421829B7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2664" y="4059138"/>
                        <a:ext cx="58102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8640E585-806C-460C-9771-EE7769511D09}"/>
              </a:ext>
            </a:extLst>
          </p:cNvPr>
          <p:cNvSpPr/>
          <p:nvPr/>
        </p:nvSpPr>
        <p:spPr>
          <a:xfrm>
            <a:off x="7420909" y="3707696"/>
            <a:ext cx="1512168" cy="1222900"/>
          </a:xfrm>
          <a:prstGeom prst="rect">
            <a:avLst/>
          </a:prstGeom>
          <a:noFill/>
          <a:ln w="127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EAC74ED-3365-4C46-80BE-0F5BF8E2D31C}"/>
              </a:ext>
            </a:extLst>
          </p:cNvPr>
          <p:cNvCxnSpPr>
            <a:cxnSpLocks/>
          </p:cNvCxnSpPr>
          <p:nvPr/>
        </p:nvCxnSpPr>
        <p:spPr>
          <a:xfrm flipV="1">
            <a:off x="8501029" y="3707696"/>
            <a:ext cx="463459" cy="583537"/>
          </a:xfrm>
          <a:prstGeom prst="lin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328B5D6-FDE2-4047-9A02-30AAF7E97A73}"/>
              </a:ext>
            </a:extLst>
          </p:cNvPr>
          <p:cNvCxnSpPr>
            <a:cxnSpLocks/>
          </p:cNvCxnSpPr>
          <p:nvPr/>
        </p:nvCxnSpPr>
        <p:spPr>
          <a:xfrm flipV="1">
            <a:off x="7420909" y="4299942"/>
            <a:ext cx="523953" cy="630654"/>
          </a:xfrm>
          <a:prstGeom prst="lin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1669407-B79F-4F46-B0CF-C8E04FEEE24A}"/>
              </a:ext>
            </a:extLst>
          </p:cNvPr>
          <p:cNvCxnSpPr>
            <a:cxnSpLocks/>
          </p:cNvCxnSpPr>
          <p:nvPr/>
        </p:nvCxnSpPr>
        <p:spPr>
          <a:xfrm>
            <a:off x="7944862" y="4299942"/>
            <a:ext cx="556167" cy="0"/>
          </a:xfrm>
          <a:prstGeom prst="line">
            <a:avLst/>
          </a:prstGeom>
          <a:ln w="12700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5">
            <a:extLst>
              <a:ext uri="{FF2B5EF4-FFF2-40B4-BE49-F238E27FC236}">
                <a16:creationId xmlns:a16="http://schemas.microsoft.com/office/drawing/2014/main" id="{2324932C-AA41-44BE-9F4E-7C6755514300}"/>
              </a:ext>
            </a:extLst>
          </p:cNvPr>
          <p:cNvSpPr txBox="1"/>
          <p:nvPr/>
        </p:nvSpPr>
        <p:spPr>
          <a:xfrm>
            <a:off x="7145401" y="41460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0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0" name="TextBox 45">
            <a:extLst>
              <a:ext uri="{FF2B5EF4-FFF2-40B4-BE49-F238E27FC236}">
                <a16:creationId xmlns:a16="http://schemas.microsoft.com/office/drawing/2014/main" id="{8358E4C0-2D33-46F1-8EF6-2B024AEC2997}"/>
              </a:ext>
            </a:extLst>
          </p:cNvPr>
          <p:cNvSpPr txBox="1"/>
          <p:nvPr/>
        </p:nvSpPr>
        <p:spPr>
          <a:xfrm>
            <a:off x="8023530" y="3412308"/>
            <a:ext cx="445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S(z)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31" name="TextBox 45">
            <a:extLst>
              <a:ext uri="{FF2B5EF4-FFF2-40B4-BE49-F238E27FC236}">
                <a16:creationId xmlns:a16="http://schemas.microsoft.com/office/drawing/2014/main" id="{A0976519-B39C-4353-98BA-3283ECA67674}"/>
              </a:ext>
            </a:extLst>
          </p:cNvPr>
          <p:cNvSpPr txBox="1"/>
          <p:nvPr/>
        </p:nvSpPr>
        <p:spPr>
          <a:xfrm>
            <a:off x="8100392" y="487980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dirty="0">
                <a:solidFill>
                  <a:prstClr val="white"/>
                </a:solidFill>
                <a:ea typeface="宋体" panose="02010600030101010101" pitchFamily="2" charset="-122"/>
              </a:rPr>
              <a:t>z</a:t>
            </a:r>
            <a:endParaRPr lang="zh-CN" altLang="en-US" sz="16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F63B24F-237F-457C-9388-013D89C04DB5}"/>
                  </a:ext>
                </a:extLst>
              </p:cNvPr>
              <p:cNvSpPr/>
              <p:nvPr/>
            </p:nvSpPr>
            <p:spPr>
              <a:xfrm>
                <a:off x="7746769" y="4879589"/>
                <a:ext cx="3536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F63B24F-237F-457C-9388-013D89C04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769" y="4879589"/>
                <a:ext cx="353623" cy="307777"/>
              </a:xfrm>
              <a:prstGeom prst="rect">
                <a:avLst/>
              </a:prstGeom>
              <a:blipFill>
                <a:blip r:embed="rId14"/>
                <a:stretch>
                  <a:fillRect l="-5172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C3FBEE9F-C42E-42E6-B81A-AF8C7D5351B0}"/>
                  </a:ext>
                </a:extLst>
              </p:cNvPr>
              <p:cNvSpPr/>
              <p:nvPr/>
            </p:nvSpPr>
            <p:spPr>
              <a:xfrm>
                <a:off x="8337261" y="4884450"/>
                <a:ext cx="3391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C3FBEE9F-C42E-42E6-B81A-AF8C7D535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261" y="4884450"/>
                <a:ext cx="339195" cy="307777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89DEB82-92A7-4057-BDCC-2AE501A78A18}"/>
              </a:ext>
            </a:extLst>
          </p:cNvPr>
          <p:cNvCxnSpPr>
            <a:cxnSpLocks/>
          </p:cNvCxnSpPr>
          <p:nvPr/>
        </p:nvCxnSpPr>
        <p:spPr>
          <a:xfrm flipV="1">
            <a:off x="7944862" y="4316414"/>
            <a:ext cx="0" cy="614182"/>
          </a:xfrm>
          <a:prstGeom prst="line">
            <a:avLst/>
          </a:prstGeom>
          <a:ln w="1270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EDC7076-111B-4B62-9121-260E3EE7F01C}"/>
              </a:ext>
            </a:extLst>
          </p:cNvPr>
          <p:cNvCxnSpPr>
            <a:cxnSpLocks/>
          </p:cNvCxnSpPr>
          <p:nvPr/>
        </p:nvCxnSpPr>
        <p:spPr>
          <a:xfrm flipV="1">
            <a:off x="8501029" y="4299940"/>
            <a:ext cx="0" cy="614182"/>
          </a:xfrm>
          <a:prstGeom prst="line">
            <a:avLst/>
          </a:prstGeom>
          <a:ln w="12700">
            <a:solidFill>
              <a:schemeClr val="bg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0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30" grpId="0"/>
      <p:bldP spid="31" grpId="0"/>
      <p:bldP spid="20" grpId="0"/>
      <p:bldP spid="3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FF00"/>
          </a:solidFill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  <a:prstDash val="solid"/>
          <a:headEnd type="none" w="med" len="me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14890</TotalTime>
  <Words>1617</Words>
  <Application>Microsoft Office PowerPoint</Application>
  <PresentationFormat>全屏显示(16:9)</PresentationFormat>
  <Paragraphs>485</Paragraphs>
  <Slides>27</Slides>
  <Notes>25</Notes>
  <HiddenSlides>1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等线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Equation</vt:lpstr>
      <vt:lpstr>MathType 6.0 Equation</vt:lpstr>
      <vt:lpstr>Convolutional Sparse Coding for Noise Attenuation of Seismic Data</vt:lpstr>
      <vt:lpstr>Outline</vt:lpstr>
      <vt:lpstr>Outline</vt:lpstr>
      <vt:lpstr>Problem: Noise in Seismic Data 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Workflow: CSC for Denoising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Summary</vt:lpstr>
      <vt:lpstr>Acknowledgments</vt:lpstr>
      <vt:lpstr>Thank You Very Much!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Least Squares Natural Migration (LSNM) of Surface Waves</dc:title>
  <dc:creator>Liu Zhaolun</dc:creator>
  <cp:lastModifiedBy>Zhaolun Liu</cp:lastModifiedBy>
  <cp:revision>812</cp:revision>
  <dcterms:created xsi:type="dcterms:W3CDTF">2015-12-02T21:19:43Z</dcterms:created>
  <dcterms:modified xsi:type="dcterms:W3CDTF">2018-09-18T00:59:26Z</dcterms:modified>
</cp:coreProperties>
</file>