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1"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26333-3469-4819-A15C-3D33A70B4207}" type="datetimeFigureOut">
              <a:rPr lang="zh-CN" altLang="en-US" smtClean="0"/>
              <a:t>2018/10/23</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D56693-72D3-4010-A7D1-6F99DE1AA93F}" type="slidenum">
              <a:rPr lang="zh-CN" altLang="en-US" smtClean="0"/>
              <a:t>‹#›</a:t>
            </a:fld>
            <a:endParaRPr lang="zh-CN" altLang="en-US"/>
          </a:p>
        </p:txBody>
      </p:sp>
    </p:spTree>
    <p:extLst>
      <p:ext uri="{BB962C8B-B14F-4D97-AF65-F5344CB8AC3E}">
        <p14:creationId xmlns:p14="http://schemas.microsoft.com/office/powerpoint/2010/main" val="2734955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877A-609B-4DB8-BBFA-950072941DC5}"/>
              </a:ext>
            </a:extLst>
          </p:cNvPr>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a:extLst>
              <a:ext uri="{FF2B5EF4-FFF2-40B4-BE49-F238E27FC236}">
                <a16:creationId xmlns:a16="http://schemas.microsoft.com/office/drawing/2014/main" id="{5A959ED9-336B-47A2-95CD-DC4ACB2E0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a:extLst>
              <a:ext uri="{FF2B5EF4-FFF2-40B4-BE49-F238E27FC236}">
                <a16:creationId xmlns:a16="http://schemas.microsoft.com/office/drawing/2014/main" id="{A5D78EAC-5B37-4EE0-959F-3791F5AE664D}"/>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E696C79E-2168-46A2-98B4-F57CA2150D49}"/>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AA21F8AD-4BF9-4A97-A8F2-EA89A002F9C2}"/>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3753814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C90A-169F-408D-A69D-074EFC4B2505}"/>
              </a:ext>
            </a:extLst>
          </p:cNvPr>
          <p:cNvSpPr>
            <a:spLocks noGrp="1"/>
          </p:cNvSpPr>
          <p:nvPr>
            <p:ph type="title"/>
          </p:nvPr>
        </p:nvSpPr>
        <p:spPr/>
        <p:txBody>
          <a:bodyPr/>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4D7989D4-7B7A-4B8E-A8CD-6FEFAAC02A85}"/>
              </a:ext>
            </a:extLst>
          </p:cNvPr>
          <p:cNvSpPr>
            <a:spLocks noGrp="1"/>
          </p:cNvSpPr>
          <p:nvPr>
            <p:ph type="body" orient="vert" idx="1"/>
          </p:nvPr>
        </p:nvSpPr>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8C725216-6C18-4C2C-83A7-88031C21C0E1}"/>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1D74A3FD-C608-405E-8246-985E8C66A4DE}"/>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154D36F0-3C03-41D2-B59A-B2EBABB08466}"/>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3477911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4B4EA1-60FF-4599-865D-633E99126F40}"/>
              </a:ext>
            </a:extLst>
          </p:cNvPr>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F3320C74-C4A2-478C-9E50-7AF6C326019D}"/>
              </a:ext>
            </a:extLst>
          </p:cNvPr>
          <p:cNvSpPr>
            <a:spLocks noGrp="1"/>
          </p:cNvSpPr>
          <p:nvPr>
            <p:ph type="body" orient="vert" idx="1"/>
          </p:nvPr>
        </p:nvSpPr>
        <p:spPr>
          <a:xfrm>
            <a:off x="838200" y="365125"/>
            <a:ext cx="7734300" cy="5811838"/>
          </a:xfrm>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FDED4958-ACD6-4C31-9224-6F60FD507B0E}"/>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E182D2D0-7387-43F4-BD16-19C1EDC55217}"/>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A3080AE0-E5BE-460F-A9EB-55C9FDEE1726}"/>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114352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79EA1-13B0-44C7-AF7A-B69375A8120A}"/>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1EA38A9C-63EB-4EEF-8742-9755449CD60B}"/>
              </a:ext>
            </a:extLst>
          </p:cNvPr>
          <p:cNvSpPr>
            <a:spLocks noGrp="1"/>
          </p:cNvSpPr>
          <p:nvPr>
            <p:ph idx="1"/>
          </p:nvPr>
        </p:nvSpPr>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13AB4DD0-12A7-443F-BDAC-9A017BCD7A4C}"/>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3C7553AE-A876-44D9-8912-E78EA462AB06}"/>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FE18A073-402C-4AE1-B66C-D6C1D8CBDC45}"/>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28974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4820-597C-4854-A545-92142F70B4B6}"/>
              </a:ext>
            </a:extLst>
          </p:cNvPr>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04B059A7-9C8C-435D-B0B2-33E61FD4C2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Edit Master text styles</a:t>
            </a:r>
          </a:p>
        </p:txBody>
      </p:sp>
      <p:sp>
        <p:nvSpPr>
          <p:cNvPr id="4" name="Date Placeholder 3">
            <a:extLst>
              <a:ext uri="{FF2B5EF4-FFF2-40B4-BE49-F238E27FC236}">
                <a16:creationId xmlns:a16="http://schemas.microsoft.com/office/drawing/2014/main" id="{685A43F7-22CF-4019-899F-E2BCC410E2EA}"/>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D0021003-1C1C-45B6-A207-AA1B96E23759}"/>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5850A3F4-5501-4A27-9E6B-DE8BAA57996C}"/>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264909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3386-D83F-4BC4-9DC7-A4E2EB463B92}"/>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05CD20EA-F44D-42FF-B849-6F79C35A3FD5}"/>
              </a:ext>
            </a:extLst>
          </p:cNvPr>
          <p:cNvSpPr>
            <a:spLocks noGrp="1"/>
          </p:cNvSpPr>
          <p:nvPr>
            <p:ph sz="half" idx="1"/>
          </p:nvPr>
        </p:nvSpPr>
        <p:spPr>
          <a:xfrm>
            <a:off x="838200" y="1825625"/>
            <a:ext cx="5181600" cy="4351338"/>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a:extLst>
              <a:ext uri="{FF2B5EF4-FFF2-40B4-BE49-F238E27FC236}">
                <a16:creationId xmlns:a16="http://schemas.microsoft.com/office/drawing/2014/main" id="{AB453617-874B-4209-8495-8DEC5ECD8B75}"/>
              </a:ext>
            </a:extLst>
          </p:cNvPr>
          <p:cNvSpPr>
            <a:spLocks noGrp="1"/>
          </p:cNvSpPr>
          <p:nvPr>
            <p:ph sz="half" idx="2"/>
          </p:nvPr>
        </p:nvSpPr>
        <p:spPr>
          <a:xfrm>
            <a:off x="6172200" y="1825625"/>
            <a:ext cx="5181600" cy="4351338"/>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a:extLst>
              <a:ext uri="{FF2B5EF4-FFF2-40B4-BE49-F238E27FC236}">
                <a16:creationId xmlns:a16="http://schemas.microsoft.com/office/drawing/2014/main" id="{82516063-1851-4415-8362-60025EE35206}"/>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6" name="Footer Placeholder 5">
            <a:extLst>
              <a:ext uri="{FF2B5EF4-FFF2-40B4-BE49-F238E27FC236}">
                <a16:creationId xmlns:a16="http://schemas.microsoft.com/office/drawing/2014/main" id="{8A12A549-7568-4FC3-BA9B-CF3D1D364158}"/>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AC95A3E6-46F9-4658-A94D-6CEDDEFBAF0B}"/>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389730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F69B1-25FB-4E75-B96A-2BF3A31121E8}"/>
              </a:ext>
            </a:extLst>
          </p:cNvPr>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A977487C-E5C8-429B-B90D-C12BBB8834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Edit Master text styles</a:t>
            </a:r>
          </a:p>
        </p:txBody>
      </p:sp>
      <p:sp>
        <p:nvSpPr>
          <p:cNvPr id="4" name="Content Placeholder 3">
            <a:extLst>
              <a:ext uri="{FF2B5EF4-FFF2-40B4-BE49-F238E27FC236}">
                <a16:creationId xmlns:a16="http://schemas.microsoft.com/office/drawing/2014/main" id="{B5FD0B83-F80D-4308-874F-C3A57DE719B3}"/>
              </a:ext>
            </a:extLst>
          </p:cNvPr>
          <p:cNvSpPr>
            <a:spLocks noGrp="1"/>
          </p:cNvSpPr>
          <p:nvPr>
            <p:ph sz="half" idx="2"/>
          </p:nvPr>
        </p:nvSpPr>
        <p:spPr>
          <a:xfrm>
            <a:off x="839788" y="2505075"/>
            <a:ext cx="5157787" cy="3684588"/>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a:extLst>
              <a:ext uri="{FF2B5EF4-FFF2-40B4-BE49-F238E27FC236}">
                <a16:creationId xmlns:a16="http://schemas.microsoft.com/office/drawing/2014/main" id="{189B6F67-7D82-45D9-A92C-27ABABFD20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Edit Master text styles</a:t>
            </a:r>
          </a:p>
        </p:txBody>
      </p:sp>
      <p:sp>
        <p:nvSpPr>
          <p:cNvPr id="6" name="Content Placeholder 5">
            <a:extLst>
              <a:ext uri="{FF2B5EF4-FFF2-40B4-BE49-F238E27FC236}">
                <a16:creationId xmlns:a16="http://schemas.microsoft.com/office/drawing/2014/main" id="{4821CCEC-7AC0-4311-A17A-6E26799DE3BD}"/>
              </a:ext>
            </a:extLst>
          </p:cNvPr>
          <p:cNvSpPr>
            <a:spLocks noGrp="1"/>
          </p:cNvSpPr>
          <p:nvPr>
            <p:ph sz="quarter" idx="4"/>
          </p:nvPr>
        </p:nvSpPr>
        <p:spPr>
          <a:xfrm>
            <a:off x="6172200" y="2505075"/>
            <a:ext cx="5183188" cy="3684588"/>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a:extLst>
              <a:ext uri="{FF2B5EF4-FFF2-40B4-BE49-F238E27FC236}">
                <a16:creationId xmlns:a16="http://schemas.microsoft.com/office/drawing/2014/main" id="{49441784-FAFE-4669-8627-ECDBEF3A887A}"/>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8" name="Footer Placeholder 7">
            <a:extLst>
              <a:ext uri="{FF2B5EF4-FFF2-40B4-BE49-F238E27FC236}">
                <a16:creationId xmlns:a16="http://schemas.microsoft.com/office/drawing/2014/main" id="{E6908A28-0AEF-4912-8567-23CC75784213}"/>
              </a:ext>
            </a:extLst>
          </p:cNvPr>
          <p:cNvSpPr>
            <a:spLocks noGrp="1"/>
          </p:cNvSpPr>
          <p:nvPr>
            <p:ph type="ftr" sz="quarter" idx="11"/>
          </p:nvPr>
        </p:nvSpPr>
        <p:spPr/>
        <p:txBody>
          <a:bodyPr/>
          <a:lstStyle/>
          <a:p>
            <a:endParaRPr lang="zh-CN" altLang="en-US"/>
          </a:p>
        </p:txBody>
      </p:sp>
      <p:sp>
        <p:nvSpPr>
          <p:cNvPr id="9" name="Slide Number Placeholder 8">
            <a:extLst>
              <a:ext uri="{FF2B5EF4-FFF2-40B4-BE49-F238E27FC236}">
                <a16:creationId xmlns:a16="http://schemas.microsoft.com/office/drawing/2014/main" id="{70A8ADEB-FEFB-4971-9517-D41D32ABB776}"/>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87897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0FD6A-A4F2-4E42-81A6-8FC1FB23B68F}"/>
              </a:ext>
            </a:extLst>
          </p:cNvPr>
          <p:cNvSpPr>
            <a:spLocks noGrp="1"/>
          </p:cNvSpPr>
          <p:nvPr>
            <p:ph type="title"/>
          </p:nvPr>
        </p:nvSpPr>
        <p:spPr/>
        <p:txBody>
          <a:bodyPr/>
          <a:lstStyle/>
          <a:p>
            <a:r>
              <a:rPr lang="en-US" altLang="zh-CN"/>
              <a:t>Click to edit Master title style</a:t>
            </a:r>
            <a:endParaRPr lang="zh-CN" altLang="en-US"/>
          </a:p>
        </p:txBody>
      </p:sp>
      <p:sp>
        <p:nvSpPr>
          <p:cNvPr id="3" name="Date Placeholder 2">
            <a:extLst>
              <a:ext uri="{FF2B5EF4-FFF2-40B4-BE49-F238E27FC236}">
                <a16:creationId xmlns:a16="http://schemas.microsoft.com/office/drawing/2014/main" id="{BD1C59CB-183D-44FB-9460-862AEFE9405F}"/>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4" name="Footer Placeholder 3">
            <a:extLst>
              <a:ext uri="{FF2B5EF4-FFF2-40B4-BE49-F238E27FC236}">
                <a16:creationId xmlns:a16="http://schemas.microsoft.com/office/drawing/2014/main" id="{48445BAC-8DD1-446F-A14F-55F16FC9D417}"/>
              </a:ext>
            </a:extLst>
          </p:cNvPr>
          <p:cNvSpPr>
            <a:spLocks noGrp="1"/>
          </p:cNvSpPr>
          <p:nvPr>
            <p:ph type="ftr" sz="quarter" idx="11"/>
          </p:nvPr>
        </p:nvSpPr>
        <p:spPr/>
        <p:txBody>
          <a:bodyPr/>
          <a:lstStyle/>
          <a:p>
            <a:endParaRPr lang="zh-CN" altLang="en-US"/>
          </a:p>
        </p:txBody>
      </p:sp>
      <p:sp>
        <p:nvSpPr>
          <p:cNvPr id="5" name="Slide Number Placeholder 4">
            <a:extLst>
              <a:ext uri="{FF2B5EF4-FFF2-40B4-BE49-F238E27FC236}">
                <a16:creationId xmlns:a16="http://schemas.microsoft.com/office/drawing/2014/main" id="{1352CD78-2165-49BE-AF09-B0B7BC9E1452}"/>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418538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1DDB0-6AF5-47DC-9109-46F6CB172FD9}"/>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3" name="Footer Placeholder 2">
            <a:extLst>
              <a:ext uri="{FF2B5EF4-FFF2-40B4-BE49-F238E27FC236}">
                <a16:creationId xmlns:a16="http://schemas.microsoft.com/office/drawing/2014/main" id="{398A7751-B9FF-4CF8-9DD0-257848142667}"/>
              </a:ext>
            </a:extLst>
          </p:cNvPr>
          <p:cNvSpPr>
            <a:spLocks noGrp="1"/>
          </p:cNvSpPr>
          <p:nvPr>
            <p:ph type="ftr" sz="quarter" idx="11"/>
          </p:nvPr>
        </p:nvSpPr>
        <p:spPr/>
        <p:txBody>
          <a:bodyPr/>
          <a:lstStyle/>
          <a:p>
            <a:endParaRPr lang="zh-CN" altLang="en-US"/>
          </a:p>
        </p:txBody>
      </p:sp>
      <p:sp>
        <p:nvSpPr>
          <p:cNvPr id="4" name="Slide Number Placeholder 3">
            <a:extLst>
              <a:ext uri="{FF2B5EF4-FFF2-40B4-BE49-F238E27FC236}">
                <a16:creationId xmlns:a16="http://schemas.microsoft.com/office/drawing/2014/main" id="{295605CB-613E-4FAA-9C0F-E68DE33797AC}"/>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385476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17D7A-7D94-4C50-87CA-BB0CD342AF7F}"/>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38FFE9A3-E14E-49E9-9816-68DD466E4E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a:extLst>
              <a:ext uri="{FF2B5EF4-FFF2-40B4-BE49-F238E27FC236}">
                <a16:creationId xmlns:a16="http://schemas.microsoft.com/office/drawing/2014/main" id="{95335112-896A-4355-B905-DF9362F4D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Edit Master text styles</a:t>
            </a:r>
          </a:p>
        </p:txBody>
      </p:sp>
      <p:sp>
        <p:nvSpPr>
          <p:cNvPr id="5" name="Date Placeholder 4">
            <a:extLst>
              <a:ext uri="{FF2B5EF4-FFF2-40B4-BE49-F238E27FC236}">
                <a16:creationId xmlns:a16="http://schemas.microsoft.com/office/drawing/2014/main" id="{C447C7EE-2A67-4547-8CD3-80E680618229}"/>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6" name="Footer Placeholder 5">
            <a:extLst>
              <a:ext uri="{FF2B5EF4-FFF2-40B4-BE49-F238E27FC236}">
                <a16:creationId xmlns:a16="http://schemas.microsoft.com/office/drawing/2014/main" id="{7CBB5EC1-A87E-4022-8636-DE3BB6161385}"/>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EB2A38F4-253E-4E5A-8644-ECA10C356ABB}"/>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12368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EA325-B0F7-4C96-A539-08C8249DC301}"/>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a:extLst>
              <a:ext uri="{FF2B5EF4-FFF2-40B4-BE49-F238E27FC236}">
                <a16:creationId xmlns:a16="http://schemas.microsoft.com/office/drawing/2014/main" id="{2CE248C4-B390-4D13-AE7F-D9F213DA50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a:extLst>
              <a:ext uri="{FF2B5EF4-FFF2-40B4-BE49-F238E27FC236}">
                <a16:creationId xmlns:a16="http://schemas.microsoft.com/office/drawing/2014/main" id="{0CFE5FE2-9A26-49D3-8824-BD680E9FBF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Edit Master text styles</a:t>
            </a:r>
          </a:p>
        </p:txBody>
      </p:sp>
      <p:sp>
        <p:nvSpPr>
          <p:cNvPr id="5" name="Date Placeholder 4">
            <a:extLst>
              <a:ext uri="{FF2B5EF4-FFF2-40B4-BE49-F238E27FC236}">
                <a16:creationId xmlns:a16="http://schemas.microsoft.com/office/drawing/2014/main" id="{260DEAAA-CB68-4B24-BECA-04025AC6462B}"/>
              </a:ext>
            </a:extLst>
          </p:cNvPr>
          <p:cNvSpPr>
            <a:spLocks noGrp="1"/>
          </p:cNvSpPr>
          <p:nvPr>
            <p:ph type="dt" sz="half" idx="10"/>
          </p:nvPr>
        </p:nvSpPr>
        <p:spPr/>
        <p:txBody>
          <a:bodyPr/>
          <a:lstStyle/>
          <a:p>
            <a:fld id="{D008DE9D-7D60-4D77-998E-1973FF9FC1AF}" type="datetimeFigureOut">
              <a:rPr lang="zh-CN" altLang="en-US" smtClean="0"/>
              <a:t>2018/10/23</a:t>
            </a:fld>
            <a:endParaRPr lang="zh-CN" altLang="en-US"/>
          </a:p>
        </p:txBody>
      </p:sp>
      <p:sp>
        <p:nvSpPr>
          <p:cNvPr id="6" name="Footer Placeholder 5">
            <a:extLst>
              <a:ext uri="{FF2B5EF4-FFF2-40B4-BE49-F238E27FC236}">
                <a16:creationId xmlns:a16="http://schemas.microsoft.com/office/drawing/2014/main" id="{06ED4C50-8CBA-4BE5-944D-F482AC12AA51}"/>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8612DF25-D7AD-4BB2-913A-25D493507FB7}"/>
              </a:ext>
            </a:extLst>
          </p:cNvPr>
          <p:cNvSpPr>
            <a:spLocks noGrp="1"/>
          </p:cNvSpPr>
          <p:nvPr>
            <p:ph type="sldNum" sz="quarter" idx="12"/>
          </p:nvPr>
        </p:nvSpPr>
        <p:spPr/>
        <p:txBody>
          <a:body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168182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8D59D4-4C0A-44F4-9D7A-3EC9EFC928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D1E5A9D2-5BE4-4084-A6E4-2518CAF79D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3DB46B50-704F-4409-ABA0-A7CECC5B98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8DE9D-7D60-4D77-998E-1973FF9FC1AF}" type="datetimeFigureOut">
              <a:rPr lang="zh-CN" altLang="en-US" smtClean="0"/>
              <a:t>2018/10/23</a:t>
            </a:fld>
            <a:endParaRPr lang="zh-CN" altLang="en-US"/>
          </a:p>
        </p:txBody>
      </p:sp>
      <p:sp>
        <p:nvSpPr>
          <p:cNvPr id="5" name="Footer Placeholder 4">
            <a:extLst>
              <a:ext uri="{FF2B5EF4-FFF2-40B4-BE49-F238E27FC236}">
                <a16:creationId xmlns:a16="http://schemas.microsoft.com/office/drawing/2014/main" id="{C45E2203-E059-4324-938D-BE7B687432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a:extLst>
              <a:ext uri="{FF2B5EF4-FFF2-40B4-BE49-F238E27FC236}">
                <a16:creationId xmlns:a16="http://schemas.microsoft.com/office/drawing/2014/main" id="{EE7D8601-E203-4E81-811F-D4B4AF166C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CCD96-C5B8-4A94-BBF9-C3220197964D}" type="slidenum">
              <a:rPr lang="zh-CN" altLang="en-US" smtClean="0"/>
              <a:t>‹#›</a:t>
            </a:fld>
            <a:endParaRPr lang="zh-CN" altLang="en-US"/>
          </a:p>
        </p:txBody>
      </p:sp>
    </p:spTree>
    <p:extLst>
      <p:ext uri="{BB962C8B-B14F-4D97-AF65-F5344CB8AC3E}">
        <p14:creationId xmlns:p14="http://schemas.microsoft.com/office/powerpoint/2010/main" val="348692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2C565-BE13-40F0-9931-D7441EACB5F2}"/>
              </a:ext>
            </a:extLst>
          </p:cNvPr>
          <p:cNvSpPr>
            <a:spLocks noGrp="1"/>
          </p:cNvSpPr>
          <p:nvPr>
            <p:ph type="ctrTitle"/>
          </p:nvPr>
        </p:nvSpPr>
        <p:spPr>
          <a:xfrm>
            <a:off x="1524000" y="1699878"/>
            <a:ext cx="9144000" cy="2387600"/>
          </a:xfrm>
        </p:spPr>
        <p:txBody>
          <a:bodyPr/>
          <a:lstStyle/>
          <a:p>
            <a:r>
              <a:rPr lang="en-US" altLang="zh-CN" b="1" dirty="0"/>
              <a:t>Why we need to do feature scaling? </a:t>
            </a:r>
            <a:endParaRPr lang="zh-CN" altLang="en-US" b="1" dirty="0"/>
          </a:p>
        </p:txBody>
      </p:sp>
    </p:spTree>
    <p:extLst>
      <p:ext uri="{BB962C8B-B14F-4D97-AF65-F5344CB8AC3E}">
        <p14:creationId xmlns:p14="http://schemas.microsoft.com/office/powerpoint/2010/main" val="3467550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FE9A-738E-44A6-8E84-FD7932BEF348}"/>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4. Crop</a:t>
            </a:r>
            <a:endParaRPr lang="zh-CN" alt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AAE9AD5-B0B2-44CA-BDA8-C9820123A905}"/>
              </a:ext>
            </a:extLst>
          </p:cNvPr>
          <p:cNvSpPr txBox="1"/>
          <p:nvPr/>
        </p:nvSpPr>
        <p:spPr>
          <a:xfrm>
            <a:off x="1420420" y="2073662"/>
            <a:ext cx="2294474" cy="523220"/>
          </a:xfrm>
          <a:prstGeom prst="rect">
            <a:avLst/>
          </a:prstGeom>
          <a:noFill/>
        </p:spPr>
        <p:txBody>
          <a:bodyPr wrap="none" rtlCol="0">
            <a:spAutoFit/>
          </a:bodyPr>
          <a:lstStyle/>
          <a:p>
            <a:r>
              <a:rPr lang="en-US" altLang="zh-CN" sz="2800" dirty="0">
                <a:latin typeface="Calibri" panose="020F0502020204030204" pitchFamily="34" charset="0"/>
                <a:cs typeface="Calibri" panose="020F0502020204030204" pitchFamily="34" charset="0"/>
              </a:rPr>
              <a:t>Original Image</a:t>
            </a:r>
            <a:endParaRPr lang="zh-CN" altLang="en-US" sz="2800"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D885898B-DAD9-4219-B05F-58B02E7697B3}"/>
              </a:ext>
            </a:extLst>
          </p:cNvPr>
          <p:cNvSpPr txBox="1"/>
          <p:nvPr/>
        </p:nvSpPr>
        <p:spPr>
          <a:xfrm>
            <a:off x="4561733" y="1642775"/>
            <a:ext cx="2781255" cy="954107"/>
          </a:xfrm>
          <a:prstGeom prst="rect">
            <a:avLst/>
          </a:prstGeom>
          <a:noFill/>
        </p:spPr>
        <p:txBody>
          <a:bodyPr wrap="square" rtlCol="0">
            <a:spAutoFit/>
          </a:bodyPr>
          <a:lstStyle/>
          <a:p>
            <a:pPr algn="ctr"/>
            <a:r>
              <a:rPr lang="en-US" altLang="zh-CN" sz="2800" dirty="0">
                <a:latin typeface="Calibri" panose="020F0502020204030204" pitchFamily="34" charset="0"/>
                <a:cs typeface="Calibri" panose="020F0502020204030204" pitchFamily="34" charset="0"/>
              </a:rPr>
              <a:t> cropped from the top-left</a:t>
            </a:r>
            <a:endParaRPr lang="zh-CN" altLang="en-US" sz="28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0540A1DD-26CF-4547-ABEF-AFB45C34EDFF}"/>
              </a:ext>
            </a:extLst>
          </p:cNvPr>
          <p:cNvSpPr txBox="1"/>
          <p:nvPr/>
        </p:nvSpPr>
        <p:spPr>
          <a:xfrm>
            <a:off x="8177175" y="1642774"/>
            <a:ext cx="2650391" cy="954107"/>
          </a:xfrm>
          <a:prstGeom prst="rect">
            <a:avLst/>
          </a:prstGeom>
          <a:noFill/>
        </p:spPr>
        <p:txBody>
          <a:bodyPr wrap="square" rtlCol="0">
            <a:spAutoFit/>
          </a:bodyPr>
          <a:lstStyle/>
          <a:p>
            <a:pPr algn="ctr"/>
            <a:r>
              <a:rPr lang="en-US" altLang="zh-CN" sz="2800" dirty="0">
                <a:latin typeface="Calibri" panose="020F0502020204030204" pitchFamily="34" charset="0"/>
                <a:cs typeface="Calibri" panose="020F0502020204030204" pitchFamily="34" charset="0"/>
              </a:rPr>
              <a:t> cropped from the bottom-right</a:t>
            </a:r>
            <a:endParaRPr lang="zh-CN" altLang="en-US" sz="2800" dirty="0">
              <a:latin typeface="Calibri" panose="020F0502020204030204" pitchFamily="34" charset="0"/>
              <a:cs typeface="Calibri" panose="020F0502020204030204" pitchFamily="34" charset="0"/>
            </a:endParaRPr>
          </a:p>
        </p:txBody>
      </p:sp>
      <p:pic>
        <p:nvPicPr>
          <p:cNvPr id="6146" name="Picture 2" descr="https://cdn-images-1.medium.com/max/1000/1*ypuimiaLtg_9KaQwltrxJQ.jpeg">
            <a:extLst>
              <a:ext uri="{FF2B5EF4-FFF2-40B4-BE49-F238E27FC236}">
                <a16:creationId xmlns:a16="http://schemas.microsoft.com/office/drawing/2014/main" id="{C4954FB6-8219-4319-9626-2714D25C11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739" y="2644467"/>
            <a:ext cx="9873343" cy="323330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B801652E-7A1F-47B1-A4AD-ECAFAAE52C92}"/>
              </a:ext>
            </a:extLst>
          </p:cNvPr>
          <p:cNvSpPr/>
          <p:nvPr/>
        </p:nvSpPr>
        <p:spPr>
          <a:xfrm>
            <a:off x="1276739" y="2644467"/>
            <a:ext cx="2772747" cy="248737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Rectangle 4">
            <a:extLst>
              <a:ext uri="{FF2B5EF4-FFF2-40B4-BE49-F238E27FC236}">
                <a16:creationId xmlns:a16="http://schemas.microsoft.com/office/drawing/2014/main" id="{AB2184C2-E71C-4C3B-8F7A-02DB483CEC2D}"/>
              </a:ext>
            </a:extLst>
          </p:cNvPr>
          <p:cNvSpPr/>
          <p:nvPr/>
        </p:nvSpPr>
        <p:spPr>
          <a:xfrm>
            <a:off x="1994170" y="3390400"/>
            <a:ext cx="2490281" cy="2487370"/>
          </a:xfrm>
          <a:prstGeom prst="rect">
            <a:avLst/>
          </a:prstGeom>
          <a:noFill/>
          <a:ln w="412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9863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FE9A-738E-44A6-8E84-FD7932BEF348}"/>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5. Gaussian Noise</a:t>
            </a:r>
            <a:endParaRPr lang="zh-CN" altLang="en-US" dirty="0">
              <a:latin typeface="Calibri" panose="020F0502020204030204" pitchFamily="34" charset="0"/>
              <a:cs typeface="Calibri" panose="020F0502020204030204" pitchFamily="34" charset="0"/>
            </a:endParaRPr>
          </a:p>
        </p:txBody>
      </p:sp>
      <p:pic>
        <p:nvPicPr>
          <p:cNvPr id="7170" name="Picture 2" descr="https://cdn-images-1.medium.com/max/1000/1*cx24OpSNOwgg7ULUHKiGnA.png">
            <a:extLst>
              <a:ext uri="{FF2B5EF4-FFF2-40B4-BE49-F238E27FC236}">
                <a16:creationId xmlns:a16="http://schemas.microsoft.com/office/drawing/2014/main" id="{99E279A0-51F4-485D-9BCC-EBD685F42E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308" y="2651682"/>
            <a:ext cx="10167384" cy="332959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6E8014F8-6202-4413-9A1B-2EF0F1034F64}"/>
              </a:ext>
            </a:extLst>
          </p:cNvPr>
          <p:cNvSpPr txBox="1"/>
          <p:nvPr/>
        </p:nvSpPr>
        <p:spPr>
          <a:xfrm>
            <a:off x="1537152" y="2109006"/>
            <a:ext cx="2294474" cy="523220"/>
          </a:xfrm>
          <a:prstGeom prst="rect">
            <a:avLst/>
          </a:prstGeom>
          <a:noFill/>
        </p:spPr>
        <p:txBody>
          <a:bodyPr wrap="none" rtlCol="0">
            <a:spAutoFit/>
          </a:bodyPr>
          <a:lstStyle/>
          <a:p>
            <a:r>
              <a:rPr lang="en-US" altLang="zh-CN" sz="2800" dirty="0">
                <a:latin typeface="Calibri" panose="020F0502020204030204" pitchFamily="34" charset="0"/>
                <a:cs typeface="Calibri" panose="020F0502020204030204" pitchFamily="34" charset="0"/>
              </a:rPr>
              <a:t>Original Image</a:t>
            </a:r>
            <a:endParaRPr lang="zh-CN" altLang="en-US" sz="2800"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8AC62E37-C73C-4C6F-B865-A30FB48E7BDA}"/>
              </a:ext>
            </a:extLst>
          </p:cNvPr>
          <p:cNvSpPr txBox="1"/>
          <p:nvPr/>
        </p:nvSpPr>
        <p:spPr>
          <a:xfrm>
            <a:off x="4606360" y="1690688"/>
            <a:ext cx="2979279" cy="954107"/>
          </a:xfrm>
          <a:prstGeom prst="rect">
            <a:avLst/>
          </a:prstGeom>
          <a:noFill/>
        </p:spPr>
        <p:txBody>
          <a:bodyPr wrap="square" rtlCol="0">
            <a:spAutoFit/>
          </a:bodyPr>
          <a:lstStyle/>
          <a:p>
            <a:pPr algn="ctr"/>
            <a:r>
              <a:rPr lang="en-US" altLang="zh-CN" sz="2800" dirty="0">
                <a:latin typeface="Calibri" panose="020F0502020204030204" pitchFamily="34" charset="0"/>
                <a:cs typeface="Calibri" panose="020F0502020204030204" pitchFamily="34" charset="0"/>
              </a:rPr>
              <a:t>Image with added Gaussian noise</a:t>
            </a:r>
            <a:endParaRPr lang="zh-CN" altLang="en-US" sz="2800"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6C8C71E6-EC79-4609-A9D5-F22FD8F9DB51}"/>
              </a:ext>
            </a:extLst>
          </p:cNvPr>
          <p:cNvSpPr txBox="1"/>
          <p:nvPr/>
        </p:nvSpPr>
        <p:spPr>
          <a:xfrm>
            <a:off x="7656478" y="1687847"/>
            <a:ext cx="3626483" cy="954107"/>
          </a:xfrm>
          <a:prstGeom prst="rect">
            <a:avLst/>
          </a:prstGeom>
          <a:noFill/>
        </p:spPr>
        <p:txBody>
          <a:bodyPr wrap="square" rtlCol="0">
            <a:spAutoFit/>
          </a:bodyPr>
          <a:lstStyle/>
          <a:p>
            <a:pPr algn="ctr"/>
            <a:r>
              <a:rPr lang="en-US" altLang="zh-CN" sz="2800" dirty="0">
                <a:latin typeface="Calibri" panose="020F0502020204030204" pitchFamily="34" charset="0"/>
                <a:cs typeface="Calibri" panose="020F0502020204030204" pitchFamily="34" charset="0"/>
              </a:rPr>
              <a:t>Image with added Salt and Pepper noise</a:t>
            </a:r>
            <a:endParaRPr lang="zh-CN"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45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C99C68-E1AB-44F6-BD5C-B6657953B80D}"/>
              </a:ext>
            </a:extLst>
          </p:cNvPr>
          <p:cNvSpPr txBox="1"/>
          <p:nvPr/>
        </p:nvSpPr>
        <p:spPr>
          <a:xfrm>
            <a:off x="252663" y="360947"/>
            <a:ext cx="11718758" cy="6555641"/>
          </a:xfrm>
          <a:prstGeom prst="rect">
            <a:avLst/>
          </a:prstGeom>
          <a:noFill/>
        </p:spPr>
        <p:txBody>
          <a:bodyPr wrap="square" rtlCol="0">
            <a:spAutoFit/>
          </a:bodyPr>
          <a:lstStyle/>
          <a:p>
            <a:r>
              <a:rPr lang="en-US" altLang="zh-CN" sz="3200" dirty="0">
                <a:latin typeface="Calibri" panose="020F0502020204030204" pitchFamily="34" charset="0"/>
                <a:cs typeface="Calibri" panose="020F0502020204030204" pitchFamily="34" charset="0"/>
              </a:rPr>
              <a:t>Most of the times, your dataset will contain features highly varying in magnitudes, units and range. But since, most of the machine learning algorithms use </a:t>
            </a:r>
            <a:r>
              <a:rPr lang="en-US" altLang="zh-CN" sz="3200" dirty="0" err="1">
                <a:latin typeface="Calibri" panose="020F0502020204030204" pitchFamily="34" charset="0"/>
                <a:cs typeface="Calibri" panose="020F0502020204030204" pitchFamily="34" charset="0"/>
              </a:rPr>
              <a:t>Eucledian</a:t>
            </a:r>
            <a:r>
              <a:rPr lang="en-US" altLang="zh-CN" sz="3200" dirty="0">
                <a:latin typeface="Calibri" panose="020F0502020204030204" pitchFamily="34" charset="0"/>
                <a:cs typeface="Calibri" panose="020F0502020204030204" pitchFamily="34" charset="0"/>
              </a:rPr>
              <a:t> distance between two data points in their computations, this is a problem.</a:t>
            </a:r>
          </a:p>
          <a:p>
            <a:endParaRPr lang="en-US" altLang="zh-CN" sz="3200" dirty="0">
              <a:latin typeface="Calibri" panose="020F0502020204030204" pitchFamily="34" charset="0"/>
              <a:cs typeface="Calibri" panose="020F0502020204030204" pitchFamily="34" charset="0"/>
            </a:endParaRPr>
          </a:p>
          <a:p>
            <a:r>
              <a:rPr lang="en-US" altLang="zh-CN" sz="3200" dirty="0">
                <a:latin typeface="Calibri" panose="020F0502020204030204" pitchFamily="34" charset="0"/>
                <a:cs typeface="Calibri" panose="020F0502020204030204" pitchFamily="34" charset="0"/>
              </a:rPr>
              <a:t>If left alone, these algorithms only take in the magnitude of features neglecting the units. The results would vary greatly between different units, 5kg and 5000gms. The features with high magnitudes will weigh in a lot more in the distance calculations than features with low magnitudes.</a:t>
            </a:r>
          </a:p>
          <a:p>
            <a:endParaRPr lang="en-US" altLang="zh-CN" dirty="0"/>
          </a:p>
          <a:p>
            <a:r>
              <a:rPr lang="en-US" altLang="zh-CN" sz="3200" dirty="0">
                <a:latin typeface="Calibri" panose="020F0502020204030204" pitchFamily="34" charset="0"/>
                <a:cs typeface="Calibri" panose="020F0502020204030204" pitchFamily="34" charset="0"/>
              </a:rPr>
              <a:t>To </a:t>
            </a:r>
            <a:r>
              <a:rPr lang="en-US" altLang="zh-CN" sz="3200" dirty="0" err="1">
                <a:latin typeface="Calibri" panose="020F0502020204030204" pitchFamily="34" charset="0"/>
                <a:cs typeface="Calibri" panose="020F0502020204030204" pitchFamily="34" charset="0"/>
              </a:rPr>
              <a:t>supress</a:t>
            </a:r>
            <a:r>
              <a:rPr lang="en-US" altLang="zh-CN" sz="3200" dirty="0">
                <a:latin typeface="Calibri" panose="020F0502020204030204" pitchFamily="34" charset="0"/>
                <a:cs typeface="Calibri" panose="020F0502020204030204" pitchFamily="34" charset="0"/>
              </a:rPr>
              <a:t> this effect, we need to bring all features to the same level of magnitudes. This can be </a:t>
            </a:r>
            <a:r>
              <a:rPr lang="en-US" altLang="zh-CN" sz="3200" dirty="0" err="1">
                <a:latin typeface="Calibri" panose="020F0502020204030204" pitchFamily="34" charset="0"/>
                <a:cs typeface="Calibri" panose="020F0502020204030204" pitchFamily="34" charset="0"/>
              </a:rPr>
              <a:t>acheived</a:t>
            </a:r>
            <a:r>
              <a:rPr lang="en-US" altLang="zh-CN" sz="3200" dirty="0">
                <a:latin typeface="Calibri" panose="020F0502020204030204" pitchFamily="34" charset="0"/>
                <a:cs typeface="Calibri" panose="020F0502020204030204" pitchFamily="34" charset="0"/>
              </a:rPr>
              <a:t> by scaling.</a:t>
            </a:r>
          </a:p>
          <a:p>
            <a:endParaRPr lang="zh-CN" altLang="en-US" dirty="0"/>
          </a:p>
        </p:txBody>
      </p:sp>
    </p:spTree>
    <p:extLst>
      <p:ext uri="{BB962C8B-B14F-4D97-AF65-F5344CB8AC3E}">
        <p14:creationId xmlns:p14="http://schemas.microsoft.com/office/powerpoint/2010/main" val="88980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text on a white background&#10;&#10;Description generated with very high confidence">
            <a:extLst>
              <a:ext uri="{FF2B5EF4-FFF2-40B4-BE49-F238E27FC236}">
                <a16:creationId xmlns:a16="http://schemas.microsoft.com/office/drawing/2014/main" id="{47A25E81-0A33-4D38-8CDE-BCEBD7F1FD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893572"/>
            <a:ext cx="10905066" cy="5070855"/>
          </a:xfrm>
          <a:prstGeom prst="rect">
            <a:avLst/>
          </a:prstGeom>
        </p:spPr>
      </p:pic>
    </p:spTree>
    <p:extLst>
      <p:ext uri="{BB962C8B-B14F-4D97-AF65-F5344CB8AC3E}">
        <p14:creationId xmlns:p14="http://schemas.microsoft.com/office/powerpoint/2010/main" val="34716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83797F4-2DB3-4154-AB5E-C2EF112A8C0D}"/>
              </a:ext>
            </a:extLst>
          </p:cNvPr>
          <p:cNvSpPr txBox="1"/>
          <p:nvPr/>
        </p:nvSpPr>
        <p:spPr>
          <a:xfrm>
            <a:off x="409074" y="457200"/>
            <a:ext cx="11333747" cy="923330"/>
          </a:xfrm>
          <a:prstGeom prst="rect">
            <a:avLst/>
          </a:prstGeom>
          <a:noFill/>
        </p:spPr>
        <p:txBody>
          <a:bodyPr wrap="square" rtlCol="0">
            <a:spAutoFit/>
          </a:bodyPr>
          <a:lstStyle/>
          <a:p>
            <a:r>
              <a:rPr lang="en-US" altLang="zh-CN" sz="3600" dirty="0">
                <a:latin typeface="Calibri" panose="020F0502020204030204" pitchFamily="34" charset="0"/>
                <a:cs typeface="Calibri" panose="020F0502020204030204" pitchFamily="34" charset="0"/>
              </a:rPr>
              <a:t>(1) </a:t>
            </a:r>
            <a:r>
              <a:rPr lang="en-US" altLang="zh-CN" sz="3600" b="1" dirty="0" err="1">
                <a:latin typeface="Calibri" panose="020F0502020204030204" pitchFamily="34" charset="0"/>
                <a:cs typeface="Calibri" panose="020F0502020204030204" pitchFamily="34" charset="0"/>
              </a:rPr>
              <a:t>Standardisation</a:t>
            </a:r>
            <a:r>
              <a:rPr lang="en-US" altLang="zh-CN" sz="3600" b="1" dirty="0">
                <a:latin typeface="Calibri" panose="020F0502020204030204" pitchFamily="34" charset="0"/>
                <a:cs typeface="Calibri" panose="020F0502020204030204" pitchFamily="34" charset="0"/>
              </a:rPr>
              <a:t>:</a:t>
            </a:r>
            <a:endParaRPr lang="en-US" altLang="zh-CN" sz="3600" dirty="0">
              <a:latin typeface="Calibri" panose="020F0502020204030204" pitchFamily="34" charset="0"/>
              <a:cs typeface="Calibri" panose="020F0502020204030204" pitchFamily="34" charset="0"/>
            </a:endParaRPr>
          </a:p>
          <a:p>
            <a:endParaRPr lang="zh-CN" altLang="en-US" dirty="0"/>
          </a:p>
        </p:txBody>
      </p:sp>
      <p:pic>
        <p:nvPicPr>
          <p:cNvPr id="1032" name="Picture 8" descr="https://cdn-images-1.medium.com/max/1000/1*LysCPCvg0AzQenGoarL_hQ.png">
            <a:extLst>
              <a:ext uri="{FF2B5EF4-FFF2-40B4-BE49-F238E27FC236}">
                <a16:creationId xmlns:a16="http://schemas.microsoft.com/office/drawing/2014/main" id="{5F708C86-AB15-47BD-9306-AB2DDCFC66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5031" y="1591580"/>
            <a:ext cx="5257549" cy="225323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36297D7A-B8C0-451C-9D50-AF4CBBD43EB6}"/>
                  </a:ext>
                </a:extLst>
              </p:cNvPr>
              <p:cNvSpPr txBox="1"/>
              <p:nvPr/>
            </p:nvSpPr>
            <p:spPr>
              <a:xfrm>
                <a:off x="471237" y="3969365"/>
                <a:ext cx="11249526" cy="2431435"/>
              </a:xfrm>
              <a:prstGeom prst="rect">
                <a:avLst/>
              </a:prstGeom>
              <a:noFill/>
            </p:spPr>
            <p:txBody>
              <a:bodyPr wrap="square" rtlCol="0">
                <a:spAutoFit/>
              </a:bodyPr>
              <a:lstStyle/>
              <a:p>
                <a:pPr algn="just"/>
                <a14:m>
                  <m:oMathPara xmlns:m="http://schemas.openxmlformats.org/officeDocument/2006/math">
                    <m:oMathParaPr>
                      <m:jc m:val="left"/>
                    </m:oMathParaPr>
                    <m:oMath xmlns:m="http://schemas.openxmlformats.org/officeDocument/2006/math">
                      <m:acc>
                        <m:accPr>
                          <m:chr m:val="̅"/>
                          <m:ctrlPr>
                            <a:rPr lang="en-US" altLang="zh-CN" sz="4000" i="1" dirty="0" smtClean="0">
                              <a:latin typeface="Cambria Math" panose="02040503050406030204" pitchFamily="18" charset="0"/>
                            </a:rPr>
                          </m:ctrlPr>
                        </m:accPr>
                        <m:e>
                          <m:r>
                            <a:rPr lang="en-US" altLang="zh-CN" sz="4000" b="0" i="1" dirty="0" smtClean="0">
                              <a:latin typeface="Cambria Math" panose="02040503050406030204" pitchFamily="18" charset="0"/>
                            </a:rPr>
                            <m:t>𝑥</m:t>
                          </m:r>
                        </m:e>
                      </m:acc>
                      <m:r>
                        <a:rPr lang="en-US" altLang="zh-CN" sz="4000" b="0" i="1" dirty="0" smtClean="0">
                          <a:latin typeface="Cambria Math" panose="02040503050406030204" pitchFamily="18" charset="0"/>
                        </a:rPr>
                        <m:t>:</m:t>
                      </m:r>
                      <m:r>
                        <a:rPr lang="en-US" altLang="zh-CN" sz="4000" b="0" i="1" dirty="0" smtClean="0">
                          <a:latin typeface="Cambria Math" panose="02040503050406030204" pitchFamily="18" charset="0"/>
                        </a:rPr>
                        <m:t>𝑚𝑒𝑎𝑛</m:t>
                      </m:r>
                    </m:oMath>
                  </m:oMathPara>
                </a14:m>
                <a:endParaRPr lang="en-US" altLang="zh-CN" sz="4000" b="0" dirty="0"/>
              </a:p>
              <a:p>
                <a:pPr algn="just"/>
                <a14:m>
                  <m:oMathPara xmlns:m="http://schemas.openxmlformats.org/officeDocument/2006/math">
                    <m:oMathParaPr>
                      <m:jc m:val="left"/>
                    </m:oMathParaPr>
                    <m:oMath xmlns:m="http://schemas.openxmlformats.org/officeDocument/2006/math">
                      <m:r>
                        <a:rPr lang="zh-CN" altLang="en-US" sz="4000" i="1" smtClean="0">
                          <a:latin typeface="Cambria Math" panose="02040503050406030204" pitchFamily="18" charset="0"/>
                        </a:rPr>
                        <m:t>𝜎</m:t>
                      </m:r>
                      <m:r>
                        <a:rPr lang="en-US" altLang="zh-CN" sz="4000" b="0" i="1" smtClean="0">
                          <a:latin typeface="Cambria Math" panose="02040503050406030204" pitchFamily="18" charset="0"/>
                        </a:rPr>
                        <m:t>:</m:t>
                      </m:r>
                      <m:r>
                        <a:rPr lang="en-US" altLang="zh-CN" sz="4000" b="0" i="1" smtClean="0">
                          <a:latin typeface="Cambria Math" panose="02040503050406030204" pitchFamily="18" charset="0"/>
                        </a:rPr>
                        <m:t>𝑉𝑎𝑟𝑖𝑎𝑛𝑐𝑒</m:t>
                      </m:r>
                    </m:oMath>
                  </m:oMathPara>
                </a14:m>
                <a:endParaRPr lang="en-US" altLang="zh-CN" sz="4000" dirty="0"/>
              </a:p>
              <a:p>
                <a:pPr algn="just"/>
                <a:endParaRPr lang="en-US" altLang="zh-CN" sz="4000" dirty="0"/>
              </a:p>
              <a:p>
                <a:pPr algn="just"/>
                <a:r>
                  <a:rPr lang="en-US" altLang="zh-CN" sz="3200" dirty="0">
                    <a:latin typeface="Calibri" panose="020F0502020204030204" pitchFamily="34" charset="0"/>
                    <a:cs typeface="Calibri" panose="020F0502020204030204" pitchFamily="34" charset="0"/>
                  </a:rPr>
                  <a:t>Processed data has zero mean </a:t>
                </a:r>
                <a:r>
                  <a:rPr lang="en-US" altLang="zh-CN" sz="3200" b="1" dirty="0">
                    <a:latin typeface="Calibri" panose="020F0502020204030204" pitchFamily="34" charset="0"/>
                    <a:cs typeface="Calibri" panose="020F0502020204030204" pitchFamily="34" charset="0"/>
                  </a:rPr>
                  <a:t>μ = 0 </a:t>
                </a:r>
                <a:r>
                  <a:rPr lang="en-US" altLang="zh-CN" sz="3200" dirty="0">
                    <a:latin typeface="Calibri" panose="020F0502020204030204" pitchFamily="34" charset="0"/>
                    <a:cs typeface="Calibri" panose="020F0502020204030204" pitchFamily="34" charset="0"/>
                  </a:rPr>
                  <a:t>and standard deviation </a:t>
                </a:r>
                <a:r>
                  <a:rPr lang="en-US" altLang="zh-CN" sz="3200" b="1" dirty="0">
                    <a:latin typeface="Calibri" panose="020F0502020204030204" pitchFamily="34" charset="0"/>
                    <a:cs typeface="Calibri" panose="020F0502020204030204" pitchFamily="34" charset="0"/>
                  </a:rPr>
                  <a:t>σ =1</a:t>
                </a:r>
                <a:endParaRPr lang="zh-CN" altLang="en-US" sz="3200" dirty="0">
                  <a:latin typeface="Calibri" panose="020F0502020204030204" pitchFamily="34" charset="0"/>
                  <a:cs typeface="Calibri" panose="020F0502020204030204" pitchFamily="34" charset="0"/>
                </a:endParaRPr>
              </a:p>
            </p:txBody>
          </p:sp>
        </mc:Choice>
        <mc:Fallback>
          <p:sp>
            <p:nvSpPr>
              <p:cNvPr id="8" name="TextBox 7">
                <a:extLst>
                  <a:ext uri="{FF2B5EF4-FFF2-40B4-BE49-F238E27FC236}">
                    <a16:creationId xmlns:a16="http://schemas.microsoft.com/office/drawing/2014/main" id="{36297D7A-B8C0-451C-9D50-AF4CBBD43EB6}"/>
                  </a:ext>
                </a:extLst>
              </p:cNvPr>
              <p:cNvSpPr txBox="1">
                <a:spLocks noRot="1" noChangeAspect="1" noMove="1" noResize="1" noEditPoints="1" noAdjustHandles="1" noChangeArrowheads="1" noChangeShapeType="1" noTextEdit="1"/>
              </p:cNvSpPr>
              <p:nvPr/>
            </p:nvSpPr>
            <p:spPr>
              <a:xfrm>
                <a:off x="471237" y="3969365"/>
                <a:ext cx="11249526" cy="2431435"/>
              </a:xfrm>
              <a:prstGeom prst="rect">
                <a:avLst/>
              </a:prstGeom>
              <a:blipFill>
                <a:blip r:embed="rId3"/>
                <a:stretch>
                  <a:fillRect l="-1354" b="-726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075382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83797F4-2DB3-4154-AB5E-C2EF112A8C0D}"/>
              </a:ext>
            </a:extLst>
          </p:cNvPr>
          <p:cNvSpPr txBox="1"/>
          <p:nvPr/>
        </p:nvSpPr>
        <p:spPr>
          <a:xfrm>
            <a:off x="409074" y="457200"/>
            <a:ext cx="11333747" cy="923330"/>
          </a:xfrm>
          <a:prstGeom prst="rect">
            <a:avLst/>
          </a:prstGeom>
          <a:noFill/>
        </p:spPr>
        <p:txBody>
          <a:bodyPr wrap="square" rtlCol="0">
            <a:spAutoFit/>
          </a:bodyPr>
          <a:lstStyle/>
          <a:p>
            <a:r>
              <a:rPr lang="en-US" altLang="zh-CN" sz="3600" dirty="0">
                <a:latin typeface="Calibri" panose="020F0502020204030204" pitchFamily="34" charset="0"/>
                <a:cs typeface="Calibri" panose="020F0502020204030204" pitchFamily="34" charset="0"/>
              </a:rPr>
              <a:t>(2) </a:t>
            </a:r>
            <a:r>
              <a:rPr lang="en-US" altLang="zh-CN" sz="3600" b="1" dirty="0">
                <a:latin typeface="Calibri" panose="020F0502020204030204" pitchFamily="34" charset="0"/>
                <a:cs typeface="Calibri" panose="020F0502020204030204" pitchFamily="34" charset="0"/>
              </a:rPr>
              <a:t>Mean </a:t>
            </a:r>
            <a:r>
              <a:rPr lang="en-US" altLang="zh-CN" sz="3600" b="1" dirty="0" err="1">
                <a:latin typeface="Calibri" panose="020F0502020204030204" pitchFamily="34" charset="0"/>
                <a:cs typeface="Calibri" panose="020F0502020204030204" pitchFamily="34" charset="0"/>
              </a:rPr>
              <a:t>Normalisation</a:t>
            </a:r>
            <a:r>
              <a:rPr lang="en-US" altLang="zh-CN" sz="3600" b="1" dirty="0">
                <a:latin typeface="Calibri" panose="020F0502020204030204" pitchFamily="34" charset="0"/>
                <a:cs typeface="Calibri" panose="020F0502020204030204" pitchFamily="34" charset="0"/>
              </a:rPr>
              <a:t>:</a:t>
            </a:r>
          </a:p>
          <a:p>
            <a:endParaRPr lang="zh-CN" altLang="en-US" dirty="0"/>
          </a:p>
        </p:txBody>
      </p:sp>
      <p:pic>
        <p:nvPicPr>
          <p:cNvPr id="2050" name="Picture 2" descr="https://cdn-images-1.medium.com/max/1250/1*fyK4gMQrfJKV5pmbXSrNbg.png">
            <a:extLst>
              <a:ext uri="{FF2B5EF4-FFF2-40B4-BE49-F238E27FC236}">
                <a16:creationId xmlns:a16="http://schemas.microsoft.com/office/drawing/2014/main" id="{4DCCBA37-EBC0-4BBF-8AA5-738DDC7D0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685" y="2105561"/>
            <a:ext cx="4573991" cy="132343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771CAEFF-3582-41C0-89DB-F87A0399B53A}"/>
              </a:ext>
            </a:extLst>
          </p:cNvPr>
          <p:cNvSpPr/>
          <p:nvPr/>
        </p:nvSpPr>
        <p:spPr>
          <a:xfrm>
            <a:off x="853110" y="5025008"/>
            <a:ext cx="10197022" cy="584775"/>
          </a:xfrm>
          <a:prstGeom prst="rect">
            <a:avLst/>
          </a:prstGeom>
        </p:spPr>
        <p:txBody>
          <a:bodyPr wrap="none">
            <a:spAutoFit/>
          </a:bodyPr>
          <a:lstStyle/>
          <a:p>
            <a:r>
              <a:rPr lang="en-US" altLang="zh-CN" sz="3200" b="0" i="0" dirty="0">
                <a:effectLst/>
                <a:latin typeface="Calibri" panose="020F0502020204030204" pitchFamily="34" charset="0"/>
                <a:cs typeface="Calibri" panose="020F0502020204030204" pitchFamily="34" charset="0"/>
              </a:rPr>
              <a:t>This distribution will have values between </a:t>
            </a:r>
            <a:r>
              <a:rPr lang="en-US" altLang="zh-CN" sz="3200" b="1" i="0" dirty="0">
                <a:effectLst/>
                <a:latin typeface="Calibri" panose="020F0502020204030204" pitchFamily="34" charset="0"/>
                <a:cs typeface="Calibri" panose="020F0502020204030204" pitchFamily="34" charset="0"/>
              </a:rPr>
              <a:t>-1 and 1</a:t>
            </a:r>
            <a:r>
              <a:rPr lang="en-US" altLang="zh-CN" sz="3200" b="0" i="0" dirty="0">
                <a:effectLst/>
                <a:latin typeface="Calibri" panose="020F0502020204030204" pitchFamily="34" charset="0"/>
                <a:cs typeface="Calibri" panose="020F0502020204030204" pitchFamily="34" charset="0"/>
              </a:rPr>
              <a:t>with</a:t>
            </a:r>
            <a:r>
              <a:rPr lang="en-US" altLang="zh-CN" sz="3200" b="1" i="0" dirty="0">
                <a:effectLst/>
                <a:latin typeface="Calibri" panose="020F0502020204030204" pitchFamily="34" charset="0"/>
                <a:cs typeface="Calibri" panose="020F0502020204030204" pitchFamily="34" charset="0"/>
              </a:rPr>
              <a:t> μ=0</a:t>
            </a:r>
            <a:r>
              <a:rPr lang="en-US" altLang="zh-CN" sz="3200" b="0" i="0" dirty="0">
                <a:effectLst/>
                <a:latin typeface="Calibri" panose="020F0502020204030204" pitchFamily="34" charset="0"/>
                <a:cs typeface="Calibri" panose="020F0502020204030204" pitchFamily="34" charset="0"/>
              </a:rPr>
              <a:t>.</a:t>
            </a:r>
            <a:endParaRPr lang="zh-CN" alt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282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2C565-BE13-40F0-9931-D7441EACB5F2}"/>
              </a:ext>
            </a:extLst>
          </p:cNvPr>
          <p:cNvSpPr>
            <a:spLocks noGrp="1"/>
          </p:cNvSpPr>
          <p:nvPr>
            <p:ph type="ctrTitle"/>
          </p:nvPr>
        </p:nvSpPr>
        <p:spPr>
          <a:xfrm>
            <a:off x="1524000" y="1699878"/>
            <a:ext cx="9144000" cy="2387600"/>
          </a:xfrm>
        </p:spPr>
        <p:txBody>
          <a:bodyPr/>
          <a:lstStyle/>
          <a:p>
            <a:r>
              <a:rPr lang="en-US" altLang="zh-CN" b="1" dirty="0"/>
              <a:t>Need more training data? Data Augmentation</a:t>
            </a:r>
            <a:endParaRPr lang="zh-CN" altLang="en-US" b="1" dirty="0"/>
          </a:p>
        </p:txBody>
      </p:sp>
    </p:spTree>
    <p:extLst>
      <p:ext uri="{BB962C8B-B14F-4D97-AF65-F5344CB8AC3E}">
        <p14:creationId xmlns:p14="http://schemas.microsoft.com/office/powerpoint/2010/main" val="179749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FE9A-738E-44A6-8E84-FD7932BEF348}"/>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1. Flip</a:t>
            </a:r>
            <a:endParaRPr lang="zh-CN" altLang="en-US" dirty="0">
              <a:latin typeface="Calibri" panose="020F0502020204030204" pitchFamily="34" charset="0"/>
              <a:cs typeface="Calibri" panose="020F0502020204030204" pitchFamily="34" charset="0"/>
            </a:endParaRPr>
          </a:p>
        </p:txBody>
      </p:sp>
      <p:pic>
        <p:nvPicPr>
          <p:cNvPr id="3074" name="Picture 2" descr="https://cdn-images-1.medium.com/max/1000/1*-beH1nNqlm_Wj-0PcWUKTw.jpeg">
            <a:extLst>
              <a:ext uri="{FF2B5EF4-FFF2-40B4-BE49-F238E27FC236}">
                <a16:creationId xmlns:a16="http://schemas.microsoft.com/office/drawing/2014/main" id="{B7B0CCBF-930B-446F-88BD-7E3AC860338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1638" y="2310063"/>
            <a:ext cx="10162162" cy="334081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AE9AD5-B0B2-44CA-BDA8-C9820123A905}"/>
              </a:ext>
            </a:extLst>
          </p:cNvPr>
          <p:cNvSpPr txBox="1"/>
          <p:nvPr/>
        </p:nvSpPr>
        <p:spPr>
          <a:xfrm>
            <a:off x="1572125" y="1663732"/>
            <a:ext cx="2904321" cy="646331"/>
          </a:xfrm>
          <a:prstGeom prst="rect">
            <a:avLst/>
          </a:prstGeom>
          <a:noFill/>
        </p:spPr>
        <p:txBody>
          <a:bodyPr wrap="none" rtlCol="0">
            <a:spAutoFit/>
          </a:bodyPr>
          <a:lstStyle/>
          <a:p>
            <a:r>
              <a:rPr lang="en-US" altLang="zh-CN" sz="3600" dirty="0">
                <a:latin typeface="Calibri" panose="020F0502020204030204" pitchFamily="34" charset="0"/>
                <a:cs typeface="Calibri" panose="020F0502020204030204" pitchFamily="34" charset="0"/>
              </a:rPr>
              <a:t>Original Image</a:t>
            </a:r>
            <a:endParaRPr lang="zh-CN" altLang="en-US" sz="36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4F561F2-EC0A-4A9E-9671-B857DF44CCA8}"/>
              </a:ext>
            </a:extLst>
          </p:cNvPr>
          <p:cNvSpPr txBox="1"/>
          <p:nvPr/>
        </p:nvSpPr>
        <p:spPr>
          <a:xfrm>
            <a:off x="4698025" y="1677210"/>
            <a:ext cx="3149388" cy="646331"/>
          </a:xfrm>
          <a:prstGeom prst="rect">
            <a:avLst/>
          </a:prstGeom>
          <a:noFill/>
        </p:spPr>
        <p:txBody>
          <a:bodyPr wrap="none" rtlCol="0">
            <a:spAutoFit/>
          </a:bodyPr>
          <a:lstStyle/>
          <a:p>
            <a:r>
              <a:rPr lang="en-US" altLang="zh-CN" sz="3600" dirty="0">
                <a:latin typeface="Calibri" panose="020F0502020204030204" pitchFamily="34" charset="0"/>
                <a:cs typeface="Calibri" panose="020F0502020204030204" pitchFamily="34" charset="0"/>
              </a:rPr>
              <a:t>Flip horizontally</a:t>
            </a:r>
            <a:endParaRPr lang="zh-CN" altLang="en-US" sz="36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C0B49343-BA69-4857-9723-913DF5033DD7}"/>
              </a:ext>
            </a:extLst>
          </p:cNvPr>
          <p:cNvSpPr txBox="1"/>
          <p:nvPr/>
        </p:nvSpPr>
        <p:spPr>
          <a:xfrm>
            <a:off x="8393844" y="1663731"/>
            <a:ext cx="2640146" cy="646331"/>
          </a:xfrm>
          <a:prstGeom prst="rect">
            <a:avLst/>
          </a:prstGeom>
          <a:noFill/>
        </p:spPr>
        <p:txBody>
          <a:bodyPr wrap="none" rtlCol="0">
            <a:spAutoFit/>
          </a:bodyPr>
          <a:lstStyle/>
          <a:p>
            <a:r>
              <a:rPr lang="en-US" altLang="zh-CN" sz="3600" dirty="0">
                <a:latin typeface="Calibri" panose="020F0502020204030204" pitchFamily="34" charset="0"/>
                <a:cs typeface="Calibri" panose="020F0502020204030204" pitchFamily="34" charset="0"/>
              </a:rPr>
              <a:t>Flip vertically</a:t>
            </a:r>
            <a:endParaRPr lang="zh-CN" alt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6432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FE9A-738E-44A6-8E84-FD7932BEF348}"/>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2. Rotation</a:t>
            </a:r>
            <a:endParaRPr lang="zh-CN" alt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AAE9AD5-B0B2-44CA-BDA8-C9820123A905}"/>
              </a:ext>
            </a:extLst>
          </p:cNvPr>
          <p:cNvSpPr txBox="1"/>
          <p:nvPr/>
        </p:nvSpPr>
        <p:spPr>
          <a:xfrm>
            <a:off x="983099" y="2268106"/>
            <a:ext cx="2294474" cy="523220"/>
          </a:xfrm>
          <a:prstGeom prst="rect">
            <a:avLst/>
          </a:prstGeom>
          <a:noFill/>
        </p:spPr>
        <p:txBody>
          <a:bodyPr wrap="none" rtlCol="0">
            <a:spAutoFit/>
          </a:bodyPr>
          <a:lstStyle/>
          <a:p>
            <a:r>
              <a:rPr lang="en-US" altLang="zh-CN" sz="2800" dirty="0">
                <a:latin typeface="Calibri" panose="020F0502020204030204" pitchFamily="34" charset="0"/>
                <a:cs typeface="Calibri" panose="020F0502020204030204" pitchFamily="34" charset="0"/>
              </a:rPr>
              <a:t>Original Image</a:t>
            </a:r>
            <a:endParaRPr lang="zh-CN" altLang="en-US" sz="2800" dirty="0">
              <a:latin typeface="Calibri" panose="020F0502020204030204" pitchFamily="34" charset="0"/>
              <a:cs typeface="Calibri" panose="020F0502020204030204" pitchFamily="34" charset="0"/>
            </a:endParaRPr>
          </a:p>
        </p:txBody>
      </p:sp>
      <p:pic>
        <p:nvPicPr>
          <p:cNvPr id="4098" name="Picture 2" descr="https://cdn-images-1.medium.com/max/1000/1*i_F6aNKj3yggkcNXQxYA4A.jpeg">
            <a:extLst>
              <a:ext uri="{FF2B5EF4-FFF2-40B4-BE49-F238E27FC236}">
                <a16:creationId xmlns:a16="http://schemas.microsoft.com/office/drawing/2014/main" id="{2BF7CD5B-F7B1-453F-9D8A-2F53015240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219" y="2791326"/>
            <a:ext cx="10727562" cy="263154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885898B-DAD9-4219-B05F-58B02E7697B3}"/>
              </a:ext>
            </a:extLst>
          </p:cNvPr>
          <p:cNvSpPr txBox="1"/>
          <p:nvPr/>
        </p:nvSpPr>
        <p:spPr>
          <a:xfrm>
            <a:off x="3528453" y="2268106"/>
            <a:ext cx="2437077" cy="523220"/>
          </a:xfrm>
          <a:prstGeom prst="rect">
            <a:avLst/>
          </a:prstGeom>
          <a:noFill/>
        </p:spPr>
        <p:txBody>
          <a:bodyPr wrap="none" rtlCol="0">
            <a:spAutoFit/>
          </a:bodyPr>
          <a:lstStyle/>
          <a:p>
            <a:r>
              <a:rPr lang="en-US" altLang="zh-CN" dirty="0"/>
              <a:t> </a:t>
            </a:r>
            <a:r>
              <a:rPr lang="en-US" altLang="zh-CN" sz="2800" dirty="0">
                <a:latin typeface="Calibri" panose="020F0502020204030204" pitchFamily="34" charset="0"/>
                <a:cs typeface="Calibri" panose="020F0502020204030204" pitchFamily="34" charset="0"/>
              </a:rPr>
              <a:t>rotated</a:t>
            </a:r>
            <a:r>
              <a:rPr lang="en-US" altLang="zh-CN" dirty="0"/>
              <a:t> </a:t>
            </a:r>
            <a:r>
              <a:rPr lang="en-US" altLang="zh-CN" sz="2800" dirty="0">
                <a:latin typeface="Calibri" panose="020F0502020204030204" pitchFamily="34" charset="0"/>
                <a:cs typeface="Calibri" panose="020F0502020204030204" pitchFamily="34" charset="0"/>
              </a:rPr>
              <a:t>by 90</a:t>
            </a:r>
            <a:r>
              <a:rPr lang="en-US" altLang="zh-CN" sz="2800" dirty="0">
                <a:latin typeface="Swis721 Blk BT" panose="020B0904030502020204" pitchFamily="34" charset="0"/>
                <a:cs typeface="Calibri" panose="020F0502020204030204" pitchFamily="34" charset="0"/>
              </a:rPr>
              <a:t> °</a:t>
            </a:r>
            <a:endParaRPr lang="zh-CN" altLang="en-US" sz="2800" dirty="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8E9BD1A5-50A1-49E6-8BBB-EE7888D265E1}"/>
              </a:ext>
            </a:extLst>
          </p:cNvPr>
          <p:cNvSpPr txBox="1"/>
          <p:nvPr/>
        </p:nvSpPr>
        <p:spPr>
          <a:xfrm>
            <a:off x="6096000" y="2268106"/>
            <a:ext cx="2619820" cy="523220"/>
          </a:xfrm>
          <a:prstGeom prst="rect">
            <a:avLst/>
          </a:prstGeom>
          <a:noFill/>
        </p:spPr>
        <p:txBody>
          <a:bodyPr wrap="none" rtlCol="0">
            <a:spAutoFit/>
          </a:bodyPr>
          <a:lstStyle/>
          <a:p>
            <a:r>
              <a:rPr lang="en-US" altLang="zh-CN" dirty="0"/>
              <a:t> </a:t>
            </a:r>
            <a:r>
              <a:rPr lang="en-US" altLang="zh-CN" sz="2800" dirty="0">
                <a:latin typeface="Calibri" panose="020F0502020204030204" pitchFamily="34" charset="0"/>
                <a:cs typeface="Calibri" panose="020F0502020204030204" pitchFamily="34" charset="0"/>
              </a:rPr>
              <a:t>rotated</a:t>
            </a:r>
            <a:r>
              <a:rPr lang="en-US" altLang="zh-CN" dirty="0"/>
              <a:t> </a:t>
            </a:r>
            <a:r>
              <a:rPr lang="en-US" altLang="zh-CN" sz="2800" dirty="0">
                <a:latin typeface="Calibri" panose="020F0502020204030204" pitchFamily="34" charset="0"/>
                <a:cs typeface="Calibri" panose="020F0502020204030204" pitchFamily="34" charset="0"/>
              </a:rPr>
              <a:t>by 180</a:t>
            </a:r>
            <a:r>
              <a:rPr lang="en-US" altLang="zh-CN" sz="2800" dirty="0">
                <a:latin typeface="Swis721 Blk BT" panose="020B0904030502020204" pitchFamily="34" charset="0"/>
                <a:cs typeface="Calibri" panose="020F0502020204030204" pitchFamily="34" charset="0"/>
              </a:rPr>
              <a:t> °</a:t>
            </a:r>
            <a:endParaRPr lang="zh-CN" altLang="en-US" sz="2800"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A91F8C6E-E47E-4004-AB17-8E9A42AB6CE1}"/>
              </a:ext>
            </a:extLst>
          </p:cNvPr>
          <p:cNvSpPr txBox="1"/>
          <p:nvPr/>
        </p:nvSpPr>
        <p:spPr>
          <a:xfrm>
            <a:off x="8905196" y="2268106"/>
            <a:ext cx="2619820" cy="523220"/>
          </a:xfrm>
          <a:prstGeom prst="rect">
            <a:avLst/>
          </a:prstGeom>
          <a:noFill/>
        </p:spPr>
        <p:txBody>
          <a:bodyPr wrap="none" rtlCol="0">
            <a:spAutoFit/>
          </a:bodyPr>
          <a:lstStyle/>
          <a:p>
            <a:r>
              <a:rPr lang="en-US" altLang="zh-CN" dirty="0"/>
              <a:t> </a:t>
            </a:r>
            <a:r>
              <a:rPr lang="en-US" altLang="zh-CN" sz="2800" dirty="0">
                <a:latin typeface="Calibri" panose="020F0502020204030204" pitchFamily="34" charset="0"/>
                <a:cs typeface="Calibri" panose="020F0502020204030204" pitchFamily="34" charset="0"/>
              </a:rPr>
              <a:t>rotated</a:t>
            </a:r>
            <a:r>
              <a:rPr lang="en-US" altLang="zh-CN" dirty="0"/>
              <a:t> </a:t>
            </a:r>
            <a:r>
              <a:rPr lang="en-US" altLang="zh-CN" sz="2800" dirty="0">
                <a:latin typeface="Calibri" panose="020F0502020204030204" pitchFamily="34" charset="0"/>
                <a:cs typeface="Calibri" panose="020F0502020204030204" pitchFamily="34" charset="0"/>
              </a:rPr>
              <a:t>by 270</a:t>
            </a:r>
            <a:r>
              <a:rPr lang="en-US" altLang="zh-CN" sz="2800" dirty="0">
                <a:latin typeface="Swis721 Blk BT" panose="020B0904030502020204" pitchFamily="34" charset="0"/>
                <a:cs typeface="Calibri" panose="020F0502020204030204" pitchFamily="34" charset="0"/>
              </a:rPr>
              <a:t> °</a:t>
            </a:r>
            <a:endParaRPr lang="zh-CN"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387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FE9A-738E-44A6-8E84-FD7932BEF348}"/>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3. Scale</a:t>
            </a:r>
            <a:endParaRPr lang="zh-CN" altLang="en-US"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AAE9AD5-B0B2-44CA-BDA8-C9820123A905}"/>
              </a:ext>
            </a:extLst>
          </p:cNvPr>
          <p:cNvSpPr txBox="1"/>
          <p:nvPr/>
        </p:nvSpPr>
        <p:spPr>
          <a:xfrm>
            <a:off x="1420420" y="2073662"/>
            <a:ext cx="2294474" cy="523220"/>
          </a:xfrm>
          <a:prstGeom prst="rect">
            <a:avLst/>
          </a:prstGeom>
          <a:noFill/>
        </p:spPr>
        <p:txBody>
          <a:bodyPr wrap="none" rtlCol="0">
            <a:spAutoFit/>
          </a:bodyPr>
          <a:lstStyle/>
          <a:p>
            <a:r>
              <a:rPr lang="en-US" altLang="zh-CN" sz="2800" dirty="0">
                <a:latin typeface="Calibri" panose="020F0502020204030204" pitchFamily="34" charset="0"/>
                <a:cs typeface="Calibri" panose="020F0502020204030204" pitchFamily="34" charset="0"/>
              </a:rPr>
              <a:t>Original Image</a:t>
            </a:r>
            <a:endParaRPr lang="zh-CN" altLang="en-US" sz="2800"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D885898B-DAD9-4219-B05F-58B02E7697B3}"/>
              </a:ext>
            </a:extLst>
          </p:cNvPr>
          <p:cNvSpPr txBox="1"/>
          <p:nvPr/>
        </p:nvSpPr>
        <p:spPr>
          <a:xfrm>
            <a:off x="4496419" y="1642775"/>
            <a:ext cx="2781255" cy="954107"/>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scaled outward by 10%</a:t>
            </a:r>
            <a:endParaRPr lang="zh-CN" altLang="en-US" sz="2800" dirty="0">
              <a:latin typeface="Calibri" panose="020F0502020204030204" pitchFamily="34" charset="0"/>
              <a:cs typeface="Calibri" panose="020F0502020204030204" pitchFamily="34" charset="0"/>
            </a:endParaRPr>
          </a:p>
        </p:txBody>
      </p:sp>
      <p:pic>
        <p:nvPicPr>
          <p:cNvPr id="5122" name="Picture 2" descr="https://cdn-images-1.medium.com/max/1000/1*INLTn7GWM-m69GUwFzPOaQ.jpeg">
            <a:extLst>
              <a:ext uri="{FF2B5EF4-FFF2-40B4-BE49-F238E27FC236}">
                <a16:creationId xmlns:a16="http://schemas.microsoft.com/office/drawing/2014/main" id="{D3CC0FA0-9168-433F-BF1C-A036DF989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099" y="2633869"/>
            <a:ext cx="9807897" cy="321995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540A1DD-26CF-4547-ABEF-AFB45C34EDFF}"/>
              </a:ext>
            </a:extLst>
          </p:cNvPr>
          <p:cNvSpPr txBox="1"/>
          <p:nvPr/>
        </p:nvSpPr>
        <p:spPr>
          <a:xfrm>
            <a:off x="7865209" y="1642775"/>
            <a:ext cx="2650391" cy="954107"/>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 </a:t>
            </a:r>
            <a:r>
              <a:rPr lang="en-US" altLang="zh-CN" sz="2800" dirty="0">
                <a:latin typeface="Calibri" panose="020F0502020204030204" pitchFamily="34" charset="0"/>
                <a:cs typeface="Calibri" panose="020F0502020204030204" pitchFamily="34" charset="0"/>
              </a:rPr>
              <a:t>scaled outward by 20%</a:t>
            </a:r>
            <a:endParaRPr lang="zh-CN"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605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204</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等线</vt:lpstr>
      <vt:lpstr>等线 Light</vt:lpstr>
      <vt:lpstr>Arial</vt:lpstr>
      <vt:lpstr>Calibri</vt:lpstr>
      <vt:lpstr>Cambria Math</vt:lpstr>
      <vt:lpstr>Swis721 Blk BT</vt:lpstr>
      <vt:lpstr>Office Theme</vt:lpstr>
      <vt:lpstr>Why we need to do feature scaling? </vt:lpstr>
      <vt:lpstr>PowerPoint Presentation</vt:lpstr>
      <vt:lpstr>PowerPoint Presentation</vt:lpstr>
      <vt:lpstr>PowerPoint Presentation</vt:lpstr>
      <vt:lpstr>PowerPoint Presentation</vt:lpstr>
      <vt:lpstr>Need more training data? Data Augmentation</vt:lpstr>
      <vt:lpstr>1. Flip</vt:lpstr>
      <vt:lpstr>2. Rotation</vt:lpstr>
      <vt:lpstr>3. Scale</vt:lpstr>
      <vt:lpstr>4. Crop</vt:lpstr>
      <vt:lpstr>5. Gaussian Noise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we need to do feature scaling? </dc:title>
  <dc:creator>Chen Yuqing</dc:creator>
  <cp:lastModifiedBy>Chen Yuqing</cp:lastModifiedBy>
  <cp:revision>9</cp:revision>
  <dcterms:created xsi:type="dcterms:W3CDTF">2018-10-23T02:45:29Z</dcterms:created>
  <dcterms:modified xsi:type="dcterms:W3CDTF">2018-10-23T11:39:06Z</dcterms:modified>
</cp:coreProperties>
</file>