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2"/>
  </p:notesMasterIdLst>
  <p:handoutMasterIdLst>
    <p:handoutMasterId r:id="rId43"/>
  </p:handoutMasterIdLst>
  <p:sldIdLst>
    <p:sldId id="1178" r:id="rId2"/>
    <p:sldId id="1198" r:id="rId3"/>
    <p:sldId id="1180" r:id="rId4"/>
    <p:sldId id="1181" r:id="rId5"/>
    <p:sldId id="1182" r:id="rId6"/>
    <p:sldId id="1183" r:id="rId7"/>
    <p:sldId id="1184" r:id="rId8"/>
    <p:sldId id="1185" r:id="rId9"/>
    <p:sldId id="1186" r:id="rId10"/>
    <p:sldId id="1187" r:id="rId11"/>
    <p:sldId id="1188" r:id="rId12"/>
    <p:sldId id="1190" r:id="rId13"/>
    <p:sldId id="1192" r:id="rId14"/>
    <p:sldId id="1193" r:id="rId15"/>
    <p:sldId id="1206" r:id="rId16"/>
    <p:sldId id="1195" r:id="rId17"/>
    <p:sldId id="1191" r:id="rId18"/>
    <p:sldId id="1196" r:id="rId19"/>
    <p:sldId id="1205" r:id="rId20"/>
    <p:sldId id="1204" r:id="rId21"/>
    <p:sldId id="1212" r:id="rId22"/>
    <p:sldId id="1213" r:id="rId23"/>
    <p:sldId id="1214" r:id="rId24"/>
    <p:sldId id="1215" r:id="rId25"/>
    <p:sldId id="1199" r:id="rId26"/>
    <p:sldId id="1200" r:id="rId27"/>
    <p:sldId id="1211" r:id="rId28"/>
    <p:sldId id="1208" r:id="rId29"/>
    <p:sldId id="1207" r:id="rId30"/>
    <p:sldId id="1209" r:id="rId31"/>
    <p:sldId id="1210" r:id="rId32"/>
    <p:sldId id="1216" r:id="rId33"/>
    <p:sldId id="1218" r:id="rId34"/>
    <p:sldId id="1217" r:id="rId35"/>
    <p:sldId id="1219" r:id="rId36"/>
    <p:sldId id="1175" r:id="rId37"/>
    <p:sldId id="1203" r:id="rId38"/>
    <p:sldId id="1197" r:id="rId39"/>
    <p:sldId id="1176" r:id="rId40"/>
    <p:sldId id="1177" r:id="rId41"/>
  </p:sldIdLst>
  <p:sldSz cx="9144000" cy="6858000" type="screen4x3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2" userDrawn="1">
          <p15:clr>
            <a:srgbClr val="A4A3A4"/>
          </p15:clr>
        </p15:guide>
        <p15:guide id="2" orient="horz" pos="3026" userDrawn="1">
          <p15:clr>
            <a:srgbClr val="A4A3A4"/>
          </p15:clr>
        </p15:guide>
        <p15:guide id="3" orient="horz" pos="1135" userDrawn="1">
          <p15:clr>
            <a:srgbClr val="A4A3A4"/>
          </p15:clr>
        </p15:guide>
        <p15:guide id="4" orient="horz" pos="1738" userDrawn="1">
          <p15:clr>
            <a:srgbClr val="A4A3A4"/>
          </p15:clr>
        </p15:guide>
        <p15:guide id="5" orient="horz" pos="1414" userDrawn="1">
          <p15:clr>
            <a:srgbClr val="A4A3A4"/>
          </p15:clr>
        </p15:guide>
        <p15:guide id="6" pos="3456" userDrawn="1">
          <p15:clr>
            <a:srgbClr val="A4A3A4"/>
          </p15:clr>
        </p15:guide>
        <p15:guide id="7" pos="1296" userDrawn="1">
          <p15:clr>
            <a:srgbClr val="A4A3A4"/>
          </p15:clr>
        </p15:guide>
        <p15:guide id="8" pos="4613" userDrawn="1">
          <p15:clr>
            <a:srgbClr val="A4A3A4"/>
          </p15:clr>
        </p15:guide>
        <p15:guide id="9" pos="3219" userDrawn="1">
          <p15:clr>
            <a:srgbClr val="A4A3A4"/>
          </p15:clr>
        </p15:guide>
        <p15:guide id="10" pos="5184" userDrawn="1">
          <p15:clr>
            <a:srgbClr val="A4A3A4"/>
          </p15:clr>
        </p15:guide>
        <p15:guide id="11" orient="horz" pos="3326" userDrawn="1">
          <p15:clr>
            <a:srgbClr val="A4A3A4"/>
          </p15:clr>
        </p15:guide>
        <p15:guide id="12" orient="horz" pos="2531" userDrawn="1">
          <p15:clr>
            <a:srgbClr val="A4A3A4"/>
          </p15:clr>
        </p15:guide>
        <p15:guide id="1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2"/>
    <a:srgbClr val="19E919"/>
    <a:srgbClr val="EEF2D2"/>
    <a:srgbClr val="FFFFFF"/>
    <a:srgbClr val="000000"/>
    <a:srgbClr val="ECF2D2"/>
    <a:srgbClr val="EEF4D9"/>
    <a:srgbClr val="EDF3DA"/>
    <a:srgbClr val="CFD4BE"/>
    <a:srgbClr val="E9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5" autoAdjust="0"/>
    <p:restoredTop sz="99625" autoAdjust="0"/>
  </p:normalViewPr>
  <p:slideViewPr>
    <p:cSldViewPr>
      <p:cViewPr>
        <p:scale>
          <a:sx n="91" d="100"/>
          <a:sy n="91" d="100"/>
        </p:scale>
        <p:origin x="558" y="-666"/>
      </p:cViewPr>
      <p:guideLst>
        <p:guide orient="horz" pos="2282"/>
        <p:guide orient="horz" pos="3026"/>
        <p:guide orient="horz" pos="1135"/>
        <p:guide orient="horz" pos="1738"/>
        <p:guide orient="horz" pos="1414"/>
        <p:guide pos="3456"/>
        <p:guide pos="1296"/>
        <p:guide pos="4613"/>
        <p:guide pos="3219"/>
        <p:guide pos="5184"/>
        <p:guide orient="horz" pos="3326"/>
        <p:guide orient="horz" pos="2531"/>
        <p:guide orient="horz" pos="3024"/>
      </p:guideLst>
    </p:cSldViewPr>
  </p:slideViewPr>
  <p:outlineViewPr>
    <p:cViewPr>
      <p:scale>
        <a:sx n="33" d="100"/>
        <a:sy n="33" d="100"/>
      </p:scale>
      <p:origin x="246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EC74-13BD-4258-B264-F89A936D652E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C203C352-A0BD-4D59-AB31-81E744D9E2E5}"/>
              </a:ext>
            </a:extLst>
          </p:cNvPr>
          <p:cNvCxnSpPr/>
          <p:nvPr/>
        </p:nvCxnSpPr>
        <p:spPr bwMode="auto">
          <a:xfrm flipV="1">
            <a:off x="465677" y="5006882"/>
            <a:ext cx="4391365" cy="3008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7E2B689E-51CC-4CA3-A493-3B8F75E99E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0497" y="2225582"/>
            <a:ext cx="30862" cy="296120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95632FE-CED1-46EA-BF6C-354091DE26A0}"/>
              </a:ext>
            </a:extLst>
          </p:cNvPr>
          <p:cNvSpPr/>
          <p:nvPr/>
        </p:nvSpPr>
        <p:spPr bwMode="auto">
          <a:xfrm>
            <a:off x="2390557" y="28542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0CDF497-E387-4A4E-A67F-D9F4BD5B1CF0}"/>
              </a:ext>
            </a:extLst>
          </p:cNvPr>
          <p:cNvSpPr/>
          <p:nvPr/>
        </p:nvSpPr>
        <p:spPr bwMode="auto">
          <a:xfrm>
            <a:off x="2361970" y="236845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042D36D-5AFA-437F-A374-C0C00E9C2200}"/>
              </a:ext>
            </a:extLst>
          </p:cNvPr>
          <p:cNvSpPr/>
          <p:nvPr/>
        </p:nvSpPr>
        <p:spPr bwMode="auto">
          <a:xfrm>
            <a:off x="2733605" y="298758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00008944-EE3E-4F34-A4A4-C0DA53B32843}"/>
              </a:ext>
            </a:extLst>
          </p:cNvPr>
          <p:cNvSpPr/>
          <p:nvPr/>
        </p:nvSpPr>
        <p:spPr bwMode="auto">
          <a:xfrm>
            <a:off x="3057595" y="32733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120CF3D0-1DE6-4F21-B535-F9E7F4EEC168}"/>
              </a:ext>
            </a:extLst>
          </p:cNvPr>
          <p:cNvSpPr/>
          <p:nvPr/>
        </p:nvSpPr>
        <p:spPr bwMode="auto">
          <a:xfrm>
            <a:off x="2981362" y="260658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FC271B5-1E4C-434A-990A-62F2AC639D21}"/>
              </a:ext>
            </a:extLst>
          </p:cNvPr>
          <p:cNvSpPr/>
          <p:nvPr/>
        </p:nvSpPr>
        <p:spPr bwMode="auto">
          <a:xfrm>
            <a:off x="2714547" y="335905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C00969BC-350A-4C52-9184-7BECC7C9A063}"/>
              </a:ext>
            </a:extLst>
          </p:cNvPr>
          <p:cNvSpPr/>
          <p:nvPr/>
        </p:nvSpPr>
        <p:spPr bwMode="auto">
          <a:xfrm>
            <a:off x="3410172" y="36924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42F1D614-1180-4262-B439-E3AE49C1EC1E}"/>
              </a:ext>
            </a:extLst>
          </p:cNvPr>
          <p:cNvSpPr/>
          <p:nvPr/>
        </p:nvSpPr>
        <p:spPr bwMode="auto">
          <a:xfrm>
            <a:off x="3410172" y="318760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188942B-A075-4538-93A0-E5DECB83EE9B}"/>
              </a:ext>
            </a:extLst>
          </p:cNvPr>
          <p:cNvSpPr/>
          <p:nvPr/>
        </p:nvSpPr>
        <p:spPr bwMode="auto">
          <a:xfrm>
            <a:off x="3534050" y="410200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86F77CC1-9F57-4C3F-8BC1-BC849DD3A553}"/>
              </a:ext>
            </a:extLst>
          </p:cNvPr>
          <p:cNvSpPr/>
          <p:nvPr/>
        </p:nvSpPr>
        <p:spPr bwMode="auto">
          <a:xfrm>
            <a:off x="3819923" y="361623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92039A12-58CD-4321-9743-B10C328FF46B}"/>
              </a:ext>
            </a:extLst>
          </p:cNvPr>
          <p:cNvSpPr/>
          <p:nvPr/>
        </p:nvSpPr>
        <p:spPr bwMode="auto">
          <a:xfrm>
            <a:off x="3495934" y="2720882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64530D5E-368E-44BF-B81E-6BC2C952FFC3}"/>
              </a:ext>
            </a:extLst>
          </p:cNvPr>
          <p:cNvSpPr/>
          <p:nvPr/>
        </p:nvSpPr>
        <p:spPr bwMode="auto">
          <a:xfrm>
            <a:off x="3095711" y="3854357"/>
            <a:ext cx="240644" cy="2754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="" xmlns:a16="http://schemas.microsoft.com/office/drawing/2014/main" id="{860478FB-D4A1-4481-A788-B10B22202C41}"/>
              </a:ext>
            </a:extLst>
          </p:cNvPr>
          <p:cNvSpPr/>
          <p:nvPr/>
        </p:nvSpPr>
        <p:spPr bwMode="auto">
          <a:xfrm>
            <a:off x="713434" y="34733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="" xmlns:a16="http://schemas.microsoft.com/office/drawing/2014/main" id="{192C95F4-11EE-4032-A3A4-31B1B6BB8958}"/>
              </a:ext>
            </a:extLst>
          </p:cNvPr>
          <p:cNvSpPr/>
          <p:nvPr/>
        </p:nvSpPr>
        <p:spPr bwMode="auto">
          <a:xfrm>
            <a:off x="837313" y="386388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Multiplication Sign 55">
            <a:extLst>
              <a:ext uri="{FF2B5EF4-FFF2-40B4-BE49-F238E27FC236}">
                <a16:creationId xmlns="" xmlns:a16="http://schemas.microsoft.com/office/drawing/2014/main" id="{6B7A3320-6AA0-4663-A225-B09BE7B97513}"/>
              </a:ext>
            </a:extLst>
          </p:cNvPr>
          <p:cNvSpPr/>
          <p:nvPr/>
        </p:nvSpPr>
        <p:spPr bwMode="auto">
          <a:xfrm>
            <a:off x="989778" y="43115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Multiplication Sign 56">
            <a:extLst>
              <a:ext uri="{FF2B5EF4-FFF2-40B4-BE49-F238E27FC236}">
                <a16:creationId xmlns="" xmlns:a16="http://schemas.microsoft.com/office/drawing/2014/main" id="{524FD927-2454-473D-ADC8-6BB72EDBC16E}"/>
              </a:ext>
            </a:extLst>
          </p:cNvPr>
          <p:cNvSpPr/>
          <p:nvPr/>
        </p:nvSpPr>
        <p:spPr bwMode="auto">
          <a:xfrm>
            <a:off x="1304239" y="390198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Multiplication Sign 57">
            <a:extLst>
              <a:ext uri="{FF2B5EF4-FFF2-40B4-BE49-F238E27FC236}">
                <a16:creationId xmlns="" xmlns:a16="http://schemas.microsoft.com/office/drawing/2014/main" id="{AFBBA5C2-E3FB-4D12-9991-78EE408B3621}"/>
              </a:ext>
            </a:extLst>
          </p:cNvPr>
          <p:cNvSpPr/>
          <p:nvPr/>
        </p:nvSpPr>
        <p:spPr bwMode="auto">
          <a:xfrm>
            <a:off x="1151773" y="35114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Multiplication Sign 58">
            <a:extLst>
              <a:ext uri="{FF2B5EF4-FFF2-40B4-BE49-F238E27FC236}">
                <a16:creationId xmlns="" xmlns:a16="http://schemas.microsoft.com/office/drawing/2014/main" id="{0FB0C74C-DCD8-419F-81E1-D8375B3EA42E}"/>
              </a:ext>
            </a:extLst>
          </p:cNvPr>
          <p:cNvSpPr/>
          <p:nvPr/>
        </p:nvSpPr>
        <p:spPr bwMode="auto">
          <a:xfrm>
            <a:off x="913545" y="306378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Multiplication Sign 59">
            <a:extLst>
              <a:ext uri="{FF2B5EF4-FFF2-40B4-BE49-F238E27FC236}">
                <a16:creationId xmlns="" xmlns:a16="http://schemas.microsoft.com/office/drawing/2014/main" id="{7CF9A19A-4C85-45A3-9CF5-09666B2AC578}"/>
              </a:ext>
            </a:extLst>
          </p:cNvPr>
          <p:cNvSpPr/>
          <p:nvPr/>
        </p:nvSpPr>
        <p:spPr bwMode="auto">
          <a:xfrm>
            <a:off x="1523408" y="433060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Multiplication Sign 60">
            <a:extLst>
              <a:ext uri="{FF2B5EF4-FFF2-40B4-BE49-F238E27FC236}">
                <a16:creationId xmlns="" xmlns:a16="http://schemas.microsoft.com/office/drawing/2014/main" id="{EC6B8C26-DE92-441C-953B-88F1939ACC40}"/>
              </a:ext>
            </a:extLst>
          </p:cNvPr>
          <p:cNvSpPr/>
          <p:nvPr/>
        </p:nvSpPr>
        <p:spPr bwMode="auto">
          <a:xfrm>
            <a:off x="1752107" y="38543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Multiplication Sign 61">
            <a:extLst>
              <a:ext uri="{FF2B5EF4-FFF2-40B4-BE49-F238E27FC236}">
                <a16:creationId xmlns="" xmlns:a16="http://schemas.microsoft.com/office/drawing/2014/main" id="{49D7E89E-6ED4-4FB9-855B-3D181AF3540B}"/>
              </a:ext>
            </a:extLst>
          </p:cNvPr>
          <p:cNvSpPr/>
          <p:nvPr/>
        </p:nvSpPr>
        <p:spPr bwMode="auto">
          <a:xfrm>
            <a:off x="1370943" y="3130457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Multiplication Sign 62">
            <a:extLst>
              <a:ext uri="{FF2B5EF4-FFF2-40B4-BE49-F238E27FC236}">
                <a16:creationId xmlns="" xmlns:a16="http://schemas.microsoft.com/office/drawing/2014/main" id="{47C5E21A-BEDD-4C1A-8E67-333D4BA34BC2}"/>
              </a:ext>
            </a:extLst>
          </p:cNvPr>
          <p:cNvSpPr/>
          <p:nvPr/>
        </p:nvSpPr>
        <p:spPr bwMode="auto">
          <a:xfrm>
            <a:off x="1809282" y="4568732"/>
            <a:ext cx="465083" cy="453458"/>
          </a:xfrm>
          <a:prstGeom prst="mathMultipl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B56A481F-750E-43FB-80B2-30005664C631}"/>
              </a:ext>
            </a:extLst>
          </p:cNvPr>
          <p:cNvCxnSpPr/>
          <p:nvPr/>
        </p:nvCxnSpPr>
        <p:spPr bwMode="auto">
          <a:xfrm>
            <a:off x="2287385" y="1574959"/>
            <a:ext cx="4587" cy="392653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2E5E822-E0CA-415F-A2CD-96226DF572FF}"/>
              </a:ext>
            </a:extLst>
          </p:cNvPr>
          <p:cNvCxnSpPr/>
          <p:nvPr/>
        </p:nvCxnSpPr>
        <p:spPr bwMode="auto">
          <a:xfrm>
            <a:off x="1275652" y="2149382"/>
            <a:ext cx="2096810" cy="308910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AFF5A683-D64E-429E-A2D6-59AAA5153D79}"/>
              </a:ext>
            </a:extLst>
          </p:cNvPr>
          <p:cNvCxnSpPr/>
          <p:nvPr/>
        </p:nvCxnSpPr>
        <p:spPr bwMode="auto">
          <a:xfrm>
            <a:off x="970720" y="2358932"/>
            <a:ext cx="2096810" cy="308910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46494A2C-8DFD-42A7-ACA7-267EDF60816F}"/>
              </a:ext>
            </a:extLst>
          </p:cNvPr>
          <p:cNvCxnSpPr/>
          <p:nvPr/>
        </p:nvCxnSpPr>
        <p:spPr bwMode="auto">
          <a:xfrm>
            <a:off x="1590112" y="1892207"/>
            <a:ext cx="2096810" cy="308910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E111E9F-CD19-4F36-BE97-68F1AA5E9EC9}"/>
              </a:ext>
            </a:extLst>
          </p:cNvPr>
          <p:cNvCxnSpPr/>
          <p:nvPr/>
        </p:nvCxnSpPr>
        <p:spPr bwMode="auto">
          <a:xfrm flipV="1">
            <a:off x="3067124" y="4545628"/>
            <a:ext cx="307181" cy="2616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CD6813-7925-4299-83CA-CDD7C12BD0C1}"/>
              </a:ext>
            </a:extLst>
          </p:cNvPr>
          <p:cNvSpPr txBox="1"/>
          <p:nvPr/>
        </p:nvSpPr>
        <p:spPr>
          <a:xfrm>
            <a:off x="3479935" y="498274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x1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4350D56-5A2D-43BF-8435-ADBE70346448}"/>
              </a:ext>
            </a:extLst>
          </p:cNvPr>
          <p:cNvSpPr txBox="1"/>
          <p:nvPr/>
        </p:nvSpPr>
        <p:spPr>
          <a:xfrm>
            <a:off x="-1110296" y="332668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x2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2358" y="943493"/>
            <a:ext cx="3137609" cy="646331"/>
            <a:chOff x="4156797" y="1710004"/>
            <a:chExt cx="3137609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4156797" y="1710004"/>
              <a:ext cx="2672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Given: </a:t>
              </a:r>
              <a:r>
                <a:rPr lang="en-US" sz="3600" dirty="0" smtClean="0">
                  <a:solidFill>
                    <a:srgbClr val="FF0000"/>
                  </a:solidFill>
                </a:rPr>
                <a:t>O</a:t>
              </a:r>
              <a:r>
                <a:rPr lang="en-US" sz="3600" dirty="0" smtClean="0"/>
                <a:t> and</a:t>
              </a:r>
              <a:endParaRPr lang="en-US" sz="3600" dirty="0"/>
            </a:p>
          </p:txBody>
        </p:sp>
        <p:sp>
          <p:nvSpPr>
            <p:cNvPr id="38" name="Multiplication Sign 59">
              <a:extLst>
                <a:ext uri="{FF2B5EF4-FFF2-40B4-BE49-F238E27FC236}">
                  <a16:creationId xmlns="" xmlns:a16="http://schemas.microsoft.com/office/drawing/2014/main" id="{7CF9A19A-4C85-45A3-9CF5-09666B2AC578}"/>
                </a:ext>
              </a:extLst>
            </p:cNvPr>
            <p:cNvSpPr/>
            <p:nvPr/>
          </p:nvSpPr>
          <p:spPr bwMode="auto">
            <a:xfrm>
              <a:off x="6829323" y="1828449"/>
              <a:ext cx="465083" cy="453458"/>
            </a:xfrm>
            <a:prstGeom prst="mathMultipl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181356" y="1420841"/>
            <a:ext cx="6070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Find: Classify Data</a:t>
            </a:r>
          </a:p>
          <a:p>
            <a:r>
              <a:rPr lang="en-US" sz="3600" dirty="0" smtClean="0"/>
              <a:t>   with Fattest Margin of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Decision </a:t>
            </a:r>
            <a:r>
              <a:rPr lang="en-US" sz="3600" dirty="0" err="1" smtClean="0">
                <a:solidFill>
                  <a:srgbClr val="FF0000"/>
                </a:solidFill>
              </a:rPr>
              <a:t>Bndry</a:t>
            </a:r>
            <a:r>
              <a:rPr lang="en-US" sz="3600" dirty="0" err="1" smtClean="0">
                <a:solidFill>
                  <a:srgbClr val="FFFFFF"/>
                </a:solidFill>
              </a:rPr>
              <a:t>Best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B2E5E822-E0CA-415F-A2CD-96226DF572FF}"/>
              </a:ext>
            </a:extLst>
          </p:cNvPr>
          <p:cNvCxnSpPr/>
          <p:nvPr/>
        </p:nvCxnSpPr>
        <p:spPr bwMode="auto">
          <a:xfrm>
            <a:off x="5949536" y="3335461"/>
            <a:ext cx="1438212" cy="216603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6291" y="3102114"/>
            <a:ext cx="491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[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w,b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maximizes margin length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constrained Lagrange multiplier problem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558" y="4307815"/>
            <a:ext cx="2459480" cy="697637"/>
            <a:chOff x="2971558" y="4307815"/>
            <a:chExt cx="2459480" cy="697637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6BC969C-EC23-406C-A381-64E8E2A5A031}"/>
                </a:ext>
              </a:extLst>
            </p:cNvPr>
            <p:cNvSpPr txBox="1"/>
            <p:nvPr/>
          </p:nvSpPr>
          <p:spPr>
            <a:xfrm>
              <a:off x="3507712" y="4543787"/>
              <a:ext cx="192332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Margin 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g </a:t>
              </a: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=Distance closest </a:t>
              </a:r>
            </a:p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 to boundary 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558" y="4307815"/>
              <a:ext cx="3722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g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95600" y="5182795"/>
            <a:ext cx="2743200" cy="469644"/>
            <a:chOff x="2895600" y="5182795"/>
            <a:chExt cx="2743200" cy="46964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EF478C2-BD43-4A0E-9F46-7424D80CB42C}"/>
                </a:ext>
              </a:extLst>
            </p:cNvPr>
            <p:cNvSpPr txBox="1"/>
            <p:nvPr/>
          </p:nvSpPr>
          <p:spPr>
            <a:xfrm>
              <a:off x="2895600" y="5283107"/>
              <a:ext cx="2743200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/>
                <a:t>Decision Boundary</a:t>
              </a:r>
              <a:endParaRPr lang="en-US" sz="1800" dirty="0">
                <a:cs typeface="Times New Roman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363300" y="5182795"/>
              <a:ext cx="373645" cy="20005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229545" y="1149167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a good choice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94890" y="2857361"/>
            <a:ext cx="945798" cy="1275564"/>
            <a:chOff x="2542957" y="3006632"/>
            <a:chExt cx="945798" cy="1275564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495632FE-CED1-46EA-BF6C-354091DE26A0}"/>
                </a:ext>
              </a:extLst>
            </p:cNvPr>
            <p:cNvSpPr/>
            <p:nvPr/>
          </p:nvSpPr>
          <p:spPr bwMode="auto">
            <a:xfrm>
              <a:off x="2542957" y="3006632"/>
              <a:ext cx="240644" cy="27543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5FC271B5-1E4C-434A-990A-62F2AC639D21}"/>
                </a:ext>
              </a:extLst>
            </p:cNvPr>
            <p:cNvSpPr/>
            <p:nvPr/>
          </p:nvSpPr>
          <p:spPr bwMode="auto">
            <a:xfrm>
              <a:off x="2866947" y="3511457"/>
              <a:ext cx="240644" cy="27543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64530D5E-368E-44BF-B81E-6BC2C952FFC3}"/>
                </a:ext>
              </a:extLst>
            </p:cNvPr>
            <p:cNvSpPr/>
            <p:nvPr/>
          </p:nvSpPr>
          <p:spPr bwMode="auto">
            <a:xfrm>
              <a:off x="3248111" y="4006757"/>
              <a:ext cx="240644" cy="275439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6433" y="3134199"/>
            <a:ext cx="846247" cy="1177358"/>
            <a:chOff x="1523343" y="3282857"/>
            <a:chExt cx="846247" cy="1177358"/>
          </a:xfrm>
        </p:grpSpPr>
        <p:sp>
          <p:nvSpPr>
            <p:cNvPr id="65" name="Multiplication Sign 60">
              <a:extLst>
                <a:ext uri="{FF2B5EF4-FFF2-40B4-BE49-F238E27FC236}">
                  <a16:creationId xmlns="" xmlns:a16="http://schemas.microsoft.com/office/drawing/2014/main" id="{EC6B8C26-DE92-441C-953B-88F1939ACC40}"/>
                </a:ext>
              </a:extLst>
            </p:cNvPr>
            <p:cNvSpPr/>
            <p:nvPr/>
          </p:nvSpPr>
          <p:spPr bwMode="auto">
            <a:xfrm>
              <a:off x="1904507" y="4006757"/>
              <a:ext cx="465083" cy="453458"/>
            </a:xfrm>
            <a:prstGeom prst="mathMultiply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Multiplication Sign 61">
              <a:extLst>
                <a:ext uri="{FF2B5EF4-FFF2-40B4-BE49-F238E27FC236}">
                  <a16:creationId xmlns="" xmlns:a16="http://schemas.microsoft.com/office/drawing/2014/main" id="{49D7E89E-6ED4-4FB9-855B-3D181AF3540B}"/>
                </a:ext>
              </a:extLst>
            </p:cNvPr>
            <p:cNvSpPr/>
            <p:nvPr/>
          </p:nvSpPr>
          <p:spPr bwMode="auto">
            <a:xfrm>
              <a:off x="1523343" y="3282857"/>
              <a:ext cx="465083" cy="453458"/>
            </a:xfrm>
            <a:prstGeom prst="mathMultiply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0263" y="3620366"/>
            <a:ext cx="2279791" cy="2439005"/>
            <a:chOff x="170263" y="3620366"/>
            <a:chExt cx="2279791" cy="2439005"/>
          </a:xfrm>
        </p:grpSpPr>
        <p:sp>
          <p:nvSpPr>
            <p:cNvPr id="67" name="TextBox 66"/>
            <p:cNvSpPr txBox="1"/>
            <p:nvPr/>
          </p:nvSpPr>
          <p:spPr>
            <a:xfrm>
              <a:off x="170263" y="5597706"/>
              <a:ext cx="2279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vectors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8" name="Straight Arrow Connector 67"/>
            <p:cNvCxnSpPr>
              <a:endCxn id="58" idx="1"/>
            </p:cNvCxnSpPr>
            <p:nvPr/>
          </p:nvCxnSpPr>
          <p:spPr bwMode="auto">
            <a:xfrm flipV="1">
              <a:off x="1435636" y="3620366"/>
              <a:ext cx="69519" cy="19610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462807" y="4284692"/>
              <a:ext cx="409878" cy="12573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1505155" y="1525626"/>
            <a:ext cx="2279791" cy="2328731"/>
            <a:chOff x="-770098" y="5676632"/>
            <a:chExt cx="2279791" cy="2328731"/>
          </a:xfrm>
        </p:grpSpPr>
        <p:sp>
          <p:nvSpPr>
            <p:cNvPr id="73" name="TextBox 72"/>
            <p:cNvSpPr txBox="1"/>
            <p:nvPr/>
          </p:nvSpPr>
          <p:spPr>
            <a:xfrm>
              <a:off x="-770098" y="5676632"/>
              <a:ext cx="2279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vectors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4" name="Straight Arrow Connector 73"/>
            <p:cNvCxnSpPr>
              <a:endCxn id="31" idx="0"/>
            </p:cNvCxnSpPr>
            <p:nvPr/>
          </p:nvCxnSpPr>
          <p:spPr bwMode="auto">
            <a:xfrm>
              <a:off x="369799" y="6144901"/>
              <a:ext cx="208875" cy="9936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>
              <a:stCxn id="73" idx="2"/>
              <a:endCxn id="29" idx="7"/>
            </p:cNvCxnSpPr>
            <p:nvPr/>
          </p:nvCxnSpPr>
          <p:spPr bwMode="auto">
            <a:xfrm flipH="1">
              <a:off x="320707" y="6138297"/>
              <a:ext cx="49091" cy="9072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>
              <a:stCxn id="73" idx="2"/>
              <a:endCxn id="54" idx="0"/>
            </p:cNvCxnSpPr>
            <p:nvPr/>
          </p:nvCxnSpPr>
          <p:spPr bwMode="auto">
            <a:xfrm>
              <a:off x="369798" y="6138297"/>
              <a:ext cx="570982" cy="18670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5448180" y="3063782"/>
            <a:ext cx="1261884" cy="461665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Support Vector Machine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0825" y="3101741"/>
            <a:ext cx="5054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Decision </a:t>
            </a:r>
            <a:r>
              <a:rPr lang="en-US" sz="2400" dirty="0" err="1" smtClean="0">
                <a:solidFill>
                  <a:srgbClr val="FF0000"/>
                </a:solidFill>
              </a:rPr>
              <a:t>Bndry</a:t>
            </a:r>
            <a:r>
              <a:rPr lang="en-US" sz="2400" dirty="0" err="1" smtClean="0">
                <a:sym typeface="Wingdings" panose="05000000000000000000" pitchFamily="2" charset="2"/>
              </a:rPr>
              <a:t>cleanly</a:t>
            </a:r>
            <a:r>
              <a:rPr lang="en-US" sz="2400" dirty="0" smtClean="0">
                <a:sym typeface="Wingdings" panose="05000000000000000000" pitchFamily="2" charset="2"/>
              </a:rPr>
              <a:t> separates two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classes of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9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96296E-6 L -0.48472 -0.11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5" grpId="0"/>
      <p:bldP spid="77" grpId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3151007"/>
            <a:ext cx="8695861" cy="1723025"/>
            <a:chOff x="38100" y="5423656"/>
            <a:chExt cx="8695861" cy="1723025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" y="5423656"/>
              <a:ext cx="8695861" cy="1723025"/>
              <a:chOff x="38100" y="5423656"/>
              <a:chExt cx="8695861" cy="17230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5423656"/>
                <a:ext cx="5533561" cy="172302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8100" y="5481935"/>
                <a:ext cx="3491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Final Goal: </a:t>
                </a:r>
                <a:r>
                  <a:rPr lang="en-US" sz="2400" dirty="0" smtClean="0"/>
                  <a:t>Find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525239" y="5440728"/>
              <a:ext cx="1046761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486" y="4075176"/>
            <a:ext cx="9706372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859972"/>
            <a:ext cx="953948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90800" y="3209286"/>
            <a:ext cx="5638800" cy="3648714"/>
            <a:chOff x="2590800" y="3209286"/>
            <a:chExt cx="5638800" cy="3648714"/>
          </a:xfrm>
        </p:grpSpPr>
        <p:sp>
          <p:nvSpPr>
            <p:cNvPr id="2" name="Rectangle 1"/>
            <p:cNvSpPr/>
            <p:nvPr/>
          </p:nvSpPr>
          <p:spPr>
            <a:xfrm>
              <a:off x="5638800" y="3209286"/>
              <a:ext cx="2590800" cy="587572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90800" y="6324600"/>
              <a:ext cx="3719280" cy="5334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1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3151007"/>
            <a:ext cx="7447712" cy="1547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335073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Final Goal: </a:t>
            </a:r>
            <a:r>
              <a:rPr lang="en-US" sz="2400" dirty="0" smtClean="0"/>
              <a:t>Find (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,b</a:t>
            </a:r>
            <a:r>
              <a:rPr lang="en-US" sz="2400" dirty="0" smtClean="0"/>
              <a:t>) </a:t>
            </a:r>
            <a:r>
              <a:rPr lang="en-US" sz="2400" dirty="0" err="1" smtClean="0"/>
              <a:t>s.t.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553" y="4640908"/>
            <a:ext cx="10527079" cy="2217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6786" y="5562600"/>
            <a:ext cx="3962400" cy="114300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8166" y="5505271"/>
            <a:ext cx="1875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Quad.</a:t>
            </a:r>
          </a:p>
          <a:p>
            <a:pPr algn="ctr"/>
            <a:r>
              <a:rPr lang="en-US" sz="2400" dirty="0" smtClean="0"/>
              <a:t>Programming</a:t>
            </a:r>
          </a:p>
          <a:p>
            <a:pPr algn="ctr"/>
            <a:r>
              <a:rPr lang="en-US" sz="2400" dirty="0" smtClean="0"/>
              <a:t>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6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2298308"/>
            <a:ext cx="3581400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" y="2133600"/>
            <a:ext cx="9139691" cy="363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85" y="1286476"/>
            <a:ext cx="7757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Linear SVM doesn’t work if x</a:t>
            </a:r>
            <a:r>
              <a:rPr lang="en-US" sz="3200" baseline="30000" dirty="0" smtClean="0"/>
              <a:t>(n)</a:t>
            </a:r>
            <a:r>
              <a:rPr lang="en-US" sz="3200" dirty="0"/>
              <a:t> </a:t>
            </a:r>
            <a:r>
              <a:rPr lang="en-US" sz="3200" dirty="0" smtClean="0"/>
              <a:t>not separable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267200" y="2133600"/>
            <a:ext cx="5679318" cy="365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" y="2133600"/>
            <a:ext cx="9139691" cy="3638550"/>
          </a:xfrm>
          <a:prstGeom prst="rect">
            <a:avLst/>
          </a:prstGeom>
        </p:spPr>
      </p:pic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425" y="3581400"/>
            <a:ext cx="8848513" cy="1430602"/>
            <a:chOff x="93556" y="3352800"/>
            <a:chExt cx="8848513" cy="1430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976" y="3692789"/>
              <a:ext cx="7230360" cy="10906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425" y="5490865"/>
            <a:ext cx="8519733" cy="1657350"/>
            <a:chOff x="183425" y="5490865"/>
            <a:chExt cx="8519733" cy="1657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5490865"/>
              <a:ext cx="5350358" cy="16573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985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Linear SVM in z-space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5706503"/>
            <a:ext cx="990600" cy="1151497"/>
            <a:chOff x="5867400" y="5706503"/>
            <a:chExt cx="990600" cy="1151497"/>
          </a:xfrm>
        </p:grpSpPr>
        <p:sp>
          <p:nvSpPr>
            <p:cNvPr id="11" name="Rectangle 10"/>
            <p:cNvSpPr/>
            <p:nvPr/>
          </p:nvSpPr>
          <p:spPr>
            <a:xfrm>
              <a:off x="6553200" y="5706503"/>
              <a:ext cx="304800" cy="356024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7400" y="6501976"/>
              <a:ext cx="381000" cy="356024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2826" y="6069841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952500"/>
            <a:ext cx="21336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" y="385481"/>
            <a:ext cx="2438400" cy="237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0451 -0.3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" y="44639"/>
            <a:ext cx="9139691" cy="36385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425" y="3581400"/>
            <a:ext cx="8848513" cy="1094989"/>
            <a:chOff x="93556" y="3352800"/>
            <a:chExt cx="8848513" cy="10949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2756" y="3746633"/>
              <a:ext cx="4648405" cy="7011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425" y="4769910"/>
            <a:ext cx="7104717" cy="1188510"/>
            <a:chOff x="183425" y="5600862"/>
            <a:chExt cx="7104717" cy="1188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1784" y="5604103"/>
              <a:ext cx="3826358" cy="1185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39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in </a:t>
              </a:r>
              <a:r>
                <a:rPr lang="en-US" sz="2400" dirty="0" smtClean="0"/>
                <a:t>in </a:t>
              </a:r>
              <a:r>
                <a:rPr lang="en-US" sz="2400" dirty="0" smtClean="0"/>
                <a:t>z-space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08580" y="4769910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952500"/>
            <a:ext cx="21336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" y="385481"/>
            <a:ext cx="2438400" cy="237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3425" y="5950485"/>
            <a:ext cx="857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</a:t>
            </a:r>
            <a:r>
              <a:rPr lang="en-US" sz="2400" dirty="0" smtClean="0"/>
              <a:t>3: </a:t>
            </a:r>
            <a:r>
              <a:rPr lang="en-US" sz="2400" dirty="0" smtClean="0"/>
              <a:t>For new </a:t>
            </a:r>
            <a:r>
              <a:rPr lang="en-US" sz="2400" dirty="0" err="1" smtClean="0"/>
              <a:t>pt</a:t>
            </a:r>
            <a:r>
              <a:rPr lang="en-US" sz="2400" dirty="0" smtClean="0"/>
              <a:t> </a:t>
            </a:r>
            <a:r>
              <a:rPr lang="en-US" sz="2400" b="1" dirty="0" smtClean="0"/>
              <a:t>x</a:t>
            </a:r>
            <a:r>
              <a:rPr lang="en-US" sz="2400" dirty="0" smtClean="0"/>
              <a:t> to be classified get </a:t>
            </a:r>
            <a:r>
              <a:rPr lang="en-US" sz="2400" b="1" dirty="0" err="1" smtClean="0"/>
              <a:t>x</a:t>
            </a:r>
            <a:r>
              <a:rPr lang="en-US" sz="2400" dirty="0" err="1" smtClean="0">
                <a:sym typeface="Wingdings" panose="05000000000000000000" pitchFamily="2" charset="2"/>
              </a:rPr>
              <a:t></a:t>
            </a:r>
            <a:r>
              <a:rPr lang="en-US" sz="2400" b="1" dirty="0" err="1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 and plug into </a:t>
            </a:r>
            <a:r>
              <a:rPr lang="en-US" sz="2400" b="1" dirty="0" smtClean="0">
                <a:sym typeface="Wingdings" panose="05000000000000000000" pitchFamily="2" charset="2"/>
              </a:rPr>
              <a:t>w</a:t>
            </a:r>
            <a:r>
              <a:rPr lang="en-US" sz="2400" b="1" baseline="30000" dirty="0" smtClean="0">
                <a:sym typeface="Wingdings" panose="05000000000000000000" pitchFamily="2" charset="2"/>
              </a:rPr>
              <a:t>T</a:t>
            </a:r>
            <a:r>
              <a:rPr lang="en-US" sz="2400" b="1" dirty="0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+b-1</a:t>
            </a:r>
            <a:endParaRPr lang="en-US" sz="2400" dirty="0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solidFill>
            <a:srgbClr val="EEF2D2">
              <a:alpha val="78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Summary: Non-Linear </a:t>
            </a:r>
            <a:r>
              <a:rPr lang="en-US" altLang="zh-CN" sz="6000" dirty="0" smtClean="0">
                <a:solidFill>
                  <a:srgbClr val="000000"/>
                </a:solidFill>
              </a:rPr>
              <a:t>SVM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110022"/>
            <a:ext cx="2971800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Dual Solution to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722486"/>
            <a:ext cx="10527079" cy="2217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784" y="165729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(</a:t>
            </a:r>
            <a:r>
              <a:rPr lang="en-US" sz="2000" b="1" dirty="0" err="1" smtClean="0"/>
              <a:t>w</a:t>
            </a:r>
            <a:r>
              <a:rPr lang="en-US" sz="2000" dirty="0" err="1" smtClean="0"/>
              <a:t>,b</a:t>
            </a:r>
            <a:r>
              <a:rPr lang="en-US" sz="2000" dirty="0" smtClean="0"/>
              <a:t>) </a:t>
            </a:r>
            <a:r>
              <a:rPr lang="en-US" sz="2000" dirty="0" err="1" smtClean="0"/>
              <a:t>s.t.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359040" y="2384992"/>
            <a:ext cx="2362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147" y="2804092"/>
            <a:ext cx="8191716" cy="1585913"/>
            <a:chOff x="100147" y="2804092"/>
            <a:chExt cx="8191716" cy="15859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8257" y="2804092"/>
              <a:ext cx="6183606" cy="15859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147" y="3283706"/>
              <a:ext cx="2156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Find </a:t>
              </a:r>
              <a:r>
                <a:rPr lang="en-US" sz="1600" dirty="0" smtClean="0"/>
                <a:t> </a:t>
              </a:r>
              <a:r>
                <a:rPr lang="en-US" sz="1600" b="1" dirty="0" smtClean="0">
                  <a:latin typeface="Symbol" pitchFamily="18" charset="2"/>
                </a:rPr>
                <a:t>a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that maximize</a:t>
              </a:r>
              <a:r>
                <a:rPr lang="en-US" sz="1600" dirty="0"/>
                <a:t>s</a:t>
              </a:r>
              <a:r>
                <a:rPr lang="en-US" sz="1600" dirty="0" smtClean="0"/>
                <a:t>: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9514" y="4508344"/>
            <a:ext cx="887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Solution: Quadratic Programming where we eliminate </a:t>
            </a:r>
            <a:r>
              <a:rPr lang="en-US" sz="2400" b="1" dirty="0" smtClean="0"/>
              <a:t>w</a:t>
            </a:r>
            <a:r>
              <a:rPr lang="en-US" sz="2400" dirty="0" smtClean="0"/>
              <a:t> in terms of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970009"/>
            <a:ext cx="3352800" cy="7879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90170" y="4888015"/>
            <a:ext cx="2687030" cy="1000162"/>
            <a:chOff x="5105400" y="4888015"/>
            <a:chExt cx="2687030" cy="1000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4542" y="4888015"/>
              <a:ext cx="2147888" cy="1000162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 flipV="1">
              <a:off x="5105400" y="5364001"/>
              <a:ext cx="381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70" y="5806506"/>
            <a:ext cx="2971800" cy="8263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016" y="5066302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Stationary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conditions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66033" y="3241178"/>
            <a:ext cx="393005" cy="355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64152" y="3241177"/>
            <a:ext cx="294887" cy="423613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81400" y="3009765"/>
            <a:ext cx="2438400" cy="3623046"/>
            <a:chOff x="3581400" y="3009765"/>
            <a:chExt cx="2438400" cy="3623046"/>
          </a:xfrm>
        </p:grpSpPr>
        <p:sp>
          <p:nvSpPr>
            <p:cNvPr id="20" name="Rectangle 19"/>
            <p:cNvSpPr/>
            <p:nvPr/>
          </p:nvSpPr>
          <p:spPr>
            <a:xfrm>
              <a:off x="3581400" y="5888177"/>
              <a:ext cx="1104900" cy="74463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77506" y="3009765"/>
              <a:ext cx="1142294" cy="74463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11498" y="2824114"/>
            <a:ext cx="4831772" cy="1115935"/>
            <a:chOff x="3474028" y="2804092"/>
            <a:chExt cx="4831772" cy="11159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4028" y="2920350"/>
              <a:ext cx="4831772" cy="99967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877506" y="2804092"/>
              <a:ext cx="3047294" cy="195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52770" y="3195316"/>
            <a:ext cx="2333038" cy="490844"/>
            <a:chOff x="5152770" y="3195316"/>
            <a:chExt cx="2333038" cy="490844"/>
          </a:xfrm>
        </p:grpSpPr>
        <p:sp>
          <p:nvSpPr>
            <p:cNvPr id="41" name="Rectangle 40"/>
            <p:cNvSpPr/>
            <p:nvPr/>
          </p:nvSpPr>
          <p:spPr>
            <a:xfrm>
              <a:off x="5152770" y="3223192"/>
              <a:ext cx="705020" cy="46296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96133" y="3195316"/>
              <a:ext cx="389675" cy="46296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3039113"/>
            <a:ext cx="6163731" cy="89496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200060" y="4522656"/>
            <a:ext cx="3815602" cy="450281"/>
          </a:xfrm>
          <a:prstGeom prst="rect">
            <a:avLst/>
          </a:prstGeom>
          <a:solidFill>
            <a:srgbClr val="19E919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53082" y="3738282"/>
            <a:ext cx="1071699" cy="1734671"/>
          </a:xfrm>
          <a:custGeom>
            <a:avLst/>
            <a:gdLst>
              <a:gd name="connsiteX0" fmla="*/ 430306 w 1071699"/>
              <a:gd name="connsiteY0" fmla="*/ 1734671 h 1734671"/>
              <a:gd name="connsiteX1" fmla="*/ 1062318 w 1071699"/>
              <a:gd name="connsiteY1" fmla="*/ 632012 h 1734671"/>
              <a:gd name="connsiteX2" fmla="*/ 0 w 1071699"/>
              <a:gd name="connsiteY2" fmla="*/ 0 h 17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699" h="1734671">
                <a:moveTo>
                  <a:pt x="430306" y="1734671"/>
                </a:moveTo>
                <a:cubicBezTo>
                  <a:pt x="782171" y="1327897"/>
                  <a:pt x="1134036" y="921124"/>
                  <a:pt x="1062318" y="632012"/>
                </a:cubicBezTo>
                <a:cubicBezTo>
                  <a:pt x="990600" y="342900"/>
                  <a:pt x="495300" y="171450"/>
                  <a:pt x="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32015" y="1415178"/>
            <a:ext cx="2874633" cy="632781"/>
            <a:chOff x="5232015" y="1415178"/>
            <a:chExt cx="2874633" cy="632781"/>
          </a:xfrm>
        </p:grpSpPr>
        <p:sp>
          <p:nvSpPr>
            <p:cNvPr id="17" name="TextBox 16"/>
            <p:cNvSpPr txBox="1"/>
            <p:nvPr/>
          </p:nvSpPr>
          <p:spPr>
            <a:xfrm>
              <a:off x="5232015" y="1647849"/>
              <a:ext cx="2874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 </a:t>
              </a:r>
              <a:r>
                <a:rPr lang="en-US" sz="2000" dirty="0" err="1" smtClean="0">
                  <a:latin typeface="Symbol" panose="05050102010706020507" pitchFamily="18" charset="2"/>
                </a:rPr>
                <a:t>lS</a:t>
              </a:r>
              <a:r>
                <a:rPr lang="en-US" sz="2000" baseline="-25000" dirty="0" err="1" smtClean="0">
                  <a:cs typeface="Times New Roman" panose="02020603050405020304" pitchFamily="18" charset="0"/>
                </a:rPr>
                <a:t>n</a:t>
              </a:r>
              <a:r>
                <a:rPr lang="en-US" sz="2000" dirty="0" smtClean="0">
                  <a:latin typeface="Symbol" panose="05050102010706020507" pitchFamily="18" charset="2"/>
                </a:rPr>
                <a:t> 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w</a:t>
              </a:r>
              <a:r>
                <a:rPr lang="en-US" sz="2000" baseline="30000" dirty="0" err="1" smtClean="0"/>
                <a:t>T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Symbol" panose="05050102010706020507" pitchFamily="18" charset="2"/>
                </a:rPr>
                <a:t>x</a:t>
              </a:r>
              <a:r>
                <a:rPr lang="en-US" sz="2000" baseline="30000" dirty="0" smtClean="0">
                  <a:sym typeface="Symbol" panose="05050102010706020507" pitchFamily="18" charset="2"/>
                </a:rPr>
                <a:t>(n)</a:t>
              </a:r>
              <a:r>
                <a:rPr lang="en-US" sz="2000" dirty="0" smtClean="0">
                  <a:sym typeface="Symbol" panose="05050102010706020507" pitchFamily="18" charset="2"/>
                </a:rPr>
                <a:t>+b)y</a:t>
              </a:r>
              <a:r>
                <a:rPr lang="en-US" sz="2000" baseline="30000" dirty="0" smtClean="0">
                  <a:sym typeface="Symbol" panose="05050102010706020507" pitchFamily="18" charset="2"/>
                </a:rPr>
                <a:t>(n) </a:t>
              </a:r>
              <a:r>
                <a:rPr lang="en-US" sz="2000" dirty="0" smtClean="0">
                  <a:sym typeface="Symbol" panose="05050102010706020507" pitchFamily="18" charset="2"/>
                </a:rPr>
                <a:t> - 1)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60901" y="1415178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regularizer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029200" y="1857345"/>
            <a:ext cx="17086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63810" y="1335435"/>
            <a:ext cx="3186463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982032" y="990349"/>
            <a:ext cx="3007555" cy="1988198"/>
            <a:chOff x="6163117" y="961638"/>
            <a:chExt cx="3007555" cy="198819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69038" y="961638"/>
              <a:ext cx="1390650" cy="141922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163117" y="2365061"/>
              <a:ext cx="30075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Symbol" panose="05050102010706020507" pitchFamily="18" charset="2"/>
                </a:rPr>
                <a:t>a</a:t>
              </a:r>
              <a:r>
                <a:rPr lang="en-US" sz="1600" baseline="-25000" dirty="0" smtClean="0"/>
                <a:t>n</a:t>
              </a:r>
              <a:r>
                <a:rPr lang="en-US" sz="1600" dirty="0" smtClean="0"/>
                <a:t> =0 unless </a:t>
              </a:r>
              <a:r>
                <a:rPr lang="en-US" sz="1600" b="1" dirty="0" err="1" smtClean="0"/>
                <a:t>x</a:t>
              </a:r>
              <a:r>
                <a:rPr lang="en-US" sz="1600" baseline="-25000" dirty="0" err="1" smtClean="0"/>
                <a:t>n</a:t>
              </a:r>
              <a:r>
                <a:rPr lang="en-US" sz="1600" dirty="0" smtClean="0"/>
                <a:t> is a support vector</a:t>
              </a:r>
            </a:p>
            <a:p>
              <a:pPr algn="ctr"/>
              <a:r>
                <a:rPr lang="en-US" sz="1600" dirty="0" smtClean="0"/>
                <a:t>where </a:t>
              </a:r>
              <a:r>
                <a:rPr lang="en-US" sz="1600" b="1" dirty="0" err="1" smtClean="0"/>
                <a:t>w</a:t>
              </a:r>
              <a:r>
                <a:rPr lang="en-US" sz="1600" baseline="30000" dirty="0" err="1" smtClean="0"/>
                <a:t>T</a:t>
              </a:r>
              <a:r>
                <a:rPr lang="en-US" sz="1600" b="1" dirty="0" err="1" smtClean="0"/>
                <a:t>x</a:t>
              </a:r>
              <a:r>
                <a:rPr lang="en-US" sz="1600" baseline="-25000" dirty="0" err="1" smtClean="0"/>
                <a:t>n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+b-1=0</a:t>
              </a:r>
              <a:endParaRPr lang="en-US" sz="16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9721240" y="4995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14630" y="5965729"/>
            <a:ext cx="407996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Ah ha! Once QP finds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n</a:t>
            </a:r>
            <a:r>
              <a:rPr lang="en-US" sz="1800" dirty="0" smtClean="0"/>
              <a:t>,  then plug </a:t>
            </a:r>
          </a:p>
          <a:p>
            <a:pPr algn="ctr"/>
            <a:r>
              <a:rPr lang="en-US" sz="1800" dirty="0" smtClean="0"/>
              <a:t>into eq. 2 to get </a:t>
            </a:r>
            <a:r>
              <a:rPr lang="en-US" sz="1800" b="1" dirty="0" smtClean="0"/>
              <a:t>w</a:t>
            </a:r>
            <a:r>
              <a:rPr lang="en-US" sz="1800" dirty="0" smtClean="0"/>
              <a:t>. Then plug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into </a:t>
            </a:r>
          </a:p>
          <a:p>
            <a:pPr algn="ctr"/>
            <a:r>
              <a:rPr lang="en-US" sz="1800" b="1" dirty="0" err="1" smtClean="0"/>
              <a:t>w</a:t>
            </a:r>
            <a:r>
              <a:rPr lang="en-US" sz="1800" b="1" baseline="30000" dirty="0" err="1" smtClean="0"/>
              <a:t>T</a:t>
            </a:r>
            <a:r>
              <a:rPr lang="en-US" sz="1800" b="1" dirty="0" err="1" smtClean="0"/>
              <a:t>x</a:t>
            </a:r>
            <a:r>
              <a:rPr lang="en-US" sz="1800" dirty="0" err="1" smtClean="0"/>
              <a:t>+b</a:t>
            </a:r>
            <a:r>
              <a:rPr lang="en-US" sz="1800" dirty="0" smtClean="0"/>
              <a:t>=1 to get b. Now classify  new data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6210233" y="5565619"/>
            <a:ext cx="8899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x</a:t>
            </a:r>
            <a:r>
              <a:rPr lang="en-US" sz="1000" baseline="30000" dirty="0" smtClean="0"/>
              <a:t>(n)</a:t>
            </a:r>
            <a:r>
              <a:rPr lang="en-US" sz="1000" dirty="0" smtClean="0"/>
              <a:t> </a:t>
            </a:r>
            <a:r>
              <a:rPr lang="en-US" sz="1000" dirty="0" smtClean="0">
                <a:sym typeface="Symbol" panose="05050102010706020507" pitchFamily="18" charset="2"/>
              </a:rPr>
              <a:t> support</a:t>
            </a:r>
          </a:p>
          <a:p>
            <a:pPr algn="ctr"/>
            <a:r>
              <a:rPr lang="en-US" sz="1000" dirty="0" smtClean="0">
                <a:sym typeface="Symbol" panose="05050102010706020507" pitchFamily="18" charset="2"/>
              </a:rPr>
              <a:t>vectors</a:t>
            </a:r>
            <a:endParaRPr lang="en-US" sz="1000" dirty="0"/>
          </a:p>
        </p:txBody>
      </p:sp>
      <p:sp>
        <p:nvSpPr>
          <p:cNvPr id="34" name="Rectangle 33"/>
          <p:cNvSpPr/>
          <p:nvPr/>
        </p:nvSpPr>
        <p:spPr>
          <a:xfrm>
            <a:off x="5945700" y="4979363"/>
            <a:ext cx="2385480" cy="955255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485168" y="508170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5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3" grpId="0" animBg="1"/>
      <p:bldP spid="32" grpId="0" animBg="1"/>
      <p:bldP spid="32" grpId="1" animBg="1"/>
      <p:bldP spid="44" grpId="0" animBg="1"/>
      <p:bldP spid="44" grpId="1" animBg="1"/>
      <p:bldP spid="9" grpId="0" animBg="1"/>
      <p:bldP spid="39" grpId="0" animBg="1"/>
      <p:bldP spid="40" grpId="0" animBg="1"/>
      <p:bldP spid="34" grpId="0" animBg="1"/>
      <p:bldP spid="34" grpId="1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Dual Solution to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12" y="157740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4" y="1291931"/>
            <a:ext cx="6163731" cy="894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36" y="2667000"/>
            <a:ext cx="8885378" cy="24288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34096" y="1524000"/>
            <a:ext cx="5912146" cy="2997756"/>
            <a:chOff x="2438399" y="1498044"/>
            <a:chExt cx="5912146" cy="2997756"/>
          </a:xfrm>
        </p:grpSpPr>
        <p:sp>
          <p:nvSpPr>
            <p:cNvPr id="7" name="Rectangle 6"/>
            <p:cNvSpPr/>
            <p:nvPr/>
          </p:nvSpPr>
          <p:spPr>
            <a:xfrm>
              <a:off x="2438399" y="2667000"/>
              <a:ext cx="4785377" cy="1828800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0438" y="1498044"/>
              <a:ext cx="1160107" cy="411004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8390" y="1507570"/>
              <a:ext cx="734362" cy="411004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0955" y="1371709"/>
            <a:ext cx="4571080" cy="2509728"/>
            <a:chOff x="3900955" y="1371709"/>
            <a:chExt cx="4571080" cy="2509728"/>
          </a:xfrm>
        </p:grpSpPr>
        <p:sp>
          <p:nvSpPr>
            <p:cNvPr id="15" name="Rectangle 14"/>
            <p:cNvSpPr/>
            <p:nvPr/>
          </p:nvSpPr>
          <p:spPr>
            <a:xfrm>
              <a:off x="7740070" y="3445208"/>
              <a:ext cx="731965" cy="436229"/>
            </a:xfrm>
            <a:prstGeom prst="rect">
              <a:avLst/>
            </a:prstGeom>
            <a:solidFill>
              <a:srgbClr val="19E91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955" y="1371709"/>
              <a:ext cx="731965" cy="780218"/>
            </a:xfrm>
            <a:prstGeom prst="rect">
              <a:avLst/>
            </a:prstGeom>
            <a:solidFill>
              <a:srgbClr val="19E91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384992"/>
            <a:ext cx="220804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NxN</a:t>
            </a:r>
            <a:r>
              <a:rPr lang="en-US" sz="1600" dirty="0" smtClean="0"/>
              <a:t> Matrix! Yikes,</a:t>
            </a:r>
          </a:p>
          <a:p>
            <a:pPr algn="ctr"/>
            <a:r>
              <a:rPr lang="en-US" sz="1600" dirty="0" smtClean="0"/>
              <a:t>N=#feature vectors.</a:t>
            </a:r>
          </a:p>
          <a:p>
            <a:pPr algn="ctr"/>
            <a:r>
              <a:rPr lang="en-US" sz="1600" dirty="0" smtClean="0"/>
              <a:t>QP needs O(N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 to solve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8452" y="2370002"/>
            <a:ext cx="553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Correlation matrix=Dot products between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(n)</a:t>
            </a:r>
            <a:r>
              <a:rPr lang="en-US" sz="1800" b="1" dirty="0" smtClean="0">
                <a:solidFill>
                  <a:srgbClr val="FF0000"/>
                </a:solidFill>
              </a:rPr>
              <a:t> and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(m)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105" y="5410200"/>
            <a:ext cx="757616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Hold everything! QP needs O(N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 to solve </a:t>
            </a:r>
            <a:r>
              <a:rPr lang="en-US" sz="1600" dirty="0" err="1" smtClean="0"/>
              <a:t>abone</a:t>
            </a:r>
            <a:r>
              <a:rPr lang="en-US" sz="1600" dirty="0" smtClean="0"/>
              <a:t> </a:t>
            </a:r>
            <a:r>
              <a:rPr lang="en-US" sz="1600" dirty="0" err="1" smtClean="0"/>
              <a:t>NxN</a:t>
            </a:r>
            <a:r>
              <a:rPr lang="en-US" sz="1600" dirty="0" smtClean="0"/>
              <a:t> matrix (N=# feature vectors) while the original primal problem only required Dx1 vector (</a:t>
            </a:r>
            <a:r>
              <a:rPr lang="en-US" sz="1600" dirty="0" err="1" smtClean="0"/>
              <a:t>w,b</a:t>
            </a:r>
            <a:r>
              <a:rPr lang="en-US" sz="1600" dirty="0" smtClean="0"/>
              <a:t>) costing O(M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). But D&lt;&lt;&lt;N so sounds like a horrible strategy unless D&gt;&gt;N. Well, D&gt;&gt;&gt;N if we are solving non-linear (</a:t>
            </a:r>
            <a:r>
              <a:rPr lang="en-US" sz="1600" b="1" dirty="0" err="1" smtClean="0"/>
              <a:t>w</a:t>
            </a:r>
            <a:r>
              <a:rPr lang="en-US" sz="1600" dirty="0" err="1" smtClean="0"/>
              <a:t>,b</a:t>
            </a:r>
            <a:r>
              <a:rPr lang="en-US" sz="1600" dirty="0" smtClean="0"/>
              <a:t>) with high dimension, such as kernel method.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9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000" dirty="0" smtClean="0">
                <a:solidFill>
                  <a:srgbClr val="000000"/>
                </a:solidFill>
              </a:rPr>
              <a:t>Summary: Dual </a:t>
            </a:r>
            <a:r>
              <a:rPr lang="en-US" altLang="zh-CN" sz="4000" dirty="0" smtClean="0">
                <a:solidFill>
                  <a:srgbClr val="000000"/>
                </a:solidFill>
              </a:rPr>
              <a:t>Solution to SVM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066800"/>
            <a:ext cx="7943850" cy="2557889"/>
            <a:chOff x="304800" y="1066800"/>
            <a:chExt cx="7943850" cy="25578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300589"/>
              <a:ext cx="5962650" cy="2324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" y="1066800"/>
              <a:ext cx="4873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Step 1: </a:t>
              </a:r>
              <a:r>
                <a:rPr lang="en-US" sz="2800" dirty="0" smtClean="0"/>
                <a:t>Transform </a:t>
              </a:r>
              <a:r>
                <a:rPr lang="en-US" sz="2800" dirty="0" err="1" smtClean="0"/>
                <a:t>Primal</a:t>
              </a:r>
              <a:r>
                <a:rPr lang="en-US" sz="2800" dirty="0" err="1" smtClean="0">
                  <a:sym typeface="Wingdings" panose="05000000000000000000" pitchFamily="2" charset="2"/>
                </a:rPr>
                <a:t>Dual</a:t>
              </a:r>
              <a:endParaRPr lang="en-US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0" y="3858478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 2: </a:t>
            </a:r>
            <a:r>
              <a:rPr lang="en-US" sz="2800" dirty="0" smtClean="0"/>
              <a:t>Solve for </a:t>
            </a:r>
            <a:r>
              <a:rPr lang="en-US" sz="2800" b="1" dirty="0" smtClean="0">
                <a:latin typeface="Symbol" panose="05050102010706020507" pitchFamily="18" charset="2"/>
              </a:rPr>
              <a:t>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by QP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4615487"/>
            <a:ext cx="8962197" cy="1323439"/>
            <a:chOff x="304800" y="4615487"/>
            <a:chExt cx="8962197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304800" y="4615487"/>
              <a:ext cx="89621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Step 3: </a:t>
              </a:r>
              <a:r>
                <a:rPr lang="en-US" sz="2800" dirty="0" smtClean="0"/>
                <a:t>Find </a:t>
              </a:r>
              <a:r>
                <a:rPr lang="en-US" sz="2800" b="1" dirty="0" smtClean="0"/>
                <a:t>w</a:t>
              </a:r>
              <a:r>
                <a:rPr lang="en-US" sz="2800" dirty="0" smtClean="0"/>
                <a:t> and b from </a:t>
              </a:r>
              <a:r>
                <a:rPr lang="en-US" sz="2800" b="1" dirty="0" smtClean="0">
                  <a:latin typeface="Symbol" panose="05050102010706020507" pitchFamily="18" charset="2"/>
                </a:rPr>
                <a:t>a</a:t>
              </a:r>
              <a:r>
                <a:rPr lang="en-US" sz="2800" baseline="-25000" dirty="0" smtClean="0"/>
                <a:t>n</a:t>
              </a:r>
              <a:r>
                <a:rPr lang="en-US" sz="2800" dirty="0" smtClean="0"/>
                <a:t> only for n associated with 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        support vectors (non-support vectors make L smaller)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96705" y="5569594"/>
              <a:ext cx="318914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w = </a:t>
              </a:r>
              <a:r>
                <a:rPr lang="en-US" sz="1800" b="1" dirty="0" smtClean="0">
                  <a:latin typeface="Symbol" panose="05050102010706020507" pitchFamily="18" charset="2"/>
                </a:rPr>
                <a:t>S</a:t>
              </a:r>
              <a:r>
                <a:rPr lang="en-US" sz="1800" b="1" baseline="-25000" dirty="0" smtClean="0">
                  <a:cs typeface="Times New Roman" panose="02020603050405020304" pitchFamily="18" charset="0"/>
                </a:rPr>
                <a:t>n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 </a:t>
              </a:r>
              <a:r>
                <a:rPr lang="en-US" sz="1800" b="1" dirty="0" smtClean="0">
                  <a:latin typeface="Symbol" panose="05050102010706020507" pitchFamily="18" charset="2"/>
                </a:rPr>
                <a:t>a</a:t>
              </a:r>
              <a:r>
                <a:rPr lang="en-US" sz="1800" b="1" baseline="-25000" dirty="0" smtClean="0"/>
                <a:t>n</a:t>
              </a:r>
              <a:r>
                <a:rPr lang="en-US" sz="1800" b="1" dirty="0" smtClean="0"/>
                <a:t>y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/>
                <a:t>x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/>
                <a:t> and </a:t>
              </a:r>
              <a:r>
                <a:rPr lang="en-US" sz="1800" b="1" dirty="0" err="1" smtClean="0"/>
                <a:t>w</a:t>
              </a:r>
              <a:r>
                <a:rPr lang="en-US" sz="1800" b="1" baseline="30000" dirty="0" err="1" smtClean="0"/>
                <a:t>T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x</a:t>
              </a:r>
              <a:r>
                <a:rPr lang="en-US" sz="1800" dirty="0" err="1" smtClean="0"/>
                <a:t>+b</a:t>
              </a:r>
              <a:r>
                <a:rPr lang="en-US" sz="1800" dirty="0" smtClean="0"/>
                <a:t>=1</a:t>
              </a:r>
              <a:endParaRPr lang="en-US" sz="18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4800" y="5893147"/>
            <a:ext cx="825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 4: </a:t>
            </a:r>
            <a:r>
              <a:rPr lang="en-US" sz="2800" dirty="0" smtClean="0"/>
              <a:t>Classify new data </a:t>
            </a:r>
            <a:r>
              <a:rPr lang="en-US" sz="2800" b="1" dirty="0" smtClean="0"/>
              <a:t>x</a:t>
            </a:r>
            <a:r>
              <a:rPr lang="en-US" sz="2800" dirty="0" smtClean="0"/>
              <a:t>: </a:t>
            </a:r>
            <a:r>
              <a:rPr lang="en-US" sz="2800" b="1" dirty="0" smtClean="0"/>
              <a:t>w</a:t>
            </a:r>
            <a:r>
              <a:rPr lang="en-US" sz="2800" b="1" baseline="30000" dirty="0" smtClean="0"/>
              <a:t>T</a:t>
            </a:r>
            <a:r>
              <a:rPr lang="en-US" sz="2800" b="1" dirty="0" smtClean="0"/>
              <a:t>x</a:t>
            </a:r>
            <a:r>
              <a:rPr lang="en-US" sz="2800" dirty="0" smtClean="0"/>
              <a:t>+b-1&gt;0 or </a:t>
            </a:r>
            <a:r>
              <a:rPr lang="en-US" sz="2800" b="1" dirty="0" smtClean="0"/>
              <a:t>w</a:t>
            </a:r>
            <a:r>
              <a:rPr lang="en-US" sz="2800" b="1" baseline="30000" dirty="0" smtClean="0"/>
              <a:t>T</a:t>
            </a:r>
            <a:r>
              <a:rPr lang="en-US" sz="2800" b="1" dirty="0" smtClean="0"/>
              <a:t>x</a:t>
            </a:r>
            <a:r>
              <a:rPr lang="en-US" sz="2800" dirty="0" smtClean="0"/>
              <a:t>+b-1&lt;0?</a:t>
            </a:r>
            <a:endParaRPr lang="en-US" sz="2800" dirty="0"/>
          </a:p>
        </p:txBody>
      </p:sp>
      <p:sp>
        <p:nvSpPr>
          <p:cNvPr id="20" name="Freeform 19"/>
          <p:cNvSpPr/>
          <p:nvPr/>
        </p:nvSpPr>
        <p:spPr>
          <a:xfrm>
            <a:off x="7374582" y="3147365"/>
            <a:ext cx="1146353" cy="563029"/>
          </a:xfrm>
          <a:custGeom>
            <a:avLst/>
            <a:gdLst>
              <a:gd name="connsiteX0" fmla="*/ 1139831 w 1146353"/>
              <a:gd name="connsiteY0" fmla="*/ 480255 h 563029"/>
              <a:gd name="connsiteX1" fmla="*/ 720107 w 1146353"/>
              <a:gd name="connsiteY1" fmla="*/ 120491 h 563029"/>
              <a:gd name="connsiteX2" fmla="*/ 300382 w 1146353"/>
              <a:gd name="connsiteY2" fmla="*/ 60530 h 563029"/>
              <a:gd name="connsiteX3" fmla="*/ 579 w 1146353"/>
              <a:gd name="connsiteY3" fmla="*/ 30550 h 563029"/>
              <a:gd name="connsiteX4" fmla="*/ 375333 w 1146353"/>
              <a:gd name="connsiteY4" fmla="*/ 525225 h 563029"/>
              <a:gd name="connsiteX5" fmla="*/ 1139831 w 1146353"/>
              <a:gd name="connsiteY5" fmla="*/ 480255 h 5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353" h="563029">
                <a:moveTo>
                  <a:pt x="1139831" y="480255"/>
                </a:moveTo>
                <a:cubicBezTo>
                  <a:pt x="1197293" y="412799"/>
                  <a:pt x="860015" y="190445"/>
                  <a:pt x="720107" y="120491"/>
                </a:cubicBezTo>
                <a:cubicBezTo>
                  <a:pt x="580199" y="50537"/>
                  <a:pt x="420303" y="75520"/>
                  <a:pt x="300382" y="60530"/>
                </a:cubicBezTo>
                <a:cubicBezTo>
                  <a:pt x="180461" y="45540"/>
                  <a:pt x="-11913" y="-46899"/>
                  <a:pt x="579" y="30550"/>
                </a:cubicBezTo>
                <a:cubicBezTo>
                  <a:pt x="13071" y="107999"/>
                  <a:pt x="192953" y="447776"/>
                  <a:pt x="375333" y="525225"/>
                </a:cubicBezTo>
                <a:cubicBezTo>
                  <a:pt x="557713" y="602674"/>
                  <a:pt x="1082369" y="547711"/>
                  <a:pt x="1139831" y="480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362200"/>
            <a:ext cx="2000250" cy="3810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762000"/>
            <a:ext cx="962297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582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SVM with General Kernels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2477" y="3938571"/>
            <a:ext cx="4086946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2946" y="618237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46" y="5425825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Soft Margin SVM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970" y="2028616"/>
            <a:ext cx="7334059" cy="280076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min1/2  |</a:t>
            </a:r>
            <a:r>
              <a:rPr lang="en-US" b="1" dirty="0" smtClean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|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Subject to </a:t>
            </a:r>
            <a:r>
              <a:rPr lang="en-US" b="1" dirty="0" err="1" smtClean="0">
                <a:solidFill>
                  <a:srgbClr val="FFFF00"/>
                </a:solidFill>
              </a:rPr>
              <a:t>w</a:t>
            </a:r>
            <a:r>
              <a:rPr lang="en-US" baseline="30000" dirty="0" err="1" smtClean="0">
                <a:solidFill>
                  <a:srgbClr val="FFFF00"/>
                </a:solidFill>
              </a:rPr>
              <a:t>T</a:t>
            </a:r>
            <a:r>
              <a:rPr lang="en-US" sz="2400" dirty="0" err="1" smtClean="0">
                <a:solidFill>
                  <a:srgbClr val="FFFF00"/>
                </a:solidFill>
                <a:sym typeface="Symbol" panose="05050102010706020507" pitchFamily="18" charset="2"/>
              </a:rPr>
              <a:t></a:t>
            </a:r>
            <a:r>
              <a:rPr lang="en-US" dirty="0" err="1" smtClean="0">
                <a:solidFill>
                  <a:srgbClr val="FFFF00"/>
                </a:solidFill>
                <a:sym typeface="Symbol" panose="05050102010706020507" pitchFamily="18" charset="2"/>
              </a:rPr>
              <a:t>x+b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 ≥ 1 if y</a:t>
            </a:r>
            <a:r>
              <a:rPr lang="en-US" baseline="30000" dirty="0" smtClean="0">
                <a:solidFill>
                  <a:srgbClr val="FFFF00"/>
                </a:solidFill>
                <a:sym typeface="Symbol" panose="05050102010706020507" pitchFamily="18" charset="2"/>
              </a:rPr>
              <a:t>(n)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=1</a:t>
            </a:r>
          </a:p>
          <a:p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                 </a:t>
            </a:r>
            <a:r>
              <a:rPr lang="en-US" b="1" dirty="0" err="1">
                <a:solidFill>
                  <a:srgbClr val="FFFF00"/>
                </a:solidFill>
              </a:rPr>
              <a:t>w</a:t>
            </a:r>
            <a:r>
              <a:rPr lang="en-US" baseline="30000" dirty="0" err="1">
                <a:solidFill>
                  <a:srgbClr val="FFFF00"/>
                </a:solidFill>
              </a:rPr>
              <a:t>T</a:t>
            </a:r>
            <a:r>
              <a:rPr lang="en-US" sz="2800" dirty="0" err="1">
                <a:solidFill>
                  <a:srgbClr val="FFFF00"/>
                </a:solidFill>
                <a:sym typeface="Symbol" panose="05050102010706020507" pitchFamily="18" charset="2"/>
              </a:rPr>
              <a:t></a:t>
            </a:r>
            <a:r>
              <a:rPr lang="en-US" dirty="0" err="1" smtClean="0">
                <a:solidFill>
                  <a:srgbClr val="FFFF00"/>
                </a:solidFill>
                <a:sym typeface="Symbol" panose="05050102010706020507" pitchFamily="18" charset="2"/>
              </a:rPr>
              <a:t>x+b</a:t>
            </a:r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 ≤ 1 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if y</a:t>
            </a:r>
            <a:r>
              <a:rPr lang="en-US" baseline="30000" dirty="0">
                <a:solidFill>
                  <a:srgbClr val="FFFF00"/>
                </a:solidFill>
                <a:sym typeface="Symbol" panose="05050102010706020507" pitchFamily="18" charset="2"/>
              </a:rPr>
              <a:t>(n)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=1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DA67A5-2003-4CC6-92E7-4C967845A31B}"/>
              </a:ext>
            </a:extLst>
          </p:cNvPr>
          <p:cNvSpPr txBox="1"/>
          <p:nvPr/>
        </p:nvSpPr>
        <p:spPr>
          <a:xfrm>
            <a:off x="2035278" y="1195789"/>
            <a:ext cx="4387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FFFF00"/>
                </a:solidFill>
                <a:cs typeface="Times New Roman" panose="02020603050405020304" pitchFamily="18" charset="0"/>
              </a:rPr>
              <a:t>Neural Network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46B19A16-FD61-4536-ABCD-B9AB4F1DBC73}"/>
              </a:ext>
            </a:extLst>
          </p:cNvPr>
          <p:cNvSpPr/>
          <p:nvPr/>
        </p:nvSpPr>
        <p:spPr>
          <a:xfrm>
            <a:off x="2035278" y="3123674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9449841-D2C4-4109-94BA-1615632D8971}"/>
              </a:ext>
            </a:extLst>
          </p:cNvPr>
          <p:cNvSpPr/>
          <p:nvPr/>
        </p:nvSpPr>
        <p:spPr>
          <a:xfrm>
            <a:off x="2035279" y="4104402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A738264-3FD4-460A-906D-FB770FEC155C}"/>
              </a:ext>
            </a:extLst>
          </p:cNvPr>
          <p:cNvSpPr/>
          <p:nvPr/>
        </p:nvSpPr>
        <p:spPr>
          <a:xfrm>
            <a:off x="2090586" y="5085131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BF8634B-6062-4A2B-9588-7F7F892549B2}"/>
              </a:ext>
            </a:extLst>
          </p:cNvPr>
          <p:cNvSpPr/>
          <p:nvPr/>
        </p:nvSpPr>
        <p:spPr>
          <a:xfrm>
            <a:off x="2035278" y="2142945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38A042-E2EC-4532-A1AD-3E60F5417FDD}"/>
              </a:ext>
            </a:extLst>
          </p:cNvPr>
          <p:cNvSpPr txBox="1"/>
          <p:nvPr/>
        </p:nvSpPr>
        <p:spPr>
          <a:xfrm>
            <a:off x="649832" y="2096778"/>
            <a:ext cx="10931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Intercept term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7EFCA1-CD6F-40BC-AE87-2FFE1C1954C7}"/>
              </a:ext>
            </a:extLst>
          </p:cNvPr>
          <p:cNvSpPr txBox="1"/>
          <p:nvPr/>
        </p:nvSpPr>
        <p:spPr>
          <a:xfrm>
            <a:off x="609503" y="3244334"/>
            <a:ext cx="1226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Coherency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F51510-A33A-4CCB-BE3B-8A4B8C37A20A}"/>
              </a:ext>
            </a:extLst>
          </p:cNvPr>
          <p:cNvSpPr txBox="1"/>
          <p:nvPr/>
        </p:nvSpPr>
        <p:spPr>
          <a:xfrm>
            <a:off x="664321" y="4208276"/>
            <a:ext cx="1226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Amplitude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D4A4FB-1C09-4588-B91E-FED40462DBCA}"/>
              </a:ext>
            </a:extLst>
          </p:cNvPr>
          <p:cNvSpPr txBox="1"/>
          <p:nvPr/>
        </p:nvSpPr>
        <p:spPr>
          <a:xfrm>
            <a:off x="719627" y="5100944"/>
            <a:ext cx="1226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dirty="0">
                <a:solidFill>
                  <a:srgbClr val="FFFF00"/>
                </a:solidFill>
                <a:cs typeface="Times New Roman" panose="02020603050405020304" pitchFamily="18" charset="0"/>
              </a:rPr>
              <a:t>Dipping Angle</a:t>
            </a:r>
            <a:endParaRPr lang="zh-CN" altLang="en-US" sz="195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36E3EC5-99D7-4406-A390-8DF440D9F249}"/>
              </a:ext>
            </a:extLst>
          </p:cNvPr>
          <p:cNvSpPr/>
          <p:nvPr/>
        </p:nvSpPr>
        <p:spPr>
          <a:xfrm rot="1337148">
            <a:off x="2605702" y="3026975"/>
            <a:ext cx="2985173" cy="1933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4C848773-225E-443B-B3F2-D7D41E6D1C09}"/>
              </a:ext>
            </a:extLst>
          </p:cNvPr>
          <p:cNvSpPr/>
          <p:nvPr/>
        </p:nvSpPr>
        <p:spPr>
          <a:xfrm rot="444957">
            <a:off x="2683198" y="3568919"/>
            <a:ext cx="2830178" cy="224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764F2081-9E0C-4FF6-8D3B-12355E8AC581}"/>
              </a:ext>
            </a:extLst>
          </p:cNvPr>
          <p:cNvSpPr/>
          <p:nvPr/>
        </p:nvSpPr>
        <p:spPr>
          <a:xfrm rot="21132929">
            <a:off x="2682711" y="4088908"/>
            <a:ext cx="2830178" cy="224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58E82430-593D-4BA5-8706-321F95E7AC1E}"/>
              </a:ext>
            </a:extLst>
          </p:cNvPr>
          <p:cNvSpPr/>
          <p:nvPr/>
        </p:nvSpPr>
        <p:spPr>
          <a:xfrm rot="20257753">
            <a:off x="2664149" y="4591903"/>
            <a:ext cx="3015348" cy="2196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3FA28D3-E0D3-409D-A653-C6E39F9AE21C}"/>
              </a:ext>
            </a:extLst>
          </p:cNvPr>
          <p:cNvSpPr/>
          <p:nvPr/>
        </p:nvSpPr>
        <p:spPr>
          <a:xfrm>
            <a:off x="5607822" y="3650909"/>
            <a:ext cx="520133" cy="494671"/>
          </a:xfrm>
          <a:custGeom>
            <a:avLst/>
            <a:gdLst>
              <a:gd name="connsiteX0" fmla="*/ 560439 w 560439"/>
              <a:gd name="connsiteY0" fmla="*/ 0 h 333924"/>
              <a:gd name="connsiteX1" fmla="*/ 363794 w 560439"/>
              <a:gd name="connsiteY1" fmla="*/ 49161 h 333924"/>
              <a:gd name="connsiteX2" fmla="*/ 255639 w 560439"/>
              <a:gd name="connsiteY2" fmla="*/ 226142 h 333924"/>
              <a:gd name="connsiteX3" fmla="*/ 108155 w 560439"/>
              <a:gd name="connsiteY3" fmla="*/ 324464 h 333924"/>
              <a:gd name="connsiteX4" fmla="*/ 0 w 560439"/>
              <a:gd name="connsiteY4" fmla="*/ 324464 h 3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439" h="333924">
                <a:moveTo>
                  <a:pt x="560439" y="0"/>
                </a:moveTo>
                <a:cubicBezTo>
                  <a:pt x="487516" y="5735"/>
                  <a:pt x="414594" y="11471"/>
                  <a:pt x="363794" y="49161"/>
                </a:cubicBezTo>
                <a:cubicBezTo>
                  <a:pt x="312994" y="86851"/>
                  <a:pt x="298246" y="180258"/>
                  <a:pt x="255639" y="226142"/>
                </a:cubicBezTo>
                <a:cubicBezTo>
                  <a:pt x="213032" y="272026"/>
                  <a:pt x="150762" y="308077"/>
                  <a:pt x="108155" y="324464"/>
                </a:cubicBezTo>
                <a:cubicBezTo>
                  <a:pt x="65548" y="340851"/>
                  <a:pt x="32774" y="332657"/>
                  <a:pt x="0" y="324464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2E60076-3F9D-4370-9CB3-3D0E5E63198A}"/>
              </a:ext>
            </a:extLst>
          </p:cNvPr>
          <p:cNvSpPr/>
          <p:nvPr/>
        </p:nvSpPr>
        <p:spPr>
          <a:xfrm>
            <a:off x="7086037" y="3597009"/>
            <a:ext cx="589936" cy="577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>
              <a:solidFill>
                <a:schemeClr val="bg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BFD40541-9AC2-43CD-8061-B0076C7CF68E}"/>
              </a:ext>
            </a:extLst>
          </p:cNvPr>
          <p:cNvSpPr/>
          <p:nvPr/>
        </p:nvSpPr>
        <p:spPr>
          <a:xfrm>
            <a:off x="6304936" y="3774659"/>
            <a:ext cx="604120" cy="2471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</p:spTree>
    <p:extLst>
      <p:ext uri="{BB962C8B-B14F-4D97-AF65-F5344CB8AC3E}">
        <p14:creationId xmlns:p14="http://schemas.microsoft.com/office/powerpoint/2010/main" val="13902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4694F30-873F-4CFA-89A6-44048A5BAF3A}"/>
              </a:ext>
            </a:extLst>
          </p:cNvPr>
          <p:cNvSpPr txBox="1"/>
          <p:nvPr/>
        </p:nvSpPr>
        <p:spPr>
          <a:xfrm>
            <a:off x="2035278" y="1195789"/>
            <a:ext cx="4387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rgbClr val="FFFF00"/>
                </a:solidFill>
                <a:cs typeface="Times New Roman" panose="02020603050405020304" pitchFamily="18" charset="0"/>
              </a:rPr>
              <a:t>Neural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6B4EF51-710D-4DBE-BB11-F98594474543}"/>
                  </a:ext>
                </a:extLst>
              </p:cNvPr>
              <p:cNvSpPr txBox="1"/>
              <p:nvPr/>
            </p:nvSpPr>
            <p:spPr>
              <a:xfrm>
                <a:off x="712698" y="2650134"/>
                <a:ext cx="8580939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CN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sz="2000" i="1">
                                                      <a:solidFill>
                                                        <a:srgbClr val="FFFF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en-US" altLang="zh-CN" sz="2000" i="1">
                                                          <a:solidFill>
                                                            <a:srgbClr val="FFFF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B4EF51-710D-4DBE-BB11-F98594474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8" y="2650134"/>
                <a:ext cx="8580939" cy="8654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28FDE0-2151-4F4D-9EF1-87EDC2EEE1D1}"/>
              </a:ext>
            </a:extLst>
          </p:cNvPr>
          <p:cNvSpPr txBox="1"/>
          <p:nvPr/>
        </p:nvSpPr>
        <p:spPr>
          <a:xfrm>
            <a:off x="309716" y="1835959"/>
            <a:ext cx="237449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250" dirty="0">
                <a:solidFill>
                  <a:schemeClr val="bg1"/>
                </a:solidFill>
                <a:cs typeface="Times New Roman" panose="02020603050405020304" pitchFamily="18" charset="0"/>
              </a:rPr>
              <a:t>Misfit Function</a:t>
            </a:r>
            <a:endParaRPr lang="zh-CN" altLang="en-US" sz="225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07B19B0-B39C-4F26-8ECB-193377100819}"/>
                  </a:ext>
                </a:extLst>
              </p:cNvPr>
              <p:cNvSpPr txBox="1"/>
              <p:nvPr/>
            </p:nvSpPr>
            <p:spPr>
              <a:xfrm>
                <a:off x="2960738" y="3848423"/>
                <a:ext cx="3222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altLang="zh-C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Layer</m:t>
                    </m:r>
                    <m:r>
                      <a:rPr lang="en-US" altLang="zh-C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solidFill>
                      <a:srgbClr val="FFFF00"/>
                    </a:solidFill>
                  </a:rPr>
                  <a:t>s</a:t>
                </a:r>
                <a:endParaRPr lang="zh-CN" altLang="en-US" sz="20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7B19B0-B39C-4F26-8ECB-19337710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738" y="3848423"/>
                <a:ext cx="3222524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64" y="891608"/>
            <a:ext cx="715733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115513" y="-105085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SVM Numerical Example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[(x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,x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aseline="-25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y]=[(dip, </a:t>
            </a:r>
            <a:r>
              <a:rPr lang="en-US" sz="2000" dirty="0" err="1" smtClean="0">
                <a:solidFill>
                  <a:srgbClr val="000000"/>
                </a:solidFill>
              </a:rPr>
              <a:t>coherency,amp</a:t>
            </a:r>
            <a:r>
              <a:rPr lang="en-US" sz="2000" dirty="0" smtClean="0">
                <a:solidFill>
                  <a:srgbClr val="000000"/>
                </a:solidFill>
              </a:rPr>
              <a:t>), noise/signal]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2491" y="659265"/>
            <a:ext cx="5305109" cy="652445"/>
            <a:chOff x="2162491" y="659265"/>
            <a:chExt cx="5305109" cy="652445"/>
          </a:xfrm>
        </p:grpSpPr>
        <p:sp>
          <p:nvSpPr>
            <p:cNvPr id="2" name="Rectangle 1"/>
            <p:cNvSpPr/>
            <p:nvPr/>
          </p:nvSpPr>
          <p:spPr>
            <a:xfrm>
              <a:off x="3613765" y="659265"/>
              <a:ext cx="348635" cy="302449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1066801"/>
              <a:ext cx="2667000" cy="24490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62491" y="659265"/>
              <a:ext cx="275909" cy="302449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4375" y="646698"/>
            <a:ext cx="3159614" cy="3087103"/>
            <a:chOff x="4800600" y="-1742037"/>
            <a:chExt cx="3159614" cy="3087103"/>
          </a:xfrm>
        </p:grpSpPr>
        <p:sp>
          <p:nvSpPr>
            <p:cNvPr id="11" name="Rectangle 10"/>
            <p:cNvSpPr/>
            <p:nvPr/>
          </p:nvSpPr>
          <p:spPr>
            <a:xfrm>
              <a:off x="6971712" y="-1742037"/>
              <a:ext cx="988502" cy="315016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1116466"/>
              <a:ext cx="2667000" cy="22860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64605" y="-1742037"/>
              <a:ext cx="228600" cy="315016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7161" y="657378"/>
            <a:ext cx="4770439" cy="3018132"/>
            <a:chOff x="1177684" y="637922"/>
            <a:chExt cx="4770439" cy="3018132"/>
          </a:xfrm>
        </p:grpSpPr>
        <p:sp>
          <p:nvSpPr>
            <p:cNvPr id="14" name="Rectangle 13"/>
            <p:cNvSpPr/>
            <p:nvPr/>
          </p:nvSpPr>
          <p:spPr>
            <a:xfrm>
              <a:off x="3657599" y="644275"/>
              <a:ext cx="461723" cy="297983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1123" y="3411145"/>
              <a:ext cx="2667000" cy="244909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77684" y="637922"/>
              <a:ext cx="315453" cy="304336"/>
            </a:xfrm>
            <a:prstGeom prst="rect">
              <a:avLst/>
            </a:prstGeom>
            <a:solidFill>
              <a:srgbClr val="19E919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7000" y="659265"/>
            <a:ext cx="4312538" cy="1098722"/>
            <a:chOff x="-1031415" y="706422"/>
            <a:chExt cx="4312538" cy="1098722"/>
          </a:xfrm>
        </p:grpSpPr>
        <p:sp>
          <p:nvSpPr>
            <p:cNvPr id="17" name="Rectangle 16"/>
            <p:cNvSpPr/>
            <p:nvPr/>
          </p:nvSpPr>
          <p:spPr>
            <a:xfrm>
              <a:off x="2084040" y="706422"/>
              <a:ext cx="1197083" cy="302449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031415" y="1571157"/>
              <a:ext cx="381000" cy="233987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1" y="708654"/>
              <a:ext cx="285517" cy="310897"/>
            </a:xfrm>
            <a:prstGeom prst="rect">
              <a:avLst/>
            </a:prstGeom>
            <a:solidFill>
              <a:srgbClr val="00B0F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4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Numerical Example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1881"/>
            <a:ext cx="7564489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3452" y="966499"/>
            <a:ext cx="6944136" cy="5269613"/>
            <a:chOff x="927847" y="1081881"/>
            <a:chExt cx="6772836" cy="50815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47" y="1081881"/>
              <a:ext cx="6772836" cy="508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4496" y="3593171"/>
              <a:ext cx="24801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Log. Reg. n=1 Migration Image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3610896"/>
              <a:ext cx="26148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 Log. Reg. n=2 Migration Image</a:t>
              </a:r>
              <a:endParaRPr lang="en-US" sz="1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52558"/>
            <a:ext cx="6624588" cy="49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Numerical Example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5" y="910431"/>
            <a:ext cx="7372817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65894" y="6324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2400" dirty="0" err="1" smtClean="0">
                <a:solidFill>
                  <a:srgbClr val="000000"/>
                </a:solidFill>
              </a:rPr>
              <a:t>Yuqing</a:t>
            </a:r>
            <a:r>
              <a:rPr lang="en-US" altLang="zh-CN" sz="2400" dirty="0" smtClean="0">
                <a:solidFill>
                  <a:srgbClr val="000000"/>
                </a:solidFill>
              </a:rPr>
              <a:t> Chen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582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SVM with General Kernels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2476" y="4639997"/>
            <a:ext cx="5266755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2946" y="618237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46" y="5425825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Soft Margin SVM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9144" y="1219200"/>
            <a:ext cx="8848513" cy="1094989"/>
            <a:chOff x="93556" y="3352800"/>
            <a:chExt cx="8848513" cy="10949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756" y="3746633"/>
              <a:ext cx="4648405" cy="7011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9144" y="2407710"/>
            <a:ext cx="7104717" cy="1188510"/>
            <a:chOff x="183425" y="5600862"/>
            <a:chExt cx="7104717" cy="1188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1784" y="5604103"/>
              <a:ext cx="3826358" cy="1185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39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in </a:t>
              </a:r>
              <a:r>
                <a:rPr lang="en-US" sz="2400" dirty="0" smtClean="0"/>
                <a:t>in </a:t>
              </a:r>
              <a:r>
                <a:rPr lang="en-US" sz="2400" dirty="0" smtClean="0"/>
                <a:t>z-space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6011" y="2407710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</a:t>
            </a:r>
            <a:r>
              <a:rPr lang="en-US" altLang="zh-CN" sz="6000" dirty="0" smtClean="0">
                <a:solidFill>
                  <a:srgbClr val="000000"/>
                </a:solidFill>
              </a:rPr>
              <a:t>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906" y="1837730"/>
            <a:ext cx="129715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 did this </a:t>
            </a:r>
          </a:p>
          <a:p>
            <a:pPr algn="ctr"/>
            <a:r>
              <a:rPr lang="en-US" sz="1400" dirty="0" smtClean="0"/>
              <a:t>by construction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12417" y="3442603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Dx1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D</a:t>
            </a:r>
            <a:r>
              <a:rPr lang="en-US" sz="16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x1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9144" y="3494660"/>
            <a:ext cx="8943474" cy="555290"/>
            <a:chOff x="-9144" y="3494660"/>
            <a:chExt cx="8943474" cy="555290"/>
          </a:xfrm>
        </p:grpSpPr>
        <p:sp>
          <p:nvSpPr>
            <p:cNvPr id="19" name="TextBox 18"/>
            <p:cNvSpPr txBox="1"/>
            <p:nvPr/>
          </p:nvSpPr>
          <p:spPr>
            <a:xfrm>
              <a:off x="-9144" y="3588285"/>
              <a:ext cx="8943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</a:t>
              </a:r>
              <a:r>
                <a:rPr lang="en-US" sz="2400" dirty="0" smtClean="0"/>
                <a:t>3: </a:t>
              </a:r>
              <a:r>
                <a:rPr lang="en-US" sz="2400" dirty="0" smtClean="0"/>
                <a:t>For new </a:t>
              </a:r>
              <a:r>
                <a:rPr lang="en-US" sz="2400" dirty="0" err="1" smtClean="0"/>
                <a:t>pt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 to be classified get </a:t>
              </a:r>
              <a:r>
                <a:rPr lang="en-US" sz="2400" b="1" dirty="0" err="1" smtClean="0"/>
                <a:t>x</a:t>
              </a:r>
              <a:r>
                <a:rPr lang="en-US" sz="2400" dirty="0" err="1" smtClean="0">
                  <a:sym typeface="Wingdings" panose="05000000000000000000" pitchFamily="2" charset="2"/>
                </a:rPr>
                <a:t>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z</a:t>
              </a:r>
              <a:r>
                <a:rPr lang="en-US" sz="2400" b="1" dirty="0" smtClean="0">
                  <a:sym typeface="Wingdings" panose="05000000000000000000" pitchFamily="2" charset="2"/>
                </a:rPr>
                <a:t>(x)</a:t>
              </a:r>
              <a:r>
                <a:rPr lang="en-US" sz="2400" dirty="0" smtClean="0">
                  <a:sym typeface="Wingdings" panose="05000000000000000000" pitchFamily="2" charset="2"/>
                </a:rPr>
                <a:t> and plug into </a:t>
              </a:r>
              <a:r>
                <a:rPr lang="en-US" sz="2400" b="1" dirty="0" smtClean="0">
                  <a:sym typeface="Wingdings" panose="05000000000000000000" pitchFamily="2" charset="2"/>
                </a:rPr>
                <a:t>w</a:t>
              </a:r>
              <a:r>
                <a:rPr lang="en-US" sz="2400" b="1" baseline="30000" dirty="0" smtClean="0">
                  <a:sym typeface="Wingdings" panose="05000000000000000000" pitchFamily="2" charset="2"/>
                </a:rPr>
                <a:t>T</a:t>
              </a:r>
              <a:r>
                <a:rPr lang="en-US" sz="2400" b="1" dirty="0" smtClean="0">
                  <a:sym typeface="Wingdings" panose="05000000000000000000" pitchFamily="2" charset="2"/>
                </a:rPr>
                <a:t>z</a:t>
              </a:r>
              <a:r>
                <a:rPr lang="en-US" sz="2400" dirty="0" smtClean="0">
                  <a:sym typeface="Wingdings" panose="05000000000000000000" pitchFamily="2" charset="2"/>
                </a:rPr>
                <a:t>+b-1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6177" y="349466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~</a:t>
              </a:r>
              <a:endParaRPr lang="en-US" sz="1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8023" y="3942615"/>
            <a:ext cx="9062990" cy="2954253"/>
            <a:chOff x="-28023" y="3942615"/>
            <a:chExt cx="9062990" cy="2954253"/>
          </a:xfrm>
        </p:grpSpPr>
        <p:grpSp>
          <p:nvGrpSpPr>
            <p:cNvPr id="16" name="Group 15"/>
            <p:cNvGrpSpPr/>
            <p:nvPr/>
          </p:nvGrpSpPr>
          <p:grpSpPr>
            <a:xfrm>
              <a:off x="-28023" y="4219919"/>
              <a:ext cx="8943423" cy="2676949"/>
              <a:chOff x="112333" y="4151339"/>
              <a:chExt cx="8943423" cy="26769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2333" y="4151339"/>
                <a:ext cx="7943850" cy="2557889"/>
                <a:chOff x="304800" y="1066800"/>
                <a:chExt cx="7943850" cy="2557889"/>
              </a:xfrm>
              <a:solidFill>
                <a:schemeClr val="bg1"/>
              </a:solidFill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6000" y="1300589"/>
                  <a:ext cx="5962650" cy="2324100"/>
                </a:xfrm>
                <a:prstGeom prst="rect">
                  <a:avLst/>
                </a:prstGeom>
                <a:grpFill/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304800" y="1066800"/>
                  <a:ext cx="4201407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Step 3: </a:t>
                  </a:r>
                  <a:r>
                    <a:rPr lang="en-US" sz="2400" dirty="0" smtClean="0"/>
                    <a:t>Transform </a:t>
                  </a:r>
                  <a:r>
                    <a:rPr lang="en-US" sz="2400" dirty="0" err="1" smtClean="0"/>
                    <a:t>Primal</a:t>
                  </a:r>
                  <a:r>
                    <a:rPr lang="en-US" sz="2400" dirty="0" err="1" smtClean="0">
                      <a:sym typeface="Wingdings" panose="05000000000000000000" pitchFamily="2" charset="2"/>
                    </a:rPr>
                    <a:t>Dual</a:t>
                  </a:r>
                  <a:endParaRPr lang="en-US" sz="24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5027544" y="476960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65170" y="529872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88845" y="58674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80255" y="5393289"/>
                <a:ext cx="412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</a:t>
                </a:r>
                <a:endParaRPr lang="en-US" sz="1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89427" y="5986460"/>
                <a:ext cx="49244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(n)T</a:t>
                </a:r>
                <a:endParaRPr lang="en-US" sz="1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20334" y="5951988"/>
                <a:ext cx="52450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(m)T</a:t>
                </a:r>
                <a:endParaRPr lang="en-US" sz="14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96000" y="5483390"/>
                <a:ext cx="1960183" cy="384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095573" y="6250546"/>
                <a:ext cx="1960183" cy="577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3384" y="3942615"/>
              <a:ext cx="4861583" cy="66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4600" y="488618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71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156 -0.086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30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1542365"/>
            <a:ext cx="2819400" cy="627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9" grpId="0"/>
      <p:bldP spid="80" grpId="0"/>
      <p:bldP spid="81" grpId="0"/>
      <p:bldP spid="82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</a:t>
            </a:r>
            <a:r>
              <a:rPr lang="en-US" altLang="zh-CN" sz="6000" dirty="0" smtClean="0">
                <a:solidFill>
                  <a:srgbClr val="000000"/>
                </a:solidFill>
              </a:rPr>
              <a:t>SVM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1086" y="3522747"/>
            <a:ext cx="9062990" cy="2954253"/>
            <a:chOff x="-41086" y="3522747"/>
            <a:chExt cx="9062990" cy="2954253"/>
          </a:xfrm>
        </p:grpSpPr>
        <p:grpSp>
          <p:nvGrpSpPr>
            <p:cNvPr id="30" name="Group 29"/>
            <p:cNvGrpSpPr/>
            <p:nvPr/>
          </p:nvGrpSpPr>
          <p:grpSpPr>
            <a:xfrm>
              <a:off x="-41086" y="3522747"/>
              <a:ext cx="9062990" cy="2954253"/>
              <a:chOff x="-28023" y="3942615"/>
              <a:chExt cx="9062990" cy="295425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-28023" y="4219919"/>
                <a:ext cx="8943423" cy="2676949"/>
                <a:chOff x="112333" y="4151339"/>
                <a:chExt cx="8943423" cy="267694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12333" y="4151339"/>
                  <a:ext cx="7943850" cy="2557889"/>
                  <a:chOff x="304800" y="1066800"/>
                  <a:chExt cx="7943850" cy="2557889"/>
                </a:xfrm>
                <a:solidFill>
                  <a:schemeClr val="bg1"/>
                </a:solidFill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286000" y="1300589"/>
                    <a:ext cx="5962650" cy="232410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04800" y="1066800"/>
                    <a:ext cx="4201407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</a:rPr>
                      <a:t>Step 3: </a:t>
                    </a:r>
                    <a:r>
                      <a:rPr lang="en-US" sz="2400" dirty="0" smtClean="0"/>
                      <a:t>Transform </a:t>
                    </a:r>
                    <a:r>
                      <a:rPr lang="en-US" sz="2400" dirty="0" err="1" smtClean="0"/>
                      <a:t>Primal</a:t>
                    </a:r>
                    <a:r>
                      <a:rPr lang="en-US" sz="2400" dirty="0" err="1" smtClean="0">
                        <a:sym typeface="Wingdings" panose="05000000000000000000" pitchFamily="2" charset="2"/>
                      </a:rPr>
                      <a:t>Dual</a:t>
                    </a:r>
                    <a:endParaRPr lang="en-US" sz="2400" dirty="0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5027544" y="4769606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~</a:t>
                  </a:r>
                  <a:endParaRPr lang="en-US" sz="18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65170" y="5298724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~</a:t>
                  </a:r>
                  <a:endParaRPr lang="en-US" sz="1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88845" y="5867400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~</a:t>
                  </a:r>
                  <a:endParaRPr lang="en-US" sz="18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980255" y="5393289"/>
                  <a:ext cx="41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z</a:t>
                  </a:r>
                  <a:r>
                    <a:rPr lang="en-US" sz="1400" b="1" baseline="30000" dirty="0" smtClean="0"/>
                    <a:t>(n)</a:t>
                  </a:r>
                  <a:endParaRPr lang="en-US" sz="14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89427" y="5986460"/>
                  <a:ext cx="49244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z</a:t>
                  </a:r>
                  <a:r>
                    <a:rPr lang="en-US" sz="1400" b="1" baseline="30000" dirty="0" smtClean="0"/>
                    <a:t>(n)T</a:t>
                  </a:r>
                  <a:endParaRPr lang="en-US" sz="1400" b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20334" y="5951988"/>
                  <a:ext cx="52450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z</a:t>
                  </a:r>
                  <a:r>
                    <a:rPr lang="en-US" sz="1400" b="1" baseline="30000" dirty="0" smtClean="0"/>
                    <a:t>(m)T</a:t>
                  </a:r>
                  <a:endParaRPr lang="en-US" sz="1400" b="1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096000" y="5483390"/>
                  <a:ext cx="1960183" cy="384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095573" y="6250546"/>
                  <a:ext cx="1960183" cy="577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173384" y="3942615"/>
                <a:ext cx="4861583" cy="661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514600" y="447987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05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2118 -0.3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95" y="3894774"/>
            <a:ext cx="2895769" cy="121062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</a:t>
            </a:r>
            <a:r>
              <a:rPr lang="en-US" altLang="zh-CN" sz="6000" dirty="0" smtClean="0">
                <a:solidFill>
                  <a:srgbClr val="000000"/>
                </a:solidFill>
              </a:rPr>
              <a:t>SVM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966652"/>
            <a:ext cx="9062990" cy="2940439"/>
            <a:chOff x="-28023" y="3942615"/>
            <a:chExt cx="9062990" cy="2940439"/>
          </a:xfrm>
        </p:grpSpPr>
        <p:grpSp>
          <p:nvGrpSpPr>
            <p:cNvPr id="20" name="Group 19"/>
            <p:cNvGrpSpPr/>
            <p:nvPr/>
          </p:nvGrpSpPr>
          <p:grpSpPr>
            <a:xfrm>
              <a:off x="-28023" y="4219919"/>
              <a:ext cx="8933934" cy="2663135"/>
              <a:chOff x="112333" y="4151339"/>
              <a:chExt cx="8933934" cy="26631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12333" y="4151339"/>
                <a:ext cx="7943850" cy="2557889"/>
                <a:chOff x="304800" y="1066800"/>
                <a:chExt cx="7943850" cy="2557889"/>
              </a:xfrm>
              <a:solidFill>
                <a:schemeClr val="bg1"/>
              </a:solidFill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0" y="1300589"/>
                  <a:ext cx="5962650" cy="2324100"/>
                </a:xfrm>
                <a:prstGeom prst="rect">
                  <a:avLst/>
                </a:prstGeom>
                <a:grpFill/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304800" y="1066800"/>
                  <a:ext cx="4201407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Step 3: </a:t>
                  </a:r>
                  <a:r>
                    <a:rPr lang="en-US" sz="2400" dirty="0" smtClean="0"/>
                    <a:t>Transform </a:t>
                  </a:r>
                  <a:r>
                    <a:rPr lang="en-US" sz="2400" dirty="0" err="1" smtClean="0"/>
                    <a:t>Primal</a:t>
                  </a:r>
                  <a:r>
                    <a:rPr lang="en-US" sz="2400" dirty="0" err="1" smtClean="0">
                      <a:sym typeface="Wingdings" panose="05000000000000000000" pitchFamily="2" charset="2"/>
                    </a:rPr>
                    <a:t>Dual</a:t>
                  </a:r>
                  <a:endParaRPr lang="en-US" sz="24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027544" y="476960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65170" y="529872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88845" y="58674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80255" y="5393289"/>
                <a:ext cx="412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</a:t>
                </a:r>
                <a:endParaRPr lang="en-US" sz="1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89427" y="5986460"/>
                <a:ext cx="49244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(n)T</a:t>
                </a:r>
                <a:endParaRPr lang="en-US" sz="14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90838" y="5976988"/>
                <a:ext cx="4443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(m)</a:t>
                </a:r>
                <a:endParaRPr lang="en-US" sz="14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96000" y="5483390"/>
                <a:ext cx="1960183" cy="384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086084" y="6236732"/>
                <a:ext cx="1960183" cy="577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173384" y="3942615"/>
              <a:ext cx="4861583" cy="66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2599" y="4136901"/>
            <a:ext cx="61061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Two good things:</a:t>
            </a:r>
          </a:p>
          <a:p>
            <a:r>
              <a:rPr lang="en-US" sz="1800" dirty="0" smtClean="0"/>
              <a:t>1. O(</a:t>
            </a:r>
            <a:r>
              <a:rPr lang="en-US" sz="1800" dirty="0" err="1" smtClean="0"/>
              <a:t>NxN</a:t>
            </a:r>
            <a:r>
              <a:rPr lang="en-US" sz="1800" dirty="0" smtClean="0"/>
              <a:t>) rather than much larger O(</a:t>
            </a:r>
            <a:r>
              <a:rPr lang="en-US" sz="1800" dirty="0" err="1"/>
              <a:t>D</a:t>
            </a:r>
            <a:r>
              <a:rPr lang="en-US" sz="1800" baseline="-25000" dirty="0" err="1" smtClean="0"/>
              <a:t>z</a:t>
            </a:r>
            <a:r>
              <a:rPr lang="en-US" sz="1800" dirty="0" err="1" smtClean="0"/>
              <a:t>xD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) matrix</a:t>
            </a:r>
          </a:p>
          <a:p>
            <a:r>
              <a:rPr lang="en-US" sz="1800" dirty="0" smtClean="0"/>
              <a:t>2. Instead of an explicit construction of </a:t>
            </a:r>
            <a:r>
              <a:rPr lang="en-US" sz="1800" dirty="0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(</a:t>
            </a:r>
            <a:r>
              <a:rPr lang="en-US" sz="1800" b="1" dirty="0" smtClean="0"/>
              <a:t>x</a:t>
            </a:r>
            <a:r>
              <a:rPr lang="en-US" sz="1800" dirty="0" smtClean="0"/>
              <a:t>)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=</a:t>
            </a:r>
            <a:r>
              <a:rPr lang="en-US" sz="1800" b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we </a:t>
            </a:r>
          </a:p>
          <a:p>
            <a:r>
              <a:rPr lang="en-US" sz="1800" dirty="0" smtClean="0"/>
              <a:t>    only need to specify k(</a:t>
            </a:r>
            <a:r>
              <a:rPr lang="en-US" sz="1800" b="1" dirty="0" smtClean="0"/>
              <a:t>x</a:t>
            </a:r>
            <a:r>
              <a:rPr lang="en-US" sz="1800" baseline="30000" dirty="0" smtClean="0"/>
              <a:t>(n)</a:t>
            </a:r>
            <a:r>
              <a:rPr lang="en-US" sz="1800" dirty="0" smtClean="0"/>
              <a:t>,</a:t>
            </a:r>
            <a:r>
              <a:rPr lang="en-US" sz="1800" b="1" dirty="0" smtClean="0"/>
              <a:t>x</a:t>
            </a:r>
            <a:r>
              <a:rPr lang="en-US" sz="1800" baseline="30000" dirty="0" smtClean="0"/>
              <a:t>(m)</a:t>
            </a:r>
            <a:r>
              <a:rPr lang="en-US" sz="1800" dirty="0" smtClean="0"/>
              <a:t>)=</a:t>
            </a:r>
            <a:r>
              <a:rPr lang="en-US" sz="1800" b="1" dirty="0" smtClean="0"/>
              <a:t>z</a:t>
            </a:r>
            <a:r>
              <a:rPr lang="en-US" sz="1800" baseline="30000" dirty="0" smtClean="0"/>
              <a:t>(n)</a:t>
            </a:r>
            <a:r>
              <a:rPr lang="en-US" sz="1800" baseline="30000" dirty="0" err="1" smtClean="0"/>
              <a:t>T</a:t>
            </a:r>
            <a:r>
              <a:rPr lang="en-US" sz="1200" dirty="0" err="1" smtClean="0">
                <a:sym typeface="Symbol" panose="05050102010706020507" pitchFamily="18" charset="2"/>
              </a:rPr>
              <a:t></a:t>
            </a:r>
            <a:r>
              <a:rPr lang="en-US" sz="1800" b="1" dirty="0" err="1" smtClean="0"/>
              <a:t>z</a:t>
            </a:r>
            <a:r>
              <a:rPr lang="en-US" sz="1800" baseline="30000" dirty="0" smtClean="0"/>
              <a:t>(m)</a:t>
            </a:r>
            <a:r>
              <a:rPr lang="en-US" sz="1800" dirty="0" smtClean="0"/>
              <a:t> without tedious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specification of </a:t>
            </a:r>
            <a:r>
              <a:rPr lang="en-US" sz="1800" dirty="0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(</a:t>
            </a:r>
            <a:r>
              <a:rPr lang="en-US" sz="1800" b="1" dirty="0" smtClean="0"/>
              <a:t>x</a:t>
            </a:r>
            <a:r>
              <a:rPr lang="en-US" sz="1800" dirty="0" smtClean="0"/>
              <a:t>)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=</a:t>
            </a:r>
            <a:r>
              <a:rPr lang="en-US" sz="1800" b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 which could be infinite dimensional.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            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4079" y="2231555"/>
            <a:ext cx="525121" cy="15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131" y="1188740"/>
            <a:ext cx="3191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NxN</a:t>
            </a:r>
            <a:r>
              <a:rPr lang="en-US" sz="1600" b="1" dirty="0" smtClean="0">
                <a:solidFill>
                  <a:srgbClr val="FF0000"/>
                </a:solidFill>
              </a:rPr>
              <a:t> matrix to invert, not a </a:t>
            </a:r>
            <a:r>
              <a:rPr lang="en-US" sz="1600" b="1" dirty="0" err="1" smtClean="0">
                <a:solidFill>
                  <a:srgbClr val="FF0000"/>
                </a:solidFill>
              </a:rPr>
              <a:t>D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1600" b="1" dirty="0" err="1" smtClean="0">
                <a:solidFill>
                  <a:srgbClr val="FF0000"/>
                </a:solidFill>
              </a:rPr>
              <a:t>xD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86334" y="5578746"/>
            <a:ext cx="3742443" cy="1260600"/>
            <a:chOff x="6640487" y="2272859"/>
            <a:chExt cx="3742443" cy="1260600"/>
          </a:xfrm>
        </p:grpSpPr>
        <p:sp>
          <p:nvSpPr>
            <p:cNvPr id="17" name="Rectangle 16"/>
            <p:cNvSpPr/>
            <p:nvPr/>
          </p:nvSpPr>
          <p:spPr>
            <a:xfrm>
              <a:off x="6640487" y="2272859"/>
              <a:ext cx="3742443" cy="126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29494" y="2400675"/>
              <a:ext cx="3295134" cy="1003485"/>
              <a:chOff x="5791200" y="3839932"/>
              <a:chExt cx="3295134" cy="100348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935924" y="3839932"/>
                <a:ext cx="3142568" cy="1003485"/>
                <a:chOff x="5935924" y="3839932"/>
                <a:chExt cx="3142568" cy="100348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935924" y="3839932"/>
                  <a:ext cx="3006313" cy="334777"/>
                  <a:chOff x="6348359" y="4068580"/>
                  <a:chExt cx="3006313" cy="334777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48359" y="4090850"/>
                    <a:ext cx="8996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</a:t>
                    </a:r>
                    <a:endParaRPr lang="en-US" sz="1400" b="1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219151" y="4095580"/>
                    <a:ext cx="213552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/>
                      <a:t>y</a:t>
                    </a:r>
                    <a:r>
                      <a:rPr lang="en-US" sz="1400" baseline="-25000" dirty="0"/>
                      <a:t>1</a:t>
                    </a:r>
                    <a:r>
                      <a:rPr lang="en-US" sz="1400" dirty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/>
                      <a:t> </a:t>
                    </a:r>
                    <a:r>
                      <a:rPr lang="en-US" sz="1400" b="1" dirty="0"/>
                      <a:t>z</a:t>
                    </a:r>
                    <a:r>
                      <a:rPr lang="en-US" sz="1400" b="1" baseline="-25000" dirty="0"/>
                      <a:t>1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788136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5943600" y="4087181"/>
                  <a:ext cx="3033564" cy="334777"/>
                  <a:chOff x="6348359" y="4068580"/>
                  <a:chExt cx="3033564" cy="334777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348359" y="4090850"/>
                    <a:ext cx="8996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endParaRPr lang="en-US" sz="1400" b="1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7219151" y="4095580"/>
                    <a:ext cx="216277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788136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5935924" y="4508640"/>
                  <a:ext cx="3142568" cy="334777"/>
                  <a:chOff x="6348359" y="4068580"/>
                  <a:chExt cx="3142568" cy="334777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348359" y="4090850"/>
                    <a:ext cx="92685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N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</a:t>
                    </a:r>
                    <a:endParaRPr lang="en-US" sz="1400" b="1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7219151" y="4095580"/>
                    <a:ext cx="227177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/>
                      <a:t>N</a:t>
                    </a:r>
                    <a:r>
                      <a:rPr lang="en-US" sz="1400" b="1" baseline="-25000" dirty="0" smtClean="0"/>
                      <a:t>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 err="1" smtClean="0"/>
                      <a:t>y</a:t>
                    </a:r>
                    <a:r>
                      <a:rPr lang="en-US" sz="1400" baseline="-25000" dirty="0" err="1"/>
                      <a:t>N</a:t>
                    </a:r>
                    <a:r>
                      <a:rPr lang="en-US" sz="1400" dirty="0" err="1" smtClean="0"/>
                      <a:t>y</a:t>
                    </a:r>
                    <a:r>
                      <a:rPr lang="en-US" sz="1400" baseline="-25000" dirty="0" err="1" smtClean="0"/>
                      <a:t>N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baseline="-25000" dirty="0" smtClean="0"/>
                      <a:t>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8882031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936764" y="4179913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051357" y="4191000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543800" y="4202087"/>
                  <a:ext cx="492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346758" y="4213174"/>
                  <a:ext cx="492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</p:grpSp>
          <p:sp>
            <p:nvSpPr>
              <p:cNvPr id="15" name="Double Bracket 14"/>
              <p:cNvSpPr/>
              <p:nvPr/>
            </p:nvSpPr>
            <p:spPr>
              <a:xfrm>
                <a:off x="5791200" y="3850298"/>
                <a:ext cx="3295134" cy="97150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801" y="1579959"/>
            <a:ext cx="3034414" cy="10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</a:t>
            </a:r>
            <a:r>
              <a:rPr lang="en-US" altLang="zh-CN" sz="6000" dirty="0" smtClean="0">
                <a:solidFill>
                  <a:srgbClr val="000000"/>
                </a:solidFill>
              </a:rPr>
              <a:t>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38" y="1297632"/>
            <a:ext cx="826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I: Previously we did construction,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941658" y="1743833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33400" y="4489979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="1" dirty="0" smtClean="0"/>
              <a:t>(x,</a:t>
            </a:r>
            <a:r>
              <a:rPr lang="en-US" sz="2000" dirty="0" smtClean="0"/>
              <a:t> </a:t>
            </a:r>
            <a:r>
              <a:rPr lang="en-US" sz="2000" b="1" dirty="0" smtClean="0"/>
              <a:t>y) =  (1+x</a:t>
            </a:r>
            <a:r>
              <a:rPr lang="en-US" sz="2000" b="1" baseline="30000" dirty="0" smtClean="0"/>
              <a:t>T</a:t>
            </a:r>
            <a:r>
              <a:rPr lang="en-US" sz="2000" b="1" dirty="0" smtClean="0"/>
              <a:t>y) = </a:t>
            </a:r>
            <a:r>
              <a:rPr lang="en-US" sz="2000" dirty="0"/>
              <a:t>(1+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=  </a:t>
            </a:r>
            <a:r>
              <a:rPr lang="en-US" sz="2000" dirty="0" smtClean="0"/>
              <a:t>(1+ x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+ x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963892" y="2283132"/>
            <a:ext cx="48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34428" y="3640733"/>
            <a:ext cx="844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II: Previously we did construction,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’).</a:t>
            </a:r>
          </a:p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               How about specify K(</a:t>
            </a:r>
            <a:r>
              <a:rPr lang="en-US" sz="2400" b="1" dirty="0" err="1" smtClean="0">
                <a:sym typeface="Wingdings" panose="05000000000000000000" pitchFamily="2" charset="2"/>
              </a:rPr>
              <a:t>x,y</a:t>
            </a:r>
            <a:r>
              <a:rPr lang="en-US" sz="2400" dirty="0" smtClean="0">
                <a:sym typeface="Wingdings" panose="05000000000000000000" pitchFamily="2" charset="2"/>
              </a:rPr>
              <a:t>) and find </a:t>
            </a:r>
            <a:r>
              <a:rPr lang="en-US" sz="2400" b="1" dirty="0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06806" y="2727431"/>
            <a:ext cx="7940700" cy="744958"/>
            <a:chOff x="706806" y="2727431"/>
            <a:chExt cx="7940700" cy="74495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20786" y="2804757"/>
              <a:ext cx="0" cy="250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6806" y="3010724"/>
              <a:ext cx="7940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="1" dirty="0" smtClean="0"/>
                <a:t>(x,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y)</a:t>
              </a:r>
              <a:r>
                <a:rPr lang="en-US" sz="2400" dirty="0" smtClean="0"/>
                <a:t>=</a:t>
              </a:r>
              <a:r>
                <a:rPr lang="en-US" sz="2400" b="1" dirty="0"/>
                <a:t> </a:t>
              </a:r>
              <a:r>
                <a:rPr lang="en-US" sz="2400" dirty="0" smtClean="0"/>
                <a:t> </a:t>
              </a:r>
              <a:r>
                <a:rPr lang="en-US" sz="2400" b="1" dirty="0" err="1" smtClean="0"/>
                <a:t>z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ym typeface="Symbol" panose="05050102010706020507" pitchFamily="18" charset="2"/>
                </a:rPr>
                <a:t>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z’ = </a:t>
              </a:r>
              <a:r>
                <a:rPr lang="en-US" sz="2400" dirty="0" smtClean="0"/>
                <a:t>1+ 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+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baseline="30000" dirty="0" smtClean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y</a:t>
              </a:r>
              <a:r>
                <a:rPr lang="en-US" sz="2400" baseline="-25000" dirty="0"/>
                <a:t>1</a:t>
              </a:r>
              <a:r>
                <a:rPr lang="en-US" sz="2400" baseline="30000" dirty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3590" y="2727431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Easy K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07840" y="30383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967486" y="2690433"/>
            <a:ext cx="888480" cy="400110"/>
            <a:chOff x="4967486" y="2690433"/>
            <a:chExt cx="888480" cy="400110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5843836" y="2739565"/>
              <a:ext cx="12130" cy="3435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67486" y="2690433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Hard z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398562" y="5156775"/>
            <a:ext cx="1402043" cy="400110"/>
            <a:chOff x="4038481" y="2790223"/>
            <a:chExt cx="1402043" cy="40011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5428395" y="2813248"/>
              <a:ext cx="12129" cy="37708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038481" y="2790223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     z? Hard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41658" y="5682800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x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293" y="6167735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1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/>
      <p:bldP spid="76" grpId="0"/>
      <p:bldP spid="87" grpId="0"/>
      <p:bldP spid="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79344" y="4774613"/>
            <a:ext cx="5953874" cy="421848"/>
            <a:chOff x="3785726" y="4796099"/>
            <a:chExt cx="5953874" cy="421848"/>
          </a:xfrm>
        </p:grpSpPr>
        <p:grpSp>
          <p:nvGrpSpPr>
            <p:cNvPr id="18" name="Group 17"/>
            <p:cNvGrpSpPr/>
            <p:nvPr/>
          </p:nvGrpSpPr>
          <p:grpSpPr>
            <a:xfrm>
              <a:off x="3785726" y="4796099"/>
              <a:ext cx="5953874" cy="421848"/>
              <a:chOff x="3785726" y="4796099"/>
              <a:chExt cx="5953874" cy="42184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945590" y="4796099"/>
                <a:ext cx="1667144" cy="421848"/>
                <a:chOff x="7440202" y="4436310"/>
                <a:chExt cx="1667144" cy="42184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7440202" y="4436310"/>
                  <a:ext cx="1562100" cy="421848"/>
                  <a:chOff x="7440202" y="4436310"/>
                  <a:chExt cx="1562100" cy="421848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440202" y="4505733"/>
                    <a:ext cx="1562100" cy="352425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468710" y="4436310"/>
                    <a:ext cx="26802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~</a:t>
                    </a:r>
                    <a:endParaRPr lang="en-US" sz="1200" dirty="0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8736732" y="4547036"/>
                  <a:ext cx="370614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= 1</a:t>
                  </a:r>
                  <a:endParaRPr lang="en-US" sz="1100" dirty="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785726" y="4884506"/>
                <a:ext cx="59538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 obtained by substituting</a:t>
                </a:r>
                <a:r>
                  <a:rPr lang="en-US" sz="1200" b="1" dirty="0" smtClean="0"/>
                  <a:t> w </a:t>
                </a:r>
                <a:r>
                  <a:rPr lang="en-US" sz="1200" dirty="0" smtClean="0"/>
                  <a:t>into                                            and solving for b in terms K(</a:t>
                </a:r>
                <a:r>
                  <a:rPr lang="en-US" sz="1200" b="1" dirty="0" err="1" smtClean="0"/>
                  <a:t>x,x</a:t>
                </a:r>
                <a:r>
                  <a:rPr lang="en-US" sz="1200" b="1" dirty="0" smtClean="0"/>
                  <a:t>’)</a:t>
                </a:r>
                <a:endParaRPr lang="en-US" sz="1200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418410" y="4813273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~</a:t>
              </a:r>
              <a:endParaRPr lang="en-US" sz="1100" dirty="0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</a:t>
            </a:r>
            <a:r>
              <a:rPr lang="en-US" altLang="zh-CN" sz="6000" dirty="0" smtClean="0">
                <a:solidFill>
                  <a:srgbClr val="000000"/>
                </a:solidFill>
              </a:rPr>
              <a:t>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83" y="929384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III: Gaussian kernel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7722" y="1828800"/>
            <a:ext cx="6482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(-(x-x’)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/>
              <a:t>exp</a:t>
            </a:r>
            <a:r>
              <a:rPr lang="en-US" sz="2400" dirty="0" smtClean="0"/>
              <a:t>(-x’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infty</a:t>
            </a:r>
            <a:r>
              <a:rPr lang="en-US" sz="2400" dirty="0" smtClean="0"/>
              <a:t> 2(x)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(x’)</a:t>
            </a:r>
            <a:r>
              <a:rPr lang="en-US" sz="2400" baseline="30000" dirty="0" smtClean="0"/>
              <a:t>k</a:t>
            </a:r>
            <a:r>
              <a:rPr lang="en-US" sz="2400" baseline="30000" dirty="0"/>
              <a:t> </a:t>
            </a:r>
            <a:r>
              <a:rPr lang="en-US" sz="2400" dirty="0" smtClean="0"/>
              <a:t>/k!</a:t>
            </a:r>
          </a:p>
          <a:p>
            <a:endParaRPr lang="en-US" sz="2400" dirty="0"/>
          </a:p>
          <a:p>
            <a:r>
              <a:rPr lang="en-US" sz="2400" dirty="0" smtClean="0"/>
              <a:t>             = </a:t>
            </a:r>
            <a:r>
              <a:rPr lang="en-US" sz="2400" dirty="0" err="1"/>
              <a:t>exp</a:t>
            </a:r>
            <a:r>
              <a:rPr lang="en-US" sz="2400" dirty="0"/>
              <a:t>(-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/>
              <a:t>exp</a:t>
            </a:r>
            <a:r>
              <a:rPr lang="en-US" sz="2400" dirty="0" smtClean="0"/>
              <a:t>(-x’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Symbol" panose="05050102010706020507" pitchFamily="18" charset="2"/>
              </a:rPr>
              <a:t>[ 1 + </a:t>
            </a:r>
            <a:r>
              <a:rPr lang="en-US" sz="2400" dirty="0" smtClean="0">
                <a:cs typeface="Times New Roman" panose="02020603050405020304" pitchFamily="18" charset="0"/>
              </a:rPr>
              <a:t>2xx’ +x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cs typeface="Times New Roman" panose="02020603050405020304" pitchFamily="18" charset="0"/>
              </a:rPr>
              <a:t> x’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cs typeface="Times New Roman" panose="02020603050405020304" pitchFamily="18" charset="0"/>
              </a:rPr>
              <a:t> + …]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22" y="4466004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 ok, we only need 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to classify new points!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522" y="5040189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Why? Answer: </a:t>
            </a:r>
            <a:r>
              <a:rPr lang="en-US" sz="2400" b="1" dirty="0" smtClean="0"/>
              <a:t>ŵ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z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and g(</a:t>
            </a:r>
            <a:r>
              <a:rPr lang="en-US" sz="2400" b="1" dirty="0" smtClean="0"/>
              <a:t>x</a:t>
            </a:r>
            <a:r>
              <a:rPr lang="en-US" sz="2400" dirty="0" smtClean="0"/>
              <a:t>)=sign(</a:t>
            </a:r>
            <a:r>
              <a:rPr lang="en-US" sz="2400" b="1" dirty="0" err="1"/>
              <a:t>ŵ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00" y="5568206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Substitute </a:t>
            </a:r>
            <a:r>
              <a:rPr lang="en-US" sz="2400" b="1" dirty="0" smtClean="0"/>
              <a:t>ŵ </a:t>
            </a:r>
            <a:r>
              <a:rPr lang="en-US" sz="2400" dirty="0" smtClean="0"/>
              <a:t>into g</a:t>
            </a:r>
            <a:r>
              <a:rPr lang="en-US" sz="2400" b="1" dirty="0" smtClean="0"/>
              <a:t>(x) </a:t>
            </a:r>
            <a:r>
              <a:rPr lang="en-US" sz="2400" dirty="0" smtClean="0"/>
              <a:t>gives</a:t>
            </a:r>
            <a:r>
              <a:rPr lang="en-US" sz="2400" b="1" dirty="0" smtClean="0"/>
              <a:t> </a:t>
            </a:r>
            <a:r>
              <a:rPr lang="en-US" sz="2400" dirty="0" smtClean="0"/>
              <a:t>g(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b="1" dirty="0" err="1" smtClean="0"/>
              <a:t>z</a:t>
            </a:r>
            <a:r>
              <a:rPr lang="en-US" sz="2400" b="1" baseline="30000" dirty="0" err="1" smtClean="0"/>
              <a:t>T</a:t>
            </a:r>
            <a:r>
              <a:rPr lang="en-US" sz="1200" dirty="0" err="1" smtClean="0">
                <a:sym typeface="Symbol" panose="05050102010706020507" pitchFamily="18" charset="2"/>
              </a:rPr>
              <a:t></a:t>
            </a:r>
            <a:r>
              <a:rPr lang="en-US" sz="2400" b="1" dirty="0" err="1" smtClean="0"/>
              <a:t>z</a:t>
            </a:r>
            <a:r>
              <a:rPr lang="en-US" sz="2400" b="1" baseline="-25000" dirty="0" err="1" smtClean="0"/>
              <a:t>n</a:t>
            </a:r>
            <a:r>
              <a:rPr lang="en-US" sz="2400" b="1" dirty="0" smtClean="0"/>
              <a:t>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987" y="6111614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x,x</a:t>
            </a:r>
            <a:r>
              <a:rPr lang="en-US" sz="2400" b="1" baseline="-25000" dirty="0" err="1"/>
              <a:t>n</a:t>
            </a:r>
            <a:r>
              <a:rPr lang="en-US" sz="2400" b="1" dirty="0" smtClean="0"/>
              <a:t> ) </a:t>
            </a:r>
            <a:r>
              <a:rPr lang="en-US" sz="2400" dirty="0" smtClean="0"/>
              <a:t>+ b)</a:t>
            </a:r>
            <a:r>
              <a:rPr lang="en-US" sz="2400" dirty="0" smtClean="0">
                <a:sym typeface="Wingdings" panose="05000000000000000000" pitchFamily="2" charset="2"/>
              </a:rPr>
              <a:t>pred.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7158" y="6220544"/>
            <a:ext cx="37818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need to find </a:t>
            </a:r>
            <a:r>
              <a:rPr lang="en-US" sz="1800" b="1" dirty="0" smtClean="0"/>
              <a:t>z</a:t>
            </a:r>
            <a:r>
              <a:rPr lang="en-US" sz="1800" dirty="0" smtClean="0"/>
              <a:t>, only specify K(</a:t>
            </a:r>
            <a:r>
              <a:rPr lang="en-US" sz="1800" b="1" dirty="0" err="1" smtClean="0"/>
              <a:t>x,x</a:t>
            </a:r>
            <a:r>
              <a:rPr lang="en-US" sz="1800" b="1" dirty="0" smtClean="0"/>
              <a:t>’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0" y="3869388"/>
            <a:ext cx="8394453" cy="474012"/>
            <a:chOff x="533400" y="3869388"/>
            <a:chExt cx="8394453" cy="474012"/>
          </a:xfrm>
        </p:grpSpPr>
        <p:sp>
          <p:nvSpPr>
            <p:cNvPr id="2" name="TextBox 1"/>
            <p:cNvSpPr txBox="1"/>
            <p:nvPr/>
          </p:nvSpPr>
          <p:spPr>
            <a:xfrm>
              <a:off x="5867400" y="3881735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Infinite dimensional z !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3869388"/>
              <a:ext cx="62457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Therefore z(x) = </a:t>
              </a:r>
              <a:r>
                <a:rPr lang="en-US" sz="2400" dirty="0" err="1"/>
                <a:t>exp</a:t>
              </a:r>
              <a:r>
                <a:rPr lang="en-US" sz="2400" dirty="0"/>
                <a:t>(-</a:t>
              </a:r>
              <a:r>
                <a:rPr lang="en-US" sz="2400" dirty="0" smtClean="0"/>
                <a:t>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dirty="0" smtClean="0">
                  <a:latin typeface="Symbol" panose="05050102010706020507" pitchFamily="18" charset="2"/>
                </a:rPr>
                <a:t>[ </a:t>
              </a:r>
              <a:r>
                <a:rPr lang="en-US" sz="2400" dirty="0">
                  <a:latin typeface="Symbol" panose="05050102010706020507" pitchFamily="18" charset="2"/>
                </a:rPr>
                <a:t>1 </a:t>
              </a:r>
              <a:r>
                <a:rPr lang="en-US" sz="2400" dirty="0" smtClean="0">
                  <a:latin typeface="Symbol" panose="05050102010706020507" pitchFamily="18" charset="2"/>
                </a:rPr>
                <a:t>, </a:t>
              </a:r>
              <a:r>
                <a:rPr lang="en-US" sz="2400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</a:t>
              </a:r>
              <a:r>
                <a:rPr lang="en-US" sz="2400" dirty="0" smtClean="0">
                  <a:cs typeface="Times New Roman" panose="02020603050405020304" pitchFamily="18" charset="0"/>
                </a:rPr>
                <a:t>2x , x</a:t>
              </a:r>
              <a:r>
                <a:rPr lang="en-US" sz="2400" baseline="30000" dirty="0" smtClean="0">
                  <a:cs typeface="Times New Roman" panose="02020603050405020304" pitchFamily="18" charset="0"/>
                </a:rPr>
                <a:t>2</a:t>
              </a:r>
              <a:r>
                <a:rPr lang="en-US" sz="2400" dirty="0" smtClean="0">
                  <a:cs typeface="Times New Roman" panose="02020603050405020304" pitchFamily="18" charset="0"/>
                </a:rPr>
                <a:t>, …].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80917" y="5442404"/>
            <a:ext cx="1438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obtained from </a:t>
            </a:r>
            <a:r>
              <a:rPr lang="en-US" sz="900" b="1" dirty="0" err="1" smtClean="0">
                <a:solidFill>
                  <a:srgbClr val="FF0000"/>
                </a:solidFill>
              </a:rPr>
              <a:t>dL</a:t>
            </a:r>
            <a:r>
              <a:rPr lang="en-US" sz="900" b="1" dirty="0" smtClean="0">
                <a:solidFill>
                  <a:srgbClr val="FF0000"/>
                </a:solidFill>
              </a:rPr>
              <a:t>/</a:t>
            </a:r>
            <a:r>
              <a:rPr lang="en-US" sz="900" b="1" dirty="0" err="1" smtClean="0">
                <a:solidFill>
                  <a:srgbClr val="FF0000"/>
                </a:solidFill>
              </a:rPr>
              <a:t>dw</a:t>
            </a:r>
            <a:r>
              <a:rPr lang="en-US" sz="9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900" b="1" dirty="0" smtClean="0">
                <a:solidFill>
                  <a:srgbClr val="FF0000"/>
                </a:solidFill>
              </a:rPr>
              <a:t> = 0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5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Summary: Kernel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7524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Pick suitable K(</a:t>
            </a:r>
            <a:r>
              <a:rPr lang="en-US" sz="2400" b="1" dirty="0" err="1" smtClean="0"/>
              <a:t>x,x</a:t>
            </a:r>
            <a:r>
              <a:rPr lang="en-US" sz="2400" b="1" dirty="0" smtClean="0"/>
              <a:t>’) </a:t>
            </a:r>
            <a:r>
              <a:rPr lang="en-US" sz="2400" dirty="0" smtClean="0"/>
              <a:t>= </a:t>
            </a:r>
            <a:r>
              <a:rPr lang="en-US" sz="2400" dirty="0" err="1" smtClean="0"/>
              <a:t>exp</a:t>
            </a:r>
            <a:r>
              <a:rPr lang="en-US" sz="2400" dirty="0" smtClean="0"/>
              <a:t>(-(</a:t>
            </a:r>
            <a:r>
              <a:rPr lang="en-US" sz="2400" b="1" dirty="0" smtClean="0"/>
              <a:t>x-x</a:t>
            </a:r>
            <a:r>
              <a:rPr lang="en-US" sz="2400" dirty="0" smtClean="0"/>
              <a:t>’)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so that K symmetric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and positive semi-definite       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9" y="2590800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Solve for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>
                <a:cs typeface="Times New Roman" panose="02020603050405020304" pitchFamily="18" charset="0"/>
              </a:rPr>
              <a:t>n</a:t>
            </a:r>
            <a:r>
              <a:rPr lang="en-US" sz="2400" dirty="0" smtClean="0"/>
              <a:t> the reduced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73639" y="4129181"/>
            <a:ext cx="3742443" cy="1260600"/>
            <a:chOff x="6640487" y="2272859"/>
            <a:chExt cx="3742443" cy="1260600"/>
          </a:xfrm>
        </p:grpSpPr>
        <p:sp>
          <p:nvSpPr>
            <p:cNvPr id="14" name="Rectangle 13"/>
            <p:cNvSpPr/>
            <p:nvPr/>
          </p:nvSpPr>
          <p:spPr>
            <a:xfrm>
              <a:off x="6640487" y="2272859"/>
              <a:ext cx="3742443" cy="126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29494" y="2400675"/>
              <a:ext cx="3295134" cy="1003485"/>
              <a:chOff x="5791200" y="3839932"/>
              <a:chExt cx="3295134" cy="100348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935924" y="3839932"/>
                <a:ext cx="3142568" cy="1003485"/>
                <a:chOff x="5935924" y="3839932"/>
                <a:chExt cx="3142568" cy="1003485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5935924" y="3839932"/>
                  <a:ext cx="3006313" cy="334777"/>
                  <a:chOff x="6348359" y="4068580"/>
                  <a:chExt cx="3006313" cy="334777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348359" y="4090850"/>
                    <a:ext cx="8996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</a:t>
                    </a:r>
                    <a:endParaRPr lang="en-US" sz="1400" b="1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219151" y="4095580"/>
                    <a:ext cx="213552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/>
                      <a:t>y</a:t>
                    </a:r>
                    <a:r>
                      <a:rPr lang="en-US" sz="1400" baseline="-25000" dirty="0"/>
                      <a:t>1</a:t>
                    </a:r>
                    <a:r>
                      <a:rPr lang="en-US" sz="1400" dirty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/>
                      <a:t> </a:t>
                    </a:r>
                    <a:r>
                      <a:rPr lang="en-US" sz="1400" b="1" dirty="0"/>
                      <a:t>z</a:t>
                    </a:r>
                    <a:r>
                      <a:rPr lang="en-US" sz="1400" b="1" baseline="-25000" dirty="0"/>
                      <a:t>1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788136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943600" y="4087181"/>
                  <a:ext cx="3033564" cy="334777"/>
                  <a:chOff x="6348359" y="4068580"/>
                  <a:chExt cx="3033564" cy="334777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348359" y="4090850"/>
                    <a:ext cx="8996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endParaRPr lang="en-US" sz="1400" b="1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7219151" y="4095580"/>
                    <a:ext cx="216277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788136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935924" y="4508640"/>
                  <a:ext cx="3142568" cy="334777"/>
                  <a:chOff x="6348359" y="4068580"/>
                  <a:chExt cx="3142568" cy="334777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348359" y="4090850"/>
                    <a:ext cx="92685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N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</a:t>
                    </a:r>
                    <a:endParaRPr lang="en-US" sz="1400" b="1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219151" y="4095580"/>
                    <a:ext cx="227177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/>
                      <a:t>N</a:t>
                    </a:r>
                    <a:r>
                      <a:rPr lang="en-US" sz="1400" b="1" baseline="-25000" dirty="0" smtClean="0"/>
                      <a:t>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 err="1" smtClean="0"/>
                      <a:t>y</a:t>
                    </a:r>
                    <a:r>
                      <a:rPr lang="en-US" sz="1400" baseline="-25000" dirty="0" err="1"/>
                      <a:t>N</a:t>
                    </a:r>
                    <a:r>
                      <a:rPr lang="en-US" sz="1400" dirty="0" err="1" smtClean="0"/>
                      <a:t>y</a:t>
                    </a:r>
                    <a:r>
                      <a:rPr lang="en-US" sz="1400" baseline="-25000" dirty="0" err="1" smtClean="0"/>
                      <a:t>N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baseline="-25000" dirty="0" smtClean="0"/>
                      <a:t>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882031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5936764" y="4179913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051357" y="4191000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43800" y="4202087"/>
                  <a:ext cx="492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346758" y="4213174"/>
                  <a:ext cx="492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</p:grpSp>
          <p:sp>
            <p:nvSpPr>
              <p:cNvPr id="17" name="Double Bracket 16"/>
              <p:cNvSpPr/>
              <p:nvPr/>
            </p:nvSpPr>
            <p:spPr>
              <a:xfrm>
                <a:off x="5791200" y="3850298"/>
                <a:ext cx="3295134" cy="97150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125985" y="3754590"/>
            <a:ext cx="4470964" cy="1851627"/>
            <a:chOff x="1026480" y="5054889"/>
            <a:chExt cx="4470964" cy="1851627"/>
          </a:xfrm>
        </p:grpSpPr>
        <p:sp>
          <p:nvSpPr>
            <p:cNvPr id="42" name="Rectangle 41"/>
            <p:cNvSpPr/>
            <p:nvPr/>
          </p:nvSpPr>
          <p:spPr>
            <a:xfrm>
              <a:off x="1124941" y="5054889"/>
              <a:ext cx="4372503" cy="1851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uble Bracket 44"/>
            <p:cNvSpPr/>
            <p:nvPr/>
          </p:nvSpPr>
          <p:spPr>
            <a:xfrm>
              <a:off x="1030255" y="5177667"/>
              <a:ext cx="4241732" cy="1517853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26480" y="5077880"/>
              <a:ext cx="4136586" cy="461665"/>
              <a:chOff x="1026480" y="5077880"/>
              <a:chExt cx="4136586" cy="46166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26480" y="5197722"/>
                <a:ext cx="1138453" cy="330803"/>
                <a:chOff x="1026480" y="5197722"/>
                <a:chExt cx="1138453" cy="330803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1026480" y="5220748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245144" y="5077880"/>
                <a:ext cx="492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2092404" y="5181600"/>
                <a:ext cx="1138453" cy="330803"/>
                <a:chOff x="1026480" y="5197722"/>
                <a:chExt cx="1138453" cy="330803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1026480" y="5220748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3970111" y="5169081"/>
                <a:ext cx="1192955" cy="330803"/>
                <a:chOff x="1026480" y="5197722"/>
                <a:chExt cx="1192955" cy="330803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1026480" y="5220748"/>
                  <a:ext cx="11929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N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1045491" y="5481935"/>
              <a:ext cx="4136586" cy="461665"/>
              <a:chOff x="1026480" y="5077880"/>
              <a:chExt cx="4136586" cy="461665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26480" y="5197722"/>
                <a:ext cx="1138453" cy="330803"/>
                <a:chOff x="1026480" y="5197722"/>
                <a:chExt cx="1138453" cy="330803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1026480" y="5220748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3245144" y="5077880"/>
                <a:ext cx="492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2092404" y="5181600"/>
                <a:ext cx="1164101" cy="330803"/>
                <a:chOff x="1026480" y="5197722"/>
                <a:chExt cx="1164101" cy="33080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1026480" y="5220748"/>
                  <a:ext cx="11641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 ,x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970111" y="5169081"/>
                <a:ext cx="1192955" cy="330803"/>
                <a:chOff x="1026480" y="5197722"/>
                <a:chExt cx="1192955" cy="330803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1026480" y="5220748"/>
                  <a:ext cx="11929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N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</p:grpSp>
        <p:sp>
          <p:nvSpPr>
            <p:cNvPr id="90" name="TextBox 89"/>
            <p:cNvSpPr txBox="1"/>
            <p:nvPr/>
          </p:nvSpPr>
          <p:spPr>
            <a:xfrm>
              <a:off x="1408773" y="5881370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403158" y="5862935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76600" y="5844500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10002" y="5836170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75471" y="6172200"/>
              <a:ext cx="4163837" cy="461665"/>
              <a:chOff x="1026480" y="5077880"/>
              <a:chExt cx="4163837" cy="46166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26480" y="5197722"/>
                <a:ext cx="1199367" cy="330803"/>
                <a:chOff x="1026480" y="5197722"/>
                <a:chExt cx="1199367" cy="330803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026480" y="5220748"/>
                  <a:ext cx="11993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baseline="-25000" dirty="0" smtClean="0"/>
                    <a:t> </a:t>
                  </a:r>
                  <a:r>
                    <a:rPr lang="en-US" sz="1050" b="1" dirty="0" smtClean="0">
                      <a:sym typeface="Symbol" panose="05050102010706020507" pitchFamily="18" charset="2"/>
                    </a:rPr>
                    <a:t>, 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3245144" y="5077880"/>
                <a:ext cx="492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2092404" y="5181600"/>
                <a:ext cx="1213794" cy="330803"/>
                <a:chOff x="1026480" y="5197722"/>
                <a:chExt cx="1213794" cy="330803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1026480" y="5220748"/>
                  <a:ext cx="12137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 </a:t>
                  </a:r>
                  <a:r>
                    <a:rPr lang="en-US" sz="1050" b="1" dirty="0" smtClean="0">
                      <a:sym typeface="Symbol" panose="05050102010706020507" pitchFamily="18" charset="2"/>
                    </a:rPr>
                    <a:t>, 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970111" y="5169081"/>
                <a:ext cx="1220206" cy="330803"/>
                <a:chOff x="1026480" y="5197722"/>
                <a:chExt cx="1220206" cy="330803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026480" y="5220748"/>
                  <a:ext cx="12202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N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baseline="-25000" dirty="0" smtClean="0"/>
                    <a:t>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</p:grp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44" y="2984483"/>
            <a:ext cx="3575600" cy="84282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4960544" y="3002561"/>
            <a:ext cx="10791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K(</a:t>
            </a:r>
            <a:r>
              <a:rPr lang="en-US" sz="2000" b="1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,</a:t>
            </a:r>
            <a:r>
              <a:rPr lang="en-US" sz="2000" b="1" dirty="0" err="1" smtClean="0"/>
              <a:t>x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83349" y="538101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Classify new </a:t>
            </a:r>
            <a:r>
              <a:rPr lang="en-US" sz="2400" b="1" dirty="0" smtClean="0"/>
              <a:t>x</a:t>
            </a:r>
            <a:r>
              <a:rPr lang="en-US" sz="2400" dirty="0" smtClean="0"/>
              <a:t> by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05514" y="5367709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g(</a:t>
            </a:r>
            <a:r>
              <a:rPr lang="en-US" sz="2400" b="1" dirty="0" smtClean="0"/>
              <a:t>x</a:t>
            </a:r>
            <a:r>
              <a:rPr lang="en-US" sz="2400" dirty="0" smtClean="0"/>
              <a:t>)=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x,x</a:t>
            </a:r>
            <a:r>
              <a:rPr lang="en-US" sz="2400" b="1" baseline="-25000" dirty="0" err="1"/>
              <a:t>n</a:t>
            </a:r>
            <a:r>
              <a:rPr lang="en-US" sz="2400" b="1" dirty="0" smtClean="0"/>
              <a:t> )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09" name="Rectangle 108"/>
          <p:cNvSpPr/>
          <p:nvPr/>
        </p:nvSpPr>
        <p:spPr>
          <a:xfrm>
            <a:off x="4962512" y="59820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K(</a:t>
            </a:r>
            <a:r>
              <a:rPr lang="en-US" sz="2000" b="1" dirty="0" err="1" smtClean="0"/>
              <a:t>x,x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 ) </a:t>
            </a:r>
            <a:r>
              <a:rPr lang="en-US" sz="2000" dirty="0"/>
              <a:t>= </a:t>
            </a:r>
            <a:r>
              <a:rPr lang="en-US" sz="2000" dirty="0" err="1"/>
              <a:t>exp</a:t>
            </a:r>
            <a:r>
              <a:rPr lang="en-US" sz="2000" dirty="0"/>
              <a:t>(-(</a:t>
            </a:r>
            <a:r>
              <a:rPr lang="en-US" sz="2000" b="1" dirty="0" smtClean="0"/>
              <a:t>x-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/>
              <a:t>) 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12" y="2519416"/>
            <a:ext cx="2477645" cy="1858234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2679983" y="5777709"/>
            <a:ext cx="2361059" cy="576053"/>
            <a:chOff x="2679983" y="6234909"/>
            <a:chExt cx="2361059" cy="576053"/>
          </a:xfrm>
        </p:grpSpPr>
        <p:sp>
          <p:nvSpPr>
            <p:cNvPr id="111" name="TextBox 110"/>
            <p:cNvSpPr txBox="1"/>
            <p:nvPr/>
          </p:nvSpPr>
          <p:spPr>
            <a:xfrm>
              <a:off x="2679983" y="6287742"/>
              <a:ext cx="150554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Sum over support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vectors in z-space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13" name="Straight Arrow Connector 112"/>
            <p:cNvCxnSpPr>
              <a:stCxn id="111" idx="3"/>
            </p:cNvCxnSpPr>
            <p:nvPr/>
          </p:nvCxnSpPr>
          <p:spPr>
            <a:xfrm flipV="1">
              <a:off x="4185523" y="6234909"/>
              <a:ext cx="855519" cy="3144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029407" y="6436196"/>
            <a:ext cx="5953874" cy="421848"/>
            <a:chOff x="3785726" y="4796099"/>
            <a:chExt cx="5953874" cy="421848"/>
          </a:xfrm>
        </p:grpSpPr>
        <p:grpSp>
          <p:nvGrpSpPr>
            <p:cNvPr id="116" name="Group 115"/>
            <p:cNvGrpSpPr/>
            <p:nvPr/>
          </p:nvGrpSpPr>
          <p:grpSpPr>
            <a:xfrm>
              <a:off x="3785726" y="4796099"/>
              <a:ext cx="5953874" cy="421848"/>
              <a:chOff x="3785726" y="4796099"/>
              <a:chExt cx="5953874" cy="421848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5945590" y="4796099"/>
                <a:ext cx="1667144" cy="421848"/>
                <a:chOff x="7440202" y="4436310"/>
                <a:chExt cx="1667144" cy="421848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7440202" y="4436310"/>
                  <a:ext cx="1562100" cy="421848"/>
                  <a:chOff x="7440202" y="4436310"/>
                  <a:chExt cx="1562100" cy="421848"/>
                </a:xfrm>
              </p:grpSpPr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440202" y="4505733"/>
                    <a:ext cx="1562100" cy="352425"/>
                  </a:xfrm>
                  <a:prstGeom prst="rect">
                    <a:avLst/>
                  </a:prstGeom>
                </p:spPr>
              </p:pic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8468710" y="4436310"/>
                    <a:ext cx="26802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~</a:t>
                    </a:r>
                    <a:endParaRPr lang="en-US" sz="1200" dirty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8736732" y="4547036"/>
                  <a:ext cx="370614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= 1</a:t>
                  </a:r>
                  <a:endParaRPr lang="en-US" sz="1100" dirty="0"/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3785726" y="4884506"/>
                <a:ext cx="59538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 obtained by substituting</a:t>
                </a:r>
                <a:r>
                  <a:rPr lang="en-US" sz="1200" b="1" dirty="0" smtClean="0"/>
                  <a:t> w </a:t>
                </a:r>
                <a:r>
                  <a:rPr lang="en-US" sz="1200" dirty="0" smtClean="0"/>
                  <a:t>into                                            and solving for b in terms K(</a:t>
                </a:r>
                <a:r>
                  <a:rPr lang="en-US" sz="1200" b="1" dirty="0" err="1" smtClean="0"/>
                  <a:t>x,x</a:t>
                </a:r>
                <a:r>
                  <a:rPr lang="en-US" sz="1200" b="1" dirty="0" smtClean="0"/>
                  <a:t>’)</a:t>
                </a:r>
                <a:endParaRPr lang="en-US" sz="1200" b="1" dirty="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5418410" y="4813273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~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56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6" grpId="0" animBg="1"/>
      <p:bldP spid="107" grpId="0"/>
      <p:bldP spid="108" grpId="0"/>
      <p:bldP spid="1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Soft Margin SVM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4709084"/>
            <a:ext cx="3579902" cy="519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96" y="543535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" y="2186940"/>
            <a:ext cx="9108281" cy="3886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533400"/>
            <a:ext cx="4281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Soft Margin SVM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2948851"/>
            <a:ext cx="7924800" cy="1013549"/>
            <a:chOff x="228600" y="2948851"/>
            <a:chExt cx="7924800" cy="1013549"/>
          </a:xfrm>
        </p:grpSpPr>
        <p:sp>
          <p:nvSpPr>
            <p:cNvPr id="3" name="Rectangle 2"/>
            <p:cNvSpPr/>
            <p:nvPr/>
          </p:nvSpPr>
          <p:spPr>
            <a:xfrm>
              <a:off x="3200400" y="3581400"/>
              <a:ext cx="4953000" cy="3810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2948851"/>
              <a:ext cx="2667000" cy="32774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7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Soft Margin SVM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562599"/>
            <a:ext cx="2099906" cy="519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96" y="543535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78" y="2372910"/>
            <a:ext cx="4393308" cy="1360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28600"/>
            <a:ext cx="9612679" cy="2024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52823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Linear SVM: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1000" y="-152400"/>
            <a:ext cx="982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4304" y="1637679"/>
            <a:ext cx="7777388" cy="827588"/>
            <a:chOff x="268104" y="2933079"/>
            <a:chExt cx="7777388" cy="827588"/>
          </a:xfrm>
        </p:grpSpPr>
        <p:sp>
          <p:nvSpPr>
            <p:cNvPr id="9" name="Rectangle 8"/>
            <p:cNvSpPr/>
            <p:nvPr/>
          </p:nvSpPr>
          <p:spPr>
            <a:xfrm>
              <a:off x="268104" y="3299002"/>
              <a:ext cx="23471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</a:rPr>
                <a:t>Non-linear SVM:</a:t>
              </a:r>
              <a:endParaRPr lang="en-US" altLang="zh-CN" sz="24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8887" y="2933079"/>
              <a:ext cx="5486605" cy="8275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5904" y="3651608"/>
            <a:ext cx="8606082" cy="3206392"/>
            <a:chOff x="405904" y="3651608"/>
            <a:chExt cx="8606082" cy="3206392"/>
          </a:xfrm>
        </p:grpSpPr>
        <p:sp>
          <p:nvSpPr>
            <p:cNvPr id="14" name="Rectangle 13"/>
            <p:cNvSpPr/>
            <p:nvPr/>
          </p:nvSpPr>
          <p:spPr>
            <a:xfrm>
              <a:off x="405904" y="3886200"/>
              <a:ext cx="24497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</a:rPr>
                <a:t>Dual-Space SVM:</a:t>
              </a:r>
              <a:endParaRPr lang="en-US" altLang="zh-CN" sz="24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7283" y="3651608"/>
              <a:ext cx="6314703" cy="32063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88150" y="-106722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Summary</a:t>
            </a:r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5181600"/>
            <a:ext cx="3473492" cy="126534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-30828" y="4368769"/>
            <a:ext cx="4244175" cy="1185342"/>
            <a:chOff x="229081" y="4268613"/>
            <a:chExt cx="4244175" cy="1185342"/>
          </a:xfrm>
          <a:solidFill>
            <a:srgbClr val="FFFF00"/>
          </a:solidFill>
        </p:grpSpPr>
        <p:sp>
          <p:nvSpPr>
            <p:cNvPr id="11" name="TextBox 10"/>
            <p:cNvSpPr txBox="1"/>
            <p:nvPr/>
          </p:nvSpPr>
          <p:spPr>
            <a:xfrm>
              <a:off x="229081" y="4268613"/>
              <a:ext cx="4244175" cy="92333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Kernel trick: don’t compute </a:t>
              </a:r>
              <a:r>
                <a:rPr lang="en-US" sz="1800" dirty="0" smtClean="0">
                  <a:sym typeface="Symbol" panose="05050102010706020507" pitchFamily="18" charset="2"/>
                </a:rPr>
                <a:t>-dimensional </a:t>
              </a:r>
            </a:p>
            <a:p>
              <a:r>
                <a:rPr lang="en-US" sz="1800" dirty="0" smtClean="0">
                  <a:sym typeface="Symbol" panose="05050102010706020507" pitchFamily="18" charset="2"/>
                </a:rPr>
                <a:t>vector </a:t>
              </a:r>
              <a:r>
                <a:rPr lang="en-US" sz="1800" b="1" dirty="0" smtClean="0"/>
                <a:t>z(x)</a:t>
              </a:r>
              <a:r>
                <a:rPr lang="en-US" sz="1800" dirty="0" smtClean="0"/>
                <a:t>, just specify K(</a:t>
              </a:r>
              <a:r>
                <a:rPr lang="en-US" sz="1800" b="1" dirty="0" smtClean="0"/>
                <a:t>x, x’) </a:t>
              </a:r>
              <a:r>
                <a:rPr lang="en-US" sz="1800" dirty="0" smtClean="0"/>
                <a:t>and find </a:t>
              </a:r>
            </a:p>
            <a:p>
              <a:r>
                <a:rPr lang="en-US" sz="1800" b="1" dirty="0" smtClean="0">
                  <a:latin typeface="Symbol" panose="05050102010706020507" pitchFamily="18" charset="2"/>
                </a:rPr>
                <a:t>a</a:t>
              </a:r>
              <a:r>
                <a:rPr lang="en-US" sz="1800" dirty="0" smtClean="0"/>
                <a:t> by QP. Then find prediction for new </a:t>
              </a:r>
              <a:r>
                <a:rPr lang="en-US" sz="1800" b="1" dirty="0" smtClean="0"/>
                <a:t>x </a:t>
              </a:r>
              <a:r>
                <a:rPr lang="en-US" sz="1800" dirty="0" smtClean="0"/>
                <a:t>by </a:t>
              </a:r>
              <a:endParaRPr lang="en-US" sz="1800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7076" y="5212847"/>
              <a:ext cx="2528377" cy="24110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676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31600" y="0"/>
            <a:ext cx="9202493" cy="6858000"/>
          </a:xfrm>
          <a:prstGeom prst="rect">
            <a:avLst/>
          </a:prstGeom>
          <a:solidFill>
            <a:srgbClr val="E5EAD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7200" y="-304800"/>
            <a:ext cx="9372600" cy="1676400"/>
          </a:xfrm>
          <a:prstGeom prst="rect">
            <a:avLst/>
          </a:prstGeom>
          <a:solidFill>
            <a:srgbClr val="EEF2D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zh-CN" dirty="0" err="1" smtClean="0">
                <a:solidFill>
                  <a:srgbClr val="000000"/>
                </a:solidFill>
              </a:rPr>
              <a:t>Augmnented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3" y="882312"/>
            <a:ext cx="8691563" cy="59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44780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3200" dirty="0" smtClean="0">
                <a:solidFill>
                  <a:srgbClr val="000000"/>
                </a:solidFill>
              </a:rPr>
              <a:t>Given: Binary training data (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x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,y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)  for 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dirty="0" smtClean="0">
                <a:solidFill>
                  <a:srgbClr val="000000"/>
                </a:solidFill>
              </a:rPr>
              <a:t>=[1,2,3…N]</a:t>
            </a:r>
            <a:endParaRPr lang="en-US" altLang="zh-CN" sz="3200" baseline="30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sz="3200" dirty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312" y="236220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altLang="zh-CN" sz="3200" dirty="0" smtClean="0">
                <a:solidFill>
                  <a:srgbClr val="000000"/>
                </a:solidFill>
              </a:rPr>
              <a:t>Find: (</a:t>
            </a:r>
            <a:r>
              <a:rPr lang="en-US" altLang="zh-CN" sz="3200" b="1" dirty="0" err="1" smtClean="0">
                <a:solidFill>
                  <a:srgbClr val="000000"/>
                </a:solidFill>
              </a:rPr>
              <a:t>w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,b</a:t>
            </a:r>
            <a:r>
              <a:rPr lang="en-US" altLang="zh-CN" sz="3200" dirty="0" smtClean="0">
                <a:solidFill>
                  <a:srgbClr val="000000"/>
                </a:solidFill>
              </a:rPr>
              <a:t>) that cleanly classifies (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x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,y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(</a:t>
            </a:r>
            <a:r>
              <a:rPr lang="en-US" altLang="zh-CN" sz="3200" baseline="30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3200" baseline="30000" dirty="0" smtClean="0">
                <a:solidFill>
                  <a:srgbClr val="000000"/>
                </a:solidFill>
              </a:rPr>
              <a:t>)</a:t>
            </a:r>
            <a:r>
              <a:rPr lang="en-US" altLang="zh-CN" sz="3200" dirty="0" smtClean="0">
                <a:solidFill>
                  <a:srgbClr val="000000"/>
                </a:solidFill>
              </a:rPr>
              <a:t>)  with</a:t>
            </a:r>
          </a:p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            fattest margin thickness</a:t>
            </a:r>
            <a:endParaRPr lang="en-US" altLang="zh-CN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15" y="3890962"/>
            <a:ext cx="5800769" cy="1824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844647"/>
            <a:ext cx="4038600" cy="1824038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310598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r>
              <a:rPr lang="en-US" sz="1800" baseline="30000" dirty="0" smtClean="0"/>
              <a:t>(</a:t>
            </a:r>
            <a:r>
              <a:rPr lang="en-US" sz="1800" baseline="30000" dirty="0" err="1" smtClean="0"/>
              <a:t>i</a:t>
            </a:r>
            <a:r>
              <a:rPr lang="en-US" sz="1800" baseline="30000" dirty="0" smtClean="0"/>
              <a:t>)</a:t>
            </a:r>
            <a:r>
              <a:rPr lang="en-US" sz="1800" dirty="0" smtClean="0"/>
              <a:t>=+/-1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89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31600" y="0"/>
            <a:ext cx="9202493" cy="6858000"/>
          </a:xfrm>
          <a:prstGeom prst="rect">
            <a:avLst/>
          </a:prstGeom>
          <a:solidFill>
            <a:srgbClr val="E5EAD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7200" y="-304800"/>
            <a:ext cx="9372600" cy="1676400"/>
          </a:xfrm>
          <a:prstGeom prst="rect">
            <a:avLst/>
          </a:prstGeom>
          <a:solidFill>
            <a:srgbClr val="EEF2D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Gradient and Coordinate Descent</a:t>
            </a: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66349"/>
            <a:ext cx="8030986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4" y="891608"/>
            <a:ext cx="5753100" cy="287655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15" y="3788211"/>
            <a:ext cx="8081185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3843851"/>
            <a:ext cx="4191000" cy="88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7861" y="4724400"/>
            <a:ext cx="6251091" cy="115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0" y="5604949"/>
            <a:ext cx="6251091" cy="115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14343" y="2002989"/>
            <a:ext cx="3733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+ b &gt; 0 for 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above plane</a:t>
            </a:r>
          </a:p>
          <a:p>
            <a:r>
              <a:rPr lang="en-US" sz="2000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</a:t>
            </a:r>
            <a:r>
              <a:rPr lang="en-US" sz="2000" dirty="0"/>
              <a:t>+ b </a:t>
            </a:r>
            <a:r>
              <a:rPr lang="en-US" sz="2000" dirty="0" smtClean="0"/>
              <a:t>&lt; 0 for 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 below plane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332567"/>
            <a:ext cx="14991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 err="1" smtClean="0"/>
              <a:t>d~w</a:t>
            </a:r>
            <a:r>
              <a:rPr lang="en-US" sz="1800" dirty="0" smtClean="0">
                <a:latin typeface="Cambria Math"/>
                <a:ea typeface="Cambria Math"/>
              </a:rPr>
              <a:t>·{</a:t>
            </a:r>
            <a:r>
              <a:rPr lang="en-US" sz="1800" dirty="0" smtClean="0"/>
              <a:t>x</a:t>
            </a:r>
            <a:r>
              <a:rPr lang="en-US" sz="1800" baseline="30000" dirty="0" smtClean="0"/>
              <a:t>(n)</a:t>
            </a:r>
            <a:r>
              <a:rPr lang="en-US" sz="1800" dirty="0" smtClean="0"/>
              <a:t> – x}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94578" y="1261797"/>
            <a:ext cx="2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^</a:t>
            </a:r>
            <a:endParaRPr lang="en-US" sz="1600" dirty="0"/>
          </a:p>
        </p:txBody>
      </p:sp>
      <p:sp>
        <p:nvSpPr>
          <p:cNvPr id="15" name="Freeform 14"/>
          <p:cNvSpPr/>
          <p:nvPr/>
        </p:nvSpPr>
        <p:spPr>
          <a:xfrm>
            <a:off x="4356645" y="899911"/>
            <a:ext cx="1661843" cy="1257234"/>
          </a:xfrm>
          <a:custGeom>
            <a:avLst/>
            <a:gdLst>
              <a:gd name="connsiteX0" fmla="*/ 1508505 w 1661843"/>
              <a:gd name="connsiteY0" fmla="*/ 1010795 h 1257234"/>
              <a:gd name="connsiteX1" fmla="*/ 424772 w 1661843"/>
              <a:gd name="connsiteY1" fmla="*/ 1168840 h 1257234"/>
              <a:gd name="connsiteX2" fmla="*/ 266727 w 1661843"/>
              <a:gd name="connsiteY2" fmla="*/ 1247862 h 1257234"/>
              <a:gd name="connsiteX3" fmla="*/ 7083 w 1661843"/>
              <a:gd name="connsiteY3" fmla="*/ 954351 h 1257234"/>
              <a:gd name="connsiteX4" fmla="*/ 86105 w 1661843"/>
              <a:gd name="connsiteY4" fmla="*/ 412484 h 1257234"/>
              <a:gd name="connsiteX5" fmla="*/ 221572 w 1661843"/>
              <a:gd name="connsiteY5" fmla="*/ 17373 h 1257234"/>
              <a:gd name="connsiteX6" fmla="*/ 413483 w 1661843"/>
              <a:gd name="connsiteY6" fmla="*/ 96395 h 1257234"/>
              <a:gd name="connsiteX7" fmla="*/ 1079527 w 1661843"/>
              <a:gd name="connsiteY7" fmla="*/ 333462 h 1257234"/>
              <a:gd name="connsiteX8" fmla="*/ 1610105 w 1661843"/>
              <a:gd name="connsiteY8" fmla="*/ 570529 h 1257234"/>
              <a:gd name="connsiteX9" fmla="*/ 1632683 w 1661843"/>
              <a:gd name="connsiteY9" fmla="*/ 841462 h 1257234"/>
              <a:gd name="connsiteX10" fmla="*/ 1508505 w 1661843"/>
              <a:gd name="connsiteY10" fmla="*/ 1010795 h 125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843" h="1257234">
                <a:moveTo>
                  <a:pt x="1508505" y="1010795"/>
                </a:moveTo>
                <a:cubicBezTo>
                  <a:pt x="1307186" y="1065358"/>
                  <a:pt x="631735" y="1129329"/>
                  <a:pt x="424772" y="1168840"/>
                </a:cubicBezTo>
                <a:cubicBezTo>
                  <a:pt x="217809" y="1208351"/>
                  <a:pt x="336342" y="1283610"/>
                  <a:pt x="266727" y="1247862"/>
                </a:cubicBezTo>
                <a:cubicBezTo>
                  <a:pt x="197112" y="1212114"/>
                  <a:pt x="37187" y="1093581"/>
                  <a:pt x="7083" y="954351"/>
                </a:cubicBezTo>
                <a:cubicBezTo>
                  <a:pt x="-23021" y="815121"/>
                  <a:pt x="50357" y="568647"/>
                  <a:pt x="86105" y="412484"/>
                </a:cubicBezTo>
                <a:cubicBezTo>
                  <a:pt x="121853" y="256321"/>
                  <a:pt x="167009" y="70054"/>
                  <a:pt x="221572" y="17373"/>
                </a:cubicBezTo>
                <a:cubicBezTo>
                  <a:pt x="276135" y="-35308"/>
                  <a:pt x="270491" y="43714"/>
                  <a:pt x="413483" y="96395"/>
                </a:cubicBezTo>
                <a:cubicBezTo>
                  <a:pt x="556475" y="149076"/>
                  <a:pt x="880090" y="254440"/>
                  <a:pt x="1079527" y="333462"/>
                </a:cubicBezTo>
                <a:cubicBezTo>
                  <a:pt x="1278964" y="412484"/>
                  <a:pt x="1517912" y="485862"/>
                  <a:pt x="1610105" y="570529"/>
                </a:cubicBezTo>
                <a:cubicBezTo>
                  <a:pt x="1702298" y="655196"/>
                  <a:pt x="1645853" y="771847"/>
                  <a:pt x="1632683" y="841462"/>
                </a:cubicBezTo>
                <a:cubicBezTo>
                  <a:pt x="1619513" y="911077"/>
                  <a:pt x="1709824" y="956232"/>
                  <a:pt x="1508505" y="10107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82902" y="857956"/>
            <a:ext cx="1057080" cy="215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143008" y="2599470"/>
            <a:ext cx="1218603" cy="404093"/>
            <a:chOff x="313251" y="880646"/>
            <a:chExt cx="1218603" cy="404093"/>
          </a:xfrm>
        </p:grpSpPr>
        <p:sp>
          <p:nvSpPr>
            <p:cNvPr id="19" name="Rectangle 18"/>
            <p:cNvSpPr/>
            <p:nvPr/>
          </p:nvSpPr>
          <p:spPr>
            <a:xfrm>
              <a:off x="313251" y="915407"/>
              <a:ext cx="12186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0~</a:t>
              </a:r>
              <a:r>
                <a:rPr lang="en-US" sz="1800" b="1" dirty="0" smtClean="0"/>
                <a:t>w</a:t>
              </a:r>
              <a:r>
                <a:rPr lang="en-US" sz="1800" dirty="0" smtClean="0">
                  <a:latin typeface="Cambria Math"/>
                  <a:ea typeface="Cambria Math"/>
                </a:rPr>
                <a:t>·{</a:t>
              </a:r>
              <a:r>
                <a:rPr lang="en-US" sz="1800" b="1" dirty="0" err="1" smtClean="0"/>
                <a:t>x</a:t>
              </a:r>
              <a:r>
                <a:rPr lang="en-US" sz="1800" dirty="0" err="1" smtClean="0"/>
                <a:t>+b</a:t>
              </a:r>
              <a:r>
                <a:rPr lang="en-US" sz="1800" dirty="0" smtClean="0"/>
                <a:t>}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845" y="880646"/>
              <a:ext cx="255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^</a:t>
              </a:r>
              <a:endParaRPr lang="en-US" sz="1600" dirty="0"/>
            </a:p>
          </p:txBody>
        </p:sp>
      </p:grpSp>
      <p:sp>
        <p:nvSpPr>
          <p:cNvPr id="22" name="Freeform 21"/>
          <p:cNvSpPr/>
          <p:nvPr/>
        </p:nvSpPr>
        <p:spPr>
          <a:xfrm>
            <a:off x="1744832" y="2096935"/>
            <a:ext cx="285495" cy="219831"/>
          </a:xfrm>
          <a:custGeom>
            <a:avLst/>
            <a:gdLst>
              <a:gd name="connsiteX0" fmla="*/ 242012 w 285495"/>
              <a:gd name="connsiteY0" fmla="*/ 205998 h 219831"/>
              <a:gd name="connsiteX1" fmla="*/ 4946 w 285495"/>
              <a:gd name="connsiteY1" fmla="*/ 205998 h 219831"/>
              <a:gd name="connsiteX2" fmla="*/ 83968 w 285495"/>
              <a:gd name="connsiteY2" fmla="*/ 59243 h 219831"/>
              <a:gd name="connsiteX3" fmla="*/ 117835 w 285495"/>
              <a:gd name="connsiteY3" fmla="*/ 2798 h 219831"/>
              <a:gd name="connsiteX4" fmla="*/ 275879 w 285495"/>
              <a:gd name="connsiteY4" fmla="*/ 138265 h 219831"/>
              <a:gd name="connsiteX5" fmla="*/ 242012 w 285495"/>
              <a:gd name="connsiteY5" fmla="*/ 205998 h 2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495" h="219831">
                <a:moveTo>
                  <a:pt x="242012" y="205998"/>
                </a:moveTo>
                <a:cubicBezTo>
                  <a:pt x="196856" y="217287"/>
                  <a:pt x="31287" y="230457"/>
                  <a:pt x="4946" y="205998"/>
                </a:cubicBezTo>
                <a:cubicBezTo>
                  <a:pt x="-21395" y="181539"/>
                  <a:pt x="65153" y="93110"/>
                  <a:pt x="83968" y="59243"/>
                </a:cubicBezTo>
                <a:cubicBezTo>
                  <a:pt x="102783" y="25376"/>
                  <a:pt x="85850" y="-10372"/>
                  <a:pt x="117835" y="2798"/>
                </a:cubicBezTo>
                <a:cubicBezTo>
                  <a:pt x="149820" y="15968"/>
                  <a:pt x="257064" y="108161"/>
                  <a:pt x="275879" y="138265"/>
                </a:cubicBezTo>
                <a:cubicBezTo>
                  <a:pt x="294694" y="168369"/>
                  <a:pt x="287168" y="194709"/>
                  <a:pt x="242012" y="2059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98518" y="1287778"/>
            <a:ext cx="489041" cy="819012"/>
          </a:xfrm>
          <a:custGeom>
            <a:avLst/>
            <a:gdLst>
              <a:gd name="connsiteX0" fmla="*/ 160949 w 489041"/>
              <a:gd name="connsiteY0" fmla="*/ 778089 h 819012"/>
              <a:gd name="connsiteX1" fmla="*/ 386726 w 489041"/>
              <a:gd name="connsiteY1" fmla="*/ 800666 h 819012"/>
              <a:gd name="connsiteX2" fmla="*/ 488326 w 489041"/>
              <a:gd name="connsiteY2" fmla="*/ 586178 h 819012"/>
              <a:gd name="connsiteX3" fmla="*/ 420593 w 489041"/>
              <a:gd name="connsiteY3" fmla="*/ 55600 h 819012"/>
              <a:gd name="connsiteX4" fmla="*/ 217393 w 489041"/>
              <a:gd name="connsiteY4" fmla="*/ 55600 h 819012"/>
              <a:gd name="connsiteX5" fmla="*/ 59349 w 489041"/>
              <a:gd name="connsiteY5" fmla="*/ 405555 h 819012"/>
              <a:gd name="connsiteX6" fmla="*/ 2904 w 489041"/>
              <a:gd name="connsiteY6" fmla="*/ 541022 h 819012"/>
              <a:gd name="connsiteX7" fmla="*/ 160949 w 489041"/>
              <a:gd name="connsiteY7" fmla="*/ 778089 h 81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41" h="819012">
                <a:moveTo>
                  <a:pt x="160949" y="778089"/>
                </a:moveTo>
                <a:cubicBezTo>
                  <a:pt x="224919" y="821363"/>
                  <a:pt x="332163" y="832651"/>
                  <a:pt x="386726" y="800666"/>
                </a:cubicBezTo>
                <a:cubicBezTo>
                  <a:pt x="441289" y="768681"/>
                  <a:pt x="482682" y="710356"/>
                  <a:pt x="488326" y="586178"/>
                </a:cubicBezTo>
                <a:cubicBezTo>
                  <a:pt x="493971" y="462000"/>
                  <a:pt x="465749" y="144030"/>
                  <a:pt x="420593" y="55600"/>
                </a:cubicBezTo>
                <a:cubicBezTo>
                  <a:pt x="375437" y="-32830"/>
                  <a:pt x="277600" y="-2726"/>
                  <a:pt x="217393" y="55600"/>
                </a:cubicBezTo>
                <a:cubicBezTo>
                  <a:pt x="157186" y="113926"/>
                  <a:pt x="95097" y="324651"/>
                  <a:pt x="59349" y="405555"/>
                </a:cubicBezTo>
                <a:cubicBezTo>
                  <a:pt x="23601" y="486459"/>
                  <a:pt x="-10266" y="480815"/>
                  <a:pt x="2904" y="541022"/>
                </a:cubicBezTo>
                <a:cubicBezTo>
                  <a:pt x="16074" y="601229"/>
                  <a:pt x="96979" y="734815"/>
                  <a:pt x="160949" y="778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798375" y="1480066"/>
            <a:ext cx="411425" cy="626724"/>
            <a:chOff x="1798375" y="1480066"/>
            <a:chExt cx="411425" cy="626724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209800" y="1480066"/>
              <a:ext cx="0" cy="6267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798375" y="1634487"/>
              <a:ext cx="351378" cy="404093"/>
              <a:chOff x="540429" y="880646"/>
              <a:chExt cx="351378" cy="404093"/>
            </a:xfrm>
            <a:noFill/>
          </p:grpSpPr>
          <p:sp>
            <p:nvSpPr>
              <p:cNvPr id="27" name="Rectangle 26"/>
              <p:cNvSpPr/>
              <p:nvPr/>
            </p:nvSpPr>
            <p:spPr>
              <a:xfrm>
                <a:off x="540429" y="915407"/>
                <a:ext cx="35137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1800" b="1" dirty="0" smtClean="0"/>
                  <a:t>w</a:t>
                </a:r>
                <a:endParaRPr lang="en-US" sz="1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89845" y="880646"/>
                <a:ext cx="25531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^</a:t>
                </a:r>
                <a:endParaRPr lang="en-US" sz="1600" dirty="0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2667000" y="1261797"/>
            <a:ext cx="685800" cy="40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4047" y="1265155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/>
              <a:t>x</a:t>
            </a:r>
            <a:r>
              <a:rPr lang="en-US" sz="1800" baseline="30000" dirty="0"/>
              <a:t>(n</a:t>
            </a:r>
            <a:r>
              <a:rPr lang="en-US" sz="1800" baseline="30000" dirty="0" smtClean="0"/>
              <a:t>)</a:t>
            </a:r>
            <a:r>
              <a:rPr lang="en-US" sz="1800" dirty="0" smtClean="0"/>
              <a:t> - x</a:t>
            </a:r>
            <a:endParaRPr lang="en-US" sz="1800" dirty="0"/>
          </a:p>
        </p:txBody>
      </p:sp>
      <p:sp>
        <p:nvSpPr>
          <p:cNvPr id="31" name="Freeform 30"/>
          <p:cNvSpPr/>
          <p:nvPr/>
        </p:nvSpPr>
        <p:spPr>
          <a:xfrm>
            <a:off x="2760278" y="1071700"/>
            <a:ext cx="1346234" cy="1084478"/>
          </a:xfrm>
          <a:custGeom>
            <a:avLst/>
            <a:gdLst>
              <a:gd name="connsiteX0" fmla="*/ 287722 w 1346234"/>
              <a:gd name="connsiteY0" fmla="*/ 1061900 h 1084478"/>
              <a:gd name="connsiteX1" fmla="*/ 73233 w 1346234"/>
              <a:gd name="connsiteY1" fmla="*/ 1073189 h 1084478"/>
              <a:gd name="connsiteX2" fmla="*/ 50655 w 1346234"/>
              <a:gd name="connsiteY2" fmla="*/ 982878 h 1084478"/>
              <a:gd name="connsiteX3" fmla="*/ 716700 w 1346234"/>
              <a:gd name="connsiteY3" fmla="*/ 429722 h 1084478"/>
              <a:gd name="connsiteX4" fmla="*/ 1066655 w 1346234"/>
              <a:gd name="connsiteY4" fmla="*/ 45900 h 1084478"/>
              <a:gd name="connsiteX5" fmla="*/ 1224700 w 1346234"/>
              <a:gd name="connsiteY5" fmla="*/ 12033 h 1084478"/>
              <a:gd name="connsiteX6" fmla="*/ 1303722 w 1346234"/>
              <a:gd name="connsiteY6" fmla="*/ 91056 h 1084478"/>
              <a:gd name="connsiteX7" fmla="*/ 524789 w 1346234"/>
              <a:gd name="connsiteY7" fmla="*/ 700656 h 1084478"/>
              <a:gd name="connsiteX8" fmla="*/ 355455 w 1346234"/>
              <a:gd name="connsiteY8" fmla="*/ 926433 h 1084478"/>
              <a:gd name="connsiteX9" fmla="*/ 95811 w 1346234"/>
              <a:gd name="connsiteY9" fmla="*/ 1084478 h 108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6234" h="1084478">
                <a:moveTo>
                  <a:pt x="287722" y="1061900"/>
                </a:moveTo>
                <a:cubicBezTo>
                  <a:pt x="200233" y="1074129"/>
                  <a:pt x="112744" y="1086359"/>
                  <a:pt x="73233" y="1073189"/>
                </a:cubicBezTo>
                <a:cubicBezTo>
                  <a:pt x="33722" y="1060019"/>
                  <a:pt x="-56589" y="1090122"/>
                  <a:pt x="50655" y="982878"/>
                </a:cubicBezTo>
                <a:cubicBezTo>
                  <a:pt x="157899" y="875634"/>
                  <a:pt x="547367" y="585885"/>
                  <a:pt x="716700" y="429722"/>
                </a:cubicBezTo>
                <a:cubicBezTo>
                  <a:pt x="886033" y="273559"/>
                  <a:pt x="981988" y="115515"/>
                  <a:pt x="1066655" y="45900"/>
                </a:cubicBezTo>
                <a:cubicBezTo>
                  <a:pt x="1151322" y="-23715"/>
                  <a:pt x="1185189" y="4507"/>
                  <a:pt x="1224700" y="12033"/>
                </a:cubicBezTo>
                <a:cubicBezTo>
                  <a:pt x="1264211" y="19559"/>
                  <a:pt x="1420374" y="-23715"/>
                  <a:pt x="1303722" y="91056"/>
                </a:cubicBezTo>
                <a:cubicBezTo>
                  <a:pt x="1187070" y="205827"/>
                  <a:pt x="682833" y="561427"/>
                  <a:pt x="524789" y="700656"/>
                </a:cubicBezTo>
                <a:cubicBezTo>
                  <a:pt x="366745" y="839885"/>
                  <a:pt x="426951" y="862463"/>
                  <a:pt x="355455" y="926433"/>
                </a:cubicBezTo>
                <a:cubicBezTo>
                  <a:pt x="283959" y="990403"/>
                  <a:pt x="189885" y="1037440"/>
                  <a:pt x="95811" y="108447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995699" y="1066996"/>
            <a:ext cx="323441" cy="1149389"/>
          </a:xfrm>
          <a:custGeom>
            <a:avLst/>
            <a:gdLst>
              <a:gd name="connsiteX0" fmla="*/ 294079 w 323441"/>
              <a:gd name="connsiteY0" fmla="*/ 1066604 h 1149389"/>
              <a:gd name="connsiteX1" fmla="*/ 113457 w 323441"/>
              <a:gd name="connsiteY1" fmla="*/ 1145626 h 1149389"/>
              <a:gd name="connsiteX2" fmla="*/ 568 w 323441"/>
              <a:gd name="connsiteY2" fmla="*/ 1089182 h 1149389"/>
              <a:gd name="connsiteX3" fmla="*/ 68301 w 323441"/>
              <a:gd name="connsiteY3" fmla="*/ 694071 h 1149389"/>
              <a:gd name="connsiteX4" fmla="*/ 34434 w 323441"/>
              <a:gd name="connsiteY4" fmla="*/ 95760 h 1149389"/>
              <a:gd name="connsiteX5" fmla="*/ 11857 w 323441"/>
              <a:gd name="connsiteY5" fmla="*/ 5448 h 1149389"/>
              <a:gd name="connsiteX6" fmla="*/ 136034 w 323441"/>
              <a:gd name="connsiteY6" fmla="*/ 50604 h 1149389"/>
              <a:gd name="connsiteX7" fmla="*/ 136034 w 323441"/>
              <a:gd name="connsiteY7" fmla="*/ 377982 h 1149389"/>
              <a:gd name="connsiteX8" fmla="*/ 113457 w 323441"/>
              <a:gd name="connsiteY8" fmla="*/ 671493 h 1149389"/>
              <a:gd name="connsiteX9" fmla="*/ 102168 w 323441"/>
              <a:gd name="connsiteY9" fmla="*/ 739226 h 1149389"/>
              <a:gd name="connsiteX10" fmla="*/ 316657 w 323441"/>
              <a:gd name="connsiteY10" fmla="*/ 1010160 h 1149389"/>
              <a:gd name="connsiteX11" fmla="*/ 248923 w 323441"/>
              <a:gd name="connsiteY11" fmla="*/ 1123048 h 114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441" h="1149389">
                <a:moveTo>
                  <a:pt x="294079" y="1066604"/>
                </a:moveTo>
                <a:cubicBezTo>
                  <a:pt x="228227" y="1104233"/>
                  <a:pt x="162376" y="1141863"/>
                  <a:pt x="113457" y="1145626"/>
                </a:cubicBezTo>
                <a:cubicBezTo>
                  <a:pt x="64538" y="1149389"/>
                  <a:pt x="8094" y="1164441"/>
                  <a:pt x="568" y="1089182"/>
                </a:cubicBezTo>
                <a:cubicBezTo>
                  <a:pt x="-6958" y="1013923"/>
                  <a:pt x="62657" y="859641"/>
                  <a:pt x="68301" y="694071"/>
                </a:cubicBezTo>
                <a:cubicBezTo>
                  <a:pt x="73945" y="528501"/>
                  <a:pt x="43841" y="210530"/>
                  <a:pt x="34434" y="95760"/>
                </a:cubicBezTo>
                <a:cubicBezTo>
                  <a:pt x="25027" y="-19010"/>
                  <a:pt x="-5076" y="12974"/>
                  <a:pt x="11857" y="5448"/>
                </a:cubicBezTo>
                <a:cubicBezTo>
                  <a:pt x="28790" y="-2078"/>
                  <a:pt x="115338" y="-11485"/>
                  <a:pt x="136034" y="50604"/>
                </a:cubicBezTo>
                <a:cubicBezTo>
                  <a:pt x="156730" y="112693"/>
                  <a:pt x="139797" y="274501"/>
                  <a:pt x="136034" y="377982"/>
                </a:cubicBezTo>
                <a:cubicBezTo>
                  <a:pt x="132271" y="481463"/>
                  <a:pt x="119101" y="611286"/>
                  <a:pt x="113457" y="671493"/>
                </a:cubicBezTo>
                <a:cubicBezTo>
                  <a:pt x="107813" y="731700"/>
                  <a:pt x="68301" y="682782"/>
                  <a:pt x="102168" y="739226"/>
                </a:cubicBezTo>
                <a:cubicBezTo>
                  <a:pt x="136035" y="795670"/>
                  <a:pt x="292198" y="946190"/>
                  <a:pt x="316657" y="1010160"/>
                </a:cubicBezTo>
                <a:cubicBezTo>
                  <a:pt x="341116" y="1074130"/>
                  <a:pt x="295019" y="1098589"/>
                  <a:pt x="248923" y="112304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95699" y="857957"/>
            <a:ext cx="161720" cy="2153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352800" y="857956"/>
            <a:ext cx="824942" cy="369332"/>
            <a:chOff x="3352800" y="857956"/>
            <a:chExt cx="824942" cy="369332"/>
          </a:xfrm>
        </p:grpSpPr>
        <p:sp>
          <p:nvSpPr>
            <p:cNvPr id="8" name="Rectangle 7"/>
            <p:cNvSpPr/>
            <p:nvPr/>
          </p:nvSpPr>
          <p:spPr>
            <a:xfrm>
              <a:off x="3352800" y="857956"/>
              <a:ext cx="4796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800" dirty="0"/>
                <a:t>x</a:t>
              </a:r>
              <a:r>
                <a:rPr lang="en-US" sz="1800" baseline="30000" dirty="0"/>
                <a:t>(n)</a:t>
              </a:r>
              <a:endParaRPr lang="en-US" sz="18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016022" y="896630"/>
              <a:ext cx="161720" cy="2153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36" name="Freeform 35"/>
          <p:cNvSpPr/>
          <p:nvPr/>
        </p:nvSpPr>
        <p:spPr>
          <a:xfrm>
            <a:off x="3783862" y="801365"/>
            <a:ext cx="2155548" cy="271079"/>
          </a:xfrm>
          <a:custGeom>
            <a:avLst/>
            <a:gdLst>
              <a:gd name="connsiteX0" fmla="*/ 494627 w 2155548"/>
              <a:gd name="connsiteY0" fmla="*/ 259791 h 271079"/>
              <a:gd name="connsiteX1" fmla="*/ 370449 w 2155548"/>
              <a:gd name="connsiteY1" fmla="*/ 192057 h 271079"/>
              <a:gd name="connsiteX2" fmla="*/ 246271 w 2155548"/>
              <a:gd name="connsiteY2" fmla="*/ 146902 h 271079"/>
              <a:gd name="connsiteX3" fmla="*/ 99516 w 2155548"/>
              <a:gd name="connsiteY3" fmla="*/ 90457 h 271079"/>
              <a:gd name="connsiteX4" fmla="*/ 1894449 w 2155548"/>
              <a:gd name="connsiteY4" fmla="*/ 146 h 271079"/>
              <a:gd name="connsiteX5" fmla="*/ 2007338 w 2155548"/>
              <a:gd name="connsiteY5" fmla="*/ 113035 h 271079"/>
              <a:gd name="connsiteX6" fmla="*/ 573649 w 2155548"/>
              <a:gd name="connsiteY6" fmla="*/ 271079 h 2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5548" h="271079">
                <a:moveTo>
                  <a:pt x="494627" y="259791"/>
                </a:moveTo>
                <a:cubicBezTo>
                  <a:pt x="453234" y="235331"/>
                  <a:pt x="411842" y="210872"/>
                  <a:pt x="370449" y="192057"/>
                </a:cubicBezTo>
                <a:cubicBezTo>
                  <a:pt x="329056" y="173242"/>
                  <a:pt x="246271" y="146902"/>
                  <a:pt x="246271" y="146902"/>
                </a:cubicBezTo>
                <a:cubicBezTo>
                  <a:pt x="201116" y="129969"/>
                  <a:pt x="-175180" y="114916"/>
                  <a:pt x="99516" y="90457"/>
                </a:cubicBezTo>
                <a:cubicBezTo>
                  <a:pt x="374212" y="65998"/>
                  <a:pt x="1576479" y="-3617"/>
                  <a:pt x="1894449" y="146"/>
                </a:cubicBezTo>
                <a:cubicBezTo>
                  <a:pt x="2212419" y="3909"/>
                  <a:pt x="2227471" y="67880"/>
                  <a:pt x="2007338" y="113035"/>
                </a:cubicBezTo>
                <a:cubicBezTo>
                  <a:pt x="1787205" y="158190"/>
                  <a:pt x="1180427" y="214634"/>
                  <a:pt x="573649" y="27107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350911" y="1770850"/>
            <a:ext cx="2730764" cy="10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62651" y="2566556"/>
            <a:ext cx="3104549" cy="5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162651" y="1781186"/>
            <a:ext cx="1188260" cy="785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17678" y="1781186"/>
            <a:ext cx="885728" cy="790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08644" y="1608542"/>
            <a:ext cx="7368556" cy="2235309"/>
            <a:chOff x="708644" y="1608542"/>
            <a:chExt cx="7368556" cy="2235309"/>
          </a:xfrm>
        </p:grpSpPr>
        <p:sp>
          <p:nvSpPr>
            <p:cNvPr id="5" name="TextBox 4"/>
            <p:cNvSpPr txBox="1"/>
            <p:nvPr/>
          </p:nvSpPr>
          <p:spPr>
            <a:xfrm>
              <a:off x="708644" y="3382186"/>
              <a:ext cx="7368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Perpendicular distance between</a:t>
              </a:r>
              <a:r>
                <a:rPr lang="en-US" sz="2400" dirty="0" smtClean="0"/>
                <a:t> x </a:t>
              </a:r>
              <a:r>
                <a:rPr lang="en-US" sz="2400" dirty="0" smtClean="0">
                  <a:solidFill>
                    <a:srgbClr val="FF0000"/>
                  </a:solidFill>
                </a:rPr>
                <a:t>on margin plane and </a:t>
              </a:r>
              <a:r>
                <a:rPr lang="en-US" sz="2400" dirty="0" smtClean="0"/>
                <a:t>x</a:t>
              </a:r>
              <a:r>
                <a:rPr lang="en-US" sz="2400" baseline="30000" dirty="0" smtClean="0"/>
                <a:t>(n)</a:t>
              </a:r>
              <a:endParaRPr lang="en-US" sz="2400" dirty="0"/>
            </a:p>
          </p:txBody>
        </p:sp>
        <p:sp>
          <p:nvSpPr>
            <p:cNvPr id="47" name="Freeform 46"/>
            <p:cNvSpPr/>
            <p:nvPr/>
          </p:nvSpPr>
          <p:spPr>
            <a:xfrm flipH="1">
              <a:off x="4496838" y="1608542"/>
              <a:ext cx="364798" cy="1762574"/>
            </a:xfrm>
            <a:custGeom>
              <a:avLst/>
              <a:gdLst>
                <a:gd name="connsiteX0" fmla="*/ 2032000 w 2032000"/>
                <a:gd name="connsiteY0" fmla="*/ 0 h 2190044"/>
                <a:gd name="connsiteX1" fmla="*/ 1095022 w 2032000"/>
                <a:gd name="connsiteY1" fmla="*/ 587022 h 2190044"/>
                <a:gd name="connsiteX2" fmla="*/ 496711 w 2032000"/>
                <a:gd name="connsiteY2" fmla="*/ 857955 h 2190044"/>
                <a:gd name="connsiteX3" fmla="*/ 0 w 2032000"/>
                <a:gd name="connsiteY3" fmla="*/ 2190044 h 219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190044">
                  <a:moveTo>
                    <a:pt x="2032000" y="0"/>
                  </a:moveTo>
                  <a:cubicBezTo>
                    <a:pt x="1691451" y="222015"/>
                    <a:pt x="1350903" y="444030"/>
                    <a:pt x="1095022" y="587022"/>
                  </a:cubicBezTo>
                  <a:cubicBezTo>
                    <a:pt x="839141" y="730014"/>
                    <a:pt x="679215" y="590785"/>
                    <a:pt x="496711" y="857955"/>
                  </a:cubicBezTo>
                  <a:cubicBezTo>
                    <a:pt x="314207" y="1125125"/>
                    <a:pt x="157103" y="1657584"/>
                    <a:pt x="0" y="2190044"/>
                  </a:cubicBezTo>
                </a:path>
              </a:pathLst>
            </a:cu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-1672830" y="745549"/>
            <a:ext cx="12131504" cy="3568181"/>
          </a:xfrm>
          <a:custGeom>
            <a:avLst/>
            <a:gdLst>
              <a:gd name="connsiteX0" fmla="*/ 899115 w 12131504"/>
              <a:gd name="connsiteY0" fmla="*/ 858433 h 3568181"/>
              <a:gd name="connsiteX1" fmla="*/ 2197337 w 12131504"/>
              <a:gd name="connsiteY1" fmla="*/ 519767 h 3568181"/>
              <a:gd name="connsiteX2" fmla="*/ 3664893 w 12131504"/>
              <a:gd name="connsiteY2" fmla="*/ 610078 h 3568181"/>
              <a:gd name="connsiteX3" fmla="*/ 5256626 w 12131504"/>
              <a:gd name="connsiteY3" fmla="*/ 478 h 3568181"/>
              <a:gd name="connsiteX4" fmla="*/ 10844626 w 12131504"/>
              <a:gd name="connsiteY4" fmla="*/ 722967 h 3568181"/>
              <a:gd name="connsiteX5" fmla="*/ 11284893 w 12131504"/>
              <a:gd name="connsiteY5" fmla="*/ 3398433 h 3568181"/>
              <a:gd name="connsiteX6" fmla="*/ 1000715 w 12131504"/>
              <a:gd name="connsiteY6" fmla="*/ 3037189 h 3568181"/>
              <a:gd name="connsiteX7" fmla="*/ 966848 w 12131504"/>
              <a:gd name="connsiteY7" fmla="*/ 937455 h 356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31504" h="3568181">
                <a:moveTo>
                  <a:pt x="899115" y="858433"/>
                </a:moveTo>
                <a:cubicBezTo>
                  <a:pt x="1317744" y="709796"/>
                  <a:pt x="1736374" y="561160"/>
                  <a:pt x="2197337" y="519767"/>
                </a:cubicBezTo>
                <a:cubicBezTo>
                  <a:pt x="2658300" y="478374"/>
                  <a:pt x="3155012" y="696626"/>
                  <a:pt x="3664893" y="610078"/>
                </a:cubicBezTo>
                <a:cubicBezTo>
                  <a:pt x="4174775" y="523530"/>
                  <a:pt x="4060004" y="-18337"/>
                  <a:pt x="5256626" y="478"/>
                </a:cubicBezTo>
                <a:cubicBezTo>
                  <a:pt x="6453248" y="19293"/>
                  <a:pt x="9839915" y="156641"/>
                  <a:pt x="10844626" y="722967"/>
                </a:cubicBezTo>
                <a:cubicBezTo>
                  <a:pt x="11849337" y="1289293"/>
                  <a:pt x="12925545" y="3012729"/>
                  <a:pt x="11284893" y="3398433"/>
                </a:cubicBezTo>
                <a:cubicBezTo>
                  <a:pt x="9644241" y="3784137"/>
                  <a:pt x="2720389" y="3447352"/>
                  <a:pt x="1000715" y="3037189"/>
                </a:cubicBezTo>
                <a:cubicBezTo>
                  <a:pt x="-718959" y="2627026"/>
                  <a:pt x="123944" y="1782240"/>
                  <a:pt x="966848" y="937455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2400" y="706942"/>
            <a:ext cx="329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Given. Training Data. {x</a:t>
            </a:r>
            <a:r>
              <a:rPr lang="en-US" sz="1800" baseline="30000" dirty="0" smtClean="0"/>
              <a:t>(n</a:t>
            </a:r>
            <a:r>
              <a:rPr lang="en-US" sz="1800" baseline="30000" dirty="0"/>
              <a:t>)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, y</a:t>
            </a:r>
            <a:r>
              <a:rPr lang="en-US" sz="1800" baseline="30000" dirty="0" smtClean="0"/>
              <a:t>(n</a:t>
            </a:r>
            <a:r>
              <a:rPr lang="en-US" sz="1800" baseline="30000" dirty="0"/>
              <a:t>)</a:t>
            </a:r>
            <a:r>
              <a:rPr lang="en-US" sz="1800" dirty="0"/>
              <a:t> </a:t>
            </a: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186267" y="100226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Find {</a:t>
            </a:r>
            <a:r>
              <a:rPr lang="en-US" sz="1800" b="1" dirty="0" smtClean="0"/>
              <a:t>w</a:t>
            </a:r>
            <a:r>
              <a:rPr lang="en-US" sz="1800" dirty="0" smtClean="0"/>
              <a:t> , b}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3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7" grpId="0"/>
      <p:bldP spid="15" grpId="0" animBg="1"/>
      <p:bldP spid="12" grpId="0" animBg="1"/>
      <p:bldP spid="31" grpId="0" animBg="1"/>
      <p:bldP spid="32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343" y="2002989"/>
            <a:ext cx="3789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x</a:t>
            </a:r>
            <a:r>
              <a:rPr lang="en-US" sz="2000" baseline="30000" dirty="0" smtClean="0"/>
              <a:t>(n)</a:t>
            </a:r>
            <a:r>
              <a:rPr lang="en-US" sz="2000" dirty="0" smtClean="0"/>
              <a:t> + b &gt; 0 for </a:t>
            </a:r>
            <a:r>
              <a:rPr lang="en-US" sz="2000" dirty="0"/>
              <a:t>x</a:t>
            </a:r>
            <a:r>
              <a:rPr lang="en-US" sz="2000" baseline="30000" dirty="0"/>
              <a:t>(n)</a:t>
            </a:r>
            <a:r>
              <a:rPr lang="en-US" sz="2000" dirty="0"/>
              <a:t> </a:t>
            </a:r>
            <a:r>
              <a:rPr lang="en-US" sz="2000" dirty="0" smtClean="0"/>
              <a:t>above plane</a:t>
            </a:r>
          </a:p>
          <a:p>
            <a:r>
              <a:rPr lang="en-US" sz="2000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x</a:t>
            </a:r>
            <a:r>
              <a:rPr lang="en-US" sz="2000" baseline="30000" dirty="0" smtClean="0"/>
              <a:t>(n</a:t>
            </a:r>
            <a:r>
              <a:rPr lang="en-US" sz="2000" baseline="30000" dirty="0"/>
              <a:t>)</a:t>
            </a:r>
            <a:r>
              <a:rPr lang="en-US" sz="2000" dirty="0"/>
              <a:t> + b </a:t>
            </a:r>
            <a:r>
              <a:rPr lang="en-US" sz="2000" dirty="0" smtClean="0"/>
              <a:t>&lt; 0 for </a:t>
            </a:r>
            <a:r>
              <a:rPr lang="en-US" sz="2000" dirty="0"/>
              <a:t>x</a:t>
            </a:r>
            <a:r>
              <a:rPr lang="en-US" sz="2000" baseline="30000" dirty="0"/>
              <a:t>(n)</a:t>
            </a:r>
            <a:r>
              <a:rPr lang="en-US" sz="2000" dirty="0"/>
              <a:t> </a:t>
            </a:r>
            <a:r>
              <a:rPr lang="en-US" sz="2000" dirty="0" smtClean="0"/>
              <a:t> below plane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267200" y="4114800"/>
                <a:ext cx="4051494" cy="852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32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 dirty="0" smtClean="0">
                            <a:solidFill>
                              <a:schemeClr val="accent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(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n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)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3200" b="1" dirty="0" err="1"/>
                  <a:t>w</a:t>
                </a:r>
                <a:r>
                  <a:rPr lang="en-US" sz="3200" baseline="30000" dirty="0" err="1"/>
                  <a:t>T</a:t>
                </a:r>
                <a:r>
                  <a:rPr lang="en-US" sz="3200" b="1" dirty="0" err="1"/>
                  <a:t>x</a:t>
                </a:r>
                <a:r>
                  <a:rPr lang="en-US" sz="3200" baseline="30000" dirty="0"/>
                  <a:t>(n)</a:t>
                </a:r>
                <a:r>
                  <a:rPr lang="en-US" sz="3200" dirty="0"/>
                  <a:t> + </a:t>
                </a:r>
                <a:r>
                  <a:rPr lang="en-US" sz="3200" dirty="0" smtClean="0"/>
                  <a:t>b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  </a:t>
                </a:r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14800"/>
                <a:ext cx="4051494" cy="852221"/>
              </a:xfrm>
              <a:prstGeom prst="rect">
                <a:avLst/>
              </a:prstGeom>
              <a:blipFill rotWithShape="0">
                <a:blip r:embed="rId3"/>
                <a:stretch>
                  <a:fillRect l="-3759" t="-142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05266" y="5658235"/>
                <a:ext cx="3249608" cy="85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3200" dirty="0" err="1" smtClean="0"/>
                  <a:t>w</a:t>
                </a:r>
                <a:r>
                  <a:rPr lang="en-US" sz="3200" baseline="30000" dirty="0" err="1" smtClean="0"/>
                  <a:t>T</a:t>
                </a:r>
                <a:r>
                  <a:rPr lang="en-US" sz="3200" dirty="0" err="1" smtClean="0"/>
                  <a:t>x</a:t>
                </a:r>
                <a:r>
                  <a:rPr lang="en-US" sz="3200" baseline="30000" dirty="0" smtClean="0"/>
                  <a:t>(n)</a:t>
                </a:r>
                <a:r>
                  <a:rPr lang="en-US" sz="3200" dirty="0" smtClean="0"/>
                  <a:t> + b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|</a:t>
                </a:r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66" y="5658235"/>
                <a:ext cx="3249608" cy="850617"/>
              </a:xfrm>
              <a:prstGeom prst="rect">
                <a:avLst/>
              </a:prstGeom>
              <a:blipFill rotWithShape="0">
                <a:blip r:embed="rId4"/>
                <a:stretch>
                  <a:fillRect l="-4878" r="-3565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881431" y="5026261"/>
            <a:ext cx="7870991" cy="1683204"/>
            <a:chOff x="-294934" y="5174796"/>
            <a:chExt cx="7870991" cy="16832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9343" y="5174796"/>
              <a:ext cx="6236714" cy="16832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294934" y="5257572"/>
              <a:ext cx="3934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Partial Goal: </a:t>
              </a:r>
              <a:r>
                <a:rPr lang="en-US" sz="2400" b="1" dirty="0" smtClean="0"/>
                <a:t>Given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(</a:t>
              </a:r>
              <a:r>
                <a:rPr lang="en-US" sz="2400" b="1" dirty="0" err="1" smtClean="0"/>
                <a:t>w</a:t>
              </a:r>
              <a:r>
                <a:rPr lang="en-US" sz="2400" dirty="0" err="1" smtClean="0"/>
                <a:t>,b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s.t.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2698" y="5867863"/>
            <a:ext cx="5213245" cy="996826"/>
            <a:chOff x="3122698" y="5867863"/>
            <a:chExt cx="5213245" cy="996826"/>
          </a:xfrm>
        </p:grpSpPr>
        <p:sp>
          <p:nvSpPr>
            <p:cNvPr id="17" name="TextBox 16"/>
            <p:cNvSpPr txBox="1"/>
            <p:nvPr/>
          </p:nvSpPr>
          <p:spPr>
            <a:xfrm>
              <a:off x="3415455" y="6403024"/>
              <a:ext cx="3478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Clean separation condition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2698" y="5867863"/>
              <a:ext cx="5213245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267" y="100226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Find {</a:t>
            </a:r>
            <a:r>
              <a:rPr lang="en-US" sz="1800" b="1" dirty="0" smtClean="0"/>
              <a:t>w</a:t>
            </a:r>
            <a:r>
              <a:rPr lang="en-US" sz="1800" dirty="0" smtClean="0"/>
              <a:t> , b}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4065" y="4841595"/>
            <a:ext cx="33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Finds points closest to margin line</a:t>
            </a:r>
            <a:endParaRPr lang="en-US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-28074" y="891608"/>
            <a:ext cx="5753100" cy="2876550"/>
            <a:chOff x="-28074" y="891608"/>
            <a:chExt cx="5753100" cy="2876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8074" y="891608"/>
              <a:ext cx="5753100" cy="287655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322627" y="1327360"/>
              <a:ext cx="1297150" cy="366580"/>
              <a:chOff x="381000" y="4170142"/>
              <a:chExt cx="1297150" cy="36658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1000" y="4198168"/>
                <a:ext cx="129715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Symbol" panose="05050102010706020507" pitchFamily="18" charset="2"/>
                  </a:rPr>
                  <a:t>d</a:t>
                </a:r>
                <a:r>
                  <a:rPr lang="en-US" sz="1600" dirty="0" smtClean="0"/>
                  <a:t>=|</a:t>
                </a:r>
                <a:r>
                  <a:rPr lang="en-US" sz="1600" b="1" dirty="0" smtClean="0"/>
                  <a:t>w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(</a:t>
                </a:r>
                <a:r>
                  <a:rPr lang="en-US" sz="1600" b="1" dirty="0" smtClean="0">
                    <a:sym typeface="Symbol" panose="05050102010706020507" pitchFamily="18" charset="2"/>
                  </a:rPr>
                  <a:t>x</a:t>
                </a:r>
                <a:r>
                  <a:rPr lang="en-US" sz="1600" baseline="30000" dirty="0" smtClean="0">
                    <a:sym typeface="Symbol" panose="05050102010706020507" pitchFamily="18" charset="2"/>
                  </a:rPr>
                  <a:t>(n)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-</a:t>
                </a:r>
                <a:r>
                  <a:rPr lang="en-US" sz="1600" b="1" dirty="0" smtClean="0">
                    <a:sym typeface="Symbol" panose="05050102010706020507" pitchFamily="18" charset="2"/>
                  </a:rPr>
                  <a:t>x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)|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1021" y="4170142"/>
                <a:ext cx="2696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^</a:t>
                </a:r>
                <a:endParaRPr lang="en-US" sz="1400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52400" y="706942"/>
            <a:ext cx="329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Given. Training Data. {x</a:t>
            </a:r>
            <a:r>
              <a:rPr lang="en-US" sz="1800" baseline="30000" dirty="0" smtClean="0"/>
              <a:t>(n</a:t>
            </a:r>
            <a:r>
              <a:rPr lang="en-US" sz="1800" baseline="30000" dirty="0"/>
              <a:t>)</a:t>
            </a:r>
            <a:r>
              <a:rPr lang="en-US" sz="1800" dirty="0"/>
              <a:t> 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accent1"/>
                </a:solidFill>
              </a:rPr>
              <a:t>y</a:t>
            </a:r>
            <a:r>
              <a:rPr lang="en-US" sz="1800" baseline="30000" dirty="0" smtClean="0"/>
              <a:t>(n</a:t>
            </a:r>
            <a:r>
              <a:rPr lang="en-US" sz="1800" baseline="30000" dirty="0"/>
              <a:t>)</a:t>
            </a:r>
            <a:r>
              <a:rPr lang="en-US" sz="1800" dirty="0"/>
              <a:t> </a:t>
            </a: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82186"/>
            <a:ext cx="654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Perpendicular distance between margin line and x</a:t>
            </a:r>
            <a:r>
              <a:rPr lang="en-US" sz="2400" baseline="30000" dirty="0" smtClean="0">
                <a:solidFill>
                  <a:srgbClr val="FF0000"/>
                </a:solidFill>
              </a:rPr>
              <a:t>(n)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0261 -0.23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5026261"/>
            <a:ext cx="7761822" cy="1838428"/>
            <a:chOff x="990600" y="5026261"/>
            <a:chExt cx="7761822" cy="1838428"/>
          </a:xfrm>
        </p:grpSpPr>
        <p:grpSp>
          <p:nvGrpSpPr>
            <p:cNvPr id="16" name="Group 15"/>
            <p:cNvGrpSpPr/>
            <p:nvPr/>
          </p:nvGrpSpPr>
          <p:grpSpPr>
            <a:xfrm>
              <a:off x="990600" y="5026261"/>
              <a:ext cx="7761822" cy="1683204"/>
              <a:chOff x="-185765" y="5174796"/>
              <a:chExt cx="7761822" cy="168320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343" y="5174796"/>
                <a:ext cx="6236714" cy="1683204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185765" y="5261178"/>
                <a:ext cx="3900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Partial Goal: </a:t>
                </a:r>
                <a:r>
                  <a:rPr lang="en-US" sz="2400" dirty="0" smtClean="0"/>
                  <a:t>Given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22698" y="5867863"/>
              <a:ext cx="5213245" cy="996826"/>
              <a:chOff x="3122698" y="5867863"/>
              <a:chExt cx="5213245" cy="99682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415455" y="6403024"/>
                <a:ext cx="3478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Clean separation condition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22698" y="5867863"/>
                <a:ext cx="5213245" cy="628779"/>
              </a:xfrm>
              <a:prstGeom prst="rect">
                <a:avLst/>
              </a:prstGeom>
              <a:solidFill>
                <a:srgbClr val="FF0000">
                  <a:alpha val="2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3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566 -0.2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7273" y="3435186"/>
            <a:ext cx="7700432" cy="1838428"/>
            <a:chOff x="1051990" y="5026261"/>
            <a:chExt cx="7700432" cy="1838428"/>
          </a:xfrm>
        </p:grpSpPr>
        <p:grpSp>
          <p:nvGrpSpPr>
            <p:cNvPr id="13" name="Group 12"/>
            <p:cNvGrpSpPr/>
            <p:nvPr/>
          </p:nvGrpSpPr>
          <p:grpSpPr>
            <a:xfrm>
              <a:off x="1051990" y="5026261"/>
              <a:ext cx="7700432" cy="1683204"/>
              <a:chOff x="-124375" y="5174796"/>
              <a:chExt cx="7700432" cy="168320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343" y="5174796"/>
                <a:ext cx="6236714" cy="168320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-124375" y="5285733"/>
                <a:ext cx="3900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Partial Goal: </a:t>
                </a:r>
                <a:r>
                  <a:rPr lang="en-US" sz="2400" dirty="0" smtClean="0"/>
                  <a:t>Given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122698" y="5867863"/>
              <a:ext cx="5213245" cy="996826"/>
              <a:chOff x="3122698" y="5867863"/>
              <a:chExt cx="5213245" cy="99682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415455" y="6403024"/>
                <a:ext cx="3478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Clean separation condition</a:t>
                </a:r>
                <a:endParaRPr lang="en-US" sz="24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122698" y="5867863"/>
                <a:ext cx="5213245" cy="628779"/>
              </a:xfrm>
              <a:prstGeom prst="rect">
                <a:avLst/>
              </a:prstGeom>
              <a:solidFill>
                <a:srgbClr val="FF0000">
                  <a:alpha val="2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8100" y="5423656"/>
            <a:ext cx="8695861" cy="1723025"/>
            <a:chOff x="38100" y="5423656"/>
            <a:chExt cx="8695861" cy="17230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5423656"/>
              <a:ext cx="5533561" cy="17230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100" y="5481935"/>
              <a:ext cx="349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Final Goal: </a:t>
              </a:r>
              <a:r>
                <a:rPr lang="en-US" sz="2400" dirty="0" smtClean="0"/>
                <a:t>Find (</a:t>
              </a:r>
              <a:r>
                <a:rPr lang="en-US" sz="2400" b="1" dirty="0" err="1" smtClean="0"/>
                <a:t>w</a:t>
              </a:r>
              <a:r>
                <a:rPr lang="en-US" sz="2400" dirty="0" err="1" smtClean="0"/>
                <a:t>,b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s.t.</a:t>
              </a:r>
              <a:endParaRPr lang="en-US" sz="2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3525239" y="5440728"/>
            <a:ext cx="1046761" cy="62877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3" y="4007788"/>
            <a:ext cx="223670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This gives us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d </a:t>
            </a: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given (</a:t>
            </a:r>
            <a:r>
              <a:rPr lang="en-US" sz="2000" b="1" dirty="0" err="1" smtClean="0">
                <a:solidFill>
                  <a:srgbClr val="FF0000"/>
                </a:solidFill>
              </a:rPr>
              <a:t>w,b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826" y="6069507"/>
            <a:ext cx="219964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This finds 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 which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 fattest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1804721"/>
            <a:ext cx="647700" cy="48127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57700" y="1733210"/>
            <a:ext cx="342900" cy="28311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86000" y="1988033"/>
            <a:ext cx="76200" cy="164617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993368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Linear SVM Theory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5423656"/>
            <a:ext cx="8695861" cy="1723025"/>
            <a:chOff x="38100" y="5423656"/>
            <a:chExt cx="8695861" cy="1723025"/>
          </a:xfrm>
        </p:grpSpPr>
        <p:grpSp>
          <p:nvGrpSpPr>
            <p:cNvPr id="5" name="Group 4"/>
            <p:cNvGrpSpPr/>
            <p:nvPr/>
          </p:nvGrpSpPr>
          <p:grpSpPr>
            <a:xfrm>
              <a:off x="38100" y="5423656"/>
              <a:ext cx="8695861" cy="1723025"/>
              <a:chOff x="38100" y="5423656"/>
              <a:chExt cx="8695861" cy="17230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5423656"/>
                <a:ext cx="5533561" cy="172302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8100" y="5481935"/>
                <a:ext cx="3491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Final Goal: </a:t>
                </a:r>
                <a:r>
                  <a:rPr lang="en-US" sz="2400" dirty="0" smtClean="0"/>
                  <a:t>Find (</a:t>
                </a:r>
                <a:r>
                  <a:rPr lang="en-US" sz="2400" b="1" dirty="0" err="1" smtClean="0"/>
                  <a:t>w</a:t>
                </a:r>
                <a:r>
                  <a:rPr lang="en-US" sz="2400" dirty="0" err="1" smtClean="0"/>
                  <a:t>,b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3525239" y="5440728"/>
              <a:ext cx="1046761" cy="628779"/>
            </a:xfrm>
            <a:prstGeom prst="rect">
              <a:avLst/>
            </a:prstGeom>
            <a:solidFill>
              <a:srgbClr val="FF0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2826" y="6069507"/>
              <a:ext cx="2199640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This finds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which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Is fattest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0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3698 -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71955</TotalTime>
  <Words>1890</Words>
  <Application>Microsoft Office PowerPoint</Application>
  <PresentationFormat>On-screen Show (4:3)</PresentationFormat>
  <Paragraphs>412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Gerard T. Schuster</cp:lastModifiedBy>
  <cp:revision>1365</cp:revision>
  <dcterms:created xsi:type="dcterms:W3CDTF">1999-02-02T06:33:16Z</dcterms:created>
  <dcterms:modified xsi:type="dcterms:W3CDTF">2018-04-25T16:24:15Z</dcterms:modified>
</cp:coreProperties>
</file>