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vml" ContentType="application/vnd.openxmlformats-officedocument.vmlDrawin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7" r:id="rId2"/>
    <p:sldId id="348" r:id="rId3"/>
    <p:sldId id="331" r:id="rId4"/>
    <p:sldId id="333" r:id="rId5"/>
    <p:sldId id="334" r:id="rId6"/>
    <p:sldId id="335" r:id="rId7"/>
    <p:sldId id="346" r:id="rId8"/>
    <p:sldId id="338" r:id="rId9"/>
    <p:sldId id="339" r:id="rId10"/>
    <p:sldId id="340" r:id="rId11"/>
    <p:sldId id="341" r:id="rId12"/>
    <p:sldId id="342" r:id="rId13"/>
    <p:sldId id="343" r:id="rId14"/>
    <p:sldId id="352" r:id="rId15"/>
    <p:sldId id="353" r:id="rId16"/>
    <p:sldId id="351" r:id="rId17"/>
    <p:sldId id="350" r:id="rId18"/>
    <p:sldId id="356" r:id="rId19"/>
    <p:sldId id="345" r:id="rId20"/>
    <p:sldId id="354" r:id="rId21"/>
    <p:sldId id="355" r:id="rId22"/>
    <p:sldId id="349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FD3"/>
    <a:srgbClr val="E5EFCC"/>
    <a:srgbClr val="FCD5AB"/>
    <a:srgbClr val="D6D4CD"/>
    <a:srgbClr val="E0EEE5"/>
    <a:srgbClr val="E7EF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>
        <p:scale>
          <a:sx n="72" d="100"/>
          <a:sy n="72" d="100"/>
        </p:scale>
        <p:origin x="-568" y="-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Relationship Id="rId2" Type="http://schemas.openxmlformats.org/officeDocument/2006/relationships/image" Target="../media/image4.emf"/><Relationship Id="rId3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Relationship Id="rId2" Type="http://schemas.openxmlformats.org/officeDocument/2006/relationships/image" Target="../media/image1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Relationship Id="rId2" Type="http://schemas.openxmlformats.org/officeDocument/2006/relationships/image" Target="../media/image19.emf"/><Relationship Id="rId3" Type="http://schemas.openxmlformats.org/officeDocument/2006/relationships/image" Target="../media/image20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Relationship Id="rId2" Type="http://schemas.openxmlformats.org/officeDocument/2006/relationships/image" Target="../media/image22.emf"/><Relationship Id="rId3" Type="http://schemas.openxmlformats.org/officeDocument/2006/relationships/image" Target="../media/image2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Relationship Id="rId2" Type="http://schemas.openxmlformats.org/officeDocument/2006/relationships/image" Target="../media/image18.emf"/><Relationship Id="rId3" Type="http://schemas.openxmlformats.org/officeDocument/2006/relationships/image" Target="../media/image20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05B2-9AD3-4B6A-9B10-E57A1FF8B229}" type="datetimeFigureOut">
              <a:rPr lang="en-US" smtClean="0"/>
              <a:t>18/10/28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E6991-ABE6-448E-A551-423F16923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206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05B2-9AD3-4B6A-9B10-E57A1FF8B229}" type="datetimeFigureOut">
              <a:rPr lang="en-US" smtClean="0"/>
              <a:t>18/10/28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E6991-ABE6-448E-A551-423F16923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187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05B2-9AD3-4B6A-9B10-E57A1FF8B229}" type="datetimeFigureOut">
              <a:rPr lang="en-US" smtClean="0"/>
              <a:t>18/10/28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E6991-ABE6-448E-A551-423F16923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773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05B2-9AD3-4B6A-9B10-E57A1FF8B229}" type="datetimeFigureOut">
              <a:rPr lang="en-US" smtClean="0"/>
              <a:t>18/10/28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E6991-ABE6-448E-A551-423F16923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148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05B2-9AD3-4B6A-9B10-E57A1FF8B229}" type="datetimeFigureOut">
              <a:rPr lang="en-US" smtClean="0"/>
              <a:t>18/10/28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E6991-ABE6-448E-A551-423F16923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638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05B2-9AD3-4B6A-9B10-E57A1FF8B229}" type="datetimeFigureOut">
              <a:rPr lang="en-US" smtClean="0"/>
              <a:t>18/10/28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E6991-ABE6-448E-A551-423F16923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369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05B2-9AD3-4B6A-9B10-E57A1FF8B229}" type="datetimeFigureOut">
              <a:rPr lang="en-US" smtClean="0"/>
              <a:t>18/10/28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E6991-ABE6-448E-A551-423F16923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800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05B2-9AD3-4B6A-9B10-E57A1FF8B229}" type="datetimeFigureOut">
              <a:rPr lang="en-US" smtClean="0"/>
              <a:t>18/10/28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E6991-ABE6-448E-A551-423F16923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154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05B2-9AD3-4B6A-9B10-E57A1FF8B229}" type="datetimeFigureOut">
              <a:rPr lang="en-US" smtClean="0"/>
              <a:t>18/10/28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E6991-ABE6-448E-A551-423F16923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456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05B2-9AD3-4B6A-9B10-E57A1FF8B229}" type="datetimeFigureOut">
              <a:rPr lang="en-US" smtClean="0"/>
              <a:t>18/10/28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E6991-ABE6-448E-A551-423F16923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135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05B2-9AD3-4B6A-9B10-E57A1FF8B229}" type="datetimeFigureOut">
              <a:rPr lang="en-US" smtClean="0"/>
              <a:t>18/10/28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E6991-ABE6-448E-A551-423F16923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828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705B2-9AD3-4B6A-9B10-E57A1FF8B229}" type="datetimeFigureOut">
              <a:rPr lang="en-US" smtClean="0"/>
              <a:t>18/10/28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E6991-ABE6-448E-A551-423F16923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101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4" Type="http://schemas.openxmlformats.org/officeDocument/2006/relationships/oleObject" Target="../embeddings/oleObject6.bin"/><Relationship Id="rId5" Type="http://schemas.openxmlformats.org/officeDocument/2006/relationships/image" Target="../media/image18.emf"/><Relationship Id="rId6" Type="http://schemas.openxmlformats.org/officeDocument/2006/relationships/oleObject" Target="../embeddings/oleObject7.bin"/><Relationship Id="rId7" Type="http://schemas.openxmlformats.org/officeDocument/2006/relationships/image" Target="../media/image19.emf"/><Relationship Id="rId8" Type="http://schemas.openxmlformats.org/officeDocument/2006/relationships/oleObject" Target="../embeddings/oleObject8.bin"/><Relationship Id="rId9" Type="http://schemas.openxmlformats.org/officeDocument/2006/relationships/oleObject" Target="../embeddings/oleObject9.bin"/><Relationship Id="rId10" Type="http://schemas.openxmlformats.org/officeDocument/2006/relationships/image" Target="../media/image20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4" Type="http://schemas.openxmlformats.org/officeDocument/2006/relationships/image" Target="../media/image19.emf"/><Relationship Id="rId5" Type="http://schemas.openxmlformats.org/officeDocument/2006/relationships/oleObject" Target="../embeddings/oleObject11.bin"/><Relationship Id="rId6" Type="http://schemas.openxmlformats.org/officeDocument/2006/relationships/image" Target="../media/image21.png"/><Relationship Id="rId7" Type="http://schemas.openxmlformats.org/officeDocument/2006/relationships/oleObject" Target="../embeddings/oleObject12.bin"/><Relationship Id="rId8" Type="http://schemas.openxmlformats.org/officeDocument/2006/relationships/image" Target="../media/image22.emf"/><Relationship Id="rId9" Type="http://schemas.openxmlformats.org/officeDocument/2006/relationships/oleObject" Target="../embeddings/oleObject13.bin"/><Relationship Id="rId10" Type="http://schemas.openxmlformats.org/officeDocument/2006/relationships/image" Target="../media/image20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4" Type="http://schemas.openxmlformats.org/officeDocument/2006/relationships/image" Target="../media/image19.emf"/><Relationship Id="rId5" Type="http://schemas.openxmlformats.org/officeDocument/2006/relationships/oleObject" Target="../embeddings/oleObject15.bin"/><Relationship Id="rId6" Type="http://schemas.openxmlformats.org/officeDocument/2006/relationships/image" Target="../media/image21.png"/><Relationship Id="rId7" Type="http://schemas.openxmlformats.org/officeDocument/2006/relationships/oleObject" Target="../embeddings/oleObject16.bin"/><Relationship Id="rId8" Type="http://schemas.openxmlformats.org/officeDocument/2006/relationships/image" Target="../media/image18.emf"/><Relationship Id="rId9" Type="http://schemas.openxmlformats.org/officeDocument/2006/relationships/oleObject" Target="../embeddings/oleObject17.bin"/><Relationship Id="rId10" Type="http://schemas.openxmlformats.org/officeDocument/2006/relationships/image" Target="../media/image20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png"/><Relationship Id="rId3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3.bin"/><Relationship Id="rId12" Type="http://schemas.openxmlformats.org/officeDocument/2006/relationships/image" Target="../media/image5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oleObject" Target="../embeddings/oleObject1.bin"/><Relationship Id="rId7" Type="http://schemas.openxmlformats.org/officeDocument/2006/relationships/image" Target="../media/image3.emf"/><Relationship Id="rId8" Type="http://schemas.openxmlformats.org/officeDocument/2006/relationships/image" Target="../media/image9.png"/><Relationship Id="rId9" Type="http://schemas.openxmlformats.org/officeDocument/2006/relationships/oleObject" Target="../embeddings/oleObject2.bin"/><Relationship Id="rId10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Relationship Id="rId6" Type="http://schemas.openxmlformats.org/officeDocument/2006/relationships/oleObject" Target="../embeddings/oleObject4.bin"/><Relationship Id="rId7" Type="http://schemas.openxmlformats.org/officeDocument/2006/relationships/image" Target="../media/image10.emf"/><Relationship Id="rId8" Type="http://schemas.openxmlformats.org/officeDocument/2006/relationships/oleObject" Target="../embeddings/oleObject5.bin"/><Relationship Id="rId9" Type="http://schemas.openxmlformats.org/officeDocument/2006/relationships/image" Target="../media/image11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12646" y="-52703"/>
            <a:ext cx="93726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altLang="zh-CN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Neural Network LAB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167280" y="1518125"/>
            <a:ext cx="10370916" cy="331867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 introductions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endParaRPr lang="en-US" altLang="zh-C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Setup </a:t>
            </a: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input and output &amp; 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initializing parameters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endParaRPr lang="en-US" altLang="zh-C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718455" y="4785470"/>
            <a:ext cx="8832034" cy="84588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marL="571500" indent="-571500">
              <a:buFont typeface="Wingdings" charset="2"/>
              <a:buChar char="Ø"/>
              <a:defRPr/>
            </a:pP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Feed-forward &amp; </a:t>
            </a:r>
            <a:r>
              <a:rPr lang="en-US" altLang="zh-CN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backpropagation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zh-CN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gradientnn.m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30650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" name="Group 121"/>
          <p:cNvGrpSpPr/>
          <p:nvPr/>
        </p:nvGrpSpPr>
        <p:grpSpPr>
          <a:xfrm>
            <a:off x="141115" y="3435128"/>
            <a:ext cx="6346293" cy="3106989"/>
            <a:chOff x="141115" y="3435128"/>
            <a:chExt cx="6346293" cy="3106989"/>
          </a:xfrm>
        </p:grpSpPr>
        <p:pic>
          <p:nvPicPr>
            <p:cNvPr id="76" name="Picture 7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1115" y="3435128"/>
              <a:ext cx="6346293" cy="631247"/>
            </a:xfrm>
            <a:prstGeom prst="rect">
              <a:avLst/>
            </a:prstGeom>
          </p:spPr>
        </p:pic>
        <p:sp>
          <p:nvSpPr>
            <p:cNvPr id="77" name="Rectangle 76"/>
            <p:cNvSpPr/>
            <p:nvPr/>
          </p:nvSpPr>
          <p:spPr>
            <a:xfrm>
              <a:off x="727580" y="5038684"/>
              <a:ext cx="108936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600" dirty="0" smtClean="0"/>
                <a:t>w</a:t>
              </a:r>
              <a:r>
                <a:rPr lang="en-US" sz="3600" baseline="30000" dirty="0" smtClean="0"/>
                <a:t>[1]</a:t>
              </a:r>
              <a:r>
                <a:rPr lang="en-US" sz="3600" dirty="0" smtClean="0"/>
                <a:t>= </a:t>
              </a:r>
              <a:r>
                <a:rPr lang="en-US" sz="3600" baseline="-25000" dirty="0" smtClean="0"/>
                <a:t> </a:t>
              </a:r>
            </a:p>
          </p:txBody>
        </p:sp>
        <p:graphicFrame>
          <p:nvGraphicFramePr>
            <p:cNvPr id="80" name="Object 7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80491208"/>
                </p:ext>
              </p:extLst>
            </p:nvPr>
          </p:nvGraphicFramePr>
          <p:xfrm>
            <a:off x="3281103" y="4092031"/>
            <a:ext cx="1750061" cy="245008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808" name="Equation" r:id="rId4" imgW="190500" imgH="266700" progId="Equation.DSMT4">
                    <p:embed/>
                  </p:oleObj>
                </mc:Choice>
                <mc:Fallback>
                  <p:oleObj name="Equation" r:id="rId4" imgW="190500" imgH="2667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3281103" y="4092031"/>
                          <a:ext cx="1750061" cy="245008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9" name="Rectangle 118"/>
            <p:cNvSpPr/>
            <p:nvPr/>
          </p:nvSpPr>
          <p:spPr>
            <a:xfrm>
              <a:off x="2700105" y="4971480"/>
              <a:ext cx="1941557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000" dirty="0" smtClean="0"/>
                <a:t>Random number</a:t>
              </a:r>
            </a:p>
            <a:p>
              <a:pPr algn="ctr"/>
              <a:r>
                <a:rPr lang="en-US" sz="2000" dirty="0" smtClean="0"/>
                <a:t>(0 ~ 0.1)</a:t>
              </a:r>
            </a:p>
          </p:txBody>
        </p:sp>
      </p:grp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12646" y="-52703"/>
            <a:ext cx="93726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altLang="zh-CN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Initializing parameters</a:t>
            </a:r>
            <a:endParaRPr lang="en-US" altLang="zh-CN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11779" y="1012318"/>
            <a:ext cx="31848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Initializing parameter: 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767609" y="1602388"/>
            <a:ext cx="37192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/>
              <a:t>layer_size</a:t>
            </a:r>
            <a:r>
              <a:rPr lang="en-US" sz="2400" dirty="0" smtClean="0"/>
              <a:t> = [ 5, 15, 10, 5, 1 ]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778894" y="1680423"/>
            <a:ext cx="4019049" cy="1633871"/>
            <a:chOff x="778894" y="1770219"/>
            <a:chExt cx="4019049" cy="1633871"/>
          </a:xfrm>
        </p:grpSpPr>
        <p:sp>
          <p:nvSpPr>
            <p:cNvPr id="9" name="Rectangle 8"/>
            <p:cNvSpPr/>
            <p:nvPr/>
          </p:nvSpPr>
          <p:spPr>
            <a:xfrm>
              <a:off x="2488759" y="1770219"/>
              <a:ext cx="256567" cy="359175"/>
            </a:xfrm>
            <a:prstGeom prst="rect">
              <a:avLst/>
            </a:prstGeom>
            <a:noFill/>
            <a:ln w="28575" cmpd="sng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78894" y="2203762"/>
              <a:ext cx="4019049" cy="12003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342900" indent="-342900">
                <a:buFont typeface="Arial"/>
                <a:buChar char="•"/>
              </a:pPr>
              <a:r>
                <a:rPr lang="en-US" sz="2400" dirty="0" smtClean="0">
                  <a:solidFill>
                    <a:srgbClr val="FF0000"/>
                  </a:solidFill>
                </a:rPr>
                <a:t>Input feature numbers</a:t>
              </a:r>
            </a:p>
            <a:p>
              <a:pPr marL="342900" indent="-342900">
                <a:buFont typeface="Arial"/>
                <a:buChar char="•"/>
              </a:pPr>
              <a:r>
                <a:rPr lang="en-US" sz="2400" dirty="0" smtClean="0">
                  <a:solidFill>
                    <a:srgbClr val="008000"/>
                  </a:solidFill>
                </a:rPr>
                <a:t>Nodes in each hidden layer</a:t>
              </a:r>
            </a:p>
            <a:p>
              <a:pPr marL="342900" indent="-342900">
                <a:buFont typeface="Arial"/>
                <a:buChar char="•"/>
              </a:pPr>
              <a:r>
                <a:rPr lang="en-US" sz="2400" dirty="0" smtClean="0">
                  <a:solidFill>
                    <a:srgbClr val="0000FF"/>
                  </a:solidFill>
                </a:rPr>
                <a:t>Output label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807930" y="1781515"/>
              <a:ext cx="1130455" cy="359175"/>
            </a:xfrm>
            <a:prstGeom prst="rect">
              <a:avLst/>
            </a:prstGeom>
            <a:noFill/>
            <a:ln w="28575" cmpd="sng">
              <a:solidFill>
                <a:srgbClr val="008000"/>
              </a:solidFill>
              <a:prstDash val="sys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013822" y="1781514"/>
              <a:ext cx="256567" cy="359175"/>
            </a:xfrm>
            <a:prstGeom prst="rect">
              <a:avLst/>
            </a:prstGeom>
            <a:noFill/>
            <a:ln w="28575" cmpd="sng">
              <a:solidFill>
                <a:srgbClr val="0000FF"/>
              </a:solidFill>
              <a:prstDash val="sys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3" name="Oval 42"/>
          <p:cNvSpPr/>
          <p:nvPr/>
        </p:nvSpPr>
        <p:spPr>
          <a:xfrm>
            <a:off x="6744633" y="2976039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6762093" y="3492840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6779554" y="4022469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6809931" y="4526778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6705726" y="1280170"/>
            <a:ext cx="3406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5</a:t>
            </a:r>
          </a:p>
        </p:txBody>
      </p:sp>
      <p:sp>
        <p:nvSpPr>
          <p:cNvPr id="50" name="Oval 49"/>
          <p:cNvSpPr/>
          <p:nvPr/>
        </p:nvSpPr>
        <p:spPr>
          <a:xfrm>
            <a:off x="6717427" y="2435727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7949011" y="2589663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8031769" y="5247291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7820301" y="983590"/>
            <a:ext cx="4966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15</a:t>
            </a:r>
          </a:p>
        </p:txBody>
      </p:sp>
      <p:sp>
        <p:nvSpPr>
          <p:cNvPr id="57" name="Oval 56"/>
          <p:cNvSpPr/>
          <p:nvPr/>
        </p:nvSpPr>
        <p:spPr>
          <a:xfrm>
            <a:off x="7921805" y="1946727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1" name="Object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6577279"/>
              </p:ext>
            </p:extLst>
          </p:nvPr>
        </p:nvGraphicFramePr>
        <p:xfrm>
          <a:off x="7841079" y="3344863"/>
          <a:ext cx="792584" cy="15049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09" name="Equation" r:id="rId6" imgW="76200" imgH="165100" progId="Equation.DSMT4">
                  <p:embed/>
                </p:oleObj>
              </mc:Choice>
              <mc:Fallback>
                <p:oleObj name="Equation" r:id="rId6" imgW="76200" imgH="1651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841079" y="3344863"/>
                        <a:ext cx="792584" cy="15049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" name="Oval 61"/>
          <p:cNvSpPr/>
          <p:nvPr/>
        </p:nvSpPr>
        <p:spPr>
          <a:xfrm>
            <a:off x="9307299" y="2588130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9390057" y="5245758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9204247" y="982057"/>
            <a:ext cx="4966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10</a:t>
            </a:r>
          </a:p>
        </p:txBody>
      </p:sp>
      <p:sp>
        <p:nvSpPr>
          <p:cNvPr id="65" name="Oval 64"/>
          <p:cNvSpPr/>
          <p:nvPr/>
        </p:nvSpPr>
        <p:spPr>
          <a:xfrm>
            <a:off x="9280093" y="1945194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3947804"/>
              </p:ext>
            </p:extLst>
          </p:nvPr>
        </p:nvGraphicFramePr>
        <p:xfrm>
          <a:off x="9199367" y="3343330"/>
          <a:ext cx="792584" cy="15049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10" name="Equation" r:id="rId8" imgW="76200" imgH="165100" progId="Equation.DSMT4">
                  <p:embed/>
                </p:oleObj>
              </mc:Choice>
              <mc:Fallback>
                <p:oleObj name="Equation" r:id="rId8" imgW="76200" imgH="1651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199367" y="3343330"/>
                        <a:ext cx="792584" cy="15049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" name="Oval 66"/>
          <p:cNvSpPr/>
          <p:nvPr/>
        </p:nvSpPr>
        <p:spPr>
          <a:xfrm>
            <a:off x="10322276" y="2948851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10339736" y="3465652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10357197" y="3995281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10387574" y="4499590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10405034" y="5003563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10283369" y="1342778"/>
            <a:ext cx="3406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5</a:t>
            </a:r>
          </a:p>
        </p:txBody>
      </p:sp>
      <p:sp>
        <p:nvSpPr>
          <p:cNvPr id="73" name="Oval 72"/>
          <p:cNvSpPr/>
          <p:nvPr/>
        </p:nvSpPr>
        <p:spPr>
          <a:xfrm>
            <a:off x="10295070" y="2408539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11314323" y="3437053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11320944" y="2521393"/>
            <a:ext cx="3406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1</a:t>
            </a:r>
          </a:p>
        </p:txBody>
      </p:sp>
      <p:grpSp>
        <p:nvGrpSpPr>
          <p:cNvPr id="123" name="Group 122"/>
          <p:cNvGrpSpPr/>
          <p:nvPr/>
        </p:nvGrpSpPr>
        <p:grpSpPr>
          <a:xfrm>
            <a:off x="2020233" y="3639996"/>
            <a:ext cx="3892220" cy="1947068"/>
            <a:chOff x="2020233" y="3639996"/>
            <a:chExt cx="3892220" cy="1947068"/>
          </a:xfrm>
        </p:grpSpPr>
        <p:sp>
          <p:nvSpPr>
            <p:cNvPr id="81" name="Rectangle 80"/>
            <p:cNvSpPr/>
            <p:nvPr/>
          </p:nvSpPr>
          <p:spPr>
            <a:xfrm>
              <a:off x="2020233" y="5125399"/>
              <a:ext cx="49665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15</a:t>
              </a: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2051042" y="3641528"/>
              <a:ext cx="1887344" cy="245262"/>
            </a:xfrm>
            <a:prstGeom prst="rect">
              <a:avLst/>
            </a:prstGeom>
            <a:noFill/>
            <a:ln w="28575" cmpd="sng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4" name="Straight Arrow Connector 83"/>
            <p:cNvCxnSpPr>
              <a:endCxn id="81" idx="0"/>
            </p:cNvCxnSpPr>
            <p:nvPr/>
          </p:nvCxnSpPr>
          <p:spPr>
            <a:xfrm flipH="1">
              <a:off x="2268558" y="3912443"/>
              <a:ext cx="733340" cy="1212956"/>
            </a:xfrm>
            <a:prstGeom prst="straightConnector1">
              <a:avLst/>
            </a:prstGeom>
            <a:ln w="28575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Rectangle 85"/>
            <p:cNvSpPr/>
            <p:nvPr/>
          </p:nvSpPr>
          <p:spPr>
            <a:xfrm>
              <a:off x="4025109" y="3639996"/>
              <a:ext cx="1887344" cy="245262"/>
            </a:xfrm>
            <a:prstGeom prst="rect">
              <a:avLst/>
            </a:prstGeom>
            <a:noFill/>
            <a:ln w="28575" cmpd="sng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3253277" y="3921143"/>
              <a:ext cx="78909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5 </a:t>
              </a:r>
              <a:r>
                <a:rPr lang="en-US" sz="2400" dirty="0" smtClean="0">
                  <a:solidFill>
                    <a:srgbClr val="008000"/>
                  </a:solidFill>
                </a:rPr>
                <a:t>+</a:t>
              </a:r>
              <a:r>
                <a:rPr lang="en-US" sz="2400" dirty="0" smtClean="0">
                  <a:solidFill>
                    <a:srgbClr val="FF0000"/>
                  </a:solidFill>
                </a:rPr>
                <a:t> </a:t>
              </a:r>
              <a:r>
                <a:rPr lang="en-US" sz="2400" dirty="0" smtClean="0">
                  <a:solidFill>
                    <a:srgbClr val="008000"/>
                  </a:solidFill>
                </a:rPr>
                <a:t>1</a:t>
              </a:r>
            </a:p>
          </p:txBody>
        </p:sp>
        <p:cxnSp>
          <p:nvCxnSpPr>
            <p:cNvPr id="88" name="Straight Arrow Connector 87"/>
            <p:cNvCxnSpPr/>
            <p:nvPr/>
          </p:nvCxnSpPr>
          <p:spPr>
            <a:xfrm flipH="1">
              <a:off x="4169302" y="3910911"/>
              <a:ext cx="857975" cy="309397"/>
            </a:xfrm>
            <a:prstGeom prst="straightConnector1">
              <a:avLst/>
            </a:prstGeom>
            <a:ln w="28575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1" name="Group 120"/>
          <p:cNvGrpSpPr/>
          <p:nvPr/>
        </p:nvGrpSpPr>
        <p:grpSpPr>
          <a:xfrm>
            <a:off x="5984240" y="1855882"/>
            <a:ext cx="1124164" cy="474333"/>
            <a:chOff x="5984240" y="1855882"/>
            <a:chExt cx="1124164" cy="474333"/>
          </a:xfrm>
        </p:grpSpPr>
        <p:sp>
          <p:nvSpPr>
            <p:cNvPr id="90" name="Oval 89"/>
            <p:cNvSpPr/>
            <p:nvPr/>
          </p:nvSpPr>
          <p:spPr>
            <a:xfrm>
              <a:off x="6703056" y="1908259"/>
              <a:ext cx="405348" cy="421956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6742669" y="1855882"/>
              <a:ext cx="34065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008000"/>
                  </a:solidFill>
                </a:rPr>
                <a:t>1</a:t>
              </a: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5984240" y="1867178"/>
              <a:ext cx="68480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008000"/>
                  </a:solidFill>
                </a:rPr>
                <a:t>bias</a:t>
              </a: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7108079" y="2157705"/>
            <a:ext cx="923690" cy="3300564"/>
            <a:chOff x="7108079" y="2157705"/>
            <a:chExt cx="923690" cy="3300564"/>
          </a:xfrm>
        </p:grpSpPr>
        <p:cxnSp>
          <p:nvCxnSpPr>
            <p:cNvPr id="94" name="Straight Arrow Connector 93"/>
            <p:cNvCxnSpPr>
              <a:stCxn id="44" idx="6"/>
            </p:cNvCxnSpPr>
            <p:nvPr/>
          </p:nvCxnSpPr>
          <p:spPr>
            <a:xfrm flipV="1">
              <a:off x="7167441" y="2157705"/>
              <a:ext cx="754364" cy="1546113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>
              <a:stCxn id="44" idx="6"/>
            </p:cNvCxnSpPr>
            <p:nvPr/>
          </p:nvCxnSpPr>
          <p:spPr>
            <a:xfrm flipV="1">
              <a:off x="7167441" y="2800641"/>
              <a:ext cx="781570" cy="903177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>
              <a:stCxn id="44" idx="7"/>
            </p:cNvCxnSpPr>
            <p:nvPr/>
          </p:nvCxnSpPr>
          <p:spPr>
            <a:xfrm>
              <a:off x="7108079" y="3554634"/>
              <a:ext cx="923690" cy="1903635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>
              <a:stCxn id="44" idx="6"/>
            </p:cNvCxnSpPr>
            <p:nvPr/>
          </p:nvCxnSpPr>
          <p:spPr>
            <a:xfrm>
              <a:off x="7167441" y="3703818"/>
              <a:ext cx="673638" cy="393517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8" name="Group 107"/>
          <p:cNvGrpSpPr/>
          <p:nvPr/>
        </p:nvGrpSpPr>
        <p:grpSpPr>
          <a:xfrm>
            <a:off x="7108404" y="2119237"/>
            <a:ext cx="923365" cy="3339032"/>
            <a:chOff x="7108404" y="2119237"/>
            <a:chExt cx="923365" cy="3339032"/>
          </a:xfrm>
        </p:grpSpPr>
        <p:cxnSp>
          <p:nvCxnSpPr>
            <p:cNvPr id="109" name="Straight Arrow Connector 108"/>
            <p:cNvCxnSpPr/>
            <p:nvPr/>
          </p:nvCxnSpPr>
          <p:spPr>
            <a:xfrm>
              <a:off x="7108404" y="2119237"/>
              <a:ext cx="813401" cy="38468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Arrow Connector 109"/>
            <p:cNvCxnSpPr/>
            <p:nvPr/>
          </p:nvCxnSpPr>
          <p:spPr>
            <a:xfrm>
              <a:off x="7108404" y="2119237"/>
              <a:ext cx="840607" cy="681404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Arrow Connector 110"/>
            <p:cNvCxnSpPr/>
            <p:nvPr/>
          </p:nvCxnSpPr>
          <p:spPr>
            <a:xfrm>
              <a:off x="7108404" y="2119237"/>
              <a:ext cx="923365" cy="3339032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Arrow Connector 111"/>
            <p:cNvCxnSpPr/>
            <p:nvPr/>
          </p:nvCxnSpPr>
          <p:spPr>
            <a:xfrm>
              <a:off x="7108404" y="2119237"/>
              <a:ext cx="732675" cy="1978098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4" name="TextBox 113"/>
          <p:cNvSpPr txBox="1"/>
          <p:nvPr/>
        </p:nvSpPr>
        <p:spPr>
          <a:xfrm>
            <a:off x="7912646" y="5703768"/>
            <a:ext cx="654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[1]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6718039" y="5522648"/>
            <a:ext cx="654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[0]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9270935" y="5740720"/>
            <a:ext cx="654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[2]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10297224" y="5561133"/>
            <a:ext cx="654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[3]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8051175" y="6211669"/>
            <a:ext cx="232550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/>
              <a:t>w</a:t>
            </a:r>
            <a:r>
              <a:rPr lang="en-US" sz="3600" baseline="30000" dirty="0" smtClean="0"/>
              <a:t>[1]</a:t>
            </a:r>
            <a:r>
              <a:rPr lang="en-US" sz="3600" dirty="0"/>
              <a:t> </a:t>
            </a:r>
            <a:r>
              <a:rPr lang="en-US" sz="3600" dirty="0" smtClean="0"/>
              <a:t>a</a:t>
            </a:r>
            <a:r>
              <a:rPr lang="en-US" sz="3600" baseline="30000" dirty="0" smtClean="0"/>
              <a:t>[0]</a:t>
            </a:r>
            <a:r>
              <a:rPr lang="en-US" sz="3600" dirty="0" smtClean="0"/>
              <a:t>=a</a:t>
            </a:r>
            <a:r>
              <a:rPr lang="en-US" sz="3600" baseline="30000" dirty="0" smtClean="0"/>
              <a:t>[</a:t>
            </a:r>
            <a:r>
              <a:rPr lang="en-US" sz="3600" baseline="30000" dirty="0"/>
              <a:t>1]</a:t>
            </a:r>
            <a:r>
              <a:rPr lang="en-US" sz="3600" dirty="0" smtClean="0"/>
              <a:t> </a:t>
            </a:r>
            <a:r>
              <a:rPr lang="en-US" sz="3600" baseline="-25000" dirty="0" smtClean="0"/>
              <a:t> </a:t>
            </a:r>
          </a:p>
        </p:txBody>
      </p:sp>
      <p:graphicFrame>
        <p:nvGraphicFramePr>
          <p:cNvPr id="79" name="Object 7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4563840"/>
              </p:ext>
            </p:extLst>
          </p:nvPr>
        </p:nvGraphicFramePr>
        <p:xfrm>
          <a:off x="1560521" y="4128983"/>
          <a:ext cx="1750061" cy="24500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11" name="Equation" r:id="rId9" imgW="190500" imgH="266700" progId="Equation.DSMT4">
                  <p:embed/>
                </p:oleObj>
              </mc:Choice>
              <mc:Fallback>
                <p:oleObj name="Equation" r:id="rId9" imgW="190500" imgH="2667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60521" y="4128983"/>
                        <a:ext cx="1750061" cy="24500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510239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12646" y="-52703"/>
            <a:ext cx="93726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altLang="zh-CN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Initializing parameters</a:t>
            </a:r>
            <a:endParaRPr lang="en-US" altLang="zh-CN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11779" y="1012318"/>
            <a:ext cx="31848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Initializing parameter: 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767609" y="1602388"/>
            <a:ext cx="37192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/>
              <a:t>layer_size</a:t>
            </a:r>
            <a:r>
              <a:rPr lang="en-US" sz="2400" dirty="0" smtClean="0"/>
              <a:t> = [ 5, 15, 10, 5, 1 ]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778894" y="1680423"/>
            <a:ext cx="4019049" cy="1633871"/>
            <a:chOff x="778894" y="1770219"/>
            <a:chExt cx="4019049" cy="1633871"/>
          </a:xfrm>
        </p:grpSpPr>
        <p:sp>
          <p:nvSpPr>
            <p:cNvPr id="9" name="Rectangle 8"/>
            <p:cNvSpPr/>
            <p:nvPr/>
          </p:nvSpPr>
          <p:spPr>
            <a:xfrm>
              <a:off x="2488759" y="1770219"/>
              <a:ext cx="256567" cy="359175"/>
            </a:xfrm>
            <a:prstGeom prst="rect">
              <a:avLst/>
            </a:prstGeom>
            <a:noFill/>
            <a:ln w="28575" cmpd="sng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78894" y="2203762"/>
              <a:ext cx="4019049" cy="12003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342900" indent="-342900">
                <a:buFont typeface="Arial"/>
                <a:buChar char="•"/>
              </a:pPr>
              <a:r>
                <a:rPr lang="en-US" sz="2400" dirty="0" smtClean="0">
                  <a:solidFill>
                    <a:srgbClr val="FF0000"/>
                  </a:solidFill>
                </a:rPr>
                <a:t>Input feature numbers</a:t>
              </a:r>
            </a:p>
            <a:p>
              <a:pPr marL="342900" indent="-342900">
                <a:buFont typeface="Arial"/>
                <a:buChar char="•"/>
              </a:pPr>
              <a:r>
                <a:rPr lang="en-US" sz="2400" dirty="0" smtClean="0">
                  <a:solidFill>
                    <a:srgbClr val="008000"/>
                  </a:solidFill>
                </a:rPr>
                <a:t>Nodes in each hidden layer</a:t>
              </a:r>
            </a:p>
            <a:p>
              <a:pPr marL="342900" indent="-342900">
                <a:buFont typeface="Arial"/>
                <a:buChar char="•"/>
              </a:pPr>
              <a:r>
                <a:rPr lang="en-US" sz="2400" dirty="0" smtClean="0">
                  <a:solidFill>
                    <a:srgbClr val="0000FF"/>
                  </a:solidFill>
                </a:rPr>
                <a:t>Output label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807930" y="1781515"/>
              <a:ext cx="1130455" cy="359175"/>
            </a:xfrm>
            <a:prstGeom prst="rect">
              <a:avLst/>
            </a:prstGeom>
            <a:noFill/>
            <a:ln w="28575" cmpd="sng">
              <a:solidFill>
                <a:srgbClr val="008000"/>
              </a:solidFill>
              <a:prstDash val="sys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013822" y="1781514"/>
              <a:ext cx="256567" cy="359175"/>
            </a:xfrm>
            <a:prstGeom prst="rect">
              <a:avLst/>
            </a:prstGeom>
            <a:noFill/>
            <a:ln w="28575" cmpd="sng">
              <a:solidFill>
                <a:srgbClr val="0000FF"/>
              </a:solidFill>
              <a:prstDash val="sys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3" name="Oval 42"/>
          <p:cNvSpPr/>
          <p:nvPr/>
        </p:nvSpPr>
        <p:spPr>
          <a:xfrm>
            <a:off x="6744633" y="2976039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6762093" y="3492840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6779554" y="4022469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6809931" y="4526778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6705726" y="1280170"/>
            <a:ext cx="3406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50" name="Oval 49"/>
          <p:cNvSpPr/>
          <p:nvPr/>
        </p:nvSpPr>
        <p:spPr>
          <a:xfrm>
            <a:off x="6717427" y="2435727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7949011" y="2589663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8031769" y="5247291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7820301" y="983590"/>
            <a:ext cx="4966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15</a:t>
            </a:r>
          </a:p>
        </p:txBody>
      </p:sp>
      <p:sp>
        <p:nvSpPr>
          <p:cNvPr id="57" name="Oval 56"/>
          <p:cNvSpPr/>
          <p:nvPr/>
        </p:nvSpPr>
        <p:spPr>
          <a:xfrm>
            <a:off x="7921805" y="1946727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1" name="Object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8202828"/>
              </p:ext>
            </p:extLst>
          </p:nvPr>
        </p:nvGraphicFramePr>
        <p:xfrm>
          <a:off x="7841079" y="3344863"/>
          <a:ext cx="792584" cy="15049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29" name="Equation" r:id="rId3" imgW="76200" imgH="165100" progId="Equation.DSMT4">
                  <p:embed/>
                </p:oleObj>
              </mc:Choice>
              <mc:Fallback>
                <p:oleObj name="Equation" r:id="rId3" imgW="76200" imgH="1651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841079" y="3344863"/>
                        <a:ext cx="792584" cy="15049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" name="Oval 61"/>
          <p:cNvSpPr/>
          <p:nvPr/>
        </p:nvSpPr>
        <p:spPr>
          <a:xfrm>
            <a:off x="9307299" y="2588130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9390057" y="5245758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9204247" y="982057"/>
            <a:ext cx="4966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65" name="Oval 64"/>
          <p:cNvSpPr/>
          <p:nvPr/>
        </p:nvSpPr>
        <p:spPr>
          <a:xfrm>
            <a:off x="9280093" y="1945194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8504484"/>
              </p:ext>
            </p:extLst>
          </p:nvPr>
        </p:nvGraphicFramePr>
        <p:xfrm>
          <a:off x="9199367" y="3343330"/>
          <a:ext cx="792584" cy="15049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30" name="Equation" r:id="rId5" imgW="76200" imgH="165100" progId="Equation.DSMT4">
                  <p:embed/>
                </p:oleObj>
              </mc:Choice>
              <mc:Fallback>
                <p:oleObj name="Equation" r:id="rId5" imgW="76200" imgH="1651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99367" y="3343330"/>
                        <a:ext cx="792584" cy="15049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" name="Oval 66"/>
          <p:cNvSpPr/>
          <p:nvPr/>
        </p:nvSpPr>
        <p:spPr>
          <a:xfrm>
            <a:off x="10322276" y="2948851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10339736" y="3465652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10357197" y="3995281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10387574" y="4499590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10405034" y="5003563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10283369" y="1342778"/>
            <a:ext cx="3406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73" name="Oval 72"/>
          <p:cNvSpPr/>
          <p:nvPr/>
        </p:nvSpPr>
        <p:spPr>
          <a:xfrm>
            <a:off x="10295070" y="2408539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11314323" y="3437053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11320944" y="2521393"/>
            <a:ext cx="3406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1</a:t>
            </a:r>
          </a:p>
        </p:txBody>
      </p:sp>
      <p:pic>
        <p:nvPicPr>
          <p:cNvPr id="76" name="Picture 7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1115" y="3435128"/>
            <a:ext cx="6346293" cy="631247"/>
          </a:xfrm>
          <a:prstGeom prst="rect">
            <a:avLst/>
          </a:prstGeom>
        </p:spPr>
      </p:pic>
      <p:graphicFrame>
        <p:nvGraphicFramePr>
          <p:cNvPr id="80" name="Object 7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494431"/>
              </p:ext>
            </p:extLst>
          </p:nvPr>
        </p:nvGraphicFramePr>
        <p:xfrm>
          <a:off x="3281103" y="4092031"/>
          <a:ext cx="1750061" cy="24500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31" name="Equation" r:id="rId7" imgW="190500" imgH="266700" progId="Equation.DSMT4">
                  <p:embed/>
                </p:oleObj>
              </mc:Choice>
              <mc:Fallback>
                <p:oleObj name="Equation" r:id="rId7" imgW="190500" imgH="2667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281103" y="4092031"/>
                        <a:ext cx="1750061" cy="24500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" name="Rectangle 80"/>
          <p:cNvSpPr/>
          <p:nvPr/>
        </p:nvSpPr>
        <p:spPr>
          <a:xfrm>
            <a:off x="2020233" y="5125399"/>
            <a:ext cx="3272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82" name="Rectangle 81"/>
          <p:cNvSpPr/>
          <p:nvPr/>
        </p:nvSpPr>
        <p:spPr>
          <a:xfrm>
            <a:off x="2051042" y="3641528"/>
            <a:ext cx="1887344" cy="245262"/>
          </a:xfrm>
          <a:prstGeom prst="rect">
            <a:avLst/>
          </a:prstGeom>
          <a:noFill/>
          <a:ln w="28575" cmpd="sng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4025109" y="3639996"/>
            <a:ext cx="1887344" cy="245262"/>
          </a:xfrm>
          <a:prstGeom prst="rect">
            <a:avLst/>
          </a:prstGeom>
          <a:noFill/>
          <a:ln w="28575" cmpd="sng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3471370" y="3921143"/>
            <a:ext cx="3272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?</a:t>
            </a:r>
            <a:endParaRPr lang="en-US" sz="2400" dirty="0" smtClean="0">
              <a:solidFill>
                <a:srgbClr val="008000"/>
              </a:solidFill>
            </a:endParaRPr>
          </a:p>
        </p:txBody>
      </p:sp>
      <p:cxnSp>
        <p:nvCxnSpPr>
          <p:cNvPr id="88" name="Straight Arrow Connector 87"/>
          <p:cNvCxnSpPr/>
          <p:nvPr/>
        </p:nvCxnSpPr>
        <p:spPr>
          <a:xfrm flipH="1">
            <a:off x="4169302" y="3910911"/>
            <a:ext cx="857975" cy="309397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/>
        </p:nvGrpSpPr>
        <p:grpSpPr>
          <a:xfrm>
            <a:off x="6703056" y="1855882"/>
            <a:ext cx="405348" cy="474333"/>
            <a:chOff x="6703056" y="1855882"/>
            <a:chExt cx="405348" cy="474333"/>
          </a:xfrm>
        </p:grpSpPr>
        <p:sp>
          <p:nvSpPr>
            <p:cNvPr id="90" name="Oval 89"/>
            <p:cNvSpPr/>
            <p:nvPr/>
          </p:nvSpPr>
          <p:spPr>
            <a:xfrm>
              <a:off x="6703056" y="1908259"/>
              <a:ext cx="405348" cy="421956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6742669" y="1855882"/>
              <a:ext cx="34065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008000"/>
                  </a:solidFill>
                </a:rPr>
                <a:t>1</a:t>
              </a:r>
            </a:p>
          </p:txBody>
        </p:sp>
      </p:grpSp>
      <p:sp>
        <p:nvSpPr>
          <p:cNvPr id="92" name="Rectangle 91"/>
          <p:cNvSpPr/>
          <p:nvPr/>
        </p:nvSpPr>
        <p:spPr>
          <a:xfrm>
            <a:off x="5984240" y="1867178"/>
            <a:ext cx="6848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bias</a:t>
            </a:r>
          </a:p>
        </p:txBody>
      </p:sp>
      <p:grpSp>
        <p:nvGrpSpPr>
          <p:cNvPr id="98" name="Group 97"/>
          <p:cNvGrpSpPr/>
          <p:nvPr/>
        </p:nvGrpSpPr>
        <p:grpSpPr>
          <a:xfrm>
            <a:off x="7167441" y="2157705"/>
            <a:ext cx="864328" cy="3300564"/>
            <a:chOff x="7167441" y="2157705"/>
            <a:chExt cx="864328" cy="3300564"/>
          </a:xfrm>
        </p:grpSpPr>
        <p:cxnSp>
          <p:nvCxnSpPr>
            <p:cNvPr id="94" name="Straight Arrow Connector 93"/>
            <p:cNvCxnSpPr>
              <a:stCxn id="44" idx="6"/>
            </p:cNvCxnSpPr>
            <p:nvPr/>
          </p:nvCxnSpPr>
          <p:spPr>
            <a:xfrm flipV="1">
              <a:off x="7167441" y="2157705"/>
              <a:ext cx="754364" cy="1546113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>
              <a:stCxn id="44" idx="6"/>
            </p:cNvCxnSpPr>
            <p:nvPr/>
          </p:nvCxnSpPr>
          <p:spPr>
            <a:xfrm flipV="1">
              <a:off x="7167441" y="2800641"/>
              <a:ext cx="781570" cy="903177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>
              <a:stCxn id="44" idx="6"/>
            </p:cNvCxnSpPr>
            <p:nvPr/>
          </p:nvCxnSpPr>
          <p:spPr>
            <a:xfrm>
              <a:off x="7167441" y="3703818"/>
              <a:ext cx="864328" cy="1754451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>
              <a:stCxn id="44" idx="6"/>
            </p:cNvCxnSpPr>
            <p:nvPr/>
          </p:nvCxnSpPr>
          <p:spPr>
            <a:xfrm>
              <a:off x="7167441" y="3703818"/>
              <a:ext cx="673638" cy="393517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8" name="Group 107"/>
          <p:cNvGrpSpPr/>
          <p:nvPr/>
        </p:nvGrpSpPr>
        <p:grpSpPr>
          <a:xfrm>
            <a:off x="7108404" y="2119237"/>
            <a:ext cx="923365" cy="3339032"/>
            <a:chOff x="7108404" y="2119237"/>
            <a:chExt cx="923365" cy="3339032"/>
          </a:xfrm>
        </p:grpSpPr>
        <p:cxnSp>
          <p:nvCxnSpPr>
            <p:cNvPr id="109" name="Straight Arrow Connector 108"/>
            <p:cNvCxnSpPr/>
            <p:nvPr/>
          </p:nvCxnSpPr>
          <p:spPr>
            <a:xfrm>
              <a:off x="7108404" y="2119237"/>
              <a:ext cx="813401" cy="38468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Arrow Connector 109"/>
            <p:cNvCxnSpPr/>
            <p:nvPr/>
          </p:nvCxnSpPr>
          <p:spPr>
            <a:xfrm>
              <a:off x="7108404" y="2119237"/>
              <a:ext cx="840607" cy="681404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Arrow Connector 110"/>
            <p:cNvCxnSpPr/>
            <p:nvPr/>
          </p:nvCxnSpPr>
          <p:spPr>
            <a:xfrm>
              <a:off x="7108404" y="2119237"/>
              <a:ext cx="923365" cy="3339032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Arrow Connector 111"/>
            <p:cNvCxnSpPr/>
            <p:nvPr/>
          </p:nvCxnSpPr>
          <p:spPr>
            <a:xfrm>
              <a:off x="7108404" y="2119237"/>
              <a:ext cx="732675" cy="1978098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oup 78"/>
          <p:cNvGrpSpPr/>
          <p:nvPr/>
        </p:nvGrpSpPr>
        <p:grpSpPr>
          <a:xfrm>
            <a:off x="7894575" y="1418208"/>
            <a:ext cx="405348" cy="474333"/>
            <a:chOff x="6703056" y="1855882"/>
            <a:chExt cx="405348" cy="474333"/>
          </a:xfrm>
        </p:grpSpPr>
        <p:sp>
          <p:nvSpPr>
            <p:cNvPr id="83" name="Oval 82"/>
            <p:cNvSpPr/>
            <p:nvPr/>
          </p:nvSpPr>
          <p:spPr>
            <a:xfrm>
              <a:off x="6703056" y="1908259"/>
              <a:ext cx="405348" cy="421956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6742669" y="1855882"/>
              <a:ext cx="34065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008000"/>
                  </a:solidFill>
                </a:rPr>
                <a:t>1</a:t>
              </a:r>
            </a:p>
          </p:txBody>
        </p:sp>
      </p:grpSp>
      <p:sp>
        <p:nvSpPr>
          <p:cNvPr id="117" name="Rectangle 116"/>
          <p:cNvSpPr/>
          <p:nvPr/>
        </p:nvSpPr>
        <p:spPr>
          <a:xfrm>
            <a:off x="727580" y="5038684"/>
            <a:ext cx="10893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/>
              <a:t>w</a:t>
            </a:r>
            <a:r>
              <a:rPr lang="en-US" sz="3600" baseline="30000" dirty="0" smtClean="0"/>
              <a:t>[2]</a:t>
            </a:r>
            <a:r>
              <a:rPr lang="en-US" sz="3600" dirty="0" smtClean="0"/>
              <a:t>= </a:t>
            </a:r>
            <a:r>
              <a:rPr lang="en-US" sz="3600" baseline="-25000" dirty="0" smtClean="0"/>
              <a:t> 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7912646" y="5703768"/>
            <a:ext cx="654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[1]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6718039" y="5522648"/>
            <a:ext cx="654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[0]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9270935" y="5740720"/>
            <a:ext cx="654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[2]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10297224" y="5561133"/>
            <a:ext cx="654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[3]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2700105" y="4971480"/>
            <a:ext cx="19415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 smtClean="0"/>
              <a:t>Random number</a:t>
            </a:r>
          </a:p>
          <a:p>
            <a:pPr algn="ctr"/>
            <a:r>
              <a:rPr lang="en-US" sz="2000" dirty="0" smtClean="0"/>
              <a:t>(0 ~ 0.1)</a:t>
            </a:r>
          </a:p>
        </p:txBody>
      </p:sp>
      <p:cxnSp>
        <p:nvCxnSpPr>
          <p:cNvPr id="123" name="Straight Arrow Connector 122"/>
          <p:cNvCxnSpPr/>
          <p:nvPr/>
        </p:nvCxnSpPr>
        <p:spPr>
          <a:xfrm flipH="1">
            <a:off x="2268558" y="3912443"/>
            <a:ext cx="733340" cy="1212956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7" name="Object 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1977656"/>
              </p:ext>
            </p:extLst>
          </p:nvPr>
        </p:nvGraphicFramePr>
        <p:xfrm>
          <a:off x="1560521" y="4128983"/>
          <a:ext cx="1750061" cy="24500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32" name="Equation" r:id="rId9" imgW="190500" imgH="266700" progId="Equation.DSMT4">
                  <p:embed/>
                </p:oleObj>
              </mc:Choice>
              <mc:Fallback>
                <p:oleObj name="Equation" r:id="rId9" imgW="190500" imgH="2667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60521" y="4128983"/>
                        <a:ext cx="1750061" cy="24500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651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12646" y="-52703"/>
            <a:ext cx="93726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altLang="zh-CN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Initializing parameters</a:t>
            </a:r>
            <a:endParaRPr lang="en-US" altLang="zh-CN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11779" y="1012318"/>
            <a:ext cx="31848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Initializing parameter: 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767609" y="1602388"/>
            <a:ext cx="37192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/>
              <a:t>layer_size</a:t>
            </a:r>
            <a:r>
              <a:rPr lang="en-US" sz="2400" dirty="0" smtClean="0"/>
              <a:t> = [ 5, 15, 10, 5, 1 ]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778894" y="1680423"/>
            <a:ext cx="4019049" cy="1633871"/>
            <a:chOff x="778894" y="1770219"/>
            <a:chExt cx="4019049" cy="1633871"/>
          </a:xfrm>
        </p:grpSpPr>
        <p:sp>
          <p:nvSpPr>
            <p:cNvPr id="9" name="Rectangle 8"/>
            <p:cNvSpPr/>
            <p:nvPr/>
          </p:nvSpPr>
          <p:spPr>
            <a:xfrm>
              <a:off x="2488759" y="1770219"/>
              <a:ext cx="256567" cy="359175"/>
            </a:xfrm>
            <a:prstGeom prst="rect">
              <a:avLst/>
            </a:prstGeom>
            <a:noFill/>
            <a:ln w="28575" cmpd="sng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78894" y="2203762"/>
              <a:ext cx="4019049" cy="12003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342900" indent="-342900">
                <a:buFont typeface="Arial"/>
                <a:buChar char="•"/>
              </a:pPr>
              <a:r>
                <a:rPr lang="en-US" sz="2400" dirty="0" smtClean="0">
                  <a:solidFill>
                    <a:srgbClr val="FF0000"/>
                  </a:solidFill>
                </a:rPr>
                <a:t>Input feature numbers</a:t>
              </a:r>
            </a:p>
            <a:p>
              <a:pPr marL="342900" indent="-342900">
                <a:buFont typeface="Arial"/>
                <a:buChar char="•"/>
              </a:pPr>
              <a:r>
                <a:rPr lang="en-US" sz="2400" dirty="0" smtClean="0">
                  <a:solidFill>
                    <a:srgbClr val="008000"/>
                  </a:solidFill>
                </a:rPr>
                <a:t>Nodes in each hidden layer</a:t>
              </a:r>
            </a:p>
            <a:p>
              <a:pPr marL="342900" indent="-342900">
                <a:buFont typeface="Arial"/>
                <a:buChar char="•"/>
              </a:pPr>
              <a:r>
                <a:rPr lang="en-US" sz="2400" dirty="0" smtClean="0">
                  <a:solidFill>
                    <a:srgbClr val="0000FF"/>
                  </a:solidFill>
                </a:rPr>
                <a:t>Output label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807930" y="1781515"/>
              <a:ext cx="1130455" cy="359175"/>
            </a:xfrm>
            <a:prstGeom prst="rect">
              <a:avLst/>
            </a:prstGeom>
            <a:noFill/>
            <a:ln w="28575" cmpd="sng">
              <a:solidFill>
                <a:srgbClr val="008000"/>
              </a:solidFill>
              <a:prstDash val="sys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013822" y="1781514"/>
              <a:ext cx="256567" cy="359175"/>
            </a:xfrm>
            <a:prstGeom prst="rect">
              <a:avLst/>
            </a:prstGeom>
            <a:noFill/>
            <a:ln w="28575" cmpd="sng">
              <a:solidFill>
                <a:srgbClr val="0000FF"/>
              </a:solidFill>
              <a:prstDash val="sys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3" name="Oval 42"/>
          <p:cNvSpPr/>
          <p:nvPr/>
        </p:nvSpPr>
        <p:spPr>
          <a:xfrm>
            <a:off x="6744633" y="2976039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6762093" y="3492840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6779554" y="4022469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6809931" y="4526778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6705726" y="1280170"/>
            <a:ext cx="3406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50" name="Oval 49"/>
          <p:cNvSpPr/>
          <p:nvPr/>
        </p:nvSpPr>
        <p:spPr>
          <a:xfrm>
            <a:off x="6717427" y="2435727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7949011" y="2589663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8031769" y="5247291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7820301" y="983590"/>
            <a:ext cx="4966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15</a:t>
            </a:r>
          </a:p>
        </p:txBody>
      </p:sp>
      <p:sp>
        <p:nvSpPr>
          <p:cNvPr id="57" name="Oval 56"/>
          <p:cNvSpPr/>
          <p:nvPr/>
        </p:nvSpPr>
        <p:spPr>
          <a:xfrm>
            <a:off x="7921805" y="1946727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1" name="Object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6949158"/>
              </p:ext>
            </p:extLst>
          </p:nvPr>
        </p:nvGraphicFramePr>
        <p:xfrm>
          <a:off x="7841079" y="3344863"/>
          <a:ext cx="792584" cy="15049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69" name="Equation" r:id="rId3" imgW="76200" imgH="165100" progId="Equation.DSMT4">
                  <p:embed/>
                </p:oleObj>
              </mc:Choice>
              <mc:Fallback>
                <p:oleObj name="Equation" r:id="rId3" imgW="76200" imgH="1651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841079" y="3344863"/>
                        <a:ext cx="792584" cy="15049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" name="Oval 61"/>
          <p:cNvSpPr/>
          <p:nvPr/>
        </p:nvSpPr>
        <p:spPr>
          <a:xfrm>
            <a:off x="9307299" y="2588130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9390057" y="5245758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9204247" y="982057"/>
            <a:ext cx="4966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65" name="Oval 64"/>
          <p:cNvSpPr/>
          <p:nvPr/>
        </p:nvSpPr>
        <p:spPr>
          <a:xfrm>
            <a:off x="9280093" y="1945194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9638829"/>
              </p:ext>
            </p:extLst>
          </p:nvPr>
        </p:nvGraphicFramePr>
        <p:xfrm>
          <a:off x="9199367" y="3343330"/>
          <a:ext cx="792584" cy="15049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70" name="Equation" r:id="rId5" imgW="76200" imgH="165100" progId="Equation.DSMT4">
                  <p:embed/>
                </p:oleObj>
              </mc:Choice>
              <mc:Fallback>
                <p:oleObj name="Equation" r:id="rId5" imgW="76200" imgH="1651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99367" y="3343330"/>
                        <a:ext cx="792584" cy="15049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" name="Oval 66"/>
          <p:cNvSpPr/>
          <p:nvPr/>
        </p:nvSpPr>
        <p:spPr>
          <a:xfrm>
            <a:off x="10322276" y="2948851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10339736" y="3465652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10357197" y="3995281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10387574" y="4499590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10405034" y="5003563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10283369" y="1342778"/>
            <a:ext cx="3406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73" name="Oval 72"/>
          <p:cNvSpPr/>
          <p:nvPr/>
        </p:nvSpPr>
        <p:spPr>
          <a:xfrm>
            <a:off x="10295070" y="2408539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11314323" y="3437053"/>
            <a:ext cx="405348" cy="42195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11320944" y="2521393"/>
            <a:ext cx="3406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1</a:t>
            </a:r>
          </a:p>
        </p:txBody>
      </p:sp>
      <p:pic>
        <p:nvPicPr>
          <p:cNvPr id="76" name="Picture 7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1115" y="3435128"/>
            <a:ext cx="6346293" cy="631247"/>
          </a:xfrm>
          <a:prstGeom prst="rect">
            <a:avLst/>
          </a:prstGeom>
        </p:spPr>
      </p:pic>
      <p:graphicFrame>
        <p:nvGraphicFramePr>
          <p:cNvPr id="80" name="Object 7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6720661"/>
              </p:ext>
            </p:extLst>
          </p:nvPr>
        </p:nvGraphicFramePr>
        <p:xfrm>
          <a:off x="3281103" y="4092031"/>
          <a:ext cx="1750061" cy="24500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71" name="Equation" r:id="rId7" imgW="190500" imgH="266700" progId="Equation.DSMT4">
                  <p:embed/>
                </p:oleObj>
              </mc:Choice>
              <mc:Fallback>
                <p:oleObj name="Equation" r:id="rId7" imgW="190500" imgH="2667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281103" y="4092031"/>
                        <a:ext cx="1750061" cy="24500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" name="Rectangle 80"/>
          <p:cNvSpPr/>
          <p:nvPr/>
        </p:nvSpPr>
        <p:spPr>
          <a:xfrm>
            <a:off x="2020233" y="5125399"/>
            <a:ext cx="4966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82" name="Rectangle 81"/>
          <p:cNvSpPr/>
          <p:nvPr/>
        </p:nvSpPr>
        <p:spPr>
          <a:xfrm>
            <a:off x="2051042" y="3641528"/>
            <a:ext cx="1887344" cy="245262"/>
          </a:xfrm>
          <a:prstGeom prst="rect">
            <a:avLst/>
          </a:prstGeom>
          <a:noFill/>
          <a:ln w="28575" cmpd="sng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4" name="Straight Arrow Connector 83"/>
          <p:cNvCxnSpPr>
            <a:endCxn id="81" idx="0"/>
          </p:cNvCxnSpPr>
          <p:nvPr/>
        </p:nvCxnSpPr>
        <p:spPr>
          <a:xfrm flipH="1">
            <a:off x="2268558" y="3912443"/>
            <a:ext cx="733340" cy="1212956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>
            <a:off x="4025109" y="3639996"/>
            <a:ext cx="1887344" cy="245262"/>
          </a:xfrm>
          <a:prstGeom prst="rect">
            <a:avLst/>
          </a:prstGeom>
          <a:noFill/>
          <a:ln w="28575" cmpd="sng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3214790" y="3921143"/>
            <a:ext cx="9450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15 </a:t>
            </a:r>
            <a:r>
              <a:rPr lang="en-US" sz="2400" dirty="0" smtClean="0">
                <a:solidFill>
                  <a:srgbClr val="008000"/>
                </a:solidFill>
              </a:rPr>
              <a:t>+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008000"/>
                </a:solidFill>
              </a:rPr>
              <a:t>1</a:t>
            </a:r>
          </a:p>
        </p:txBody>
      </p:sp>
      <p:cxnSp>
        <p:nvCxnSpPr>
          <p:cNvPr id="88" name="Straight Arrow Connector 87"/>
          <p:cNvCxnSpPr/>
          <p:nvPr/>
        </p:nvCxnSpPr>
        <p:spPr>
          <a:xfrm flipH="1">
            <a:off x="4169302" y="3910911"/>
            <a:ext cx="857975" cy="309397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/>
        </p:nvGrpSpPr>
        <p:grpSpPr>
          <a:xfrm>
            <a:off x="6703056" y="1855882"/>
            <a:ext cx="405348" cy="474333"/>
            <a:chOff x="6703056" y="1855882"/>
            <a:chExt cx="405348" cy="474333"/>
          </a:xfrm>
        </p:grpSpPr>
        <p:sp>
          <p:nvSpPr>
            <p:cNvPr id="90" name="Oval 89"/>
            <p:cNvSpPr/>
            <p:nvPr/>
          </p:nvSpPr>
          <p:spPr>
            <a:xfrm>
              <a:off x="6703056" y="1908259"/>
              <a:ext cx="405348" cy="421956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6742669" y="1855882"/>
              <a:ext cx="34065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008000"/>
                  </a:solidFill>
                </a:rPr>
                <a:t>1</a:t>
              </a:r>
            </a:p>
          </p:txBody>
        </p:sp>
      </p:grpSp>
      <p:sp>
        <p:nvSpPr>
          <p:cNvPr id="92" name="Rectangle 91"/>
          <p:cNvSpPr/>
          <p:nvPr/>
        </p:nvSpPr>
        <p:spPr>
          <a:xfrm>
            <a:off x="5984240" y="1867178"/>
            <a:ext cx="6848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bias</a:t>
            </a:r>
          </a:p>
        </p:txBody>
      </p:sp>
      <p:grpSp>
        <p:nvGrpSpPr>
          <p:cNvPr id="98" name="Group 97"/>
          <p:cNvGrpSpPr/>
          <p:nvPr/>
        </p:nvGrpSpPr>
        <p:grpSpPr>
          <a:xfrm>
            <a:off x="7167441" y="2157705"/>
            <a:ext cx="864328" cy="3300564"/>
            <a:chOff x="7167441" y="2157705"/>
            <a:chExt cx="864328" cy="3300564"/>
          </a:xfrm>
        </p:grpSpPr>
        <p:cxnSp>
          <p:nvCxnSpPr>
            <p:cNvPr id="94" name="Straight Arrow Connector 93"/>
            <p:cNvCxnSpPr>
              <a:stCxn id="44" idx="6"/>
            </p:cNvCxnSpPr>
            <p:nvPr/>
          </p:nvCxnSpPr>
          <p:spPr>
            <a:xfrm flipV="1">
              <a:off x="7167441" y="2157705"/>
              <a:ext cx="754364" cy="1546113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>
              <a:stCxn id="44" idx="6"/>
            </p:cNvCxnSpPr>
            <p:nvPr/>
          </p:nvCxnSpPr>
          <p:spPr>
            <a:xfrm flipV="1">
              <a:off x="7167441" y="2800641"/>
              <a:ext cx="781570" cy="903177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>
              <a:stCxn id="44" idx="6"/>
            </p:cNvCxnSpPr>
            <p:nvPr/>
          </p:nvCxnSpPr>
          <p:spPr>
            <a:xfrm>
              <a:off x="7167441" y="3703818"/>
              <a:ext cx="864328" cy="1754451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>
              <a:stCxn id="44" idx="6"/>
            </p:cNvCxnSpPr>
            <p:nvPr/>
          </p:nvCxnSpPr>
          <p:spPr>
            <a:xfrm>
              <a:off x="7167441" y="3703818"/>
              <a:ext cx="673638" cy="393517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8" name="Group 107"/>
          <p:cNvGrpSpPr/>
          <p:nvPr/>
        </p:nvGrpSpPr>
        <p:grpSpPr>
          <a:xfrm>
            <a:off x="7108404" y="2119237"/>
            <a:ext cx="923365" cy="3339032"/>
            <a:chOff x="7108404" y="2119237"/>
            <a:chExt cx="923365" cy="3339032"/>
          </a:xfrm>
        </p:grpSpPr>
        <p:cxnSp>
          <p:nvCxnSpPr>
            <p:cNvPr id="109" name="Straight Arrow Connector 108"/>
            <p:cNvCxnSpPr/>
            <p:nvPr/>
          </p:nvCxnSpPr>
          <p:spPr>
            <a:xfrm>
              <a:off x="7108404" y="2119237"/>
              <a:ext cx="813401" cy="38468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Arrow Connector 109"/>
            <p:cNvCxnSpPr/>
            <p:nvPr/>
          </p:nvCxnSpPr>
          <p:spPr>
            <a:xfrm>
              <a:off x="7108404" y="2119237"/>
              <a:ext cx="840607" cy="681404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Arrow Connector 110"/>
            <p:cNvCxnSpPr/>
            <p:nvPr/>
          </p:nvCxnSpPr>
          <p:spPr>
            <a:xfrm>
              <a:off x="7108404" y="2119237"/>
              <a:ext cx="923365" cy="3339032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Arrow Connector 111"/>
            <p:cNvCxnSpPr/>
            <p:nvPr/>
          </p:nvCxnSpPr>
          <p:spPr>
            <a:xfrm>
              <a:off x="7108404" y="2119237"/>
              <a:ext cx="732675" cy="1978098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oup 78"/>
          <p:cNvGrpSpPr/>
          <p:nvPr/>
        </p:nvGrpSpPr>
        <p:grpSpPr>
          <a:xfrm>
            <a:off x="7894575" y="1418208"/>
            <a:ext cx="405348" cy="474333"/>
            <a:chOff x="6703056" y="1855882"/>
            <a:chExt cx="405348" cy="474333"/>
          </a:xfrm>
        </p:grpSpPr>
        <p:sp>
          <p:nvSpPr>
            <p:cNvPr id="83" name="Oval 82"/>
            <p:cNvSpPr/>
            <p:nvPr/>
          </p:nvSpPr>
          <p:spPr>
            <a:xfrm>
              <a:off x="6703056" y="1908259"/>
              <a:ext cx="405348" cy="421956"/>
            </a:xfrm>
            <a:prstGeom prst="ellipse">
              <a:avLst/>
            </a:prstGeom>
            <a:solidFill>
              <a:schemeClr val="bg1"/>
            </a:solidFill>
            <a:ln w="28575" cmpd="sng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6742669" y="1855882"/>
              <a:ext cx="34065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smtClean="0">
                  <a:solidFill>
                    <a:srgbClr val="008000"/>
                  </a:solidFill>
                </a:rPr>
                <a:t>1</a:t>
              </a:r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8354359" y="2156172"/>
            <a:ext cx="1035698" cy="3300564"/>
            <a:chOff x="7124355" y="2465568"/>
            <a:chExt cx="1035698" cy="3300564"/>
          </a:xfrm>
        </p:grpSpPr>
        <p:cxnSp>
          <p:nvCxnSpPr>
            <p:cNvPr id="93" name="Straight Arrow Connector 92"/>
            <p:cNvCxnSpPr>
              <a:stCxn id="51" idx="6"/>
              <a:endCxn id="65" idx="2"/>
            </p:cNvCxnSpPr>
            <p:nvPr/>
          </p:nvCxnSpPr>
          <p:spPr>
            <a:xfrm flipV="1">
              <a:off x="7124355" y="2465568"/>
              <a:ext cx="925734" cy="644469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/>
            <p:cNvCxnSpPr>
              <a:stCxn id="51" idx="6"/>
              <a:endCxn id="62" idx="2"/>
            </p:cNvCxnSpPr>
            <p:nvPr/>
          </p:nvCxnSpPr>
          <p:spPr>
            <a:xfrm flipV="1">
              <a:off x="7124355" y="3108504"/>
              <a:ext cx="952940" cy="1533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Arrow Connector 99"/>
            <p:cNvCxnSpPr>
              <a:stCxn id="51" idx="6"/>
              <a:endCxn id="63" idx="2"/>
            </p:cNvCxnSpPr>
            <p:nvPr/>
          </p:nvCxnSpPr>
          <p:spPr>
            <a:xfrm>
              <a:off x="7124355" y="3110037"/>
              <a:ext cx="1035698" cy="2656095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>
              <a:stCxn id="51" idx="6"/>
              <a:endCxn id="66" idx="1"/>
            </p:cNvCxnSpPr>
            <p:nvPr/>
          </p:nvCxnSpPr>
          <p:spPr>
            <a:xfrm>
              <a:off x="7124355" y="3110037"/>
              <a:ext cx="845008" cy="1295161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7" name="Group 106"/>
          <p:cNvGrpSpPr/>
          <p:nvPr/>
        </p:nvGrpSpPr>
        <p:grpSpPr>
          <a:xfrm>
            <a:off x="8299923" y="1681563"/>
            <a:ext cx="1090134" cy="3775173"/>
            <a:chOff x="7069919" y="1990959"/>
            <a:chExt cx="1090134" cy="3775173"/>
          </a:xfrm>
        </p:grpSpPr>
        <p:cxnSp>
          <p:nvCxnSpPr>
            <p:cNvPr id="113" name="Straight Arrow Connector 112"/>
            <p:cNvCxnSpPr/>
            <p:nvPr/>
          </p:nvCxnSpPr>
          <p:spPr>
            <a:xfrm>
              <a:off x="7069919" y="1990959"/>
              <a:ext cx="980170" cy="474609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Arrow Connector 113"/>
            <p:cNvCxnSpPr/>
            <p:nvPr/>
          </p:nvCxnSpPr>
          <p:spPr>
            <a:xfrm>
              <a:off x="7069919" y="1990959"/>
              <a:ext cx="1007376" cy="1117545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Arrow Connector 114"/>
            <p:cNvCxnSpPr/>
            <p:nvPr/>
          </p:nvCxnSpPr>
          <p:spPr>
            <a:xfrm>
              <a:off x="7069919" y="1990959"/>
              <a:ext cx="1090134" cy="3775173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Arrow Connector 115"/>
            <p:cNvCxnSpPr/>
            <p:nvPr/>
          </p:nvCxnSpPr>
          <p:spPr>
            <a:xfrm>
              <a:off x="7069919" y="1990959"/>
              <a:ext cx="899444" cy="2414239"/>
            </a:xfrm>
            <a:prstGeom prst="straightConnector1">
              <a:avLst/>
            </a:prstGeom>
            <a:solidFill>
              <a:schemeClr val="bg1"/>
            </a:solidFill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" name="Rectangle 101"/>
          <p:cNvSpPr/>
          <p:nvPr/>
        </p:nvSpPr>
        <p:spPr>
          <a:xfrm>
            <a:off x="727580" y="5038684"/>
            <a:ext cx="10893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/>
              <a:t>w</a:t>
            </a:r>
            <a:r>
              <a:rPr lang="en-US" sz="3600" baseline="30000" dirty="0" smtClean="0"/>
              <a:t>[2]</a:t>
            </a:r>
            <a:r>
              <a:rPr lang="en-US" sz="3600" dirty="0" smtClean="0"/>
              <a:t>= </a:t>
            </a:r>
            <a:r>
              <a:rPr lang="en-US" sz="3600" baseline="-25000" dirty="0" smtClean="0"/>
              <a:t> 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8051175" y="6211669"/>
            <a:ext cx="232550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/>
              <a:t>w</a:t>
            </a:r>
            <a:r>
              <a:rPr lang="en-US" sz="3600" baseline="30000" dirty="0" smtClean="0"/>
              <a:t>[2]</a:t>
            </a:r>
            <a:r>
              <a:rPr lang="en-US" sz="3600" dirty="0" smtClean="0"/>
              <a:t> a</a:t>
            </a:r>
            <a:r>
              <a:rPr lang="en-US" sz="3600" baseline="30000" dirty="0" smtClean="0"/>
              <a:t>[1]</a:t>
            </a:r>
            <a:r>
              <a:rPr lang="en-US" sz="3600" dirty="0" smtClean="0"/>
              <a:t>=a</a:t>
            </a:r>
            <a:r>
              <a:rPr lang="en-US" sz="3600" baseline="30000" dirty="0" smtClean="0"/>
              <a:t>[2]</a:t>
            </a:r>
            <a:r>
              <a:rPr lang="en-US" sz="3600" dirty="0" smtClean="0"/>
              <a:t> </a:t>
            </a:r>
            <a:r>
              <a:rPr lang="en-US" sz="3600" baseline="-25000" dirty="0" smtClean="0"/>
              <a:t> 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7912646" y="5703768"/>
            <a:ext cx="654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[1]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6718039" y="5522648"/>
            <a:ext cx="654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[0]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9270935" y="5740720"/>
            <a:ext cx="654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[2]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10297224" y="5561133"/>
            <a:ext cx="654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[3]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2700105" y="4971480"/>
            <a:ext cx="19415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 smtClean="0"/>
              <a:t>Random number</a:t>
            </a:r>
          </a:p>
          <a:p>
            <a:pPr algn="ctr"/>
            <a:r>
              <a:rPr lang="en-US" sz="2000" dirty="0" smtClean="0"/>
              <a:t>(0 ~ 0.1)</a:t>
            </a:r>
          </a:p>
        </p:txBody>
      </p:sp>
      <p:graphicFrame>
        <p:nvGraphicFramePr>
          <p:cNvPr id="119" name="Object 1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4563840"/>
              </p:ext>
            </p:extLst>
          </p:nvPr>
        </p:nvGraphicFramePr>
        <p:xfrm>
          <a:off x="1560521" y="4128983"/>
          <a:ext cx="1750061" cy="24500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72" name="Equation" r:id="rId9" imgW="190500" imgH="266700" progId="Equation.DSMT4">
                  <p:embed/>
                </p:oleObj>
              </mc:Choice>
              <mc:Fallback>
                <p:oleObj name="Equation" r:id="rId9" imgW="190500" imgH="2667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60521" y="4128983"/>
                        <a:ext cx="1750061" cy="24500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69173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12646" y="-52703"/>
            <a:ext cx="93726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altLang="zh-CN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Neural Network LAB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167280" y="1518125"/>
            <a:ext cx="10370916" cy="331867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altLang="zh-CN" sz="3200" dirty="0" smtClean="0">
                <a:solidFill>
                  <a:srgbClr val="A5A5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 introductions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endParaRPr lang="en-US" altLang="zh-C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altLang="zh-CN" sz="3200" dirty="0" smtClean="0">
                <a:solidFill>
                  <a:srgbClr val="A5A5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Setup </a:t>
            </a:r>
            <a:r>
              <a:rPr lang="en-US" altLang="zh-CN" sz="3200" dirty="0">
                <a:solidFill>
                  <a:srgbClr val="A5A5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input and output &amp; </a:t>
            </a:r>
            <a:r>
              <a:rPr lang="en-US" altLang="zh-CN" sz="3200" dirty="0" smtClean="0">
                <a:solidFill>
                  <a:srgbClr val="A5A5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initializing parameters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endParaRPr lang="en-US" altLang="zh-C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718455" y="4785470"/>
            <a:ext cx="8832034" cy="84588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marL="571500" indent="-571500">
              <a:buFont typeface="Wingdings" charset="2"/>
              <a:buChar char="Ø"/>
              <a:defRPr/>
            </a:pP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Feed-forward &amp; </a:t>
            </a:r>
            <a:r>
              <a:rPr lang="en-US" altLang="zh-CN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backpropagation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zh-CN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gradientnn.m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11565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12646" y="-52703"/>
            <a:ext cx="93726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altLang="zh-CN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Neural Network LAB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167280" y="1518125"/>
            <a:ext cx="10370916" cy="331867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altLang="zh-CN" sz="3200" dirty="0" smtClean="0">
                <a:solidFill>
                  <a:srgbClr val="A5A5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 introductions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endParaRPr lang="en-US" altLang="zh-C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altLang="zh-CN" sz="3200" dirty="0" smtClean="0">
                <a:solidFill>
                  <a:srgbClr val="A5A5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Setup </a:t>
            </a:r>
            <a:r>
              <a:rPr lang="en-US" altLang="zh-CN" sz="3200" dirty="0">
                <a:solidFill>
                  <a:srgbClr val="A5A5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input and output &amp; </a:t>
            </a:r>
            <a:r>
              <a:rPr lang="en-US" altLang="zh-CN" sz="3200" dirty="0" smtClean="0">
                <a:solidFill>
                  <a:srgbClr val="A5A5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initializing parameters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endParaRPr lang="en-US" altLang="zh-C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718455" y="4785470"/>
            <a:ext cx="8832034" cy="84588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marL="571500" indent="-571500">
              <a:buFont typeface="Wingdings" charset="2"/>
              <a:buChar char="Ø"/>
              <a:defRPr/>
            </a:pP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Feed-forward &amp; </a:t>
            </a:r>
            <a:r>
              <a:rPr lang="en-US" altLang="zh-CN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backpropagation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zh-CN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gradientnn.m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33106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12646" y="-52703"/>
            <a:ext cx="93726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altLang="zh-CN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Steepest Decent for Neural Network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286" y="848094"/>
            <a:ext cx="11558587" cy="6009906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29693" y="1526495"/>
            <a:ext cx="10251605" cy="615728"/>
          </a:xfrm>
          <a:prstGeom prst="rect">
            <a:avLst/>
          </a:prstGeom>
          <a:noFill/>
          <a:ln w="28575" cmpd="sng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848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12646" y="-52703"/>
            <a:ext cx="93726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altLang="zh-CN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 Introduction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07699" y="966798"/>
            <a:ext cx="10625231" cy="491802"/>
          </a:xfrm>
          <a:prstGeom prst="rect">
            <a:avLst/>
          </a:prstGeom>
          <a:noFill/>
        </p:spPr>
        <p:txBody>
          <a:bodyPr wrap="square" lIns="121287" tIns="60643" rIns="121287" bIns="60643" rtlCol="0">
            <a:spAutoFit/>
          </a:bodyPr>
          <a:lstStyle/>
          <a:p>
            <a:pPr marL="342900" indent="-342900">
              <a:buFont typeface="Arial"/>
              <a:buChar char="•"/>
              <a:defRPr/>
            </a:pPr>
            <a:r>
              <a:rPr lang="en-US" altLang="zh-C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gradientnn.m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Neural network cost function and gradient calculation </a:t>
            </a:r>
            <a:endParaRPr lang="en-US" altLang="zh-CN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1726262" y="1593821"/>
            <a:ext cx="3494340" cy="4166693"/>
            <a:chOff x="1726262" y="1593821"/>
            <a:chExt cx="3494340" cy="4166693"/>
          </a:xfrm>
        </p:grpSpPr>
        <p:sp>
          <p:nvSpPr>
            <p:cNvPr id="9" name="TextBox 8"/>
            <p:cNvSpPr txBox="1"/>
            <p:nvPr/>
          </p:nvSpPr>
          <p:spPr>
            <a:xfrm>
              <a:off x="1765675" y="1593821"/>
              <a:ext cx="3365774" cy="461025"/>
            </a:xfrm>
            <a:prstGeom prst="rect">
              <a:avLst/>
            </a:prstGeom>
            <a:noFill/>
          </p:spPr>
          <p:txBody>
            <a:bodyPr wrap="square" lIns="121287" tIns="60643" rIns="121287" bIns="60643" rtlCol="0">
              <a:spAutoFit/>
            </a:bodyPr>
            <a:lstStyle/>
            <a:p>
              <a:pPr algn="ctr">
                <a:defRPr/>
              </a:pPr>
              <a:r>
                <a:rPr lang="en-US" altLang="zh-CN" sz="2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Feed-forward Operation </a:t>
              </a:r>
            </a:p>
          </p:txBody>
        </p: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726262" y="2246695"/>
              <a:ext cx="3494340" cy="2897206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1789788" y="5299489"/>
              <a:ext cx="3365774" cy="461025"/>
            </a:xfrm>
            <a:prstGeom prst="rect">
              <a:avLst/>
            </a:prstGeom>
            <a:noFill/>
          </p:spPr>
          <p:txBody>
            <a:bodyPr wrap="square" lIns="121287" tIns="60643" rIns="121287" bIns="60643" rtlCol="0">
              <a:spAutoFit/>
            </a:bodyPr>
            <a:lstStyle/>
            <a:p>
              <a:pPr algn="ctr">
                <a:defRPr/>
              </a:pPr>
              <a:r>
                <a:rPr lang="en-US" altLang="zh-CN" sz="2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(Chapter 5)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7042914" y="1592285"/>
            <a:ext cx="3975352" cy="4500221"/>
            <a:chOff x="7042914" y="1592285"/>
            <a:chExt cx="3975352" cy="4500221"/>
          </a:xfrm>
        </p:grpSpPr>
        <p:sp>
          <p:nvSpPr>
            <p:cNvPr id="11" name="TextBox 10"/>
            <p:cNvSpPr txBox="1"/>
            <p:nvPr/>
          </p:nvSpPr>
          <p:spPr>
            <a:xfrm>
              <a:off x="7042914" y="1592285"/>
              <a:ext cx="3975352" cy="461025"/>
            </a:xfrm>
            <a:prstGeom prst="rect">
              <a:avLst/>
            </a:prstGeom>
            <a:noFill/>
          </p:spPr>
          <p:txBody>
            <a:bodyPr wrap="square" lIns="121287" tIns="60643" rIns="121287" bIns="60643" rtlCol="0">
              <a:spAutoFit/>
            </a:bodyPr>
            <a:lstStyle/>
            <a:p>
              <a:pPr algn="ctr">
                <a:defRPr/>
              </a:pPr>
              <a:r>
                <a:rPr lang="en-US" altLang="zh-CN" sz="22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Backpropagation</a:t>
              </a:r>
              <a:r>
                <a:rPr lang="en-US" altLang="zh-CN" sz="2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Operation 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535486" y="5631481"/>
              <a:ext cx="3365774" cy="461025"/>
            </a:xfrm>
            <a:prstGeom prst="rect">
              <a:avLst/>
            </a:prstGeom>
            <a:noFill/>
          </p:spPr>
          <p:txBody>
            <a:bodyPr wrap="square" lIns="121287" tIns="60643" rIns="121287" bIns="60643" rtlCol="0">
              <a:spAutoFit/>
            </a:bodyPr>
            <a:lstStyle/>
            <a:p>
              <a:pPr algn="ctr">
                <a:defRPr/>
              </a:pPr>
              <a:r>
                <a:rPr lang="en-US" altLang="zh-CN" sz="2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(Chapter 5)</a:t>
              </a:r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95062" y="2169966"/>
              <a:ext cx="3757952" cy="3358588"/>
            </a:xfrm>
            <a:prstGeom prst="rect">
              <a:avLst/>
            </a:prstGeom>
          </p:spPr>
        </p:pic>
      </p:grpSp>
      <p:sp>
        <p:nvSpPr>
          <p:cNvPr id="2" name="Rectangle 1"/>
          <p:cNvSpPr/>
          <p:nvPr/>
        </p:nvSpPr>
        <p:spPr>
          <a:xfrm>
            <a:off x="1680549" y="1552150"/>
            <a:ext cx="3835758" cy="4322929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2695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97" y="1055120"/>
            <a:ext cx="8525807" cy="5589619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-52703"/>
            <a:ext cx="121920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altLang="zh-CN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Feed-forward Propagation (in </a:t>
            </a:r>
            <a:r>
              <a:rPr lang="en-US" altLang="zh-CN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gradientnn.m</a:t>
            </a:r>
            <a:r>
              <a:rPr lang="en-US" altLang="zh-CN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zh-CN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8569374" y="1375751"/>
            <a:ext cx="3494340" cy="4166693"/>
            <a:chOff x="1726262" y="1593821"/>
            <a:chExt cx="3494340" cy="4166693"/>
          </a:xfrm>
        </p:grpSpPr>
        <p:sp>
          <p:nvSpPr>
            <p:cNvPr id="8" name="TextBox 7"/>
            <p:cNvSpPr txBox="1"/>
            <p:nvPr/>
          </p:nvSpPr>
          <p:spPr>
            <a:xfrm>
              <a:off x="1765675" y="1593821"/>
              <a:ext cx="3365774" cy="461025"/>
            </a:xfrm>
            <a:prstGeom prst="rect">
              <a:avLst/>
            </a:prstGeom>
            <a:noFill/>
          </p:spPr>
          <p:txBody>
            <a:bodyPr wrap="square" lIns="121287" tIns="60643" rIns="121287" bIns="60643" rtlCol="0">
              <a:spAutoFit/>
            </a:bodyPr>
            <a:lstStyle/>
            <a:p>
              <a:pPr algn="ctr">
                <a:defRPr/>
              </a:pPr>
              <a:r>
                <a:rPr lang="en-US" altLang="zh-CN" sz="2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Feed-forward Operation </a:t>
              </a: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26262" y="2246695"/>
              <a:ext cx="3494340" cy="2897206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1789788" y="5299489"/>
              <a:ext cx="3365774" cy="461025"/>
            </a:xfrm>
            <a:prstGeom prst="rect">
              <a:avLst/>
            </a:prstGeom>
            <a:noFill/>
          </p:spPr>
          <p:txBody>
            <a:bodyPr wrap="square" lIns="121287" tIns="60643" rIns="121287" bIns="60643" rtlCol="0">
              <a:spAutoFit/>
            </a:bodyPr>
            <a:lstStyle/>
            <a:p>
              <a:pPr algn="ctr">
                <a:defRPr/>
              </a:pPr>
              <a:r>
                <a:rPr lang="en-US" altLang="zh-CN" sz="2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(Chapter 5)</a:t>
              </a:r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/>
          <a:srcRect l="13633" t="19470" r="23589" b="66804"/>
          <a:stretch/>
        </p:blipFill>
        <p:spPr>
          <a:xfrm>
            <a:off x="5798535" y="1385393"/>
            <a:ext cx="2193695" cy="397658"/>
          </a:xfrm>
          <a:prstGeom prst="rect">
            <a:avLst/>
          </a:prstGeom>
          <a:ln w="28575" cmpd="sng">
            <a:solidFill>
              <a:srgbClr val="FF0000"/>
            </a:solidFill>
          </a:ln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/>
          <a:srcRect l="31666" t="51846" r="1884" b="33985"/>
          <a:stretch/>
        </p:blipFill>
        <p:spPr>
          <a:xfrm>
            <a:off x="3912729" y="2693808"/>
            <a:ext cx="2321981" cy="410486"/>
          </a:xfrm>
          <a:prstGeom prst="rect">
            <a:avLst/>
          </a:prstGeom>
          <a:ln w="28575" cmpd="sng">
            <a:solidFill>
              <a:srgbClr val="FF0000"/>
            </a:solidFill>
          </a:ln>
        </p:spPr>
      </p:pic>
      <p:grpSp>
        <p:nvGrpSpPr>
          <p:cNvPr id="21" name="Group 20"/>
          <p:cNvGrpSpPr/>
          <p:nvPr/>
        </p:nvGrpSpPr>
        <p:grpSpPr>
          <a:xfrm>
            <a:off x="4334532" y="1924158"/>
            <a:ext cx="1322885" cy="525934"/>
            <a:chOff x="4411506" y="1770222"/>
            <a:chExt cx="1322885" cy="525934"/>
          </a:xfrm>
        </p:grpSpPr>
        <p:grpSp>
          <p:nvGrpSpPr>
            <p:cNvPr id="19" name="Group 18"/>
            <p:cNvGrpSpPr/>
            <p:nvPr/>
          </p:nvGrpSpPr>
          <p:grpSpPr>
            <a:xfrm>
              <a:off x="4483292" y="1778916"/>
              <a:ext cx="1124164" cy="474333"/>
              <a:chOff x="4367834" y="1778916"/>
              <a:chExt cx="1124164" cy="474333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5086650" y="1778916"/>
                <a:ext cx="405348" cy="474333"/>
                <a:chOff x="6703056" y="1855882"/>
                <a:chExt cx="405348" cy="474333"/>
              </a:xfrm>
            </p:grpSpPr>
            <p:sp>
              <p:nvSpPr>
                <p:cNvPr id="16" name="Oval 15"/>
                <p:cNvSpPr/>
                <p:nvPr/>
              </p:nvSpPr>
              <p:spPr>
                <a:xfrm>
                  <a:off x="6703056" y="1908259"/>
                  <a:ext cx="405348" cy="421956"/>
                </a:xfrm>
                <a:prstGeom prst="ellipse">
                  <a:avLst/>
                </a:prstGeom>
                <a:solidFill>
                  <a:schemeClr val="bg1"/>
                </a:solidFill>
                <a:ln w="28575" cmpd="sng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Rectangle 16"/>
                <p:cNvSpPr/>
                <p:nvPr/>
              </p:nvSpPr>
              <p:spPr>
                <a:xfrm>
                  <a:off x="6742669" y="1855882"/>
                  <a:ext cx="340658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400" dirty="0" smtClean="0">
                      <a:solidFill>
                        <a:srgbClr val="FF0000"/>
                      </a:solidFill>
                    </a:rPr>
                    <a:t>1</a:t>
                  </a:r>
                </a:p>
              </p:txBody>
            </p:sp>
          </p:grpSp>
          <p:sp>
            <p:nvSpPr>
              <p:cNvPr id="18" name="Rectangle 17"/>
              <p:cNvSpPr/>
              <p:nvPr/>
            </p:nvSpPr>
            <p:spPr>
              <a:xfrm>
                <a:off x="4367834" y="1790212"/>
                <a:ext cx="68480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bias</a:t>
                </a:r>
              </a:p>
            </p:txBody>
          </p:sp>
        </p:grpSp>
        <p:sp>
          <p:nvSpPr>
            <p:cNvPr id="20" name="Rectangle 19"/>
            <p:cNvSpPr/>
            <p:nvPr/>
          </p:nvSpPr>
          <p:spPr>
            <a:xfrm>
              <a:off x="4411506" y="1770222"/>
              <a:ext cx="1322885" cy="525934"/>
            </a:xfrm>
            <a:prstGeom prst="rect">
              <a:avLst/>
            </a:prstGeom>
            <a:noFill/>
            <a:ln w="28575" cmpd="sng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3"/>
          <a:srcRect l="31666" t="68725" r="18361" b="15334"/>
          <a:stretch/>
        </p:blipFill>
        <p:spPr>
          <a:xfrm>
            <a:off x="6476909" y="3758505"/>
            <a:ext cx="1746237" cy="461797"/>
          </a:xfrm>
          <a:prstGeom prst="rect">
            <a:avLst/>
          </a:prstGeom>
          <a:ln w="28575" cmpd="sng">
            <a:solidFill>
              <a:srgbClr val="FF0000"/>
            </a:solidFill>
          </a:ln>
        </p:spPr>
      </p:pic>
      <p:sp>
        <p:nvSpPr>
          <p:cNvPr id="23" name="Right Brace 22"/>
          <p:cNvSpPr/>
          <p:nvPr/>
        </p:nvSpPr>
        <p:spPr>
          <a:xfrm>
            <a:off x="6144909" y="3450646"/>
            <a:ext cx="269401" cy="1051871"/>
          </a:xfrm>
          <a:prstGeom prst="rightBrace">
            <a:avLst/>
          </a:prstGeom>
          <a:ln w="28575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364392" y="5547194"/>
            <a:ext cx="1742084" cy="400110"/>
          </a:xfrm>
          <a:prstGeom prst="rect">
            <a:avLst/>
          </a:prstGeom>
          <a:ln w="28575" cmpd="sng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008000"/>
                </a:solidFill>
              </a:rPr>
              <a:t>  </a:t>
            </a:r>
            <a:r>
              <a:rPr lang="en-US" sz="2000" dirty="0" smtClean="0">
                <a:solidFill>
                  <a:srgbClr val="FF0000"/>
                </a:solidFill>
              </a:rPr>
              <a:t>regularization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441712" y="4429645"/>
            <a:ext cx="3059827" cy="769441"/>
          </a:xfrm>
          <a:prstGeom prst="rect">
            <a:avLst/>
          </a:prstGeom>
          <a:ln w="28575" cmpd="sng">
            <a:noFill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  </a:t>
            </a:r>
            <a:r>
              <a:rPr lang="en-US" sz="2000" dirty="0" err="1" smtClean="0">
                <a:solidFill>
                  <a:srgbClr val="FF0000"/>
                </a:solidFill>
              </a:rPr>
              <a:t>act_option</a:t>
            </a:r>
            <a:r>
              <a:rPr lang="en-US" sz="2000" dirty="0" smtClean="0">
                <a:solidFill>
                  <a:srgbClr val="FF0000"/>
                </a:solidFill>
              </a:rPr>
              <a:t> = 1 for sigmoid</a:t>
            </a:r>
          </a:p>
          <a:p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                      = 2 for </a:t>
            </a:r>
            <a:r>
              <a:rPr lang="en-US" sz="2000" dirty="0" err="1" smtClean="0">
                <a:solidFill>
                  <a:srgbClr val="FF0000"/>
                </a:solidFill>
              </a:rPr>
              <a:t>ReLu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6167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12646" y="-52703"/>
            <a:ext cx="93726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altLang="zh-CN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 Introduction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07699" y="966798"/>
            <a:ext cx="10625231" cy="491802"/>
          </a:xfrm>
          <a:prstGeom prst="rect">
            <a:avLst/>
          </a:prstGeom>
          <a:noFill/>
        </p:spPr>
        <p:txBody>
          <a:bodyPr wrap="square" lIns="121287" tIns="60643" rIns="121287" bIns="60643" rtlCol="0">
            <a:spAutoFit/>
          </a:bodyPr>
          <a:lstStyle/>
          <a:p>
            <a:pPr marL="342900" indent="-342900">
              <a:buFont typeface="Arial"/>
              <a:buChar char="•"/>
              <a:defRPr/>
            </a:pPr>
            <a:r>
              <a:rPr lang="en-US" altLang="zh-C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gradientnn.m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Neural network cost function and gradient calculation </a:t>
            </a:r>
            <a:endParaRPr lang="en-US" altLang="zh-CN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1726262" y="1593821"/>
            <a:ext cx="3494340" cy="4166693"/>
            <a:chOff x="1726262" y="1593821"/>
            <a:chExt cx="3494340" cy="4166693"/>
          </a:xfrm>
        </p:grpSpPr>
        <p:sp>
          <p:nvSpPr>
            <p:cNvPr id="9" name="TextBox 8"/>
            <p:cNvSpPr txBox="1"/>
            <p:nvPr/>
          </p:nvSpPr>
          <p:spPr>
            <a:xfrm>
              <a:off x="1765675" y="1593821"/>
              <a:ext cx="3365774" cy="461025"/>
            </a:xfrm>
            <a:prstGeom prst="rect">
              <a:avLst/>
            </a:prstGeom>
            <a:noFill/>
          </p:spPr>
          <p:txBody>
            <a:bodyPr wrap="square" lIns="121287" tIns="60643" rIns="121287" bIns="60643" rtlCol="0">
              <a:spAutoFit/>
            </a:bodyPr>
            <a:lstStyle/>
            <a:p>
              <a:pPr algn="ctr">
                <a:defRPr/>
              </a:pPr>
              <a:r>
                <a:rPr lang="en-US" altLang="zh-CN" sz="2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Feed-forward Operation </a:t>
              </a:r>
            </a:p>
          </p:txBody>
        </p: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726262" y="2246695"/>
              <a:ext cx="3494340" cy="2897206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1789788" y="5299489"/>
              <a:ext cx="3365774" cy="461025"/>
            </a:xfrm>
            <a:prstGeom prst="rect">
              <a:avLst/>
            </a:prstGeom>
            <a:noFill/>
          </p:spPr>
          <p:txBody>
            <a:bodyPr wrap="square" lIns="121287" tIns="60643" rIns="121287" bIns="60643" rtlCol="0">
              <a:spAutoFit/>
            </a:bodyPr>
            <a:lstStyle/>
            <a:p>
              <a:pPr algn="ctr">
                <a:defRPr/>
              </a:pPr>
              <a:r>
                <a:rPr lang="en-US" altLang="zh-CN" sz="2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(Chapter 5)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7042914" y="1592285"/>
            <a:ext cx="3975352" cy="4500221"/>
            <a:chOff x="7042914" y="1592285"/>
            <a:chExt cx="3975352" cy="4500221"/>
          </a:xfrm>
        </p:grpSpPr>
        <p:sp>
          <p:nvSpPr>
            <p:cNvPr id="11" name="TextBox 10"/>
            <p:cNvSpPr txBox="1"/>
            <p:nvPr/>
          </p:nvSpPr>
          <p:spPr>
            <a:xfrm>
              <a:off x="7042914" y="1592285"/>
              <a:ext cx="3975352" cy="461025"/>
            </a:xfrm>
            <a:prstGeom prst="rect">
              <a:avLst/>
            </a:prstGeom>
            <a:noFill/>
          </p:spPr>
          <p:txBody>
            <a:bodyPr wrap="square" lIns="121287" tIns="60643" rIns="121287" bIns="60643" rtlCol="0">
              <a:spAutoFit/>
            </a:bodyPr>
            <a:lstStyle/>
            <a:p>
              <a:pPr algn="ctr">
                <a:defRPr/>
              </a:pPr>
              <a:r>
                <a:rPr lang="en-US" altLang="zh-CN" sz="22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Backpropagation</a:t>
              </a:r>
              <a:r>
                <a:rPr lang="en-US" altLang="zh-CN" sz="2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Operation 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535486" y="5631481"/>
              <a:ext cx="3365774" cy="461025"/>
            </a:xfrm>
            <a:prstGeom prst="rect">
              <a:avLst/>
            </a:prstGeom>
            <a:noFill/>
          </p:spPr>
          <p:txBody>
            <a:bodyPr wrap="square" lIns="121287" tIns="60643" rIns="121287" bIns="60643" rtlCol="0">
              <a:spAutoFit/>
            </a:bodyPr>
            <a:lstStyle/>
            <a:p>
              <a:pPr algn="ctr">
                <a:defRPr/>
              </a:pPr>
              <a:r>
                <a:rPr lang="en-US" altLang="zh-CN" sz="2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(Chapter 5)</a:t>
              </a:r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95062" y="2169966"/>
              <a:ext cx="3757952" cy="3358588"/>
            </a:xfrm>
            <a:prstGeom prst="rect">
              <a:avLst/>
            </a:prstGeom>
          </p:spPr>
        </p:pic>
      </p:grpSp>
      <p:sp>
        <p:nvSpPr>
          <p:cNvPr id="2" name="Rectangle 1"/>
          <p:cNvSpPr/>
          <p:nvPr/>
        </p:nvSpPr>
        <p:spPr>
          <a:xfrm>
            <a:off x="7119884" y="1577806"/>
            <a:ext cx="3835758" cy="4643620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639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r="24135"/>
          <a:stretch/>
        </p:blipFill>
        <p:spPr>
          <a:xfrm>
            <a:off x="89803" y="973814"/>
            <a:ext cx="8479715" cy="5747892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3130183" y="4784725"/>
            <a:ext cx="5285392" cy="333520"/>
          </a:xfrm>
          <a:prstGeom prst="rect">
            <a:avLst/>
          </a:prstGeom>
          <a:solidFill>
            <a:srgbClr val="FFFFFF"/>
          </a:solidFill>
          <a:ln w="28575" cmpd="sng"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-52703"/>
            <a:ext cx="121920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altLang="zh-CN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Backforward</a:t>
            </a:r>
            <a:r>
              <a:rPr lang="en-US" altLang="zh-CN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Propagation </a:t>
            </a:r>
            <a:r>
              <a:rPr lang="en-US" altLang="zh-C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(in </a:t>
            </a:r>
            <a:r>
              <a:rPr lang="en-US" altLang="zh-CN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gradientnn.m</a:t>
            </a:r>
            <a:r>
              <a:rPr lang="en-US" altLang="zh-CN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zh-CN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1616384" y="6280754"/>
            <a:ext cx="1244376" cy="525934"/>
            <a:chOff x="4643963" y="1770222"/>
            <a:chExt cx="1244376" cy="525934"/>
          </a:xfrm>
        </p:grpSpPr>
        <p:grpSp>
          <p:nvGrpSpPr>
            <p:cNvPr id="19" name="Group 18"/>
            <p:cNvGrpSpPr/>
            <p:nvPr/>
          </p:nvGrpSpPr>
          <p:grpSpPr>
            <a:xfrm>
              <a:off x="4688532" y="1778916"/>
              <a:ext cx="1111359" cy="498616"/>
              <a:chOff x="4573074" y="1778916"/>
              <a:chExt cx="1111359" cy="498616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5279085" y="1778916"/>
                <a:ext cx="405348" cy="474333"/>
                <a:chOff x="6895491" y="1855882"/>
                <a:chExt cx="405348" cy="474333"/>
              </a:xfrm>
            </p:grpSpPr>
            <p:sp>
              <p:nvSpPr>
                <p:cNvPr id="16" name="Oval 15"/>
                <p:cNvSpPr/>
                <p:nvPr/>
              </p:nvSpPr>
              <p:spPr>
                <a:xfrm>
                  <a:off x="6895491" y="1908259"/>
                  <a:ext cx="405348" cy="421956"/>
                </a:xfrm>
                <a:prstGeom prst="ellipse">
                  <a:avLst/>
                </a:prstGeom>
                <a:solidFill>
                  <a:schemeClr val="bg1"/>
                </a:solidFill>
                <a:ln w="28575" cmpd="sng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Rectangle 16"/>
                <p:cNvSpPr/>
                <p:nvPr/>
              </p:nvSpPr>
              <p:spPr>
                <a:xfrm>
                  <a:off x="6922275" y="1855882"/>
                  <a:ext cx="340658" cy="461665"/>
                </a:xfrm>
                <a:prstGeom prst="rect">
                  <a:avLst/>
                </a:prstGeom>
                <a:ln>
                  <a:noFill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400" dirty="0" smtClean="0">
                      <a:solidFill>
                        <a:srgbClr val="FF0000"/>
                      </a:solidFill>
                    </a:rPr>
                    <a:t>1</a:t>
                  </a:r>
                </a:p>
              </p:txBody>
            </p:sp>
          </p:grpSp>
          <p:sp>
            <p:nvSpPr>
              <p:cNvPr id="18" name="Rectangle 17"/>
              <p:cNvSpPr/>
              <p:nvPr/>
            </p:nvSpPr>
            <p:spPr>
              <a:xfrm>
                <a:off x="4573074" y="1815867"/>
                <a:ext cx="68480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bias</a:t>
                </a:r>
              </a:p>
            </p:txBody>
          </p:sp>
        </p:grpSp>
        <p:sp>
          <p:nvSpPr>
            <p:cNvPr id="20" name="Rectangle 19"/>
            <p:cNvSpPr/>
            <p:nvPr/>
          </p:nvSpPr>
          <p:spPr>
            <a:xfrm>
              <a:off x="4643963" y="1770222"/>
              <a:ext cx="1244376" cy="525934"/>
            </a:xfrm>
            <a:prstGeom prst="rect">
              <a:avLst/>
            </a:prstGeom>
            <a:noFill/>
            <a:ln w="28575" cmpd="sng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8383425" y="1194627"/>
            <a:ext cx="3975352" cy="4500221"/>
            <a:chOff x="7042914" y="1592285"/>
            <a:chExt cx="3975352" cy="4500221"/>
          </a:xfrm>
        </p:grpSpPr>
        <p:sp>
          <p:nvSpPr>
            <p:cNvPr id="26" name="TextBox 25"/>
            <p:cNvSpPr txBox="1"/>
            <p:nvPr/>
          </p:nvSpPr>
          <p:spPr>
            <a:xfrm>
              <a:off x="7042914" y="1592285"/>
              <a:ext cx="3975352" cy="461025"/>
            </a:xfrm>
            <a:prstGeom prst="rect">
              <a:avLst/>
            </a:prstGeom>
            <a:noFill/>
          </p:spPr>
          <p:txBody>
            <a:bodyPr wrap="square" lIns="121287" tIns="60643" rIns="121287" bIns="60643" rtlCol="0">
              <a:spAutoFit/>
            </a:bodyPr>
            <a:lstStyle/>
            <a:p>
              <a:pPr algn="ctr">
                <a:defRPr/>
              </a:pPr>
              <a:r>
                <a:rPr lang="en-US" altLang="zh-CN" sz="22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Backpropagation</a:t>
              </a:r>
              <a:r>
                <a:rPr lang="en-US" altLang="zh-CN" sz="2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Operation 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535486" y="5631481"/>
              <a:ext cx="3365774" cy="461025"/>
            </a:xfrm>
            <a:prstGeom prst="rect">
              <a:avLst/>
            </a:prstGeom>
            <a:noFill/>
          </p:spPr>
          <p:txBody>
            <a:bodyPr wrap="square" lIns="121287" tIns="60643" rIns="121287" bIns="60643" rtlCol="0">
              <a:spAutoFit/>
            </a:bodyPr>
            <a:lstStyle/>
            <a:p>
              <a:pPr algn="ctr">
                <a:defRPr/>
              </a:pPr>
              <a:r>
                <a:rPr lang="en-US" altLang="zh-CN" sz="2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(Chapter 5)</a:t>
              </a:r>
            </a:p>
          </p:txBody>
        </p:sp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95062" y="2169966"/>
              <a:ext cx="3757952" cy="3358588"/>
            </a:xfrm>
            <a:prstGeom prst="rect">
              <a:avLst/>
            </a:prstGeom>
          </p:spPr>
        </p:pic>
      </p:grpSp>
      <p:pic>
        <p:nvPicPr>
          <p:cNvPr id="29" name="Picture 28"/>
          <p:cNvPicPr>
            <a:picLocks noChangeAspect="1"/>
          </p:cNvPicPr>
          <p:nvPr/>
        </p:nvPicPr>
        <p:blipFill rotWithShape="1">
          <a:blip r:embed="rId3"/>
          <a:srcRect t="3039" r="25389" b="87030"/>
          <a:stretch/>
        </p:blipFill>
        <p:spPr>
          <a:xfrm>
            <a:off x="3264095" y="1411044"/>
            <a:ext cx="2803842" cy="333521"/>
          </a:xfrm>
          <a:prstGeom prst="rect">
            <a:avLst/>
          </a:prstGeom>
          <a:ln w="28575" cmpd="sng">
            <a:solidFill>
              <a:srgbClr val="FF0000"/>
            </a:solidFill>
          </a:ln>
        </p:spPr>
      </p:pic>
      <p:sp>
        <p:nvSpPr>
          <p:cNvPr id="30" name="Right Brace 29"/>
          <p:cNvSpPr/>
          <p:nvPr/>
        </p:nvSpPr>
        <p:spPr>
          <a:xfrm>
            <a:off x="5413677" y="2270499"/>
            <a:ext cx="269401" cy="1693255"/>
          </a:xfrm>
          <a:prstGeom prst="rightBrace">
            <a:avLst/>
          </a:prstGeom>
          <a:ln w="28575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 rotWithShape="1">
          <a:blip r:embed="rId3"/>
          <a:srcRect l="38125" t="14162" r="45147" b="71323"/>
          <a:stretch/>
        </p:blipFill>
        <p:spPr>
          <a:xfrm>
            <a:off x="5875507" y="2822090"/>
            <a:ext cx="628603" cy="487452"/>
          </a:xfrm>
          <a:prstGeom prst="rect">
            <a:avLst/>
          </a:prstGeom>
          <a:ln w="28575" cmpd="sng">
            <a:solidFill>
              <a:srgbClr val="FF0000"/>
            </a:solidFill>
          </a:ln>
        </p:spPr>
      </p:pic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3"/>
          <a:srcRect l="20031" t="14926" r="28421" b="71705"/>
          <a:stretch/>
        </p:blipFill>
        <p:spPr>
          <a:xfrm>
            <a:off x="1796007" y="3950924"/>
            <a:ext cx="1937122" cy="448970"/>
          </a:xfrm>
          <a:prstGeom prst="rect">
            <a:avLst/>
          </a:prstGeom>
          <a:ln w="28575" cmpd="sng">
            <a:solidFill>
              <a:srgbClr val="FF0000"/>
            </a:solidFill>
          </a:ln>
        </p:spPr>
      </p:pic>
      <p:pic>
        <p:nvPicPr>
          <p:cNvPr id="33" name="Picture 32"/>
          <p:cNvPicPr>
            <a:picLocks noChangeAspect="1"/>
          </p:cNvPicPr>
          <p:nvPr/>
        </p:nvPicPr>
        <p:blipFill rotWithShape="1">
          <a:blip r:embed="rId3"/>
          <a:srcRect l="20031" t="59282" r="728" b="27731"/>
          <a:stretch/>
        </p:blipFill>
        <p:spPr>
          <a:xfrm>
            <a:off x="5861138" y="4733414"/>
            <a:ext cx="2977782" cy="436141"/>
          </a:xfrm>
          <a:prstGeom prst="rect">
            <a:avLst/>
          </a:prstGeom>
          <a:ln w="28575" cmpd="sng">
            <a:solidFill>
              <a:srgbClr val="FF0000"/>
            </a:solidFill>
          </a:ln>
        </p:spPr>
      </p:pic>
      <p:pic>
        <p:nvPicPr>
          <p:cNvPr id="34" name="Picture 33"/>
          <p:cNvPicPr>
            <a:picLocks noChangeAspect="1"/>
          </p:cNvPicPr>
          <p:nvPr/>
        </p:nvPicPr>
        <p:blipFill rotWithShape="1">
          <a:blip r:embed="rId3"/>
          <a:srcRect l="20031" t="29534" r="26632" b="57479"/>
          <a:stretch/>
        </p:blipFill>
        <p:spPr>
          <a:xfrm>
            <a:off x="2575472" y="5503078"/>
            <a:ext cx="2004349" cy="436140"/>
          </a:xfrm>
          <a:prstGeom prst="rect">
            <a:avLst/>
          </a:prstGeom>
          <a:ln w="28575" cmpd="sng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1891922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12646" y="-52703"/>
            <a:ext cx="93726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altLang="zh-CN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Neural Network LAB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167280" y="1518125"/>
            <a:ext cx="10370916" cy="331867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 introductions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endParaRPr lang="en-US" altLang="zh-CN" sz="3200" dirty="0">
              <a:solidFill>
                <a:srgbClr val="A5A5A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altLang="zh-CN" sz="3200" dirty="0" smtClean="0">
                <a:solidFill>
                  <a:srgbClr val="A5A5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Setup </a:t>
            </a:r>
            <a:r>
              <a:rPr lang="en-US" altLang="zh-CN" sz="3200" dirty="0">
                <a:solidFill>
                  <a:srgbClr val="A5A5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input and output &amp; </a:t>
            </a:r>
            <a:r>
              <a:rPr lang="en-US" altLang="zh-CN" sz="3200" dirty="0" smtClean="0">
                <a:solidFill>
                  <a:srgbClr val="A5A5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initializing parameters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endParaRPr lang="en-US" altLang="zh-CN" sz="3200" dirty="0">
              <a:solidFill>
                <a:srgbClr val="A5A5A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altLang="zh-CN" sz="3200" dirty="0" smtClean="0">
                <a:solidFill>
                  <a:srgbClr val="A5A5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718455" y="4785470"/>
            <a:ext cx="8832034" cy="84588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marL="571500" indent="-571500">
              <a:buFont typeface="Wingdings" charset="2"/>
              <a:buChar char="Ø"/>
              <a:defRPr/>
            </a:pPr>
            <a:r>
              <a:rPr lang="en-US" altLang="zh-CN" sz="32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Feed-forward &amp; </a:t>
            </a:r>
            <a:r>
              <a:rPr lang="en-US" altLang="zh-CN" sz="3200" dirty="0" err="1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backpropagation</a:t>
            </a:r>
            <a:r>
              <a:rPr lang="en-US" altLang="zh-CN" sz="32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zh-CN" sz="3200" dirty="0" err="1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gradientnn.m</a:t>
            </a:r>
            <a:r>
              <a:rPr lang="en-US" altLang="zh-CN" sz="32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08375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12646" y="-52703"/>
            <a:ext cx="93726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altLang="zh-CN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Steepest Decent for Neural Network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286" y="848094"/>
            <a:ext cx="11558587" cy="6009906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652722" y="2103740"/>
            <a:ext cx="5954017" cy="1192975"/>
          </a:xfrm>
          <a:prstGeom prst="rect">
            <a:avLst/>
          </a:prstGeom>
          <a:noFill/>
          <a:ln w="28575" cmpd="sng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893527" y="2648138"/>
            <a:ext cx="1485503" cy="461665"/>
          </a:xfrm>
          <a:prstGeom prst="rect">
            <a:avLst/>
          </a:prstGeom>
          <a:ln w="28575" cmpd="sng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  </a:t>
            </a:r>
            <a:r>
              <a:rPr lang="en-US" sz="2400" dirty="0" smtClean="0">
                <a:solidFill>
                  <a:srgbClr val="FF0000"/>
                </a:solidFill>
              </a:rPr>
              <a:t>alpha is ?</a:t>
            </a:r>
          </a:p>
        </p:txBody>
      </p:sp>
    </p:spTree>
    <p:extLst>
      <p:ext uri="{BB962C8B-B14F-4D97-AF65-F5344CB8AC3E}">
        <p14:creationId xmlns:p14="http://schemas.microsoft.com/office/powerpoint/2010/main" val="806288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12646" y="-52703"/>
            <a:ext cx="93726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altLang="zh-CN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Steepest Decent for Neural Network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286" y="848094"/>
            <a:ext cx="11558587" cy="6009906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652722" y="3271059"/>
            <a:ext cx="9648660" cy="2911884"/>
          </a:xfrm>
          <a:prstGeom prst="rect">
            <a:avLst/>
          </a:prstGeom>
          <a:noFill/>
          <a:ln w="28575" cmpd="sng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917640" y="4096133"/>
            <a:ext cx="2780779" cy="461665"/>
          </a:xfrm>
          <a:prstGeom prst="rect">
            <a:avLst/>
          </a:prstGeom>
          <a:ln w="28575" cmpd="sng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Line search for alpha</a:t>
            </a:r>
          </a:p>
        </p:txBody>
      </p:sp>
    </p:spTree>
    <p:extLst>
      <p:ext uri="{BB962C8B-B14F-4D97-AF65-F5344CB8AC3E}">
        <p14:creationId xmlns:p14="http://schemas.microsoft.com/office/powerpoint/2010/main" val="711350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-52703"/>
            <a:ext cx="121920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altLang="zh-CN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Exercise: multiclass</a:t>
            </a:r>
            <a:endParaRPr lang="en-US" altLang="zh-CN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11779" y="1012318"/>
            <a:ext cx="10229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Input: </a:t>
            </a:r>
            <a:endParaRPr lang="en-US" sz="2400" dirty="0"/>
          </a:p>
        </p:txBody>
      </p:sp>
      <p:sp>
        <p:nvSpPr>
          <p:cNvPr id="23" name="Rectangle 22"/>
          <p:cNvSpPr/>
          <p:nvPr/>
        </p:nvSpPr>
        <p:spPr>
          <a:xfrm>
            <a:off x="915493" y="4410122"/>
            <a:ext cx="12450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Output: </a:t>
            </a:r>
            <a:endParaRPr lang="en-US" sz="2400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2"/>
          <a:srcRect t="10332"/>
          <a:stretch/>
        </p:blipFill>
        <p:spPr>
          <a:xfrm>
            <a:off x="2209543" y="1411045"/>
            <a:ext cx="9387529" cy="3117124"/>
          </a:xfrm>
          <a:prstGeom prst="rect">
            <a:avLst/>
          </a:prstGeom>
        </p:spPr>
      </p:pic>
      <p:sp>
        <p:nvSpPr>
          <p:cNvPr id="35" name="Rectangle 34"/>
          <p:cNvSpPr/>
          <p:nvPr/>
        </p:nvSpPr>
        <p:spPr>
          <a:xfrm>
            <a:off x="4571654" y="933819"/>
            <a:ext cx="47738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White indicates 1, grey indicates 0 </a:t>
            </a:r>
            <a:endParaRPr lang="en-US" sz="2400" dirty="0"/>
          </a:p>
        </p:txBody>
      </p:sp>
      <p:sp>
        <p:nvSpPr>
          <p:cNvPr id="36" name="TextBox 35"/>
          <p:cNvSpPr txBox="1"/>
          <p:nvPr/>
        </p:nvSpPr>
        <p:spPr>
          <a:xfrm>
            <a:off x="2101909" y="4987506"/>
            <a:ext cx="54938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0, 1, 2, 3, 4, 5 for how many “1” in x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009653" y="1338307"/>
            <a:ext cx="7988401" cy="1090707"/>
            <a:chOff x="3009653" y="1338307"/>
            <a:chExt cx="7988401" cy="1090707"/>
          </a:xfrm>
        </p:grpSpPr>
        <p:grpSp>
          <p:nvGrpSpPr>
            <p:cNvPr id="37" name="Group 36"/>
            <p:cNvGrpSpPr/>
            <p:nvPr/>
          </p:nvGrpSpPr>
          <p:grpSpPr>
            <a:xfrm>
              <a:off x="3009653" y="1338307"/>
              <a:ext cx="7988401" cy="527822"/>
              <a:chOff x="3009653" y="1338307"/>
              <a:chExt cx="7988401" cy="527822"/>
            </a:xfrm>
          </p:grpSpPr>
          <p:sp>
            <p:nvSpPr>
              <p:cNvPr id="38" name="TextBox 37"/>
              <p:cNvSpPr txBox="1"/>
              <p:nvPr/>
            </p:nvSpPr>
            <p:spPr>
              <a:xfrm>
                <a:off x="10631397" y="1342909"/>
                <a:ext cx="36665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FF0000"/>
                    </a:solidFill>
                  </a:rPr>
                  <a:t>0</a:t>
                </a:r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3009653" y="1341376"/>
                <a:ext cx="36665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FF0000"/>
                    </a:solidFill>
                  </a:rPr>
                  <a:t>1</a:t>
                </a:r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3893306" y="1339840"/>
                <a:ext cx="36665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FF0000"/>
                    </a:solidFill>
                  </a:rPr>
                  <a:t>3</a:t>
                </a:r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4751280" y="1338307"/>
                <a:ext cx="36665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FF0000"/>
                    </a:solidFill>
                  </a:rPr>
                  <a:t>0</a:t>
                </a:r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5610797" y="1338307"/>
                <a:ext cx="36665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FF0000"/>
                    </a:solidFill>
                  </a:rPr>
                  <a:t>2</a:t>
                </a:r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6393344" y="1338307"/>
                <a:ext cx="36665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FF0000"/>
                    </a:solidFill>
                  </a:rPr>
                  <a:t>1</a:t>
                </a:r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7291347" y="1338307"/>
                <a:ext cx="36665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FF0000"/>
                    </a:solidFill>
                  </a:rPr>
                  <a:t>1</a:t>
                </a:r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8125208" y="1338307"/>
                <a:ext cx="36665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FF0000"/>
                    </a:solidFill>
                  </a:rPr>
                  <a:t>4</a:t>
                </a:r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8946241" y="1338309"/>
                <a:ext cx="36665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FF0000"/>
                    </a:solidFill>
                  </a:rPr>
                  <a:t>3</a:t>
                </a:r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9780099" y="1338309"/>
                <a:ext cx="36665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FF0000"/>
                    </a:solidFill>
                  </a:rPr>
                  <a:t>4</a:t>
                </a:r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59" name="TextBox 58"/>
            <p:cNvSpPr txBox="1"/>
            <p:nvPr/>
          </p:nvSpPr>
          <p:spPr>
            <a:xfrm>
              <a:off x="9808822" y="1905794"/>
              <a:ext cx="3666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5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1343477" y="5871084"/>
            <a:ext cx="97665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smtClean="0">
                <a:solidFill>
                  <a:srgbClr val="000000"/>
                </a:solidFill>
              </a:rPr>
              <a:t>(Remember </a:t>
            </a:r>
            <a:r>
              <a:rPr lang="en-US" sz="2800" b="1" dirty="0" smtClean="0">
                <a:solidFill>
                  <a:srgbClr val="000000"/>
                </a:solidFill>
              </a:rPr>
              <a:t>to balance the number of each type </a:t>
            </a:r>
            <a:r>
              <a:rPr lang="en-US" sz="2800" b="1" smtClean="0">
                <a:solidFill>
                  <a:srgbClr val="000000"/>
                </a:solidFill>
              </a:rPr>
              <a:t>before training)</a:t>
            </a:r>
            <a:endParaRPr lang="en-US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844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6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12646" y="-52703"/>
            <a:ext cx="93726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altLang="zh-CN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 Introduction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07699" y="966798"/>
            <a:ext cx="10625231" cy="491802"/>
          </a:xfrm>
          <a:prstGeom prst="rect">
            <a:avLst/>
          </a:prstGeom>
          <a:noFill/>
        </p:spPr>
        <p:txBody>
          <a:bodyPr wrap="square" lIns="121287" tIns="60643" rIns="121287" bIns="60643" rtlCol="0">
            <a:spAutoFit/>
          </a:bodyPr>
          <a:lstStyle/>
          <a:p>
            <a:pPr marL="342900" indent="-342900">
              <a:buFont typeface="Arial"/>
              <a:buChar char="•"/>
              <a:defRPr/>
            </a:pPr>
            <a:r>
              <a:rPr lang="en-US" altLang="zh-C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gradientnn.m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Neural network cost function and gradient calculation </a:t>
            </a:r>
            <a:endParaRPr lang="en-US" altLang="zh-CN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1726262" y="1593821"/>
            <a:ext cx="3494340" cy="4166693"/>
            <a:chOff x="1726262" y="1593821"/>
            <a:chExt cx="3494340" cy="4166693"/>
          </a:xfrm>
        </p:grpSpPr>
        <p:sp>
          <p:nvSpPr>
            <p:cNvPr id="9" name="TextBox 8"/>
            <p:cNvSpPr txBox="1"/>
            <p:nvPr/>
          </p:nvSpPr>
          <p:spPr>
            <a:xfrm>
              <a:off x="1765675" y="1593821"/>
              <a:ext cx="3365774" cy="461025"/>
            </a:xfrm>
            <a:prstGeom prst="rect">
              <a:avLst/>
            </a:prstGeom>
            <a:noFill/>
          </p:spPr>
          <p:txBody>
            <a:bodyPr wrap="square" lIns="121287" tIns="60643" rIns="121287" bIns="60643" rtlCol="0">
              <a:spAutoFit/>
            </a:bodyPr>
            <a:lstStyle/>
            <a:p>
              <a:pPr algn="ctr">
                <a:defRPr/>
              </a:pPr>
              <a:r>
                <a:rPr lang="en-US" altLang="zh-CN" sz="2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Feed-forward Operation </a:t>
              </a:r>
            </a:p>
          </p:txBody>
        </p: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726262" y="2246695"/>
              <a:ext cx="3494340" cy="2897206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1789788" y="5299489"/>
              <a:ext cx="3365774" cy="461025"/>
            </a:xfrm>
            <a:prstGeom prst="rect">
              <a:avLst/>
            </a:prstGeom>
            <a:noFill/>
          </p:spPr>
          <p:txBody>
            <a:bodyPr wrap="square" lIns="121287" tIns="60643" rIns="121287" bIns="60643" rtlCol="0">
              <a:spAutoFit/>
            </a:bodyPr>
            <a:lstStyle/>
            <a:p>
              <a:pPr algn="ctr">
                <a:defRPr/>
              </a:pPr>
              <a:r>
                <a:rPr lang="en-US" altLang="zh-CN" sz="2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(Chapter 5)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7042914" y="1592285"/>
            <a:ext cx="3975352" cy="4500221"/>
            <a:chOff x="7042914" y="1592285"/>
            <a:chExt cx="3975352" cy="4500221"/>
          </a:xfrm>
        </p:grpSpPr>
        <p:sp>
          <p:nvSpPr>
            <p:cNvPr id="11" name="TextBox 10"/>
            <p:cNvSpPr txBox="1"/>
            <p:nvPr/>
          </p:nvSpPr>
          <p:spPr>
            <a:xfrm>
              <a:off x="7042914" y="1592285"/>
              <a:ext cx="3975352" cy="461025"/>
            </a:xfrm>
            <a:prstGeom prst="rect">
              <a:avLst/>
            </a:prstGeom>
            <a:noFill/>
          </p:spPr>
          <p:txBody>
            <a:bodyPr wrap="square" lIns="121287" tIns="60643" rIns="121287" bIns="60643" rtlCol="0">
              <a:spAutoFit/>
            </a:bodyPr>
            <a:lstStyle/>
            <a:p>
              <a:pPr algn="ctr">
                <a:defRPr/>
              </a:pPr>
              <a:r>
                <a:rPr lang="en-US" altLang="zh-CN" sz="22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Backpropagation</a:t>
              </a:r>
              <a:r>
                <a:rPr lang="en-US" altLang="zh-CN" sz="2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Operation 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535486" y="5631481"/>
              <a:ext cx="3365774" cy="461025"/>
            </a:xfrm>
            <a:prstGeom prst="rect">
              <a:avLst/>
            </a:prstGeom>
            <a:noFill/>
          </p:spPr>
          <p:txBody>
            <a:bodyPr wrap="square" lIns="121287" tIns="60643" rIns="121287" bIns="60643" rtlCol="0">
              <a:spAutoFit/>
            </a:bodyPr>
            <a:lstStyle/>
            <a:p>
              <a:pPr algn="ctr">
                <a:defRPr/>
              </a:pPr>
              <a:r>
                <a:rPr lang="en-US" altLang="zh-CN" sz="22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(Chapter 5)</a:t>
              </a:r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95062" y="2169966"/>
              <a:ext cx="3757952" cy="33585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81451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12646" y="-52703"/>
            <a:ext cx="93726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altLang="zh-CN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 Introduction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07699" y="966798"/>
            <a:ext cx="10997261" cy="1599798"/>
          </a:xfrm>
          <a:prstGeom prst="rect">
            <a:avLst/>
          </a:prstGeom>
          <a:noFill/>
        </p:spPr>
        <p:txBody>
          <a:bodyPr wrap="square" lIns="121287" tIns="60643" rIns="121287" bIns="60643" rtlCol="0">
            <a:spAutoFit/>
          </a:bodyPr>
          <a:lstStyle/>
          <a:p>
            <a:pPr marL="342900" indent="-342900">
              <a:buFont typeface="Arial"/>
              <a:buChar char="•"/>
              <a:defRPr/>
            </a:pPr>
            <a:r>
              <a:rPr lang="en-US" altLang="zh-C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gradientnn.m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Neural network cost function and gradient calculation </a:t>
            </a:r>
            <a:endParaRPr lang="en-US" altLang="zh-CN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/>
              <a:buChar char="•"/>
              <a:defRPr/>
            </a:pPr>
            <a:endParaRPr lang="en-US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/>
              <a:buChar char="•"/>
              <a:defRPr/>
            </a:pPr>
            <a:r>
              <a:rPr lang="en-US" altLang="zh-C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misfit.m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Objective function and gradient with </a:t>
            </a:r>
            <a:r>
              <a:rPr lang="en-US" altLang="zh-CN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rexpected</a:t>
            </a:r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predicted output </a:t>
            </a:r>
          </a:p>
          <a:p>
            <a:pPr>
              <a:defRPr/>
            </a:pP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(currently have likelihood and L2) 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199410" y="2450088"/>
            <a:ext cx="6585919" cy="1213812"/>
            <a:chOff x="1199410" y="2450088"/>
            <a:chExt cx="6585919" cy="1213812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32916" y="2450088"/>
              <a:ext cx="5752413" cy="1213812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1199410" y="2859506"/>
              <a:ext cx="81468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L2: </a:t>
              </a:r>
              <a:endParaRPr lang="en-US" sz="24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236348" y="4623922"/>
            <a:ext cx="9360497" cy="917638"/>
            <a:chOff x="1236348" y="4623922"/>
            <a:chExt cx="9360497" cy="917638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976463" y="4623922"/>
              <a:ext cx="7620382" cy="917638"/>
            </a:xfrm>
            <a:prstGeom prst="rect">
              <a:avLst/>
            </a:prstGeom>
          </p:spPr>
        </p:pic>
        <p:sp>
          <p:nvSpPr>
            <p:cNvPr id="14" name="Rectangle 13"/>
            <p:cNvSpPr/>
            <p:nvPr/>
          </p:nvSpPr>
          <p:spPr>
            <a:xfrm>
              <a:off x="1236348" y="4782131"/>
              <a:ext cx="188100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Likelihood: </a:t>
              </a:r>
              <a:endParaRPr lang="en-US" sz="2400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4740371" y="6351362"/>
            <a:ext cx="3365774" cy="491802"/>
          </a:xfrm>
          <a:prstGeom prst="rect">
            <a:avLst/>
          </a:prstGeom>
          <a:noFill/>
        </p:spPr>
        <p:txBody>
          <a:bodyPr wrap="square" lIns="121287" tIns="60643" rIns="121287" bIns="60643" rtlCol="0">
            <a:spAutoFit/>
          </a:bodyPr>
          <a:lstStyle/>
          <a:p>
            <a:pPr algn="ctr">
              <a:defRPr/>
            </a:pPr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(Chapter 4)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98017" y="3732858"/>
            <a:ext cx="6668141" cy="704039"/>
          </a:xfrm>
          <a:prstGeom prst="rect">
            <a:avLst/>
          </a:prstGeom>
          <a:ln w="28575" cmpd="sng">
            <a:solidFill>
              <a:srgbClr val="FF0000"/>
            </a:solidFill>
          </a:ln>
        </p:spPr>
      </p:pic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5277784"/>
              </p:ext>
            </p:extLst>
          </p:nvPr>
        </p:nvGraphicFramePr>
        <p:xfrm>
          <a:off x="2646363" y="3667125"/>
          <a:ext cx="1717675" cy="84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0" name="Equation" r:id="rId6" imgW="876300" imgH="431800" progId="Equation.DSMT4">
                  <p:embed/>
                </p:oleObj>
              </mc:Choice>
              <mc:Fallback>
                <p:oleObj name="Equation" r:id="rId6" imgW="876300" imgH="431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646363" y="3667125"/>
                        <a:ext cx="1717675" cy="847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" name="Picture 1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796007" y="5591301"/>
            <a:ext cx="9621465" cy="682604"/>
          </a:xfrm>
          <a:prstGeom prst="rect">
            <a:avLst/>
          </a:prstGeom>
          <a:ln w="28575" cmpd="sng">
            <a:solidFill>
              <a:srgbClr val="FF0000"/>
            </a:solidFill>
          </a:ln>
        </p:spPr>
      </p:pic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2859673"/>
              </p:ext>
            </p:extLst>
          </p:nvPr>
        </p:nvGraphicFramePr>
        <p:xfrm>
          <a:off x="3777949" y="1457391"/>
          <a:ext cx="493978" cy="5360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1" name="Equation" r:id="rId9" imgW="152400" imgH="165100" progId="Equation.DSMT4">
                  <p:embed/>
                </p:oleObj>
              </mc:Choice>
              <mc:Fallback>
                <p:oleObj name="Equation" r:id="rId9" imgW="152400" imgH="1651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777949" y="1457391"/>
                        <a:ext cx="493978" cy="5360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7353282"/>
              </p:ext>
            </p:extLst>
          </p:nvPr>
        </p:nvGraphicFramePr>
        <p:xfrm>
          <a:off x="6981825" y="1311275"/>
          <a:ext cx="1811338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2" name="Equation" r:id="rId11" imgW="647700" imgH="241300" progId="Equation.DSMT4">
                  <p:embed/>
                </p:oleObj>
              </mc:Choice>
              <mc:Fallback>
                <p:oleObj name="Equation" r:id="rId11" imgW="647700" imgH="2413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981825" y="1311275"/>
                        <a:ext cx="1811338" cy="676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95582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12646" y="-52703"/>
            <a:ext cx="93726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altLang="zh-CN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 Introduction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07699" y="966798"/>
            <a:ext cx="10997261" cy="3446458"/>
          </a:xfrm>
          <a:prstGeom prst="rect">
            <a:avLst/>
          </a:prstGeom>
          <a:noFill/>
        </p:spPr>
        <p:txBody>
          <a:bodyPr wrap="square" lIns="121287" tIns="60643" rIns="121287" bIns="60643" rtlCol="0">
            <a:spAutoFit/>
          </a:bodyPr>
          <a:lstStyle/>
          <a:p>
            <a:pPr marL="342900" indent="-342900">
              <a:buFont typeface="Arial"/>
              <a:buChar char="•"/>
              <a:defRPr/>
            </a:pPr>
            <a:r>
              <a:rPr lang="en-US" altLang="zh-C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gradientnn.m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Neural network cost function and gradient calculation </a:t>
            </a:r>
            <a:endParaRPr lang="en-US" altLang="zh-CN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/>
              <a:buChar char="•"/>
              <a:defRPr/>
            </a:pPr>
            <a:endParaRPr lang="en-US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/>
              <a:buChar char="•"/>
              <a:defRPr/>
            </a:pPr>
            <a:r>
              <a:rPr lang="en-US" altLang="zh-C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misfit.m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Objective function and gradient with </a:t>
            </a:r>
            <a:r>
              <a:rPr lang="en-US" altLang="zh-CN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rexpected</a:t>
            </a:r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predicted output </a:t>
            </a:r>
          </a:p>
          <a:p>
            <a:pPr>
              <a:defRPr/>
            </a:pP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(currently have likelihood and L2) </a:t>
            </a:r>
            <a:endParaRPr lang="en-US" altLang="zh-CN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US" altLang="zh-CN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/>
              <a:buChar char="•"/>
              <a:defRPr/>
            </a:pPr>
            <a:r>
              <a:rPr lang="en-US" altLang="zh-CN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activation.m</a:t>
            </a:r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activation function and gradient with </a:t>
            </a:r>
            <a:r>
              <a:rPr lang="en-US" altLang="zh-C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repected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Z </a:t>
            </a:r>
            <a:endParaRPr lang="en-US" altLang="zh-CN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(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currently use sigmoid and </a:t>
            </a:r>
            <a:r>
              <a:rPr lang="en-US" altLang="zh-C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ReLU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>
              <a:defRPr/>
            </a:pPr>
            <a:endParaRPr lang="en-US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US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558498" y="3690938"/>
            <a:ext cx="3880838" cy="3167062"/>
            <a:chOff x="1558498" y="3690938"/>
            <a:chExt cx="3880838" cy="3167062"/>
          </a:xfrm>
        </p:grpSpPr>
        <p:grpSp>
          <p:nvGrpSpPr>
            <p:cNvPr id="10" name="Group 9"/>
            <p:cNvGrpSpPr/>
            <p:nvPr/>
          </p:nvGrpSpPr>
          <p:grpSpPr>
            <a:xfrm>
              <a:off x="1558498" y="3690938"/>
              <a:ext cx="3880838" cy="2782226"/>
              <a:chOff x="1558498" y="3844874"/>
              <a:chExt cx="3880838" cy="2782226"/>
            </a:xfrm>
          </p:grpSpPr>
          <p:pic>
            <p:nvPicPr>
              <p:cNvPr id="3" name="Picture 2"/>
              <p:cNvPicPr>
                <a:picLocks noChangeAspect="1"/>
              </p:cNvPicPr>
              <p:nvPr/>
            </p:nvPicPr>
            <p:blipFill rotWithShape="1">
              <a:blip r:embed="rId3"/>
              <a:srcRect r="30338"/>
              <a:stretch/>
            </p:blipFill>
            <p:spPr>
              <a:xfrm>
                <a:off x="1558498" y="4027891"/>
                <a:ext cx="3880838" cy="2599209"/>
              </a:xfrm>
              <a:prstGeom prst="rect">
                <a:avLst/>
              </a:prstGeom>
            </p:spPr>
          </p:pic>
          <p:pic>
            <p:nvPicPr>
              <p:cNvPr id="7" name="Picture 6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09350" y="3844874"/>
                <a:ext cx="2111583" cy="376755"/>
              </a:xfrm>
              <a:prstGeom prst="rect">
                <a:avLst/>
              </a:prstGeom>
            </p:spPr>
          </p:pic>
        </p:grpSp>
        <p:sp>
          <p:nvSpPr>
            <p:cNvPr id="13" name="TextBox 12"/>
            <p:cNvSpPr txBox="1"/>
            <p:nvPr/>
          </p:nvSpPr>
          <p:spPr>
            <a:xfrm>
              <a:off x="1764131" y="6366198"/>
              <a:ext cx="3365774" cy="491802"/>
            </a:xfrm>
            <a:prstGeom prst="rect">
              <a:avLst/>
            </a:prstGeom>
            <a:noFill/>
          </p:spPr>
          <p:txBody>
            <a:bodyPr wrap="square" lIns="121287" tIns="60643" rIns="121287" bIns="60643" rtlCol="0">
              <a:spAutoFit/>
            </a:bodyPr>
            <a:lstStyle/>
            <a:p>
              <a:pPr algn="ctr">
                <a:defRPr/>
              </a:pPr>
              <a:r>
                <a:rPr lang="en-US" altLang="zh-CN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(Chapter 1)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176265" y="3630231"/>
            <a:ext cx="3365774" cy="3227769"/>
            <a:chOff x="7176265" y="3630231"/>
            <a:chExt cx="3365774" cy="3227769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5"/>
            <a:srcRect l="4691" t="19849" r="47196" b="17213"/>
            <a:stretch/>
          </p:blipFill>
          <p:spPr>
            <a:xfrm>
              <a:off x="7363629" y="3630231"/>
              <a:ext cx="3015721" cy="2868591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7176265" y="6366198"/>
              <a:ext cx="3365774" cy="491802"/>
            </a:xfrm>
            <a:prstGeom prst="rect">
              <a:avLst/>
            </a:prstGeom>
            <a:noFill/>
          </p:spPr>
          <p:txBody>
            <a:bodyPr wrap="square" lIns="121287" tIns="60643" rIns="121287" bIns="60643" rtlCol="0">
              <a:spAutoFit/>
            </a:bodyPr>
            <a:lstStyle/>
            <a:p>
              <a:pPr algn="ctr">
                <a:defRPr/>
              </a:pPr>
              <a:r>
                <a:rPr lang="en-US" altLang="zh-CN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(Chapter 4)</a:t>
              </a:r>
            </a:p>
          </p:txBody>
        </p:sp>
      </p:grp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192801"/>
              </p:ext>
            </p:extLst>
          </p:nvPr>
        </p:nvGraphicFramePr>
        <p:xfrm>
          <a:off x="3457789" y="2501396"/>
          <a:ext cx="789092" cy="5025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9" name="Equation" r:id="rId6" imgW="317500" imgH="203200" progId="Equation.DSMT4">
                  <p:embed/>
                </p:oleObj>
              </mc:Choice>
              <mc:Fallback>
                <p:oleObj name="Equation" r:id="rId6" imgW="317500" imgH="203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457789" y="2501396"/>
                        <a:ext cx="789092" cy="5025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5496992"/>
              </p:ext>
            </p:extLst>
          </p:nvPr>
        </p:nvGraphicFramePr>
        <p:xfrm>
          <a:off x="6246813" y="2538413"/>
          <a:ext cx="1781175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0" name="Equation" r:id="rId8" imgW="774700" imgH="203200" progId="Equation.DSMT4">
                  <p:embed/>
                </p:oleObj>
              </mc:Choice>
              <mc:Fallback>
                <p:oleObj name="Equation" r:id="rId8" imgW="774700" imgH="203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246813" y="2538413"/>
                        <a:ext cx="1781175" cy="463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70426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12646" y="-52703"/>
            <a:ext cx="93726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altLang="zh-CN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 Introduction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07699" y="966798"/>
            <a:ext cx="10997261" cy="3446458"/>
          </a:xfrm>
          <a:prstGeom prst="rect">
            <a:avLst/>
          </a:prstGeom>
          <a:noFill/>
        </p:spPr>
        <p:txBody>
          <a:bodyPr wrap="square" lIns="121287" tIns="60643" rIns="121287" bIns="60643" rtlCol="0">
            <a:spAutoFit/>
          </a:bodyPr>
          <a:lstStyle/>
          <a:p>
            <a:pPr marL="342900" indent="-342900">
              <a:buFont typeface="Arial"/>
              <a:buChar char="•"/>
              <a:defRPr/>
            </a:pPr>
            <a:r>
              <a:rPr lang="en-US" altLang="zh-C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gradientnn.m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Neural network cost function and gradient calculation </a:t>
            </a:r>
            <a:endParaRPr lang="en-US" altLang="zh-CN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/>
              <a:buChar char="•"/>
              <a:defRPr/>
            </a:pPr>
            <a:endParaRPr lang="en-US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/>
              <a:buChar char="•"/>
              <a:defRPr/>
            </a:pPr>
            <a:r>
              <a:rPr lang="en-US" altLang="zh-C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misfit.m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Objective function and gradient with </a:t>
            </a:r>
            <a:r>
              <a:rPr lang="en-US" altLang="zh-CN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rexpected</a:t>
            </a:r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predicted output </a:t>
            </a:r>
          </a:p>
          <a:p>
            <a:pPr>
              <a:defRPr/>
            </a:pP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(currently have likelihood and L2) </a:t>
            </a:r>
            <a:endParaRPr lang="en-US" altLang="zh-CN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US" altLang="zh-CN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/>
              <a:buChar char="•"/>
              <a:defRPr/>
            </a:pPr>
            <a:r>
              <a:rPr lang="en-US" altLang="zh-CN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activation.m</a:t>
            </a:r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activation function and gradient with </a:t>
            </a:r>
            <a:r>
              <a:rPr lang="en-US" altLang="zh-C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repected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Z </a:t>
            </a:r>
            <a:endParaRPr lang="en-US" altLang="zh-CN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(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currently use sigmoid and </a:t>
            </a:r>
            <a:r>
              <a:rPr lang="en-US" altLang="zh-C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ReLU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altLang="zh-CN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US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/>
              <a:buChar char="•"/>
              <a:defRPr/>
            </a:pPr>
            <a:r>
              <a:rPr lang="en-US" altLang="zh-CN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Displaynn.m</a:t>
            </a:r>
            <a:r>
              <a:rPr lang="en-US" altLang="zh-C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predict the output and </a:t>
            </a:r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plot</a:t>
            </a:r>
            <a:endParaRPr lang="en-US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596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12646" y="-52703"/>
            <a:ext cx="93726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altLang="zh-CN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Neural Network LAB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167280" y="1518125"/>
            <a:ext cx="10370916" cy="331867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altLang="zh-CN" sz="3200" dirty="0" smtClean="0">
                <a:solidFill>
                  <a:srgbClr val="A5A5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 introductions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endParaRPr lang="en-US" altLang="zh-C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Setup </a:t>
            </a: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input and output &amp; </a:t>
            </a:r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initializing parameters</a:t>
            </a: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endParaRPr lang="en-US" altLang="zh-C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  <a:defRPr/>
            </a:pPr>
            <a:r>
              <a:rPr lang="en-US" altLang="zh-CN" sz="3200" dirty="0" smtClean="0">
                <a:solidFill>
                  <a:srgbClr val="A5A5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718455" y="4785470"/>
            <a:ext cx="8832034" cy="84588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marL="571500" indent="-571500">
              <a:buFont typeface="Wingdings" charset="2"/>
              <a:buChar char="Ø"/>
              <a:defRPr/>
            </a:pPr>
            <a:r>
              <a:rPr lang="en-US" altLang="zh-CN" sz="3200" dirty="0" smtClean="0">
                <a:solidFill>
                  <a:srgbClr val="A5A5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Feed-forward &amp; </a:t>
            </a:r>
            <a:r>
              <a:rPr lang="en-US" altLang="zh-CN" sz="3200" dirty="0" err="1" smtClean="0">
                <a:solidFill>
                  <a:srgbClr val="A5A5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backpropagation</a:t>
            </a:r>
            <a:r>
              <a:rPr lang="en-US" altLang="zh-CN" sz="3200" dirty="0" smtClean="0">
                <a:solidFill>
                  <a:srgbClr val="A5A5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zh-CN" sz="3200" dirty="0" err="1" smtClean="0">
                <a:solidFill>
                  <a:srgbClr val="A5A5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gradientnn.m</a:t>
            </a:r>
            <a:r>
              <a:rPr lang="en-US" altLang="zh-CN" sz="3200" dirty="0" smtClean="0">
                <a:solidFill>
                  <a:srgbClr val="A5A5A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30650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12646" y="-52703"/>
            <a:ext cx="93726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altLang="zh-CN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Setup input and output </a:t>
            </a:r>
            <a:endParaRPr lang="en-US" altLang="zh-CN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7149" y="1522595"/>
            <a:ext cx="8227261" cy="254631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11779" y="1012318"/>
            <a:ext cx="10229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Input: 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915493" y="4410122"/>
            <a:ext cx="12450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Output: </a:t>
            </a:r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4835" y="4557499"/>
            <a:ext cx="5284686" cy="230050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436958" y="1741966"/>
            <a:ext cx="29436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(number of examples)</a:t>
            </a:r>
          </a:p>
        </p:txBody>
      </p:sp>
      <p:sp>
        <p:nvSpPr>
          <p:cNvPr id="9" name="Rectangle 8"/>
          <p:cNvSpPr/>
          <p:nvPr/>
        </p:nvSpPr>
        <p:spPr>
          <a:xfrm>
            <a:off x="6511754" y="2381816"/>
            <a:ext cx="27982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(number of features)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8678236" y="2840554"/>
            <a:ext cx="2912522" cy="1975942"/>
            <a:chOff x="8678236" y="2840554"/>
            <a:chExt cx="2912522" cy="1975942"/>
          </a:xfrm>
        </p:grpSpPr>
        <p:grpSp>
          <p:nvGrpSpPr>
            <p:cNvPr id="18" name="Group 17"/>
            <p:cNvGrpSpPr/>
            <p:nvPr/>
          </p:nvGrpSpPr>
          <p:grpSpPr>
            <a:xfrm>
              <a:off x="8678236" y="2840554"/>
              <a:ext cx="2210547" cy="1975942"/>
              <a:chOff x="9178567" y="2660962"/>
              <a:chExt cx="2210547" cy="1975942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9178567" y="3291051"/>
                <a:ext cx="56728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X = 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9844109" y="2660962"/>
                <a:ext cx="340658" cy="19389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0</a:t>
                </a:r>
              </a:p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0</a:t>
                </a:r>
              </a:p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0</a:t>
                </a:r>
              </a:p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0</a:t>
                </a:r>
              </a:p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0</a:t>
                </a: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10471168" y="2685084"/>
                <a:ext cx="340658" cy="19389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0</a:t>
                </a:r>
              </a:p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1</a:t>
                </a:r>
              </a:p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0</a:t>
                </a:r>
              </a:p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0</a:t>
                </a:r>
              </a:p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0</a:t>
                </a: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11048456" y="2697912"/>
                <a:ext cx="340658" cy="19389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0</a:t>
                </a:r>
              </a:p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1</a:t>
                </a:r>
              </a:p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1</a:t>
                </a:r>
              </a:p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0</a:t>
                </a:r>
              </a:p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0</a:t>
                </a:r>
              </a:p>
            </p:txBody>
          </p:sp>
        </p:grpSp>
        <p:sp>
          <p:nvSpPr>
            <p:cNvPr id="20" name="Rectangle 19"/>
            <p:cNvSpPr/>
            <p:nvPr/>
          </p:nvSpPr>
          <p:spPr>
            <a:xfrm>
              <a:off x="10935502" y="3257164"/>
              <a:ext cx="655256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mr-IN" sz="4400" dirty="0" smtClean="0">
                  <a:solidFill>
                    <a:srgbClr val="FF0000"/>
                  </a:solidFill>
                </a:rPr>
                <a:t>…</a:t>
              </a:r>
              <a:endParaRPr lang="en-US" sz="4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8779322" y="4666689"/>
            <a:ext cx="2861203" cy="814703"/>
            <a:chOff x="8779322" y="4666689"/>
            <a:chExt cx="2861203" cy="814703"/>
          </a:xfrm>
        </p:grpSpPr>
        <p:grpSp>
          <p:nvGrpSpPr>
            <p:cNvPr id="19" name="Group 18"/>
            <p:cNvGrpSpPr/>
            <p:nvPr/>
          </p:nvGrpSpPr>
          <p:grpSpPr>
            <a:xfrm>
              <a:off x="8779322" y="5006899"/>
              <a:ext cx="2122294" cy="474493"/>
              <a:chOff x="9279653" y="4827307"/>
              <a:chExt cx="2122294" cy="474493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9279653" y="4828841"/>
                <a:ext cx="51062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t = </a:t>
                </a: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9829741" y="4827307"/>
                <a:ext cx="34065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1</a:t>
                </a: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10471172" y="4840135"/>
                <a:ext cx="34065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0</a:t>
                </a: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11061289" y="4840135"/>
                <a:ext cx="34065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solidFill>
                      <a:srgbClr val="FF0000"/>
                    </a:solidFill>
                  </a:rPr>
                  <a:t>0</a:t>
                </a:r>
              </a:p>
            </p:txBody>
          </p:sp>
        </p:grpSp>
        <p:sp>
          <p:nvSpPr>
            <p:cNvPr id="21" name="Rectangle 20"/>
            <p:cNvSpPr/>
            <p:nvPr/>
          </p:nvSpPr>
          <p:spPr>
            <a:xfrm>
              <a:off x="10985269" y="4666689"/>
              <a:ext cx="655256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mr-IN" sz="4400" dirty="0" smtClean="0">
                  <a:solidFill>
                    <a:srgbClr val="FF0000"/>
                  </a:solidFill>
                </a:rPr>
                <a:t>…</a:t>
              </a:r>
              <a:endParaRPr lang="en-US" sz="44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9172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12646" y="-52703"/>
            <a:ext cx="93726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altLang="zh-CN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Setup input and output </a:t>
            </a:r>
            <a:endParaRPr lang="en-US" altLang="zh-CN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11779" y="1012318"/>
            <a:ext cx="10229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Input: 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915493" y="4410122"/>
            <a:ext cx="12450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Output: </a:t>
            </a:r>
            <a:endParaRPr lang="en-US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t="10332"/>
          <a:stretch/>
        </p:blipFill>
        <p:spPr>
          <a:xfrm>
            <a:off x="2209543" y="1411045"/>
            <a:ext cx="9387529" cy="311712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571654" y="933819"/>
            <a:ext cx="47738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White indicates 1, grey indicates 0 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101909" y="4987506"/>
            <a:ext cx="10316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1 or 0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3009653" y="1338307"/>
            <a:ext cx="7988401" cy="527822"/>
            <a:chOff x="3009653" y="1338307"/>
            <a:chExt cx="7988401" cy="527822"/>
          </a:xfrm>
        </p:grpSpPr>
        <p:sp>
          <p:nvSpPr>
            <p:cNvPr id="10" name="TextBox 9"/>
            <p:cNvSpPr txBox="1"/>
            <p:nvPr/>
          </p:nvSpPr>
          <p:spPr>
            <a:xfrm>
              <a:off x="10631397" y="1342909"/>
              <a:ext cx="3666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1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009653" y="1341376"/>
              <a:ext cx="3666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0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893306" y="1339840"/>
              <a:ext cx="3666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0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751280" y="1338307"/>
              <a:ext cx="3666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1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610797" y="1338307"/>
              <a:ext cx="3666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0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393344" y="1338307"/>
              <a:ext cx="3666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0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291347" y="1338307"/>
              <a:ext cx="3666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0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125208" y="1338307"/>
              <a:ext cx="3666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0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8946241" y="1338309"/>
              <a:ext cx="3666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0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780099" y="1338309"/>
              <a:ext cx="3666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0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008105" y="1618987"/>
            <a:ext cx="7988401" cy="527822"/>
            <a:chOff x="3009653" y="1338307"/>
            <a:chExt cx="7988401" cy="527822"/>
          </a:xfrm>
        </p:grpSpPr>
        <p:sp>
          <p:nvSpPr>
            <p:cNvPr id="22" name="TextBox 21"/>
            <p:cNvSpPr txBox="1"/>
            <p:nvPr/>
          </p:nvSpPr>
          <p:spPr>
            <a:xfrm>
              <a:off x="10631397" y="1342909"/>
              <a:ext cx="3666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0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009653" y="1341376"/>
              <a:ext cx="3666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0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893306" y="1339840"/>
              <a:ext cx="3666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1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751280" y="1338307"/>
              <a:ext cx="3666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1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5610797" y="1338307"/>
              <a:ext cx="3666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0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393344" y="1338307"/>
              <a:ext cx="3666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0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291347" y="1338307"/>
              <a:ext cx="3666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1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125208" y="1338307"/>
              <a:ext cx="3666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0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946241" y="1338309"/>
              <a:ext cx="3666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1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9780099" y="1338309"/>
              <a:ext cx="3666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0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765952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29451</TotalTime>
  <Words>772</Words>
  <Application>Microsoft Macintosh PowerPoint</Application>
  <PresentationFormat>Custom</PresentationFormat>
  <Paragraphs>238</Paragraphs>
  <Slides>22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Office Theme</vt:lpstr>
      <vt:lpstr>Equation</vt:lpstr>
      <vt:lpstr>MathType 7.3.0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KAUST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Gerard T. Schuster</dc:creator>
  <cp:lastModifiedBy>zongcai feng</cp:lastModifiedBy>
  <cp:revision>660</cp:revision>
  <cp:lastPrinted>2018-10-07T06:42:55Z</cp:lastPrinted>
  <dcterms:created xsi:type="dcterms:W3CDTF">2017-12-16T11:24:58Z</dcterms:created>
  <dcterms:modified xsi:type="dcterms:W3CDTF">2018-10-28T13:52:04Z</dcterms:modified>
</cp:coreProperties>
</file>