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47" r:id="rId3"/>
    <p:sldId id="348" r:id="rId4"/>
    <p:sldId id="331" r:id="rId5"/>
    <p:sldId id="333" r:id="rId6"/>
    <p:sldId id="334" r:id="rId7"/>
    <p:sldId id="335" r:id="rId8"/>
    <p:sldId id="346" r:id="rId9"/>
    <p:sldId id="338" r:id="rId10"/>
    <p:sldId id="339" r:id="rId11"/>
    <p:sldId id="340" r:id="rId12"/>
    <p:sldId id="341" r:id="rId13"/>
    <p:sldId id="342" r:id="rId14"/>
    <p:sldId id="343" r:id="rId15"/>
    <p:sldId id="352" r:id="rId16"/>
    <p:sldId id="353" r:id="rId17"/>
    <p:sldId id="351" r:id="rId18"/>
    <p:sldId id="350" r:id="rId19"/>
    <p:sldId id="356" r:id="rId20"/>
    <p:sldId id="345" r:id="rId21"/>
    <p:sldId id="354" r:id="rId22"/>
    <p:sldId id="355" r:id="rId23"/>
    <p:sldId id="34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FD3"/>
    <a:srgbClr val="E5EFCC"/>
    <a:srgbClr val="FCD5AB"/>
    <a:srgbClr val="D6D4CD"/>
    <a:srgbClr val="E0EEE5"/>
    <a:srgbClr val="E7E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99" d="100"/>
          <a:sy n="99" d="100"/>
        </p:scale>
        <p:origin x="-9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0.emf"/><Relationship Id="rId3" Type="http://schemas.openxmlformats.org/officeDocument/2006/relationships/image" Target="../media/image2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Relationship Id="rId2" Type="http://schemas.openxmlformats.org/officeDocument/2006/relationships/image" Target="../media/image20.emf"/><Relationship Id="rId3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Relationship Id="rId2" Type="http://schemas.openxmlformats.org/officeDocument/2006/relationships/image" Target="../media/image20.emf"/><Relationship Id="rId3" Type="http://schemas.openxmlformats.org/officeDocument/2006/relationships/image" Target="../media/image1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8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4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3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6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0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3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05B2-9AD3-4B6A-9B10-E57A1FF8B229}" type="datetimeFigureOut">
              <a:rPr lang="en-US" smtClean="0"/>
              <a:t>18/10/7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0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oleObject" Target="../embeddings/oleObject6.bin"/><Relationship Id="rId5" Type="http://schemas.openxmlformats.org/officeDocument/2006/relationships/image" Target="../media/image19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20.emf"/><Relationship Id="rId8" Type="http://schemas.openxmlformats.org/officeDocument/2006/relationships/oleObject" Target="../embeddings/oleObject8.bin"/><Relationship Id="rId9" Type="http://schemas.openxmlformats.org/officeDocument/2006/relationships/image" Target="../media/image21.emf"/><Relationship Id="rId10" Type="http://schemas.openxmlformats.org/officeDocument/2006/relationships/oleObject" Target="../embeddings/oleObject9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21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22.png"/><Relationship Id="rId7" Type="http://schemas.openxmlformats.org/officeDocument/2006/relationships/oleObject" Target="../embeddings/oleObject12.bin"/><Relationship Id="rId8" Type="http://schemas.openxmlformats.org/officeDocument/2006/relationships/image" Target="../media/image20.e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1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22.png"/><Relationship Id="rId7" Type="http://schemas.openxmlformats.org/officeDocument/2006/relationships/oleObject" Target="../embeddings/oleObject16.bin"/><Relationship Id="rId8" Type="http://schemas.openxmlformats.org/officeDocument/2006/relationships/image" Target="../media/image20.emf"/><Relationship Id="rId9" Type="http://schemas.openxmlformats.org/officeDocument/2006/relationships/oleObject" Target="../embeddings/oleObject17.bin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8" Type="http://schemas.openxmlformats.org/officeDocument/2006/relationships/image" Target="../media/image10.png"/><Relationship Id="rId9" Type="http://schemas.openxmlformats.org/officeDocument/2006/relationships/oleObject" Target="../embeddings/oleObject2.bin"/><Relationship Id="rId10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oleObject" Target="../embeddings/oleObject4.bin"/><Relationship Id="rId7" Type="http://schemas.openxmlformats.org/officeDocument/2006/relationships/image" Target="../media/image11.e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167"/>
          <p:cNvSpPr/>
          <p:nvPr/>
        </p:nvSpPr>
        <p:spPr>
          <a:xfrm>
            <a:off x="5877965" y="1300158"/>
            <a:ext cx="1921318" cy="204857"/>
          </a:xfrm>
          <a:prstGeom prst="rect">
            <a:avLst/>
          </a:prstGeom>
          <a:solidFill>
            <a:srgbClr val="FFFF00">
              <a:alpha val="1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6097386" y="1316218"/>
            <a:ext cx="1921318" cy="204857"/>
          </a:xfrm>
          <a:prstGeom prst="rect">
            <a:avLst/>
          </a:prstGeom>
          <a:solidFill>
            <a:srgbClr val="FFFF00">
              <a:alpha val="17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501718" y="1061209"/>
            <a:ext cx="2728537" cy="5957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252614" y="-231472"/>
            <a:ext cx="12699999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Vectorization of N.N. with </a:t>
            </a:r>
            <a:r>
              <a:rPr lang="en-US" altLang="zh-CN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Layers</a:t>
            </a:r>
            <a:r>
              <a:rPr lang="en-US" altLang="zh-C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Training Examples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415742" y="1341318"/>
            <a:ext cx="4850463" cy="3275053"/>
            <a:chOff x="141190" y="1486001"/>
            <a:chExt cx="4850463" cy="327505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90" y="1782700"/>
              <a:ext cx="4850463" cy="2978354"/>
            </a:xfrm>
            <a:prstGeom prst="rect">
              <a:avLst/>
            </a:prstGeom>
          </p:spPr>
        </p:pic>
        <p:sp>
          <p:nvSpPr>
            <p:cNvPr id="7" name="Freeform 6"/>
            <p:cNvSpPr/>
            <p:nvPr/>
          </p:nvSpPr>
          <p:spPr>
            <a:xfrm>
              <a:off x="690446" y="1486001"/>
              <a:ext cx="2546568" cy="827303"/>
            </a:xfrm>
            <a:custGeom>
              <a:avLst/>
              <a:gdLst>
                <a:gd name="connsiteX0" fmla="*/ 2545123 w 2546568"/>
                <a:gd name="connsiteY0" fmla="*/ 799999 h 827303"/>
                <a:gd name="connsiteX1" fmla="*/ 2298939 w 2546568"/>
                <a:gd name="connsiteY1" fmla="*/ 694491 h 827303"/>
                <a:gd name="connsiteX2" fmla="*/ 2017585 w 2546568"/>
                <a:gd name="connsiteY2" fmla="*/ 571399 h 827303"/>
                <a:gd name="connsiteX3" fmla="*/ 1876908 w 2546568"/>
                <a:gd name="connsiteY3" fmla="*/ 307630 h 827303"/>
                <a:gd name="connsiteX4" fmla="*/ 1120769 w 2546568"/>
                <a:gd name="connsiteY4" fmla="*/ 254876 h 827303"/>
                <a:gd name="connsiteX5" fmla="*/ 399800 w 2546568"/>
                <a:gd name="connsiteY5" fmla="*/ 465891 h 827303"/>
                <a:gd name="connsiteX6" fmla="*/ 100862 w 2546568"/>
                <a:gd name="connsiteY6" fmla="*/ 43861 h 827303"/>
                <a:gd name="connsiteX7" fmla="*/ 2158262 w 2546568"/>
                <a:gd name="connsiteY7" fmla="*/ 96614 h 827303"/>
                <a:gd name="connsiteX8" fmla="*/ 2545123 w 2546568"/>
                <a:gd name="connsiteY8" fmla="*/ 799999 h 827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46568" h="827303">
                  <a:moveTo>
                    <a:pt x="2545123" y="799999"/>
                  </a:moveTo>
                  <a:cubicBezTo>
                    <a:pt x="2568569" y="899645"/>
                    <a:pt x="2298939" y="694491"/>
                    <a:pt x="2298939" y="694491"/>
                  </a:cubicBezTo>
                  <a:cubicBezTo>
                    <a:pt x="2211016" y="656391"/>
                    <a:pt x="2087923" y="635876"/>
                    <a:pt x="2017585" y="571399"/>
                  </a:cubicBezTo>
                  <a:cubicBezTo>
                    <a:pt x="1947247" y="506922"/>
                    <a:pt x="2026377" y="360384"/>
                    <a:pt x="1876908" y="307630"/>
                  </a:cubicBezTo>
                  <a:cubicBezTo>
                    <a:pt x="1727439" y="254876"/>
                    <a:pt x="1366954" y="228499"/>
                    <a:pt x="1120769" y="254876"/>
                  </a:cubicBezTo>
                  <a:cubicBezTo>
                    <a:pt x="874584" y="281253"/>
                    <a:pt x="569784" y="501060"/>
                    <a:pt x="399800" y="465891"/>
                  </a:cubicBezTo>
                  <a:cubicBezTo>
                    <a:pt x="229816" y="430722"/>
                    <a:pt x="-192215" y="105407"/>
                    <a:pt x="100862" y="43861"/>
                  </a:cubicBezTo>
                  <a:cubicBezTo>
                    <a:pt x="393939" y="-17685"/>
                    <a:pt x="1745024" y="-26478"/>
                    <a:pt x="2158262" y="96614"/>
                  </a:cubicBezTo>
                  <a:cubicBezTo>
                    <a:pt x="2571500" y="219706"/>
                    <a:pt x="2521677" y="700353"/>
                    <a:pt x="2545123" y="79999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2612257" y="2356192"/>
              <a:ext cx="311833" cy="411976"/>
            </a:xfrm>
            <a:custGeom>
              <a:avLst/>
              <a:gdLst>
                <a:gd name="connsiteX0" fmla="*/ 286966 w 311833"/>
                <a:gd name="connsiteY0" fmla="*/ 87923 h 411976"/>
                <a:gd name="connsiteX1" fmla="*/ 304550 w 311833"/>
                <a:gd name="connsiteY1" fmla="*/ 298938 h 411976"/>
                <a:gd name="connsiteX2" fmla="*/ 181458 w 311833"/>
                <a:gd name="connsiteY2" fmla="*/ 351692 h 411976"/>
                <a:gd name="connsiteX3" fmla="*/ 23196 w 311833"/>
                <a:gd name="connsiteY3" fmla="*/ 404446 h 411976"/>
                <a:gd name="connsiteX4" fmla="*/ 23196 w 311833"/>
                <a:gd name="connsiteY4" fmla="*/ 175846 h 411976"/>
                <a:gd name="connsiteX5" fmla="*/ 234212 w 311833"/>
                <a:gd name="connsiteY5" fmla="*/ 0 h 41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833" h="411976">
                  <a:moveTo>
                    <a:pt x="286966" y="87923"/>
                  </a:moveTo>
                  <a:cubicBezTo>
                    <a:pt x="304550" y="171450"/>
                    <a:pt x="322135" y="254977"/>
                    <a:pt x="304550" y="298938"/>
                  </a:cubicBezTo>
                  <a:cubicBezTo>
                    <a:pt x="286965" y="342899"/>
                    <a:pt x="228350" y="334107"/>
                    <a:pt x="181458" y="351692"/>
                  </a:cubicBezTo>
                  <a:cubicBezTo>
                    <a:pt x="134566" y="369277"/>
                    <a:pt x="49573" y="433754"/>
                    <a:pt x="23196" y="404446"/>
                  </a:cubicBezTo>
                  <a:cubicBezTo>
                    <a:pt x="-3181" y="375138"/>
                    <a:pt x="-11973" y="243254"/>
                    <a:pt x="23196" y="175846"/>
                  </a:cubicBezTo>
                  <a:cubicBezTo>
                    <a:pt x="58365" y="108438"/>
                    <a:pt x="146288" y="54219"/>
                    <a:pt x="23421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542026" y="877186"/>
            <a:ext cx="422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ayer 0                    layer 1                 layer 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599654" y="1269481"/>
            <a:ext cx="682922" cy="2972435"/>
            <a:chOff x="685253" y="1286415"/>
            <a:chExt cx="682922" cy="2972435"/>
          </a:xfrm>
        </p:grpSpPr>
        <p:grpSp>
          <p:nvGrpSpPr>
            <p:cNvPr id="45" name="Group 44"/>
            <p:cNvGrpSpPr/>
            <p:nvPr/>
          </p:nvGrpSpPr>
          <p:grpSpPr>
            <a:xfrm>
              <a:off x="698425" y="1286415"/>
              <a:ext cx="668857" cy="592847"/>
              <a:chOff x="6467929" y="1607309"/>
              <a:chExt cx="668857" cy="592847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6509260" y="1607309"/>
                <a:ext cx="627526" cy="428623"/>
                <a:chOff x="3916870" y="1713965"/>
                <a:chExt cx="627526" cy="42862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3916870" y="1742478"/>
                  <a:ext cx="37702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sz="2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endPara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4042335" y="1713965"/>
                  <a:ext cx="50206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aseline="30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[0](</a:t>
                  </a:r>
                  <a:r>
                    <a:rPr lang="en-US" sz="1600" baseline="30000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1)</a:t>
                  </a:r>
                  <a:endParaRPr lang="en-US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7" name="TextBox 46"/>
              <p:cNvSpPr txBox="1"/>
              <p:nvPr/>
            </p:nvSpPr>
            <p:spPr>
              <a:xfrm>
                <a:off x="6467929" y="1938546"/>
                <a:ext cx="18473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685253" y="2265723"/>
              <a:ext cx="682922" cy="1993127"/>
              <a:chOff x="685253" y="2265723"/>
              <a:chExt cx="682922" cy="1993127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685253" y="3655963"/>
                <a:ext cx="651733" cy="602887"/>
                <a:chOff x="4043482" y="4920364"/>
                <a:chExt cx="651733" cy="602887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4079631" y="4920364"/>
                  <a:ext cx="456887" cy="58362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6" name="Group 55"/>
                <p:cNvGrpSpPr/>
                <p:nvPr/>
              </p:nvGrpSpPr>
              <p:grpSpPr>
                <a:xfrm>
                  <a:off x="4043482" y="4964706"/>
                  <a:ext cx="651733" cy="558545"/>
                  <a:chOff x="6467929" y="1641611"/>
                  <a:chExt cx="651733" cy="558545"/>
                </a:xfrm>
              </p:grpSpPr>
              <p:grpSp>
                <p:nvGrpSpPr>
                  <p:cNvPr id="57" name="Group 56"/>
                  <p:cNvGrpSpPr/>
                  <p:nvPr/>
                </p:nvGrpSpPr>
                <p:grpSpPr>
                  <a:xfrm>
                    <a:off x="6492136" y="1641611"/>
                    <a:ext cx="627526" cy="477054"/>
                    <a:chOff x="3899746" y="1748267"/>
                    <a:chExt cx="627526" cy="477054"/>
                  </a:xfrm>
                </p:grpSpPr>
                <p:sp>
                  <p:nvSpPr>
                    <p:cNvPr id="64" name="TextBox 63"/>
                    <p:cNvSpPr txBox="1"/>
                    <p:nvPr/>
                  </p:nvSpPr>
                  <p:spPr>
                    <a:xfrm>
                      <a:off x="3899746" y="1776780"/>
                      <a:ext cx="37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5" name="Rectangle 64"/>
                    <p:cNvSpPr/>
                    <p:nvPr/>
                  </p:nvSpPr>
                  <p:spPr>
                    <a:xfrm>
                      <a:off x="4025211" y="1748267"/>
                      <a:ext cx="50206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0](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6" name="TextBox 65"/>
                    <p:cNvSpPr txBox="1"/>
                    <p:nvPr/>
                  </p:nvSpPr>
                  <p:spPr>
                    <a:xfrm>
                      <a:off x="4016457" y="1917544"/>
                      <a:ext cx="31931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6467929" y="1938546"/>
                    <a:ext cx="184731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67" name="Group 66"/>
              <p:cNvGrpSpPr/>
              <p:nvPr/>
            </p:nvGrpSpPr>
            <p:grpSpPr>
              <a:xfrm>
                <a:off x="698425" y="2974527"/>
                <a:ext cx="651733" cy="602887"/>
                <a:chOff x="4043482" y="4920364"/>
                <a:chExt cx="651733" cy="602887"/>
              </a:xfrm>
            </p:grpSpPr>
            <p:sp>
              <p:nvSpPr>
                <p:cNvPr id="68" name="Rectangle 67"/>
                <p:cNvSpPr/>
                <p:nvPr/>
              </p:nvSpPr>
              <p:spPr>
                <a:xfrm>
                  <a:off x="4079631" y="4920364"/>
                  <a:ext cx="456887" cy="58362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2" name="Group 71"/>
                <p:cNvGrpSpPr/>
                <p:nvPr/>
              </p:nvGrpSpPr>
              <p:grpSpPr>
                <a:xfrm>
                  <a:off x="4043482" y="4964706"/>
                  <a:ext cx="651733" cy="558545"/>
                  <a:chOff x="6467929" y="1641611"/>
                  <a:chExt cx="651733" cy="558545"/>
                </a:xfrm>
              </p:grpSpPr>
              <p:grpSp>
                <p:nvGrpSpPr>
                  <p:cNvPr id="76" name="Group 75"/>
                  <p:cNvGrpSpPr/>
                  <p:nvPr/>
                </p:nvGrpSpPr>
                <p:grpSpPr>
                  <a:xfrm>
                    <a:off x="6492136" y="1641611"/>
                    <a:ext cx="627526" cy="477054"/>
                    <a:chOff x="3899746" y="1748267"/>
                    <a:chExt cx="627526" cy="477054"/>
                  </a:xfrm>
                </p:grpSpPr>
                <p:sp>
                  <p:nvSpPr>
                    <p:cNvPr id="78" name="TextBox 77"/>
                    <p:cNvSpPr txBox="1"/>
                    <p:nvPr/>
                  </p:nvSpPr>
                  <p:spPr>
                    <a:xfrm>
                      <a:off x="3899746" y="1776780"/>
                      <a:ext cx="37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9" name="Rectangle 78"/>
                    <p:cNvSpPr/>
                    <p:nvPr/>
                  </p:nvSpPr>
                  <p:spPr>
                    <a:xfrm>
                      <a:off x="4025211" y="1748267"/>
                      <a:ext cx="50206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[0](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1" name="TextBox 80"/>
                    <p:cNvSpPr txBox="1"/>
                    <p:nvPr/>
                  </p:nvSpPr>
                  <p:spPr>
                    <a:xfrm>
                      <a:off x="4016457" y="1917544"/>
                      <a:ext cx="31931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6467929" y="1938546"/>
                    <a:ext cx="184731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82" name="Group 81"/>
              <p:cNvGrpSpPr/>
              <p:nvPr/>
            </p:nvGrpSpPr>
            <p:grpSpPr>
              <a:xfrm>
                <a:off x="716442" y="2265723"/>
                <a:ext cx="651733" cy="602887"/>
                <a:chOff x="4043482" y="4920364"/>
                <a:chExt cx="651733" cy="602887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4079631" y="4920364"/>
                  <a:ext cx="456887" cy="58362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4" name="Group 83"/>
                <p:cNvGrpSpPr/>
                <p:nvPr/>
              </p:nvGrpSpPr>
              <p:grpSpPr>
                <a:xfrm>
                  <a:off x="4043482" y="4964706"/>
                  <a:ext cx="651733" cy="558545"/>
                  <a:chOff x="6467929" y="1641611"/>
                  <a:chExt cx="651733" cy="558545"/>
                </a:xfrm>
              </p:grpSpPr>
              <p:grpSp>
                <p:nvGrpSpPr>
                  <p:cNvPr id="85" name="Group 84"/>
                  <p:cNvGrpSpPr/>
                  <p:nvPr/>
                </p:nvGrpSpPr>
                <p:grpSpPr>
                  <a:xfrm>
                    <a:off x="6492136" y="1641611"/>
                    <a:ext cx="627526" cy="477054"/>
                    <a:chOff x="3899746" y="1748267"/>
                    <a:chExt cx="627526" cy="477054"/>
                  </a:xfrm>
                </p:grpSpPr>
                <p:sp>
                  <p:nvSpPr>
                    <p:cNvPr id="87" name="TextBox 86"/>
                    <p:cNvSpPr txBox="1"/>
                    <p:nvPr/>
                  </p:nvSpPr>
                  <p:spPr>
                    <a:xfrm>
                      <a:off x="3899746" y="1776780"/>
                      <a:ext cx="37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8" name="Rectangle 87"/>
                    <p:cNvSpPr/>
                    <p:nvPr/>
                  </p:nvSpPr>
                  <p:spPr>
                    <a:xfrm>
                      <a:off x="4025211" y="1748267"/>
                      <a:ext cx="50206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[0](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9" name="TextBox 88"/>
                    <p:cNvSpPr txBox="1"/>
                    <p:nvPr/>
                  </p:nvSpPr>
                  <p:spPr>
                    <a:xfrm>
                      <a:off x="4016457" y="1917544"/>
                      <a:ext cx="31931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6467929" y="1938546"/>
                    <a:ext cx="184731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7" name="TextBox 16"/>
          <p:cNvSpPr txBox="1"/>
          <p:nvPr/>
        </p:nvSpPr>
        <p:spPr>
          <a:xfrm>
            <a:off x="1677824" y="1618397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3x1</a:t>
            </a:r>
            <a:endParaRPr lang="en-US" sz="12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3452163" y="1287298"/>
            <a:ext cx="1988602" cy="405640"/>
            <a:chOff x="2486963" y="1338098"/>
            <a:chExt cx="1988602" cy="405640"/>
          </a:xfrm>
        </p:grpSpPr>
        <p:sp>
          <p:nvSpPr>
            <p:cNvPr id="91" name="TextBox 90"/>
            <p:cNvSpPr txBox="1"/>
            <p:nvPr/>
          </p:nvSpPr>
          <p:spPr>
            <a:xfrm>
              <a:off x="2486963" y="1343628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20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[1]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898163" y="1338098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20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[2]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945501" y="1046856"/>
            <a:ext cx="3100467" cy="3665666"/>
            <a:chOff x="2928171" y="1065074"/>
            <a:chExt cx="3100467" cy="3665666"/>
          </a:xfrm>
        </p:grpSpPr>
        <p:grpSp>
          <p:nvGrpSpPr>
            <p:cNvPr id="170" name="Group 169"/>
            <p:cNvGrpSpPr/>
            <p:nvPr/>
          </p:nvGrpSpPr>
          <p:grpSpPr>
            <a:xfrm>
              <a:off x="2928171" y="1905858"/>
              <a:ext cx="3100467" cy="2824882"/>
              <a:chOff x="2928171" y="1905858"/>
              <a:chExt cx="3100467" cy="2824882"/>
            </a:xfrm>
          </p:grpSpPr>
          <p:sp>
            <p:nvSpPr>
              <p:cNvPr id="169" name="Freeform 168"/>
              <p:cNvSpPr/>
              <p:nvPr/>
            </p:nvSpPr>
            <p:spPr>
              <a:xfrm>
                <a:off x="2928171" y="1905858"/>
                <a:ext cx="2373506" cy="2824882"/>
              </a:xfrm>
              <a:custGeom>
                <a:avLst/>
                <a:gdLst>
                  <a:gd name="connsiteX0" fmla="*/ 52096 w 2373506"/>
                  <a:gd name="connsiteY0" fmla="*/ 41475 h 2824882"/>
                  <a:gd name="connsiteX1" fmla="*/ 18229 w 2373506"/>
                  <a:gd name="connsiteY1" fmla="*/ 261609 h 2824882"/>
                  <a:gd name="connsiteX2" fmla="*/ 1296 w 2373506"/>
                  <a:gd name="connsiteY2" fmla="*/ 1040542 h 2824882"/>
                  <a:gd name="connsiteX3" fmla="*/ 52096 w 2373506"/>
                  <a:gd name="connsiteY3" fmla="*/ 1700942 h 2824882"/>
                  <a:gd name="connsiteX4" fmla="*/ 119829 w 2373506"/>
                  <a:gd name="connsiteY4" fmla="*/ 2513742 h 2824882"/>
                  <a:gd name="connsiteX5" fmla="*/ 221429 w 2373506"/>
                  <a:gd name="connsiteY5" fmla="*/ 2784675 h 2824882"/>
                  <a:gd name="connsiteX6" fmla="*/ 2168762 w 2373506"/>
                  <a:gd name="connsiteY6" fmla="*/ 1717875 h 2824882"/>
                  <a:gd name="connsiteX7" fmla="*/ 2101029 w 2373506"/>
                  <a:gd name="connsiteY7" fmla="*/ 972809 h 2824882"/>
                  <a:gd name="connsiteX8" fmla="*/ 272229 w 2373506"/>
                  <a:gd name="connsiteY8" fmla="*/ 92275 h 2824882"/>
                  <a:gd name="connsiteX9" fmla="*/ 52096 w 2373506"/>
                  <a:gd name="connsiteY9" fmla="*/ 41475 h 2824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373506" h="2824882">
                    <a:moveTo>
                      <a:pt x="52096" y="41475"/>
                    </a:moveTo>
                    <a:cubicBezTo>
                      <a:pt x="9763" y="69697"/>
                      <a:pt x="26696" y="95098"/>
                      <a:pt x="18229" y="261609"/>
                    </a:cubicBezTo>
                    <a:cubicBezTo>
                      <a:pt x="9762" y="428120"/>
                      <a:pt x="-4348" y="800653"/>
                      <a:pt x="1296" y="1040542"/>
                    </a:cubicBezTo>
                    <a:cubicBezTo>
                      <a:pt x="6940" y="1280431"/>
                      <a:pt x="32341" y="1455409"/>
                      <a:pt x="52096" y="1700942"/>
                    </a:cubicBezTo>
                    <a:cubicBezTo>
                      <a:pt x="71851" y="1946475"/>
                      <a:pt x="91607" y="2333120"/>
                      <a:pt x="119829" y="2513742"/>
                    </a:cubicBezTo>
                    <a:cubicBezTo>
                      <a:pt x="148051" y="2694364"/>
                      <a:pt x="-120060" y="2917319"/>
                      <a:pt x="221429" y="2784675"/>
                    </a:cubicBezTo>
                    <a:cubicBezTo>
                      <a:pt x="562918" y="2652031"/>
                      <a:pt x="1855495" y="2019853"/>
                      <a:pt x="2168762" y="1717875"/>
                    </a:cubicBezTo>
                    <a:cubicBezTo>
                      <a:pt x="2482029" y="1415897"/>
                      <a:pt x="2417118" y="1243742"/>
                      <a:pt x="2101029" y="972809"/>
                    </a:cubicBezTo>
                    <a:cubicBezTo>
                      <a:pt x="1784940" y="701876"/>
                      <a:pt x="613718" y="241853"/>
                      <a:pt x="272229" y="92275"/>
                    </a:cubicBezTo>
                    <a:cubicBezTo>
                      <a:pt x="-69260" y="-57303"/>
                      <a:pt x="94429" y="13253"/>
                      <a:pt x="52096" y="4147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166"/>
              <p:cNvGrpSpPr/>
              <p:nvPr/>
            </p:nvGrpSpPr>
            <p:grpSpPr>
              <a:xfrm>
                <a:off x="2941343" y="2032670"/>
                <a:ext cx="3087295" cy="2274002"/>
                <a:chOff x="2928745" y="2082842"/>
                <a:chExt cx="3087295" cy="2274002"/>
              </a:xfrm>
              <a:solidFill>
                <a:schemeClr val="bg1"/>
              </a:solidFill>
            </p:grpSpPr>
            <p:sp>
              <p:nvSpPr>
                <p:cNvPr id="55" name="Oval 54"/>
                <p:cNvSpPr/>
                <p:nvPr/>
              </p:nvSpPr>
              <p:spPr>
                <a:xfrm>
                  <a:off x="4694641" y="3401687"/>
                  <a:ext cx="545363" cy="55926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3522554" y="2082842"/>
                  <a:ext cx="530427" cy="55216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3545402" y="2943763"/>
                  <a:ext cx="530427" cy="55216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Oval 236"/>
                <p:cNvSpPr/>
                <p:nvPr/>
              </p:nvSpPr>
              <p:spPr>
                <a:xfrm>
                  <a:off x="3568250" y="3804684"/>
                  <a:ext cx="530427" cy="55216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" name="Straight Arrow Connector 69"/>
                <p:cNvCxnSpPr>
                  <a:endCxn id="235" idx="2"/>
                </p:cNvCxnSpPr>
                <p:nvPr/>
              </p:nvCxnSpPr>
              <p:spPr>
                <a:xfrm>
                  <a:off x="2941633" y="2082842"/>
                  <a:ext cx="580921" cy="276080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Arrow Connector 237"/>
                <p:cNvCxnSpPr>
                  <a:endCxn id="236" idx="2"/>
                </p:cNvCxnSpPr>
                <p:nvPr/>
              </p:nvCxnSpPr>
              <p:spPr>
                <a:xfrm>
                  <a:off x="2928745" y="2082842"/>
                  <a:ext cx="616657" cy="1137001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Arrow Connector 238"/>
                <p:cNvCxnSpPr>
                  <a:endCxn id="237" idx="2"/>
                </p:cNvCxnSpPr>
                <p:nvPr/>
              </p:nvCxnSpPr>
              <p:spPr>
                <a:xfrm>
                  <a:off x="2928745" y="2082842"/>
                  <a:ext cx="639505" cy="1997922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Arrow Connector 239"/>
                <p:cNvCxnSpPr/>
                <p:nvPr/>
              </p:nvCxnSpPr>
              <p:spPr>
                <a:xfrm>
                  <a:off x="2941633" y="2792230"/>
                  <a:ext cx="564032" cy="378625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Arrow Connector 240"/>
                <p:cNvCxnSpPr/>
                <p:nvPr/>
              </p:nvCxnSpPr>
              <p:spPr>
                <a:xfrm>
                  <a:off x="2966482" y="2807287"/>
                  <a:ext cx="570730" cy="1293097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Arrow Connector 242"/>
                <p:cNvCxnSpPr>
                  <a:endCxn id="235" idx="2"/>
                </p:cNvCxnSpPr>
                <p:nvPr/>
              </p:nvCxnSpPr>
              <p:spPr>
                <a:xfrm flipV="1">
                  <a:off x="2943634" y="2358922"/>
                  <a:ext cx="578920" cy="448365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Arrow Connector 245"/>
                <p:cNvCxnSpPr/>
                <p:nvPr/>
              </p:nvCxnSpPr>
              <p:spPr>
                <a:xfrm flipV="1">
                  <a:off x="2943634" y="2407518"/>
                  <a:ext cx="546484" cy="1825869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Arrow Connector 247"/>
                <p:cNvCxnSpPr/>
                <p:nvPr/>
              </p:nvCxnSpPr>
              <p:spPr>
                <a:xfrm flipV="1">
                  <a:off x="2943634" y="3219843"/>
                  <a:ext cx="562031" cy="1062141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Arrow Connector 249"/>
                <p:cNvCxnSpPr/>
                <p:nvPr/>
              </p:nvCxnSpPr>
              <p:spPr>
                <a:xfrm flipV="1">
                  <a:off x="2941633" y="4080764"/>
                  <a:ext cx="595579" cy="191905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3" name="Oval 252"/>
                <p:cNvSpPr/>
                <p:nvPr/>
              </p:nvSpPr>
              <p:spPr>
                <a:xfrm>
                  <a:off x="4655080" y="2451880"/>
                  <a:ext cx="545363" cy="55926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4" name="Straight Arrow Connector 253"/>
                <p:cNvCxnSpPr/>
                <p:nvPr/>
              </p:nvCxnSpPr>
              <p:spPr>
                <a:xfrm>
                  <a:off x="4023448" y="2371132"/>
                  <a:ext cx="608608" cy="335035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Straight Arrow Connector 254"/>
                <p:cNvCxnSpPr>
                  <a:endCxn id="55" idx="2"/>
                </p:cNvCxnSpPr>
                <p:nvPr/>
              </p:nvCxnSpPr>
              <p:spPr>
                <a:xfrm>
                  <a:off x="4091829" y="2407518"/>
                  <a:ext cx="602812" cy="1273800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Straight Arrow Connector 256"/>
                <p:cNvCxnSpPr/>
                <p:nvPr/>
              </p:nvCxnSpPr>
              <p:spPr>
                <a:xfrm flipV="1">
                  <a:off x="4090872" y="2738688"/>
                  <a:ext cx="541184" cy="479589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Arrow Connector 259"/>
                <p:cNvCxnSpPr>
                  <a:stCxn id="236" idx="6"/>
                </p:cNvCxnSpPr>
                <p:nvPr/>
              </p:nvCxnSpPr>
              <p:spPr>
                <a:xfrm>
                  <a:off x="4075829" y="3219843"/>
                  <a:ext cx="563251" cy="412677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Arrow Connector 263"/>
                <p:cNvCxnSpPr>
                  <a:endCxn id="55" idx="2"/>
                </p:cNvCxnSpPr>
                <p:nvPr/>
              </p:nvCxnSpPr>
              <p:spPr>
                <a:xfrm flipV="1">
                  <a:off x="4077710" y="3681318"/>
                  <a:ext cx="616931" cy="379791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Arrow Connector 265"/>
                <p:cNvCxnSpPr/>
                <p:nvPr/>
              </p:nvCxnSpPr>
              <p:spPr>
                <a:xfrm flipV="1">
                  <a:off x="4117635" y="2754718"/>
                  <a:ext cx="528311" cy="1284141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8" name="Oval 227"/>
                <p:cNvSpPr/>
                <p:nvPr/>
              </p:nvSpPr>
              <p:spPr>
                <a:xfrm>
                  <a:off x="5470677" y="2899530"/>
                  <a:ext cx="545363" cy="55926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9" name="Straight Arrow Connector 228"/>
                <p:cNvCxnSpPr>
                  <a:endCxn id="228" idx="2"/>
                </p:cNvCxnSpPr>
                <p:nvPr/>
              </p:nvCxnSpPr>
              <p:spPr>
                <a:xfrm>
                  <a:off x="5156434" y="2889325"/>
                  <a:ext cx="314243" cy="289836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Arrow Connector 231"/>
                <p:cNvCxnSpPr>
                  <a:endCxn id="228" idx="2"/>
                </p:cNvCxnSpPr>
                <p:nvPr/>
              </p:nvCxnSpPr>
              <p:spPr>
                <a:xfrm flipV="1">
                  <a:off x="5204062" y="3179161"/>
                  <a:ext cx="266615" cy="351059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71" name="Rectangle 170"/>
            <p:cNvSpPr/>
            <p:nvPr/>
          </p:nvSpPr>
          <p:spPr>
            <a:xfrm>
              <a:off x="3676954" y="1065074"/>
              <a:ext cx="976706" cy="700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375561" y="891174"/>
            <a:ext cx="1973617" cy="816724"/>
            <a:chOff x="1856710" y="5094858"/>
            <a:chExt cx="1973617" cy="816724"/>
          </a:xfrm>
        </p:grpSpPr>
        <p:sp>
          <p:nvSpPr>
            <p:cNvPr id="273" name="TextBox 272"/>
            <p:cNvSpPr txBox="1"/>
            <p:nvPr/>
          </p:nvSpPr>
          <p:spPr>
            <a:xfrm>
              <a:off x="1856710" y="5094858"/>
              <a:ext cx="197361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 2         layer 3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4" name="Group 273"/>
            <p:cNvGrpSpPr/>
            <p:nvPr/>
          </p:nvGrpSpPr>
          <p:grpSpPr>
            <a:xfrm>
              <a:off x="2077962" y="5504503"/>
              <a:ext cx="1652775" cy="407079"/>
              <a:chOff x="2470723" y="1185261"/>
              <a:chExt cx="1652775" cy="407079"/>
            </a:xfrm>
          </p:grpSpPr>
          <p:sp>
            <p:nvSpPr>
              <p:cNvPr id="275" name="TextBox 274"/>
              <p:cNvSpPr txBox="1"/>
              <p:nvPr/>
            </p:nvSpPr>
            <p:spPr>
              <a:xfrm>
                <a:off x="2470723" y="1192230"/>
                <a:ext cx="57740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[2]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6" name="TextBox 275"/>
              <p:cNvSpPr txBox="1"/>
              <p:nvPr/>
            </p:nvSpPr>
            <p:spPr>
              <a:xfrm>
                <a:off x="3546096" y="1185261"/>
                <a:ext cx="57740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[3]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78" name="TextBox 277"/>
          <p:cNvSpPr txBox="1"/>
          <p:nvPr/>
        </p:nvSpPr>
        <p:spPr>
          <a:xfrm>
            <a:off x="7558974" y="4491651"/>
            <a:ext cx="3339376" cy="230832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Feedforward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=1:Nlayer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[i-1]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=1./(1+exp(-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));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end</a:t>
            </a: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Nlayer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1023022" y="1273469"/>
            <a:ext cx="715707" cy="2967177"/>
            <a:chOff x="685253" y="1291673"/>
            <a:chExt cx="715707" cy="2967177"/>
          </a:xfrm>
        </p:grpSpPr>
        <p:sp>
          <p:nvSpPr>
            <p:cNvPr id="136" name="TextBox 135"/>
            <p:cNvSpPr txBox="1"/>
            <p:nvPr/>
          </p:nvSpPr>
          <p:spPr>
            <a:xfrm>
              <a:off x="698425" y="1617652"/>
              <a:ext cx="18473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685253" y="1291673"/>
              <a:ext cx="715707" cy="2967177"/>
              <a:chOff x="685253" y="1291673"/>
              <a:chExt cx="715707" cy="2967177"/>
            </a:xfrm>
          </p:grpSpPr>
          <p:grpSp>
            <p:nvGrpSpPr>
              <p:cNvPr id="111" name="Group 110"/>
              <p:cNvGrpSpPr/>
              <p:nvPr/>
            </p:nvGrpSpPr>
            <p:grpSpPr>
              <a:xfrm>
                <a:off x="685253" y="3655963"/>
                <a:ext cx="651733" cy="602887"/>
                <a:chOff x="4043482" y="4920364"/>
                <a:chExt cx="651733" cy="602887"/>
              </a:xfrm>
            </p:grpSpPr>
            <p:sp>
              <p:nvSpPr>
                <p:cNvPr id="128" name="Rectangle 127"/>
                <p:cNvSpPr/>
                <p:nvPr/>
              </p:nvSpPr>
              <p:spPr>
                <a:xfrm>
                  <a:off x="4079631" y="4920364"/>
                  <a:ext cx="456887" cy="58362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29" name="Group 128"/>
                <p:cNvGrpSpPr/>
                <p:nvPr/>
              </p:nvGrpSpPr>
              <p:grpSpPr>
                <a:xfrm>
                  <a:off x="4043482" y="4964706"/>
                  <a:ext cx="651733" cy="558545"/>
                  <a:chOff x="6467929" y="1641611"/>
                  <a:chExt cx="651733" cy="558545"/>
                </a:xfrm>
              </p:grpSpPr>
              <p:grpSp>
                <p:nvGrpSpPr>
                  <p:cNvPr id="130" name="Group 129"/>
                  <p:cNvGrpSpPr/>
                  <p:nvPr/>
                </p:nvGrpSpPr>
                <p:grpSpPr>
                  <a:xfrm>
                    <a:off x="6492136" y="1641611"/>
                    <a:ext cx="627526" cy="477054"/>
                    <a:chOff x="3899746" y="1748267"/>
                    <a:chExt cx="627526" cy="477054"/>
                  </a:xfrm>
                </p:grpSpPr>
                <p:sp>
                  <p:nvSpPr>
                    <p:cNvPr id="132" name="TextBox 131"/>
                    <p:cNvSpPr txBox="1"/>
                    <p:nvPr/>
                  </p:nvSpPr>
                  <p:spPr>
                    <a:xfrm>
                      <a:off x="3899746" y="1776780"/>
                      <a:ext cx="37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3" name="Rectangle 132"/>
                    <p:cNvSpPr/>
                    <p:nvPr/>
                  </p:nvSpPr>
                  <p:spPr>
                    <a:xfrm>
                      <a:off x="4025211" y="1748267"/>
                      <a:ext cx="50206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[0](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4" name="TextBox 133"/>
                    <p:cNvSpPr txBox="1"/>
                    <p:nvPr/>
                  </p:nvSpPr>
                  <p:spPr>
                    <a:xfrm>
                      <a:off x="4016457" y="1917544"/>
                      <a:ext cx="31931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31" name="TextBox 130"/>
                  <p:cNvSpPr txBox="1"/>
                  <p:nvPr/>
                </p:nvSpPr>
                <p:spPr>
                  <a:xfrm>
                    <a:off x="6467929" y="1938546"/>
                    <a:ext cx="184731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112" name="Group 111"/>
              <p:cNvGrpSpPr/>
              <p:nvPr/>
            </p:nvGrpSpPr>
            <p:grpSpPr>
              <a:xfrm>
                <a:off x="698425" y="1291673"/>
                <a:ext cx="702535" cy="2285741"/>
                <a:chOff x="4043482" y="3237510"/>
                <a:chExt cx="702535" cy="2285741"/>
              </a:xfrm>
            </p:grpSpPr>
            <p:sp>
              <p:nvSpPr>
                <p:cNvPr id="121" name="Rectangle 120"/>
                <p:cNvSpPr/>
                <p:nvPr/>
              </p:nvSpPr>
              <p:spPr>
                <a:xfrm>
                  <a:off x="4079631" y="4920364"/>
                  <a:ext cx="456887" cy="58362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22" name="Group 121"/>
                <p:cNvGrpSpPr/>
                <p:nvPr/>
              </p:nvGrpSpPr>
              <p:grpSpPr>
                <a:xfrm>
                  <a:off x="4043482" y="3237510"/>
                  <a:ext cx="702535" cy="2285741"/>
                  <a:chOff x="6467929" y="-85585"/>
                  <a:chExt cx="702535" cy="2285741"/>
                </a:xfrm>
              </p:grpSpPr>
              <p:grpSp>
                <p:nvGrpSpPr>
                  <p:cNvPr id="123" name="Group 122"/>
                  <p:cNvGrpSpPr/>
                  <p:nvPr/>
                </p:nvGrpSpPr>
                <p:grpSpPr>
                  <a:xfrm>
                    <a:off x="6492136" y="-85585"/>
                    <a:ext cx="678328" cy="2204250"/>
                    <a:chOff x="3899746" y="21071"/>
                    <a:chExt cx="678328" cy="2204250"/>
                  </a:xfrm>
                </p:grpSpPr>
                <p:sp>
                  <p:nvSpPr>
                    <p:cNvPr id="125" name="TextBox 124"/>
                    <p:cNvSpPr txBox="1"/>
                    <p:nvPr/>
                  </p:nvSpPr>
                  <p:spPr>
                    <a:xfrm>
                      <a:off x="3899746" y="1776780"/>
                      <a:ext cx="37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26" name="Rectangle 125"/>
                    <p:cNvSpPr/>
                    <p:nvPr/>
                  </p:nvSpPr>
                  <p:spPr>
                    <a:xfrm>
                      <a:off x="4025211" y="1748267"/>
                      <a:ext cx="50206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[0](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27" name="TextBox 126"/>
                    <p:cNvSpPr txBox="1"/>
                    <p:nvPr/>
                  </p:nvSpPr>
                  <p:spPr>
                    <a:xfrm>
                      <a:off x="4016457" y="1917544"/>
                      <a:ext cx="31931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84" name="TextBox 183"/>
                    <p:cNvSpPr txBox="1"/>
                    <p:nvPr/>
                  </p:nvSpPr>
                  <p:spPr>
                    <a:xfrm>
                      <a:off x="3950548" y="49584"/>
                      <a:ext cx="37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85" name="Rectangle 184"/>
                    <p:cNvSpPr/>
                    <p:nvPr/>
                  </p:nvSpPr>
                  <p:spPr>
                    <a:xfrm>
                      <a:off x="4076013" y="21071"/>
                      <a:ext cx="50206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[0](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24" name="TextBox 123"/>
                  <p:cNvSpPr txBox="1"/>
                  <p:nvPr/>
                </p:nvSpPr>
                <p:spPr>
                  <a:xfrm>
                    <a:off x="6467929" y="1938546"/>
                    <a:ext cx="184731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113" name="Group 112"/>
              <p:cNvGrpSpPr/>
              <p:nvPr/>
            </p:nvGrpSpPr>
            <p:grpSpPr>
              <a:xfrm>
                <a:off x="716442" y="2265723"/>
                <a:ext cx="651733" cy="602887"/>
                <a:chOff x="4043482" y="4920364"/>
                <a:chExt cx="651733" cy="602887"/>
              </a:xfrm>
            </p:grpSpPr>
            <p:sp>
              <p:nvSpPr>
                <p:cNvPr id="114" name="Rectangle 113"/>
                <p:cNvSpPr/>
                <p:nvPr/>
              </p:nvSpPr>
              <p:spPr>
                <a:xfrm>
                  <a:off x="4079631" y="4920364"/>
                  <a:ext cx="456887" cy="58362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5" name="Group 114"/>
                <p:cNvGrpSpPr/>
                <p:nvPr/>
              </p:nvGrpSpPr>
              <p:grpSpPr>
                <a:xfrm>
                  <a:off x="4043482" y="4964706"/>
                  <a:ext cx="651733" cy="558545"/>
                  <a:chOff x="6467929" y="1641611"/>
                  <a:chExt cx="651733" cy="558545"/>
                </a:xfrm>
              </p:grpSpPr>
              <p:grpSp>
                <p:nvGrpSpPr>
                  <p:cNvPr id="116" name="Group 115"/>
                  <p:cNvGrpSpPr/>
                  <p:nvPr/>
                </p:nvGrpSpPr>
                <p:grpSpPr>
                  <a:xfrm>
                    <a:off x="6492136" y="1641611"/>
                    <a:ext cx="627526" cy="477054"/>
                    <a:chOff x="3899746" y="1748267"/>
                    <a:chExt cx="627526" cy="477054"/>
                  </a:xfrm>
                </p:grpSpPr>
                <p:sp>
                  <p:nvSpPr>
                    <p:cNvPr id="118" name="TextBox 117"/>
                    <p:cNvSpPr txBox="1"/>
                    <p:nvPr/>
                  </p:nvSpPr>
                  <p:spPr>
                    <a:xfrm>
                      <a:off x="3899746" y="1776780"/>
                      <a:ext cx="37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9" name="Rectangle 118"/>
                    <p:cNvSpPr/>
                    <p:nvPr/>
                  </p:nvSpPr>
                  <p:spPr>
                    <a:xfrm>
                      <a:off x="4025211" y="1748267"/>
                      <a:ext cx="50206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[0](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20" name="TextBox 119"/>
                    <p:cNvSpPr txBox="1"/>
                    <p:nvPr/>
                  </p:nvSpPr>
                  <p:spPr>
                    <a:xfrm>
                      <a:off x="4016457" y="1917544"/>
                      <a:ext cx="31931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6467929" y="1938546"/>
                    <a:ext cx="184731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27" name="Group 26"/>
          <p:cNvGrpSpPr/>
          <p:nvPr/>
        </p:nvGrpSpPr>
        <p:grpSpPr>
          <a:xfrm>
            <a:off x="588258" y="1392864"/>
            <a:ext cx="1213719" cy="722574"/>
            <a:chOff x="1481354" y="4445559"/>
            <a:chExt cx="1213719" cy="722574"/>
          </a:xfrm>
        </p:grpSpPr>
        <p:grpSp>
          <p:nvGrpSpPr>
            <p:cNvPr id="6" name="Group 5"/>
            <p:cNvGrpSpPr/>
            <p:nvPr/>
          </p:nvGrpSpPr>
          <p:grpSpPr>
            <a:xfrm>
              <a:off x="1481354" y="4445559"/>
              <a:ext cx="1213719" cy="557470"/>
              <a:chOff x="1371234" y="4384400"/>
              <a:chExt cx="1213719" cy="557470"/>
            </a:xfrm>
          </p:grpSpPr>
          <p:sp>
            <p:nvSpPr>
              <p:cNvPr id="178" name="TextBox 177"/>
              <p:cNvSpPr txBox="1"/>
              <p:nvPr/>
            </p:nvSpPr>
            <p:spPr>
              <a:xfrm>
                <a:off x="1513994" y="4384400"/>
                <a:ext cx="9029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training</a:t>
                </a: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1371234" y="4603316"/>
                <a:ext cx="12137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example (#)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 flipH="1">
              <a:off x="1820319" y="4855242"/>
              <a:ext cx="497648" cy="31289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-107881" y="1615100"/>
            <a:ext cx="1299482" cy="1172318"/>
            <a:chOff x="667236" y="4495127"/>
            <a:chExt cx="1299482" cy="1172318"/>
          </a:xfrm>
          <a:noFill/>
        </p:grpSpPr>
        <p:grpSp>
          <p:nvGrpSpPr>
            <p:cNvPr id="140" name="Group 139"/>
            <p:cNvGrpSpPr/>
            <p:nvPr/>
          </p:nvGrpSpPr>
          <p:grpSpPr>
            <a:xfrm>
              <a:off x="667236" y="4836448"/>
              <a:ext cx="1299482" cy="830997"/>
              <a:chOff x="6467929" y="1670124"/>
              <a:chExt cx="1299482" cy="830997"/>
            </a:xfrm>
            <a:grpFill/>
          </p:grpSpPr>
          <p:grpSp>
            <p:nvGrpSpPr>
              <p:cNvPr id="166" name="Group 165"/>
              <p:cNvGrpSpPr/>
              <p:nvPr/>
            </p:nvGrpSpPr>
            <p:grpSpPr>
              <a:xfrm>
                <a:off x="6492136" y="1670124"/>
                <a:ext cx="1275275" cy="830997"/>
                <a:chOff x="3899746" y="1776780"/>
                <a:chExt cx="1275275" cy="830997"/>
              </a:xfrm>
              <a:grpFill/>
            </p:grpSpPr>
            <p:sp>
              <p:nvSpPr>
                <p:cNvPr id="176" name="TextBox 175"/>
                <p:cNvSpPr txBox="1"/>
                <p:nvPr/>
              </p:nvSpPr>
              <p:spPr>
                <a:xfrm>
                  <a:off x="3899746" y="1776780"/>
                  <a:ext cx="646331" cy="83099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sz="48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endPara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7" name="Rectangle 176"/>
                <p:cNvSpPr/>
                <p:nvPr/>
              </p:nvSpPr>
              <p:spPr>
                <a:xfrm>
                  <a:off x="4192060" y="1803513"/>
                  <a:ext cx="982961" cy="707886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r>
                    <a:rPr lang="en-US" sz="4000" baseline="30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[0](</a:t>
                  </a:r>
                  <a:r>
                    <a:rPr lang="en-US" sz="4000" baseline="30000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sz="4000" baseline="30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  <a:endPara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75" name="TextBox 174"/>
              <p:cNvSpPr txBox="1"/>
              <p:nvPr/>
            </p:nvSpPr>
            <p:spPr>
              <a:xfrm>
                <a:off x="6467929" y="1938546"/>
                <a:ext cx="184731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699197" y="4495127"/>
              <a:ext cx="880998" cy="513495"/>
              <a:chOff x="699197" y="4495127"/>
              <a:chExt cx="880998" cy="513495"/>
            </a:xfrm>
            <a:grpFill/>
          </p:grpSpPr>
          <p:sp>
            <p:nvSpPr>
              <p:cNvPr id="2" name="TextBox 1"/>
              <p:cNvSpPr txBox="1"/>
              <p:nvPr/>
            </p:nvSpPr>
            <p:spPr>
              <a:xfrm>
                <a:off x="699197" y="4495127"/>
                <a:ext cx="880998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layer </a:t>
                </a:r>
                <a:r>
                  <a:rPr lang="en-US" sz="1600" dirty="0" smtClean="0"/>
                  <a:t>[#]</a:t>
                </a:r>
              </a:p>
            </p:txBody>
          </p:sp>
          <p:cxnSp>
            <p:nvCxnSpPr>
              <p:cNvPr id="180" name="Straight Arrow Connector 179"/>
              <p:cNvCxnSpPr/>
              <p:nvPr/>
            </p:nvCxnSpPr>
            <p:spPr>
              <a:xfrm flipH="1">
                <a:off x="1250808" y="4755789"/>
                <a:ext cx="9061" cy="252833"/>
              </a:xfrm>
              <a:prstGeom prst="straightConnector1">
                <a:avLst/>
              </a:prstGeom>
              <a:grpFill/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 33"/>
          <p:cNvGrpSpPr/>
          <p:nvPr/>
        </p:nvGrpSpPr>
        <p:grpSpPr>
          <a:xfrm>
            <a:off x="58972" y="1260165"/>
            <a:ext cx="1167870" cy="2967177"/>
            <a:chOff x="-25337" y="1308293"/>
            <a:chExt cx="1167870" cy="2967177"/>
          </a:xfrm>
        </p:grpSpPr>
        <p:sp>
          <p:nvSpPr>
            <p:cNvPr id="31" name="TextBox 30"/>
            <p:cNvSpPr txBox="1"/>
            <p:nvPr/>
          </p:nvSpPr>
          <p:spPr>
            <a:xfrm>
              <a:off x="626045" y="2957778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……</a:t>
              </a:r>
              <a:endParaRPr lang="en-US" dirty="0"/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-25337" y="1308293"/>
              <a:ext cx="768606" cy="2967177"/>
              <a:chOff x="685253" y="1291673"/>
              <a:chExt cx="768606" cy="2967177"/>
            </a:xfrm>
          </p:grpSpPr>
          <p:sp>
            <p:nvSpPr>
              <p:cNvPr id="188" name="TextBox 187"/>
              <p:cNvSpPr txBox="1"/>
              <p:nvPr/>
            </p:nvSpPr>
            <p:spPr>
              <a:xfrm>
                <a:off x="698425" y="1617652"/>
                <a:ext cx="18473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89" name="Group 188"/>
              <p:cNvGrpSpPr/>
              <p:nvPr/>
            </p:nvGrpSpPr>
            <p:grpSpPr>
              <a:xfrm>
                <a:off x="685253" y="1291673"/>
                <a:ext cx="768606" cy="2967177"/>
                <a:chOff x="685253" y="1291673"/>
                <a:chExt cx="768606" cy="2967177"/>
              </a:xfrm>
            </p:grpSpPr>
            <p:grpSp>
              <p:nvGrpSpPr>
                <p:cNvPr id="190" name="Group 189"/>
                <p:cNvGrpSpPr/>
                <p:nvPr/>
              </p:nvGrpSpPr>
              <p:grpSpPr>
                <a:xfrm>
                  <a:off x="685253" y="3655963"/>
                  <a:ext cx="704632" cy="602887"/>
                  <a:chOff x="4043482" y="4920364"/>
                  <a:chExt cx="704632" cy="602887"/>
                </a:xfrm>
              </p:grpSpPr>
              <p:sp>
                <p:nvSpPr>
                  <p:cNvPr id="209" name="Rectangle 208"/>
                  <p:cNvSpPr/>
                  <p:nvPr/>
                </p:nvSpPr>
                <p:spPr>
                  <a:xfrm>
                    <a:off x="4079631" y="4920364"/>
                    <a:ext cx="456887" cy="583621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4043482" y="4964706"/>
                    <a:ext cx="704632" cy="558545"/>
                    <a:chOff x="6467929" y="1641611"/>
                    <a:chExt cx="704632" cy="558545"/>
                  </a:xfrm>
                </p:grpSpPr>
                <p:grpSp>
                  <p:nvGrpSpPr>
                    <p:cNvPr id="211" name="Group 210"/>
                    <p:cNvGrpSpPr/>
                    <p:nvPr/>
                  </p:nvGrpSpPr>
                  <p:grpSpPr>
                    <a:xfrm>
                      <a:off x="6492136" y="1641611"/>
                      <a:ext cx="680425" cy="477054"/>
                      <a:chOff x="3899746" y="1748267"/>
                      <a:chExt cx="680425" cy="477054"/>
                    </a:xfrm>
                  </p:grpSpPr>
                  <p:sp>
                    <p:nvSpPr>
                      <p:cNvPr id="213" name="TextBox 212"/>
                      <p:cNvSpPr txBox="1"/>
                      <p:nvPr/>
                    </p:nvSpPr>
                    <p:spPr>
                      <a:xfrm>
                        <a:off x="3899746" y="1776780"/>
                        <a:ext cx="377026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2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a </a:t>
                        </a:r>
                        <a:endPara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14" name="Rectangle 213"/>
                      <p:cNvSpPr/>
                      <p:nvPr/>
                    </p:nvSpPr>
                    <p:spPr>
                      <a:xfrm>
                        <a:off x="4025211" y="1748267"/>
                        <a:ext cx="554960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sz="160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[0](</a:t>
                        </a:r>
                        <a:r>
                          <a:rPr lang="en-US" sz="1600" baseline="30000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M</a:t>
                        </a:r>
                        <a:r>
                          <a:rPr lang="en-US" sz="160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)</a:t>
                        </a:r>
                        <a:endPara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15" name="TextBox 214"/>
                      <p:cNvSpPr txBox="1"/>
                      <p:nvPr/>
                    </p:nvSpPr>
                    <p:spPr>
                      <a:xfrm>
                        <a:off x="4016457" y="1917544"/>
                        <a:ext cx="319318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3</a:t>
                        </a:r>
                        <a:r>
                          <a:rPr lang="en-US" sz="14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</a:t>
                        </a:r>
                        <a:endPara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212" name="TextBox 211"/>
                    <p:cNvSpPr txBox="1"/>
                    <p:nvPr/>
                  </p:nvSpPr>
                  <p:spPr>
                    <a:xfrm>
                      <a:off x="6467929" y="1938546"/>
                      <a:ext cx="184731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91" name="Group 190"/>
                <p:cNvGrpSpPr/>
                <p:nvPr/>
              </p:nvGrpSpPr>
              <p:grpSpPr>
                <a:xfrm>
                  <a:off x="698425" y="1291673"/>
                  <a:ext cx="755434" cy="2285741"/>
                  <a:chOff x="4043482" y="3237510"/>
                  <a:chExt cx="755434" cy="2285741"/>
                </a:xfrm>
              </p:grpSpPr>
              <p:sp>
                <p:nvSpPr>
                  <p:cNvPr id="200" name="Rectangle 199"/>
                  <p:cNvSpPr/>
                  <p:nvPr/>
                </p:nvSpPr>
                <p:spPr>
                  <a:xfrm>
                    <a:off x="4079631" y="4920364"/>
                    <a:ext cx="456887" cy="583621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01" name="Group 200"/>
                  <p:cNvGrpSpPr/>
                  <p:nvPr/>
                </p:nvGrpSpPr>
                <p:grpSpPr>
                  <a:xfrm>
                    <a:off x="4043482" y="3237510"/>
                    <a:ext cx="755434" cy="2285741"/>
                    <a:chOff x="6467929" y="-85585"/>
                    <a:chExt cx="755434" cy="2285741"/>
                  </a:xfrm>
                </p:grpSpPr>
                <p:grpSp>
                  <p:nvGrpSpPr>
                    <p:cNvPr id="202" name="Group 201"/>
                    <p:cNvGrpSpPr/>
                    <p:nvPr/>
                  </p:nvGrpSpPr>
                  <p:grpSpPr>
                    <a:xfrm>
                      <a:off x="6492136" y="-85585"/>
                      <a:ext cx="731227" cy="2204250"/>
                      <a:chOff x="3899746" y="21071"/>
                      <a:chExt cx="731227" cy="2204250"/>
                    </a:xfrm>
                  </p:grpSpPr>
                  <p:sp>
                    <p:nvSpPr>
                      <p:cNvPr id="204" name="TextBox 203"/>
                      <p:cNvSpPr txBox="1"/>
                      <p:nvPr/>
                    </p:nvSpPr>
                    <p:spPr>
                      <a:xfrm>
                        <a:off x="3899746" y="1776780"/>
                        <a:ext cx="377026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2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a </a:t>
                        </a:r>
                        <a:endPara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05" name="Rectangle 204"/>
                      <p:cNvSpPr/>
                      <p:nvPr/>
                    </p:nvSpPr>
                    <p:spPr>
                      <a:xfrm>
                        <a:off x="4025211" y="1748267"/>
                        <a:ext cx="554960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sz="160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[0](</a:t>
                        </a:r>
                        <a:r>
                          <a:rPr lang="en-US" sz="1600" baseline="30000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M</a:t>
                        </a:r>
                        <a:r>
                          <a:rPr lang="en-US" sz="160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)</a:t>
                        </a:r>
                        <a:endPara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06" name="TextBox 205"/>
                      <p:cNvSpPr txBox="1"/>
                      <p:nvPr/>
                    </p:nvSpPr>
                    <p:spPr>
                      <a:xfrm>
                        <a:off x="4016457" y="1917544"/>
                        <a:ext cx="319318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2</a:t>
                        </a:r>
                        <a:r>
                          <a:rPr lang="en-US" sz="14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</a:t>
                        </a:r>
                        <a:endPara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07" name="TextBox 206"/>
                      <p:cNvSpPr txBox="1"/>
                      <p:nvPr/>
                    </p:nvSpPr>
                    <p:spPr>
                      <a:xfrm>
                        <a:off x="3950548" y="49584"/>
                        <a:ext cx="377026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2000" b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a</a:t>
                        </a:r>
                        <a:r>
                          <a:rPr lang="en-US" sz="2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</a:t>
                        </a:r>
                        <a:endPara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08" name="Rectangle 207"/>
                      <p:cNvSpPr/>
                      <p:nvPr/>
                    </p:nvSpPr>
                    <p:spPr>
                      <a:xfrm>
                        <a:off x="4076013" y="21071"/>
                        <a:ext cx="554960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sz="160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[0](</a:t>
                        </a:r>
                        <a:r>
                          <a:rPr lang="en-US" sz="1600" baseline="30000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M</a:t>
                        </a:r>
                        <a:r>
                          <a:rPr lang="en-US" sz="160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)</a:t>
                        </a:r>
                        <a:endPara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203" name="TextBox 202"/>
                    <p:cNvSpPr txBox="1"/>
                    <p:nvPr/>
                  </p:nvSpPr>
                  <p:spPr>
                    <a:xfrm>
                      <a:off x="6467929" y="1938546"/>
                      <a:ext cx="184731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92" name="Group 191"/>
                <p:cNvGrpSpPr/>
                <p:nvPr/>
              </p:nvGrpSpPr>
              <p:grpSpPr>
                <a:xfrm>
                  <a:off x="716442" y="2265723"/>
                  <a:ext cx="704632" cy="602887"/>
                  <a:chOff x="4043482" y="4920364"/>
                  <a:chExt cx="704632" cy="602887"/>
                </a:xfrm>
              </p:grpSpPr>
              <p:sp>
                <p:nvSpPr>
                  <p:cNvPr id="193" name="Rectangle 192"/>
                  <p:cNvSpPr/>
                  <p:nvPr/>
                </p:nvSpPr>
                <p:spPr>
                  <a:xfrm>
                    <a:off x="4079631" y="4920364"/>
                    <a:ext cx="456887" cy="583621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94" name="Group 193"/>
                  <p:cNvGrpSpPr/>
                  <p:nvPr/>
                </p:nvGrpSpPr>
                <p:grpSpPr>
                  <a:xfrm>
                    <a:off x="4043482" y="4964706"/>
                    <a:ext cx="704632" cy="558545"/>
                    <a:chOff x="6467929" y="1641611"/>
                    <a:chExt cx="704632" cy="558545"/>
                  </a:xfrm>
                </p:grpSpPr>
                <p:grpSp>
                  <p:nvGrpSpPr>
                    <p:cNvPr id="195" name="Group 194"/>
                    <p:cNvGrpSpPr/>
                    <p:nvPr/>
                  </p:nvGrpSpPr>
                  <p:grpSpPr>
                    <a:xfrm>
                      <a:off x="6492136" y="1641611"/>
                      <a:ext cx="680425" cy="477054"/>
                      <a:chOff x="3899746" y="1748267"/>
                      <a:chExt cx="680425" cy="477054"/>
                    </a:xfrm>
                  </p:grpSpPr>
                  <p:sp>
                    <p:nvSpPr>
                      <p:cNvPr id="197" name="TextBox 196"/>
                      <p:cNvSpPr txBox="1"/>
                      <p:nvPr/>
                    </p:nvSpPr>
                    <p:spPr>
                      <a:xfrm>
                        <a:off x="3899746" y="1776780"/>
                        <a:ext cx="377026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2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a </a:t>
                        </a:r>
                        <a:endPara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98" name="Rectangle 197"/>
                      <p:cNvSpPr/>
                      <p:nvPr/>
                    </p:nvSpPr>
                    <p:spPr>
                      <a:xfrm>
                        <a:off x="4025211" y="1748267"/>
                        <a:ext cx="554960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sz="160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[0](</a:t>
                        </a:r>
                        <a:r>
                          <a:rPr lang="en-US" sz="1600" baseline="30000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M</a:t>
                        </a:r>
                        <a:r>
                          <a:rPr lang="en-US" sz="160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)</a:t>
                        </a:r>
                        <a:endPara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99" name="TextBox 198"/>
                      <p:cNvSpPr txBox="1"/>
                      <p:nvPr/>
                    </p:nvSpPr>
                    <p:spPr>
                      <a:xfrm>
                        <a:off x="4016457" y="1917544"/>
                        <a:ext cx="319318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4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1 </a:t>
                        </a:r>
                        <a:endPara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196" name="TextBox 195"/>
                    <p:cNvSpPr txBox="1"/>
                    <p:nvPr/>
                  </p:nvSpPr>
                  <p:spPr>
                    <a:xfrm>
                      <a:off x="6467929" y="1938546"/>
                      <a:ext cx="184731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216" name="Group 215"/>
          <p:cNvGrpSpPr/>
          <p:nvPr/>
        </p:nvGrpSpPr>
        <p:grpSpPr>
          <a:xfrm>
            <a:off x="55690" y="617693"/>
            <a:ext cx="1924065" cy="750646"/>
            <a:chOff x="1460986" y="4445559"/>
            <a:chExt cx="1924065" cy="750646"/>
          </a:xfrm>
        </p:grpSpPr>
        <p:grpSp>
          <p:nvGrpSpPr>
            <p:cNvPr id="217" name="Group 216"/>
            <p:cNvGrpSpPr/>
            <p:nvPr/>
          </p:nvGrpSpPr>
          <p:grpSpPr>
            <a:xfrm>
              <a:off x="1460986" y="4445559"/>
              <a:ext cx="1213719" cy="518311"/>
              <a:chOff x="1350866" y="4384400"/>
              <a:chExt cx="1213719" cy="518311"/>
            </a:xfrm>
          </p:grpSpPr>
          <p:sp>
            <p:nvSpPr>
              <p:cNvPr id="219" name="TextBox 218"/>
              <p:cNvSpPr txBox="1"/>
              <p:nvPr/>
            </p:nvSpPr>
            <p:spPr>
              <a:xfrm>
                <a:off x="1513994" y="4384400"/>
                <a:ext cx="9029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training</a:t>
                </a:r>
              </a:p>
            </p:txBody>
          </p:sp>
          <p:sp>
            <p:nvSpPr>
              <p:cNvPr id="220" name="TextBox 219"/>
              <p:cNvSpPr txBox="1"/>
              <p:nvPr/>
            </p:nvSpPr>
            <p:spPr>
              <a:xfrm>
                <a:off x="1350866" y="4564157"/>
                <a:ext cx="12137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#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</p:grpSp>
        <p:cxnSp>
          <p:nvCxnSpPr>
            <p:cNvPr id="218" name="Straight Arrow Connector 217"/>
            <p:cNvCxnSpPr/>
            <p:nvPr/>
          </p:nvCxnSpPr>
          <p:spPr>
            <a:xfrm flipH="1">
              <a:off x="2067845" y="4923267"/>
              <a:ext cx="318916" cy="27293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/>
            <p:nvPr/>
          </p:nvCxnSpPr>
          <p:spPr>
            <a:xfrm flipH="1">
              <a:off x="3371140" y="4973703"/>
              <a:ext cx="13911" cy="1774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2" name="TextBox 241"/>
          <p:cNvSpPr txBox="1"/>
          <p:nvPr/>
        </p:nvSpPr>
        <p:spPr>
          <a:xfrm>
            <a:off x="1346171" y="5868963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3xM</a:t>
            </a:r>
            <a:endParaRPr lang="en-US" sz="2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39211" y="2246697"/>
            <a:ext cx="2249458" cy="3655686"/>
            <a:chOff x="39211" y="2246697"/>
            <a:chExt cx="2249458" cy="3655686"/>
          </a:xfrm>
        </p:grpSpPr>
        <p:sp>
          <p:nvSpPr>
            <p:cNvPr id="37" name="TextBox 36"/>
            <p:cNvSpPr txBox="1"/>
            <p:nvPr/>
          </p:nvSpPr>
          <p:spPr>
            <a:xfrm>
              <a:off x="1029873" y="4979053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54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[0]</a:t>
              </a:r>
              <a:endParaRPr lang="en-US" sz="5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Double Bracket 37"/>
            <p:cNvSpPr/>
            <p:nvPr/>
          </p:nvSpPr>
          <p:spPr>
            <a:xfrm>
              <a:off x="39211" y="2246697"/>
              <a:ext cx="2249458" cy="1968207"/>
            </a:xfrm>
            <a:prstGeom prst="bracketPair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02881" y="1928922"/>
            <a:ext cx="1757009" cy="307777"/>
            <a:chOff x="302881" y="1928922"/>
            <a:chExt cx="1757009" cy="307777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302881" y="2066114"/>
              <a:ext cx="1757009" cy="1928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565180" y="1928922"/>
              <a:ext cx="135005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# examples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 rot="16200000">
            <a:off x="33522" y="3051592"/>
            <a:ext cx="1757009" cy="307777"/>
            <a:chOff x="302881" y="1912241"/>
            <a:chExt cx="1757009" cy="307777"/>
          </a:xfrm>
        </p:grpSpPr>
        <p:cxnSp>
          <p:nvCxnSpPr>
            <p:cNvPr id="245" name="Straight Arrow Connector 244"/>
            <p:cNvCxnSpPr/>
            <p:nvPr/>
          </p:nvCxnSpPr>
          <p:spPr>
            <a:xfrm>
              <a:off x="302881" y="2066114"/>
              <a:ext cx="1757009" cy="1928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TextBox 246"/>
            <p:cNvSpPr txBox="1"/>
            <p:nvPr/>
          </p:nvSpPr>
          <p:spPr>
            <a:xfrm>
              <a:off x="605755" y="1912241"/>
              <a:ext cx="107914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3=# features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9" name="TextBox 248"/>
          <p:cNvSpPr txBox="1"/>
          <p:nvPr/>
        </p:nvSpPr>
        <p:spPr>
          <a:xfrm>
            <a:off x="-115241" y="4978353"/>
            <a:ext cx="1415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5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103815" y="5873093"/>
            <a:ext cx="101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N(1)</a:t>
            </a:r>
            <a:r>
              <a:rPr lang="en-US" sz="2400" dirty="0" smtClean="0"/>
              <a:t>x3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1484657" y="63035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N(0)=3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3242009" y="612961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N(1)=3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4356440" y="612961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N(2)=3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5545556" y="612961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N(3)=</a:t>
            </a:r>
            <a:r>
              <a:rPr lang="en-US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5769" y="1232402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03" name="TextBox 302"/>
          <p:cNvSpPr txBox="1"/>
          <p:nvPr/>
        </p:nvSpPr>
        <p:spPr>
          <a:xfrm>
            <a:off x="302881" y="4665680"/>
            <a:ext cx="197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layer 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139254" y="4005266"/>
            <a:ext cx="1070570" cy="2174774"/>
            <a:chOff x="2051361" y="4295257"/>
            <a:chExt cx="1070570" cy="2174774"/>
          </a:xfrm>
        </p:grpSpPr>
        <p:grpSp>
          <p:nvGrpSpPr>
            <p:cNvPr id="307" name="Group 306"/>
            <p:cNvGrpSpPr/>
            <p:nvPr/>
          </p:nvGrpSpPr>
          <p:grpSpPr>
            <a:xfrm>
              <a:off x="2540208" y="4295257"/>
              <a:ext cx="549239" cy="679398"/>
              <a:chOff x="6467929" y="1938546"/>
              <a:chExt cx="549239" cy="679398"/>
            </a:xfrm>
          </p:grpSpPr>
          <p:grpSp>
            <p:nvGrpSpPr>
              <p:cNvPr id="334" name="Group 333"/>
              <p:cNvGrpSpPr/>
              <p:nvPr/>
            </p:nvGrpSpPr>
            <p:grpSpPr>
              <a:xfrm>
                <a:off x="6548339" y="2189321"/>
                <a:ext cx="468829" cy="428623"/>
                <a:chOff x="3955949" y="2295977"/>
                <a:chExt cx="468829" cy="428623"/>
              </a:xfrm>
            </p:grpSpPr>
            <p:sp>
              <p:nvSpPr>
                <p:cNvPr id="336" name="TextBox 335"/>
                <p:cNvSpPr txBox="1"/>
                <p:nvPr/>
              </p:nvSpPr>
              <p:spPr>
                <a:xfrm>
                  <a:off x="3955949" y="2324490"/>
                  <a:ext cx="39145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endPara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37" name="Rectangle 336"/>
                <p:cNvSpPr/>
                <p:nvPr/>
              </p:nvSpPr>
              <p:spPr>
                <a:xfrm>
                  <a:off x="4081414" y="2295977"/>
                  <a:ext cx="34336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aseline="30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[1]</a:t>
                  </a:r>
                  <a:endParaRPr lang="en-US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35" name="TextBox 334"/>
              <p:cNvSpPr txBox="1"/>
              <p:nvPr/>
            </p:nvSpPr>
            <p:spPr>
              <a:xfrm>
                <a:off x="6467929" y="1938546"/>
                <a:ext cx="18473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10" name="Group 309"/>
            <p:cNvGrpSpPr/>
            <p:nvPr/>
          </p:nvGrpSpPr>
          <p:grpSpPr>
            <a:xfrm>
              <a:off x="2051361" y="5371005"/>
              <a:ext cx="1041758" cy="884014"/>
              <a:chOff x="3554635" y="4639237"/>
              <a:chExt cx="1041758" cy="884014"/>
            </a:xfrm>
          </p:grpSpPr>
          <p:sp>
            <p:nvSpPr>
              <p:cNvPr id="320" name="Rectangle 319"/>
              <p:cNvSpPr/>
              <p:nvPr/>
            </p:nvSpPr>
            <p:spPr>
              <a:xfrm>
                <a:off x="4139506" y="4702457"/>
                <a:ext cx="456887" cy="5836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1" name="Group 320"/>
              <p:cNvGrpSpPr/>
              <p:nvPr/>
            </p:nvGrpSpPr>
            <p:grpSpPr>
              <a:xfrm>
                <a:off x="3554635" y="4639237"/>
                <a:ext cx="1008167" cy="884014"/>
                <a:chOff x="5979082" y="1316142"/>
                <a:chExt cx="1008167" cy="884014"/>
              </a:xfrm>
            </p:grpSpPr>
            <p:grpSp>
              <p:nvGrpSpPr>
                <p:cNvPr id="322" name="Group 321"/>
                <p:cNvGrpSpPr/>
                <p:nvPr/>
              </p:nvGrpSpPr>
              <p:grpSpPr>
                <a:xfrm>
                  <a:off x="5979082" y="1316142"/>
                  <a:ext cx="1008167" cy="584775"/>
                  <a:chOff x="3386692" y="1422798"/>
                  <a:chExt cx="1008167" cy="584775"/>
                </a:xfrm>
              </p:grpSpPr>
              <p:sp>
                <p:nvSpPr>
                  <p:cNvPr id="324" name="TextBox 323"/>
                  <p:cNvSpPr txBox="1"/>
                  <p:nvPr/>
                </p:nvSpPr>
                <p:spPr>
                  <a:xfrm>
                    <a:off x="3959621" y="1558873"/>
                    <a:ext cx="377026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 </a:t>
                    </a:r>
                    <a:endParaRPr lang="en-US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5" name="Rectangle 324"/>
                  <p:cNvSpPr/>
                  <p:nvPr/>
                </p:nvSpPr>
                <p:spPr>
                  <a:xfrm>
                    <a:off x="4044962" y="1489596"/>
                    <a:ext cx="34336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6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[1]</a:t>
                    </a:r>
                    <a:endPara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6" name="TextBox 325"/>
                  <p:cNvSpPr txBox="1"/>
                  <p:nvPr/>
                </p:nvSpPr>
                <p:spPr>
                  <a:xfrm>
                    <a:off x="4075541" y="1690321"/>
                    <a:ext cx="31931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endPara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" name="TextBox 337"/>
                  <p:cNvSpPr txBox="1"/>
                  <p:nvPr/>
                </p:nvSpPr>
                <p:spPr>
                  <a:xfrm>
                    <a:off x="3386692" y="1422798"/>
                    <a:ext cx="51809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 </a:t>
                    </a:r>
                    <a:endParaRPr lang="en-US" sz="32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23" name="TextBox 322"/>
                <p:cNvSpPr txBox="1"/>
                <p:nvPr/>
              </p:nvSpPr>
              <p:spPr>
                <a:xfrm>
                  <a:off x="6467929" y="1938546"/>
                  <a:ext cx="184731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en-US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311" name="Group 310"/>
            <p:cNvGrpSpPr/>
            <p:nvPr/>
          </p:nvGrpSpPr>
          <p:grpSpPr>
            <a:xfrm>
              <a:off x="2584185" y="4943327"/>
              <a:ext cx="493036" cy="602887"/>
              <a:chOff x="4043482" y="4920364"/>
              <a:chExt cx="493036" cy="602887"/>
            </a:xfrm>
          </p:grpSpPr>
          <p:sp>
            <p:nvSpPr>
              <p:cNvPr id="312" name="Rectangle 311"/>
              <p:cNvSpPr/>
              <p:nvPr/>
            </p:nvSpPr>
            <p:spPr>
              <a:xfrm>
                <a:off x="4079631" y="4920364"/>
                <a:ext cx="456887" cy="5836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4" name="Group 313"/>
              <p:cNvGrpSpPr/>
              <p:nvPr/>
            </p:nvGrpSpPr>
            <p:grpSpPr>
              <a:xfrm>
                <a:off x="4043482" y="4964706"/>
                <a:ext cx="493036" cy="558545"/>
                <a:chOff x="6467929" y="1641611"/>
                <a:chExt cx="493036" cy="558545"/>
              </a:xfrm>
            </p:grpSpPr>
            <p:grpSp>
              <p:nvGrpSpPr>
                <p:cNvPr id="315" name="Group 314"/>
                <p:cNvGrpSpPr/>
                <p:nvPr/>
              </p:nvGrpSpPr>
              <p:grpSpPr>
                <a:xfrm>
                  <a:off x="6492136" y="1641611"/>
                  <a:ext cx="468829" cy="477054"/>
                  <a:chOff x="3899746" y="1748267"/>
                  <a:chExt cx="468829" cy="477054"/>
                </a:xfrm>
              </p:grpSpPr>
              <p:sp>
                <p:nvSpPr>
                  <p:cNvPr id="317" name="TextBox 316"/>
                  <p:cNvSpPr txBox="1"/>
                  <p:nvPr/>
                </p:nvSpPr>
                <p:spPr>
                  <a:xfrm>
                    <a:off x="3899746" y="1776780"/>
                    <a:ext cx="377026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 </a:t>
                    </a:r>
                    <a:endParaRPr lang="en-US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8" name="Rectangle 317"/>
                  <p:cNvSpPr/>
                  <p:nvPr/>
                </p:nvSpPr>
                <p:spPr>
                  <a:xfrm>
                    <a:off x="4025211" y="1748267"/>
                    <a:ext cx="34336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6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[</a:t>
                    </a:r>
                    <a:r>
                      <a:rPr lang="en-US" sz="16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r>
                      <a:rPr lang="en-US" sz="16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]</a:t>
                    </a:r>
                    <a:endPara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9" name="TextBox 318"/>
                  <p:cNvSpPr txBox="1"/>
                  <p:nvPr/>
                </p:nvSpPr>
                <p:spPr>
                  <a:xfrm>
                    <a:off x="4016457" y="1917544"/>
                    <a:ext cx="31931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 </a:t>
                    </a:r>
                    <a:endPara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16" name="TextBox 315"/>
                <p:cNvSpPr txBox="1"/>
                <p:nvPr/>
              </p:nvSpPr>
              <p:spPr>
                <a:xfrm>
                  <a:off x="6467929" y="1938546"/>
                  <a:ext cx="184731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en-US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309" name="Group 308"/>
            <p:cNvGrpSpPr/>
            <p:nvPr/>
          </p:nvGrpSpPr>
          <p:grpSpPr>
            <a:xfrm>
              <a:off x="2585848" y="5867144"/>
              <a:ext cx="493036" cy="602887"/>
              <a:chOff x="4043482" y="4920364"/>
              <a:chExt cx="493036" cy="602887"/>
            </a:xfrm>
          </p:grpSpPr>
          <p:sp>
            <p:nvSpPr>
              <p:cNvPr id="327" name="Rectangle 326"/>
              <p:cNvSpPr/>
              <p:nvPr/>
            </p:nvSpPr>
            <p:spPr>
              <a:xfrm>
                <a:off x="4079631" y="4920364"/>
                <a:ext cx="456887" cy="5836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8" name="Group 327"/>
              <p:cNvGrpSpPr/>
              <p:nvPr/>
            </p:nvGrpSpPr>
            <p:grpSpPr>
              <a:xfrm>
                <a:off x="4043482" y="4964706"/>
                <a:ext cx="493036" cy="558545"/>
                <a:chOff x="6467929" y="1641611"/>
                <a:chExt cx="493036" cy="558545"/>
              </a:xfrm>
            </p:grpSpPr>
            <p:grpSp>
              <p:nvGrpSpPr>
                <p:cNvPr id="329" name="Group 328"/>
                <p:cNvGrpSpPr/>
                <p:nvPr/>
              </p:nvGrpSpPr>
              <p:grpSpPr>
                <a:xfrm>
                  <a:off x="6492136" y="1641611"/>
                  <a:ext cx="468829" cy="477054"/>
                  <a:chOff x="3899746" y="1748267"/>
                  <a:chExt cx="468829" cy="477054"/>
                </a:xfrm>
              </p:grpSpPr>
              <p:sp>
                <p:nvSpPr>
                  <p:cNvPr id="331" name="TextBox 330"/>
                  <p:cNvSpPr txBox="1"/>
                  <p:nvPr/>
                </p:nvSpPr>
                <p:spPr>
                  <a:xfrm>
                    <a:off x="3899746" y="1776780"/>
                    <a:ext cx="377026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 </a:t>
                    </a:r>
                    <a:endParaRPr lang="en-US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2" name="Rectangle 331"/>
                  <p:cNvSpPr/>
                  <p:nvPr/>
                </p:nvSpPr>
                <p:spPr>
                  <a:xfrm>
                    <a:off x="4025211" y="1748267"/>
                    <a:ext cx="34336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6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[</a:t>
                    </a:r>
                    <a:r>
                      <a:rPr lang="en-US" sz="16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r>
                      <a:rPr lang="en-US" sz="16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]</a:t>
                    </a:r>
                    <a:endPara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3" name="TextBox 332"/>
                  <p:cNvSpPr txBox="1"/>
                  <p:nvPr/>
                </p:nvSpPr>
                <p:spPr>
                  <a:xfrm>
                    <a:off x="4016457" y="1917544"/>
                    <a:ext cx="31931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r>
                      <a: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endPara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30" name="TextBox 329"/>
                <p:cNvSpPr txBox="1"/>
                <p:nvPr/>
              </p:nvSpPr>
              <p:spPr>
                <a:xfrm>
                  <a:off x="6467929" y="1938546"/>
                  <a:ext cx="184731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en-US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4" name="Double Brace 53"/>
            <p:cNvSpPr/>
            <p:nvPr/>
          </p:nvSpPr>
          <p:spPr>
            <a:xfrm>
              <a:off x="2523472" y="4961005"/>
              <a:ext cx="598459" cy="1404776"/>
            </a:xfrm>
            <a:prstGeom prst="brace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9" name="TextBox 338"/>
          <p:cNvSpPr txBox="1"/>
          <p:nvPr/>
        </p:nvSpPr>
        <p:spPr>
          <a:xfrm>
            <a:off x="-28774" y="5862526"/>
            <a:ext cx="139814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N(1)</a:t>
            </a:r>
            <a:r>
              <a:rPr lang="en-US" sz="2400" dirty="0" err="1" smtClean="0">
                <a:solidFill>
                  <a:srgbClr val="00B0F0"/>
                </a:solidFill>
              </a:rPr>
              <a:t>xN</a:t>
            </a:r>
            <a:r>
              <a:rPr lang="en-US" sz="2400" dirty="0" smtClean="0">
                <a:solidFill>
                  <a:srgbClr val="00B0F0"/>
                </a:solidFill>
              </a:rPr>
              <a:t>(0)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40" name="TextBox 339"/>
          <p:cNvSpPr txBox="1"/>
          <p:nvPr/>
        </p:nvSpPr>
        <p:spPr>
          <a:xfrm>
            <a:off x="1361402" y="5868963"/>
            <a:ext cx="112082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N(0)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solidFill>
                  <a:srgbClr val="FF0000"/>
                </a:solidFill>
              </a:rPr>
              <a:t>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41" name="TextBox 340"/>
          <p:cNvSpPr txBox="1"/>
          <p:nvPr/>
        </p:nvSpPr>
        <p:spPr>
          <a:xfrm>
            <a:off x="3255857" y="4926733"/>
            <a:ext cx="1752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sz="5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3798729" y="5844511"/>
            <a:ext cx="112082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N(1)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solidFill>
                  <a:srgbClr val="FF0000"/>
                </a:solidFill>
              </a:rPr>
              <a:t>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918359" y="5230875"/>
            <a:ext cx="2917786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[i-1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</p:txBody>
      </p:sp>
      <p:sp>
        <p:nvSpPr>
          <p:cNvPr id="346" name="TextBox 345"/>
          <p:cNvSpPr txBox="1"/>
          <p:nvPr/>
        </p:nvSpPr>
        <p:spPr>
          <a:xfrm>
            <a:off x="7010778" y="1678392"/>
            <a:ext cx="51812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5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g(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</a:t>
            </a:r>
            <a:r>
              <a:rPr lang="en-US" sz="5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9532870" y="2455495"/>
            <a:ext cx="112082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N(1)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solidFill>
                  <a:srgbClr val="FF0000"/>
                </a:solidFill>
              </a:rPr>
              <a:t>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7192376" y="2419817"/>
            <a:ext cx="112082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N(1)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solidFill>
                  <a:srgbClr val="FF0000"/>
                </a:solidFill>
              </a:rPr>
              <a:t>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93751" y="1090150"/>
            <a:ext cx="3817007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Activation function can be sigmoid,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etc..so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now call it g(z)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839133" y="5617199"/>
            <a:ext cx="3084499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=1./(1+exp(-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))</a:t>
            </a:r>
            <a:endParaRPr lang="en-US" sz="2400" dirty="0"/>
          </a:p>
        </p:txBody>
      </p:sp>
      <p:sp>
        <p:nvSpPr>
          <p:cNvPr id="71" name="Rectangle 70"/>
          <p:cNvSpPr/>
          <p:nvPr/>
        </p:nvSpPr>
        <p:spPr>
          <a:xfrm>
            <a:off x="7599865" y="6338310"/>
            <a:ext cx="2020105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Nlayer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400547" y="5198037"/>
            <a:ext cx="1517812" cy="461665"/>
            <a:chOff x="6400547" y="5198037"/>
            <a:chExt cx="1517812" cy="461665"/>
          </a:xfrm>
        </p:grpSpPr>
        <p:sp>
          <p:nvSpPr>
            <p:cNvPr id="221" name="TextBox 220"/>
            <p:cNvSpPr txBox="1"/>
            <p:nvPr/>
          </p:nvSpPr>
          <p:spPr>
            <a:xfrm>
              <a:off x="6400547" y="5198037"/>
              <a:ext cx="1035861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B0F0"/>
                  </a:solidFill>
                </a:rPr>
                <a:t>N(</a:t>
              </a:r>
              <a:r>
                <a:rPr lang="en-US" sz="2400" dirty="0" err="1" smtClean="0">
                  <a:solidFill>
                    <a:srgbClr val="00B0F0"/>
                  </a:solidFill>
                </a:rPr>
                <a:t>i</a:t>
              </a:r>
              <a:r>
                <a:rPr lang="en-US" sz="2400" dirty="0" smtClean="0">
                  <a:solidFill>
                    <a:srgbClr val="00B0F0"/>
                  </a:solidFill>
                </a:rPr>
                <a:t>)</a:t>
              </a:r>
              <a:r>
                <a:rPr lang="en-US" sz="2400" dirty="0" err="1" smtClean="0"/>
                <a:t>x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M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221" idx="3"/>
              <a:endCxn id="61" idx="1"/>
            </p:cNvCxnSpPr>
            <p:nvPr/>
          </p:nvCxnSpPr>
          <p:spPr>
            <a:xfrm>
              <a:off x="7436408" y="5428870"/>
              <a:ext cx="481951" cy="328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oup 221"/>
          <p:cNvGrpSpPr/>
          <p:nvPr/>
        </p:nvGrpSpPr>
        <p:grpSpPr>
          <a:xfrm>
            <a:off x="6439406" y="5624220"/>
            <a:ext cx="1533014" cy="461665"/>
            <a:chOff x="6400547" y="5198037"/>
            <a:chExt cx="1533014" cy="461665"/>
          </a:xfrm>
        </p:grpSpPr>
        <p:sp>
          <p:nvSpPr>
            <p:cNvPr id="223" name="TextBox 222"/>
            <p:cNvSpPr txBox="1"/>
            <p:nvPr/>
          </p:nvSpPr>
          <p:spPr>
            <a:xfrm>
              <a:off x="6400547" y="5198037"/>
              <a:ext cx="1035861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B0F0"/>
                  </a:solidFill>
                </a:rPr>
                <a:t>N(</a:t>
              </a:r>
              <a:r>
                <a:rPr lang="en-US" sz="2400" dirty="0" err="1" smtClean="0">
                  <a:solidFill>
                    <a:srgbClr val="00B0F0"/>
                  </a:solidFill>
                </a:rPr>
                <a:t>i</a:t>
              </a:r>
              <a:r>
                <a:rPr lang="en-US" sz="2400" dirty="0" smtClean="0">
                  <a:solidFill>
                    <a:srgbClr val="00B0F0"/>
                  </a:solidFill>
                </a:rPr>
                <a:t>)</a:t>
              </a:r>
              <a:r>
                <a:rPr lang="en-US" sz="2400" dirty="0" err="1" smtClean="0"/>
                <a:t>x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M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224" name="Straight Arrow Connector 223"/>
            <p:cNvCxnSpPr>
              <a:stCxn id="223" idx="3"/>
            </p:cNvCxnSpPr>
            <p:nvPr/>
          </p:nvCxnSpPr>
          <p:spPr>
            <a:xfrm>
              <a:off x="7436408" y="5428870"/>
              <a:ext cx="497153" cy="71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5362902" y="6306176"/>
            <a:ext cx="2274286" cy="461665"/>
            <a:chOff x="5805761" y="5154927"/>
            <a:chExt cx="2274286" cy="461665"/>
          </a:xfrm>
        </p:grpSpPr>
        <p:sp>
          <p:nvSpPr>
            <p:cNvPr id="226" name="TextBox 225"/>
            <p:cNvSpPr txBox="1"/>
            <p:nvPr/>
          </p:nvSpPr>
          <p:spPr>
            <a:xfrm>
              <a:off x="5805761" y="5154927"/>
              <a:ext cx="211236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B0F0"/>
                  </a:solidFill>
                </a:rPr>
                <a:t>N(</a:t>
              </a:r>
              <a:r>
                <a:rPr lang="en-US" sz="2400" dirty="0" err="1" smtClean="0">
                  <a:solidFill>
                    <a:srgbClr val="00B0F0"/>
                  </a:solidFill>
                </a:rPr>
                <a:t>Nlayer</a:t>
              </a:r>
              <a:r>
                <a:rPr lang="en-US" sz="2400" dirty="0" smtClean="0">
                  <a:solidFill>
                    <a:srgbClr val="00B0F0"/>
                  </a:solidFill>
                </a:rPr>
                <a:t>)</a:t>
              </a:r>
              <a:r>
                <a:rPr lang="en-US" sz="2400" dirty="0" err="1" smtClean="0"/>
                <a:t>x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M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227" name="Straight Arrow Connector 226"/>
            <p:cNvCxnSpPr/>
            <p:nvPr/>
          </p:nvCxnSpPr>
          <p:spPr>
            <a:xfrm flipV="1">
              <a:off x="7536610" y="5381986"/>
              <a:ext cx="543437" cy="283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3" name="TextBox 232"/>
          <p:cNvSpPr txBox="1"/>
          <p:nvPr/>
        </p:nvSpPr>
        <p:spPr>
          <a:xfrm>
            <a:off x="7541653" y="2156364"/>
            <a:ext cx="3671198" cy="230832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Feedforward w/1 Example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=1:Nlayer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[i-1]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=1./(1+exp(-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));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end</a:t>
            </a: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sz="24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Nlayer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334829" y="4461177"/>
            <a:ext cx="16317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w/Training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Set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1" name="Group 250"/>
          <p:cNvGrpSpPr/>
          <p:nvPr/>
        </p:nvGrpSpPr>
        <p:grpSpPr>
          <a:xfrm>
            <a:off x="5820437" y="4692607"/>
            <a:ext cx="2844042" cy="601584"/>
            <a:chOff x="8340925" y="4303661"/>
            <a:chExt cx="2844042" cy="601584"/>
          </a:xfrm>
          <a:noFill/>
        </p:grpSpPr>
        <p:sp>
          <p:nvSpPr>
            <p:cNvPr id="252" name="TextBox 251"/>
            <p:cNvSpPr txBox="1"/>
            <p:nvPr/>
          </p:nvSpPr>
          <p:spPr>
            <a:xfrm>
              <a:off x="8340925" y="4303661"/>
              <a:ext cx="147829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B0F0"/>
                  </a:solidFill>
                </a:rPr>
                <a:t>N(</a:t>
              </a:r>
              <a:r>
                <a:rPr lang="en-US" sz="2400" dirty="0" err="1" smtClean="0">
                  <a:solidFill>
                    <a:srgbClr val="00B0F0"/>
                  </a:solidFill>
                </a:rPr>
                <a:t>i</a:t>
              </a:r>
              <a:r>
                <a:rPr lang="en-US" sz="2400" dirty="0" smtClean="0">
                  <a:solidFill>
                    <a:srgbClr val="00B0F0"/>
                  </a:solidFill>
                </a:rPr>
                <a:t>)</a:t>
              </a:r>
              <a:r>
                <a:rPr lang="en-US" sz="2400" dirty="0" err="1" smtClean="0">
                  <a:solidFill>
                    <a:srgbClr val="00B0F0"/>
                  </a:solidFill>
                </a:rPr>
                <a:t>xN</a:t>
              </a:r>
              <a:r>
                <a:rPr lang="en-US" sz="2400" dirty="0" smtClean="0">
                  <a:solidFill>
                    <a:srgbClr val="00B0F0"/>
                  </a:solidFill>
                </a:rPr>
                <a:t>(i-1)</a:t>
              </a:r>
              <a:endParaRPr lang="en-US" sz="2400" dirty="0">
                <a:solidFill>
                  <a:srgbClr val="00B0F0"/>
                </a:solidFill>
              </a:endParaRPr>
            </a:p>
          </p:txBody>
        </p:sp>
        <p:cxnSp>
          <p:nvCxnSpPr>
            <p:cNvPr id="256" name="Straight Arrow Connector 255"/>
            <p:cNvCxnSpPr/>
            <p:nvPr/>
          </p:nvCxnSpPr>
          <p:spPr>
            <a:xfrm>
              <a:off x="9286505" y="4719443"/>
              <a:ext cx="1898462" cy="185802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10850714" y="5093978"/>
            <a:ext cx="1435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Matlab</a:t>
            </a:r>
            <a:r>
              <a:rPr lang="en-US" sz="1600" dirty="0" smtClean="0"/>
              <a:t> </a:t>
            </a:r>
          </a:p>
          <a:p>
            <a:pPr algn="ctr"/>
            <a:r>
              <a:rPr lang="en-US" sz="1600" dirty="0" smtClean="0"/>
              <a:t>“broadcasting”</a:t>
            </a:r>
            <a:endParaRPr lang="en-US" sz="1600" dirty="0"/>
          </a:p>
        </p:txBody>
      </p:sp>
      <p:sp>
        <p:nvSpPr>
          <p:cNvPr id="259" name="TextBox 258"/>
          <p:cNvSpPr txBox="1"/>
          <p:nvPr/>
        </p:nvSpPr>
        <p:spPr>
          <a:xfrm>
            <a:off x="9532870" y="6180607"/>
            <a:ext cx="2005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Last layer might</a:t>
            </a:r>
          </a:p>
          <a:p>
            <a:pPr algn="ctr"/>
            <a:r>
              <a:rPr lang="en-US" dirty="0" smtClean="0"/>
              <a:t>Not have activation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66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/>
      <p:bldP spid="249" grpId="0"/>
      <p:bldP spid="295" grpId="0"/>
      <p:bldP spid="50" grpId="0"/>
      <p:bldP spid="339" grpId="0" animBg="1"/>
      <p:bldP spid="340" grpId="0" animBg="1"/>
      <p:bldP spid="341" grpId="0"/>
      <p:bldP spid="344" grpId="0" animBg="1"/>
      <p:bldP spid="61" grpId="0" animBg="1"/>
      <p:bldP spid="346" grpId="0"/>
      <p:bldP spid="347" grpId="0" animBg="1"/>
      <p:bldP spid="348" grpId="0" animBg="1"/>
      <p:bldP spid="62" grpId="0" animBg="1"/>
      <p:bldP spid="63" grpId="0" animBg="1"/>
      <p:bldP spid="71" grpId="0" animBg="1"/>
      <p:bldP spid="233" grpId="0" animBg="1"/>
      <p:bldP spid="23" grpId="0"/>
      <p:bldP spid="32" grpId="0"/>
      <p:bldP spid="2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input and output 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79" y="1012318"/>
            <a:ext cx="1022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Input: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5493" y="4410122"/>
            <a:ext cx="1245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 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10332"/>
          <a:stretch/>
        </p:blipFill>
        <p:spPr>
          <a:xfrm>
            <a:off x="2209543" y="1411045"/>
            <a:ext cx="9387529" cy="31171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1654" y="933819"/>
            <a:ext cx="4773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 indicates 1, grey indicates 0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01909" y="4987506"/>
            <a:ext cx="1031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 or 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009653" y="1338307"/>
            <a:ext cx="7988401" cy="527822"/>
            <a:chOff x="3009653" y="1338307"/>
            <a:chExt cx="7988401" cy="527822"/>
          </a:xfrm>
        </p:grpSpPr>
        <p:sp>
          <p:nvSpPr>
            <p:cNvPr id="10" name="TextBox 9"/>
            <p:cNvSpPr txBox="1"/>
            <p:nvPr/>
          </p:nvSpPr>
          <p:spPr>
            <a:xfrm>
              <a:off x="10631397" y="13429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09653" y="1341376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93306" y="1339840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51280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10797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93344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91347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125208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946241" y="13383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780099" y="13383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008105" y="1618987"/>
            <a:ext cx="7988401" cy="527822"/>
            <a:chOff x="3009653" y="1338307"/>
            <a:chExt cx="7988401" cy="527822"/>
          </a:xfrm>
        </p:grpSpPr>
        <p:sp>
          <p:nvSpPr>
            <p:cNvPr id="22" name="TextBox 21"/>
            <p:cNvSpPr txBox="1"/>
            <p:nvPr/>
          </p:nvSpPr>
          <p:spPr>
            <a:xfrm>
              <a:off x="10631397" y="13429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9653" y="1341376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93306" y="1339840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51280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10797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93344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91347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5208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946241" y="13383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780099" y="13383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659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121"/>
          <p:cNvGrpSpPr/>
          <p:nvPr/>
        </p:nvGrpSpPr>
        <p:grpSpPr>
          <a:xfrm>
            <a:off x="141115" y="3435128"/>
            <a:ext cx="6346293" cy="3145471"/>
            <a:chOff x="141115" y="3435128"/>
            <a:chExt cx="6346293" cy="3145471"/>
          </a:xfrm>
        </p:grpSpPr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15" y="3435128"/>
              <a:ext cx="6346293" cy="631247"/>
            </a:xfrm>
            <a:prstGeom prst="rect">
              <a:avLst/>
            </a:prstGeom>
          </p:spPr>
        </p:pic>
        <p:sp>
          <p:nvSpPr>
            <p:cNvPr id="77" name="Rectangle 76"/>
            <p:cNvSpPr/>
            <p:nvPr/>
          </p:nvSpPr>
          <p:spPr>
            <a:xfrm>
              <a:off x="727580" y="5038684"/>
              <a:ext cx="108936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/>
                <a:t>w</a:t>
              </a:r>
              <a:r>
                <a:rPr lang="en-US" sz="3600" baseline="30000" dirty="0" smtClean="0"/>
                <a:t>[1]</a:t>
              </a:r>
              <a:r>
                <a:rPr lang="en-US" sz="3600" dirty="0" smtClean="0"/>
                <a:t>= </a:t>
              </a:r>
              <a:r>
                <a:rPr lang="en-US" sz="3600" baseline="-25000" dirty="0" smtClean="0"/>
                <a:t> </a:t>
              </a:r>
            </a:p>
          </p:txBody>
        </p:sp>
        <p:graphicFrame>
          <p:nvGraphicFramePr>
            <p:cNvPr id="78" name="Object 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4074653"/>
                </p:ext>
              </p:extLst>
            </p:nvPr>
          </p:nvGraphicFramePr>
          <p:xfrm>
            <a:off x="2463096" y="4102205"/>
            <a:ext cx="987804" cy="2478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0" name="Equation" r:id="rId4" imgW="190500" imgH="266700" progId="Equation.DSMT4">
                    <p:embed/>
                  </p:oleObj>
                </mc:Choice>
                <mc:Fallback>
                  <p:oleObj name="Equation" r:id="rId4" imgW="190500" imgH="2667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63096" y="4102205"/>
                          <a:ext cx="987804" cy="247839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" name="Object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0491208"/>
                </p:ext>
              </p:extLst>
            </p:nvPr>
          </p:nvGraphicFramePr>
          <p:xfrm>
            <a:off x="3281103" y="4092031"/>
            <a:ext cx="1750061" cy="2450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1" name="Equation" r:id="rId6" imgW="190500" imgH="266700" progId="Equation.DSMT4">
                    <p:embed/>
                  </p:oleObj>
                </mc:Choice>
                <mc:Fallback>
                  <p:oleObj name="Equation" r:id="rId6" imgW="190500" imgH="2667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281103" y="4092031"/>
                          <a:ext cx="1750061" cy="2450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9" name="Rectangle 118"/>
            <p:cNvSpPr/>
            <p:nvPr/>
          </p:nvSpPr>
          <p:spPr>
            <a:xfrm>
              <a:off x="2700105" y="4971480"/>
              <a:ext cx="194155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/>
                <a:t>Random number</a:t>
              </a:r>
            </a:p>
            <a:p>
              <a:pPr algn="ctr"/>
              <a:r>
                <a:rPr lang="en-US" sz="2000" dirty="0" smtClean="0"/>
                <a:t>(0 ~ 0.1)</a:t>
              </a:r>
            </a:p>
          </p:txBody>
        </p: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79" y="1012318"/>
            <a:ext cx="3184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parameter: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67609" y="1602388"/>
            <a:ext cx="3719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layer_size</a:t>
            </a:r>
            <a:r>
              <a:rPr lang="en-US" sz="2400" dirty="0" smtClean="0"/>
              <a:t> = [ 5, 15, 10, 5, 1 ]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78894" y="1680423"/>
            <a:ext cx="4019049" cy="1633871"/>
            <a:chOff x="778894" y="1770219"/>
            <a:chExt cx="4019049" cy="1633871"/>
          </a:xfrm>
        </p:grpSpPr>
        <p:sp>
          <p:nvSpPr>
            <p:cNvPr id="9" name="Rectangle 8"/>
            <p:cNvSpPr/>
            <p:nvPr/>
          </p:nvSpPr>
          <p:spPr>
            <a:xfrm>
              <a:off x="2488759" y="1770219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894" y="2203762"/>
              <a:ext cx="4019049" cy="1200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FF0000"/>
                  </a:solidFill>
                </a:rPr>
                <a:t>Input feature numbers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8000"/>
                  </a:solidFill>
                </a:rPr>
                <a:t>Nodes in each hidden layer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00FF"/>
                  </a:solidFill>
                </a:rPr>
                <a:t>Output label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07930" y="1781515"/>
              <a:ext cx="1130455" cy="359175"/>
            </a:xfrm>
            <a:prstGeom prst="rect">
              <a:avLst/>
            </a:prstGeom>
            <a:noFill/>
            <a:ln w="28575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13822" y="1781514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42"/>
          <p:cNvSpPr/>
          <p:nvPr/>
        </p:nvSpPr>
        <p:spPr>
          <a:xfrm>
            <a:off x="6744633" y="29760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762093" y="349284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79554" y="402246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809931" y="452677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705726" y="1280170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5</a:t>
            </a:r>
          </a:p>
        </p:txBody>
      </p:sp>
      <p:sp>
        <p:nvSpPr>
          <p:cNvPr id="50" name="Oval 49"/>
          <p:cNvSpPr/>
          <p:nvPr/>
        </p:nvSpPr>
        <p:spPr>
          <a:xfrm>
            <a:off x="6717427" y="2435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949011" y="25896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031769" y="524729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820301" y="983590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15</a:t>
            </a:r>
          </a:p>
        </p:txBody>
      </p:sp>
      <p:sp>
        <p:nvSpPr>
          <p:cNvPr id="57" name="Oval 56"/>
          <p:cNvSpPr/>
          <p:nvPr/>
        </p:nvSpPr>
        <p:spPr>
          <a:xfrm>
            <a:off x="7921805" y="1946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577279"/>
              </p:ext>
            </p:extLst>
          </p:nvPr>
        </p:nvGraphicFramePr>
        <p:xfrm>
          <a:off x="7841079" y="3344863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2" name="Equation" r:id="rId8" imgW="76200" imgH="165100" progId="Equation.DSMT4">
                  <p:embed/>
                </p:oleObj>
              </mc:Choice>
              <mc:Fallback>
                <p:oleObj name="Equation" r:id="rId8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841079" y="3344863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Oval 61"/>
          <p:cNvSpPr/>
          <p:nvPr/>
        </p:nvSpPr>
        <p:spPr>
          <a:xfrm>
            <a:off x="9307299" y="258813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390057" y="524575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204247" y="982057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9280093" y="1945194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947804"/>
              </p:ext>
            </p:extLst>
          </p:nvPr>
        </p:nvGraphicFramePr>
        <p:xfrm>
          <a:off x="9199367" y="3343330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3" name="Equation" r:id="rId10" imgW="76200" imgH="165100" progId="Equation.DSMT4">
                  <p:embed/>
                </p:oleObj>
              </mc:Choice>
              <mc:Fallback>
                <p:oleObj name="Equation" r:id="rId10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199367" y="3343330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Oval 66"/>
          <p:cNvSpPr/>
          <p:nvPr/>
        </p:nvSpPr>
        <p:spPr>
          <a:xfrm>
            <a:off x="10322276" y="294885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0339736" y="3465652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0357197" y="399528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0387574" y="449959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405034" y="50035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0283369" y="1342778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5</a:t>
            </a:r>
          </a:p>
        </p:txBody>
      </p:sp>
      <p:sp>
        <p:nvSpPr>
          <p:cNvPr id="73" name="Oval 72"/>
          <p:cNvSpPr/>
          <p:nvPr/>
        </p:nvSpPr>
        <p:spPr>
          <a:xfrm>
            <a:off x="10295070" y="24085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1314323" y="343705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1320944" y="2521393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 smtClean="0"/>
          </a:p>
        </p:txBody>
      </p:sp>
      <p:grpSp>
        <p:nvGrpSpPr>
          <p:cNvPr id="123" name="Group 122"/>
          <p:cNvGrpSpPr/>
          <p:nvPr/>
        </p:nvGrpSpPr>
        <p:grpSpPr>
          <a:xfrm>
            <a:off x="2020233" y="3639996"/>
            <a:ext cx="3892220" cy="1947068"/>
            <a:chOff x="2020233" y="3639996"/>
            <a:chExt cx="3892220" cy="1947068"/>
          </a:xfrm>
        </p:grpSpPr>
        <p:sp>
          <p:nvSpPr>
            <p:cNvPr id="81" name="Rectangle 80"/>
            <p:cNvSpPr/>
            <p:nvPr/>
          </p:nvSpPr>
          <p:spPr>
            <a:xfrm>
              <a:off x="2020233" y="5125399"/>
              <a:ext cx="4966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15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051042" y="3641528"/>
              <a:ext cx="1887344" cy="245262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>
              <a:endCxn id="81" idx="0"/>
            </p:cNvCxnSpPr>
            <p:nvPr/>
          </p:nvCxnSpPr>
          <p:spPr>
            <a:xfrm flipH="1">
              <a:off x="2268558" y="3912443"/>
              <a:ext cx="733340" cy="1212956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4025109" y="3639996"/>
              <a:ext cx="1887344" cy="245262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253277" y="3921143"/>
              <a:ext cx="78909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5 </a:t>
              </a:r>
              <a:r>
                <a:rPr lang="en-US" sz="2400" dirty="0" smtClean="0">
                  <a:solidFill>
                    <a:srgbClr val="008000"/>
                  </a:solidFill>
                </a:rPr>
                <a:t>+</a:t>
              </a:r>
              <a:r>
                <a:rPr 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flipH="1">
              <a:off x="4169302" y="3910911"/>
              <a:ext cx="857975" cy="309397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Group 120"/>
          <p:cNvGrpSpPr/>
          <p:nvPr/>
        </p:nvGrpSpPr>
        <p:grpSpPr>
          <a:xfrm>
            <a:off x="5984240" y="1855882"/>
            <a:ext cx="1124164" cy="474333"/>
            <a:chOff x="5984240" y="1855882"/>
            <a:chExt cx="1124164" cy="474333"/>
          </a:xfrm>
        </p:grpSpPr>
        <p:sp>
          <p:nvSpPr>
            <p:cNvPr id="90" name="Oval 89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984240" y="1867178"/>
              <a:ext cx="6848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bias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108079" y="2157705"/>
            <a:ext cx="923690" cy="3300564"/>
            <a:chOff x="7108079" y="2157705"/>
            <a:chExt cx="923690" cy="3300564"/>
          </a:xfrm>
        </p:grpSpPr>
        <p:cxnSp>
          <p:nvCxnSpPr>
            <p:cNvPr id="94" name="Straight Arrow Connector 93"/>
            <p:cNvCxnSpPr>
              <a:stCxn id="44" idx="6"/>
            </p:cNvCxnSpPr>
            <p:nvPr/>
          </p:nvCxnSpPr>
          <p:spPr>
            <a:xfrm flipV="1">
              <a:off x="7167441" y="2157705"/>
              <a:ext cx="754364" cy="154611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44" idx="6"/>
            </p:cNvCxnSpPr>
            <p:nvPr/>
          </p:nvCxnSpPr>
          <p:spPr>
            <a:xfrm flipV="1">
              <a:off x="7167441" y="2800641"/>
              <a:ext cx="781570" cy="90317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44" idx="7"/>
            </p:cNvCxnSpPr>
            <p:nvPr/>
          </p:nvCxnSpPr>
          <p:spPr>
            <a:xfrm>
              <a:off x="7108079" y="3554634"/>
              <a:ext cx="923690" cy="1903635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44" idx="6"/>
            </p:cNvCxnSpPr>
            <p:nvPr/>
          </p:nvCxnSpPr>
          <p:spPr>
            <a:xfrm>
              <a:off x="7167441" y="3703818"/>
              <a:ext cx="673638" cy="39351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7108404" y="2119237"/>
            <a:ext cx="923365" cy="3339032"/>
            <a:chOff x="7108404" y="2119237"/>
            <a:chExt cx="923365" cy="3339032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7108404" y="2119237"/>
              <a:ext cx="813401" cy="3846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108404" y="2119237"/>
              <a:ext cx="840607" cy="68140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7108404" y="2119237"/>
              <a:ext cx="923365" cy="3339032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7108404" y="2119237"/>
              <a:ext cx="732675" cy="197809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/>
          <p:cNvSpPr txBox="1"/>
          <p:nvPr/>
        </p:nvSpPr>
        <p:spPr>
          <a:xfrm>
            <a:off x="7912646" y="570376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718039" y="552264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270935" y="5740720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297224" y="5561133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8051175" y="6211669"/>
            <a:ext cx="2325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w</a:t>
            </a:r>
            <a:r>
              <a:rPr lang="en-US" sz="3600" baseline="30000" dirty="0" smtClean="0"/>
              <a:t>[1]</a:t>
            </a:r>
            <a:r>
              <a:rPr lang="en-US" sz="3600" dirty="0"/>
              <a:t> </a:t>
            </a:r>
            <a:r>
              <a:rPr lang="en-US" sz="3600" dirty="0" smtClean="0"/>
              <a:t>a</a:t>
            </a:r>
            <a:r>
              <a:rPr lang="en-US" sz="3600" baseline="30000" dirty="0" smtClean="0"/>
              <a:t>[0]</a:t>
            </a:r>
            <a:r>
              <a:rPr lang="en-US" sz="3600" dirty="0" smtClean="0"/>
              <a:t>=a</a:t>
            </a:r>
            <a:r>
              <a:rPr lang="en-US" sz="3600" baseline="30000" dirty="0" smtClean="0"/>
              <a:t>[</a:t>
            </a:r>
            <a:r>
              <a:rPr lang="en-US" sz="3600" baseline="30000" dirty="0"/>
              <a:t>1]</a:t>
            </a:r>
            <a:r>
              <a:rPr lang="en-US" sz="3600" dirty="0" smtClean="0"/>
              <a:t> </a:t>
            </a:r>
            <a:r>
              <a:rPr lang="en-US" sz="3600" baseline="-25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1023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79" y="1012318"/>
            <a:ext cx="3184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parameter: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67609" y="1602388"/>
            <a:ext cx="3719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layer_size</a:t>
            </a:r>
            <a:r>
              <a:rPr lang="en-US" sz="2400" dirty="0" smtClean="0"/>
              <a:t> = [ 5, 15, 10, 5, 1 ]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78894" y="1680423"/>
            <a:ext cx="4019049" cy="1633871"/>
            <a:chOff x="778894" y="1770219"/>
            <a:chExt cx="4019049" cy="1633871"/>
          </a:xfrm>
        </p:grpSpPr>
        <p:sp>
          <p:nvSpPr>
            <p:cNvPr id="9" name="Rectangle 8"/>
            <p:cNvSpPr/>
            <p:nvPr/>
          </p:nvSpPr>
          <p:spPr>
            <a:xfrm>
              <a:off x="2488759" y="1770219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894" y="2203762"/>
              <a:ext cx="4019049" cy="1200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FF0000"/>
                  </a:solidFill>
                </a:rPr>
                <a:t>Input feature numbers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8000"/>
                  </a:solidFill>
                </a:rPr>
                <a:t>Nodes in each hidden layer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00FF"/>
                  </a:solidFill>
                </a:rPr>
                <a:t>Output label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07930" y="1781515"/>
              <a:ext cx="1130455" cy="359175"/>
            </a:xfrm>
            <a:prstGeom prst="rect">
              <a:avLst/>
            </a:prstGeom>
            <a:noFill/>
            <a:ln w="28575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13822" y="1781514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42"/>
          <p:cNvSpPr/>
          <p:nvPr/>
        </p:nvSpPr>
        <p:spPr>
          <a:xfrm>
            <a:off x="6744633" y="29760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762093" y="349284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79554" y="402246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809931" y="452677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705726" y="1280170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0" name="Oval 49"/>
          <p:cNvSpPr/>
          <p:nvPr/>
        </p:nvSpPr>
        <p:spPr>
          <a:xfrm>
            <a:off x="6717427" y="2435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949011" y="25896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031769" y="524729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820301" y="983590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57" name="Oval 56"/>
          <p:cNvSpPr/>
          <p:nvPr/>
        </p:nvSpPr>
        <p:spPr>
          <a:xfrm>
            <a:off x="7921805" y="1946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202828"/>
              </p:ext>
            </p:extLst>
          </p:nvPr>
        </p:nvGraphicFramePr>
        <p:xfrm>
          <a:off x="7841079" y="3344863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1" name="Equation" r:id="rId3" imgW="76200" imgH="165100" progId="Equation.DSMT4">
                  <p:embed/>
                </p:oleObj>
              </mc:Choice>
              <mc:Fallback>
                <p:oleObj name="Equation" r:id="rId3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41079" y="3344863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Oval 61"/>
          <p:cNvSpPr/>
          <p:nvPr/>
        </p:nvSpPr>
        <p:spPr>
          <a:xfrm>
            <a:off x="9307299" y="258813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390057" y="524575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204247" y="982057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9280093" y="1945194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504484"/>
              </p:ext>
            </p:extLst>
          </p:nvPr>
        </p:nvGraphicFramePr>
        <p:xfrm>
          <a:off x="9199367" y="3343330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2" name="Equation" r:id="rId5" imgW="76200" imgH="165100" progId="Equation.DSMT4">
                  <p:embed/>
                </p:oleObj>
              </mc:Choice>
              <mc:Fallback>
                <p:oleObj name="Equation" r:id="rId5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9367" y="3343330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Oval 66"/>
          <p:cNvSpPr/>
          <p:nvPr/>
        </p:nvSpPr>
        <p:spPr>
          <a:xfrm>
            <a:off x="10322276" y="294885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0339736" y="3465652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0357197" y="399528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0387574" y="449959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405034" y="50035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0283369" y="1342778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3" name="Oval 72"/>
          <p:cNvSpPr/>
          <p:nvPr/>
        </p:nvSpPr>
        <p:spPr>
          <a:xfrm>
            <a:off x="10295070" y="24085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1314323" y="343705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1320944" y="2521393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115" y="3435128"/>
            <a:ext cx="6346293" cy="631247"/>
          </a:xfrm>
          <a:prstGeom prst="rect">
            <a:avLst/>
          </a:prstGeom>
        </p:spPr>
      </p:pic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329750"/>
              </p:ext>
            </p:extLst>
          </p:nvPr>
        </p:nvGraphicFramePr>
        <p:xfrm>
          <a:off x="3281103" y="4092031"/>
          <a:ext cx="1750061" cy="2450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3" name="Equation" r:id="rId7" imgW="190500" imgH="266700" progId="Equation.DSMT4">
                  <p:embed/>
                </p:oleObj>
              </mc:Choice>
              <mc:Fallback>
                <p:oleObj name="Equation" r:id="rId7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1103" y="4092031"/>
                        <a:ext cx="1750061" cy="2450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 80"/>
          <p:cNvSpPr/>
          <p:nvPr/>
        </p:nvSpPr>
        <p:spPr>
          <a:xfrm>
            <a:off x="2020233" y="5125399"/>
            <a:ext cx="32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051042" y="3641528"/>
            <a:ext cx="1887344" cy="245262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025109" y="3639996"/>
            <a:ext cx="1887344" cy="245262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471370" y="3921143"/>
            <a:ext cx="32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4169302" y="3910911"/>
            <a:ext cx="857975" cy="30939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703056" y="1855882"/>
            <a:ext cx="405348" cy="474333"/>
            <a:chOff x="6703056" y="1855882"/>
            <a:chExt cx="405348" cy="474333"/>
          </a:xfrm>
        </p:grpSpPr>
        <p:sp>
          <p:nvSpPr>
            <p:cNvPr id="90" name="Oval 89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</p:grpSp>
      <p:sp>
        <p:nvSpPr>
          <p:cNvPr id="92" name="Rectangle 91"/>
          <p:cNvSpPr/>
          <p:nvPr/>
        </p:nvSpPr>
        <p:spPr>
          <a:xfrm>
            <a:off x="5984240" y="1867178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bias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7167441" y="2157705"/>
            <a:ext cx="864328" cy="3300564"/>
            <a:chOff x="7167441" y="2157705"/>
            <a:chExt cx="864328" cy="3300564"/>
          </a:xfrm>
        </p:grpSpPr>
        <p:cxnSp>
          <p:nvCxnSpPr>
            <p:cNvPr id="94" name="Straight Arrow Connector 93"/>
            <p:cNvCxnSpPr>
              <a:stCxn id="44" idx="6"/>
            </p:cNvCxnSpPr>
            <p:nvPr/>
          </p:nvCxnSpPr>
          <p:spPr>
            <a:xfrm flipV="1">
              <a:off x="7167441" y="2157705"/>
              <a:ext cx="754364" cy="154611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44" idx="6"/>
            </p:cNvCxnSpPr>
            <p:nvPr/>
          </p:nvCxnSpPr>
          <p:spPr>
            <a:xfrm flipV="1">
              <a:off x="7167441" y="2800641"/>
              <a:ext cx="781570" cy="90317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44" idx="6"/>
            </p:cNvCxnSpPr>
            <p:nvPr/>
          </p:nvCxnSpPr>
          <p:spPr>
            <a:xfrm>
              <a:off x="7167441" y="3703818"/>
              <a:ext cx="864328" cy="1754451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44" idx="6"/>
            </p:cNvCxnSpPr>
            <p:nvPr/>
          </p:nvCxnSpPr>
          <p:spPr>
            <a:xfrm>
              <a:off x="7167441" y="3703818"/>
              <a:ext cx="673638" cy="39351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7108404" y="2119237"/>
            <a:ext cx="923365" cy="3339032"/>
            <a:chOff x="7108404" y="2119237"/>
            <a:chExt cx="923365" cy="3339032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7108404" y="2119237"/>
              <a:ext cx="813401" cy="3846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108404" y="2119237"/>
              <a:ext cx="840607" cy="68140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7108404" y="2119237"/>
              <a:ext cx="923365" cy="3339032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7108404" y="2119237"/>
              <a:ext cx="732675" cy="197809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894575" y="1418208"/>
            <a:ext cx="405348" cy="474333"/>
            <a:chOff x="6703056" y="1855882"/>
            <a:chExt cx="405348" cy="474333"/>
          </a:xfrm>
        </p:grpSpPr>
        <p:sp>
          <p:nvSpPr>
            <p:cNvPr id="83" name="Oval 82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727580" y="5038684"/>
            <a:ext cx="10893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w</a:t>
            </a:r>
            <a:r>
              <a:rPr lang="en-US" sz="3600" baseline="30000" dirty="0" smtClean="0"/>
              <a:t>[2]</a:t>
            </a:r>
            <a:r>
              <a:rPr lang="en-US" sz="3600" dirty="0" smtClean="0"/>
              <a:t>= </a:t>
            </a:r>
            <a:r>
              <a:rPr lang="en-US" sz="3600" baseline="-25000" dirty="0" smtClean="0"/>
              <a:t>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912646" y="570376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718039" y="552264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270935" y="5740720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297224" y="5561133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700105" y="4971480"/>
            <a:ext cx="19415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Random number</a:t>
            </a:r>
          </a:p>
          <a:p>
            <a:pPr algn="ctr"/>
            <a:r>
              <a:rPr lang="en-US" sz="2000" dirty="0" smtClean="0"/>
              <a:t>(0 ~ 0.1)</a:t>
            </a:r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2268558" y="3912443"/>
            <a:ext cx="733340" cy="1212956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561969"/>
              </p:ext>
            </p:extLst>
          </p:nvPr>
        </p:nvGraphicFramePr>
        <p:xfrm>
          <a:off x="2463096" y="4102205"/>
          <a:ext cx="987804" cy="2478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4" name="Equation" r:id="rId9" imgW="190500" imgH="266700" progId="Equation.DSMT4">
                  <p:embed/>
                </p:oleObj>
              </mc:Choice>
              <mc:Fallback>
                <p:oleObj name="Equation" r:id="rId9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63096" y="4102205"/>
                        <a:ext cx="987804" cy="2478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651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79" y="1012318"/>
            <a:ext cx="3184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parameter: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67609" y="1602388"/>
            <a:ext cx="3719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layer_size</a:t>
            </a:r>
            <a:r>
              <a:rPr lang="en-US" sz="2400" dirty="0" smtClean="0"/>
              <a:t> = [ 5, 15, 10, 5, 1 ]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78894" y="1680423"/>
            <a:ext cx="4019049" cy="1633871"/>
            <a:chOff x="778894" y="1770219"/>
            <a:chExt cx="4019049" cy="1633871"/>
          </a:xfrm>
        </p:grpSpPr>
        <p:sp>
          <p:nvSpPr>
            <p:cNvPr id="9" name="Rectangle 8"/>
            <p:cNvSpPr/>
            <p:nvPr/>
          </p:nvSpPr>
          <p:spPr>
            <a:xfrm>
              <a:off x="2488759" y="1770219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894" y="2203762"/>
              <a:ext cx="4019049" cy="1200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FF0000"/>
                  </a:solidFill>
                </a:rPr>
                <a:t>Input feature numbers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8000"/>
                  </a:solidFill>
                </a:rPr>
                <a:t>Nodes in each hidden layer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00FF"/>
                  </a:solidFill>
                </a:rPr>
                <a:t>Output label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07930" y="1781515"/>
              <a:ext cx="1130455" cy="359175"/>
            </a:xfrm>
            <a:prstGeom prst="rect">
              <a:avLst/>
            </a:prstGeom>
            <a:noFill/>
            <a:ln w="28575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13822" y="1781514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42"/>
          <p:cNvSpPr/>
          <p:nvPr/>
        </p:nvSpPr>
        <p:spPr>
          <a:xfrm>
            <a:off x="6744633" y="29760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762093" y="349284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79554" y="402246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809931" y="452677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705726" y="1280170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0" name="Oval 49"/>
          <p:cNvSpPr/>
          <p:nvPr/>
        </p:nvSpPr>
        <p:spPr>
          <a:xfrm>
            <a:off x="6717427" y="2435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949011" y="25896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031769" y="524729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820301" y="983590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57" name="Oval 56"/>
          <p:cNvSpPr/>
          <p:nvPr/>
        </p:nvSpPr>
        <p:spPr>
          <a:xfrm>
            <a:off x="7921805" y="1946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949158"/>
              </p:ext>
            </p:extLst>
          </p:nvPr>
        </p:nvGraphicFramePr>
        <p:xfrm>
          <a:off x="7841079" y="3344863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1" name="Equation" r:id="rId3" imgW="76200" imgH="165100" progId="Equation.DSMT4">
                  <p:embed/>
                </p:oleObj>
              </mc:Choice>
              <mc:Fallback>
                <p:oleObj name="Equation" r:id="rId3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41079" y="3344863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Oval 61"/>
          <p:cNvSpPr/>
          <p:nvPr/>
        </p:nvSpPr>
        <p:spPr>
          <a:xfrm>
            <a:off x="9307299" y="258813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390057" y="524575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204247" y="982057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9280093" y="1945194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638829"/>
              </p:ext>
            </p:extLst>
          </p:nvPr>
        </p:nvGraphicFramePr>
        <p:xfrm>
          <a:off x="9199367" y="3343330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2" name="Equation" r:id="rId5" imgW="76200" imgH="165100" progId="Equation.DSMT4">
                  <p:embed/>
                </p:oleObj>
              </mc:Choice>
              <mc:Fallback>
                <p:oleObj name="Equation" r:id="rId5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9367" y="3343330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Oval 66"/>
          <p:cNvSpPr/>
          <p:nvPr/>
        </p:nvSpPr>
        <p:spPr>
          <a:xfrm>
            <a:off x="10322276" y="294885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0339736" y="3465652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0357197" y="399528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0387574" y="449959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405034" y="50035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0283369" y="1342778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3" name="Oval 72"/>
          <p:cNvSpPr/>
          <p:nvPr/>
        </p:nvSpPr>
        <p:spPr>
          <a:xfrm>
            <a:off x="10295070" y="24085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1314323" y="343705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1320944" y="2521393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115" y="3435128"/>
            <a:ext cx="6346293" cy="631247"/>
          </a:xfrm>
          <a:prstGeom prst="rect">
            <a:avLst/>
          </a:prstGeom>
        </p:spPr>
      </p:pic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720661"/>
              </p:ext>
            </p:extLst>
          </p:nvPr>
        </p:nvGraphicFramePr>
        <p:xfrm>
          <a:off x="3281103" y="4092031"/>
          <a:ext cx="1750061" cy="2450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3" name="Equation" r:id="rId7" imgW="190500" imgH="266700" progId="Equation.DSMT4">
                  <p:embed/>
                </p:oleObj>
              </mc:Choice>
              <mc:Fallback>
                <p:oleObj name="Equation" r:id="rId7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1103" y="4092031"/>
                        <a:ext cx="1750061" cy="2450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 80"/>
          <p:cNvSpPr/>
          <p:nvPr/>
        </p:nvSpPr>
        <p:spPr>
          <a:xfrm>
            <a:off x="2020233" y="5125399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051042" y="3641528"/>
            <a:ext cx="1887344" cy="245262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>
            <a:endCxn id="81" idx="0"/>
          </p:cNvCxnSpPr>
          <p:nvPr/>
        </p:nvCxnSpPr>
        <p:spPr>
          <a:xfrm flipH="1">
            <a:off x="2268558" y="3912443"/>
            <a:ext cx="733340" cy="1212956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4025109" y="3639996"/>
            <a:ext cx="1887344" cy="245262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214790" y="3921143"/>
            <a:ext cx="945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15 </a:t>
            </a:r>
            <a:r>
              <a:rPr lang="en-US" sz="2400" dirty="0" smtClean="0">
                <a:solidFill>
                  <a:srgbClr val="008000"/>
                </a:solidFill>
              </a:rPr>
              <a:t>+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1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4169302" y="3910911"/>
            <a:ext cx="857975" cy="30939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703056" y="1855882"/>
            <a:ext cx="405348" cy="474333"/>
            <a:chOff x="6703056" y="1855882"/>
            <a:chExt cx="405348" cy="474333"/>
          </a:xfrm>
        </p:grpSpPr>
        <p:sp>
          <p:nvSpPr>
            <p:cNvPr id="90" name="Oval 89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</p:grpSp>
      <p:sp>
        <p:nvSpPr>
          <p:cNvPr id="92" name="Rectangle 91"/>
          <p:cNvSpPr/>
          <p:nvPr/>
        </p:nvSpPr>
        <p:spPr>
          <a:xfrm>
            <a:off x="5984240" y="1867178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bias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7167441" y="2157705"/>
            <a:ext cx="864328" cy="3300564"/>
            <a:chOff x="7167441" y="2157705"/>
            <a:chExt cx="864328" cy="3300564"/>
          </a:xfrm>
        </p:grpSpPr>
        <p:cxnSp>
          <p:nvCxnSpPr>
            <p:cNvPr id="94" name="Straight Arrow Connector 93"/>
            <p:cNvCxnSpPr>
              <a:stCxn id="44" idx="6"/>
            </p:cNvCxnSpPr>
            <p:nvPr/>
          </p:nvCxnSpPr>
          <p:spPr>
            <a:xfrm flipV="1">
              <a:off x="7167441" y="2157705"/>
              <a:ext cx="754364" cy="154611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44" idx="6"/>
            </p:cNvCxnSpPr>
            <p:nvPr/>
          </p:nvCxnSpPr>
          <p:spPr>
            <a:xfrm flipV="1">
              <a:off x="7167441" y="2800641"/>
              <a:ext cx="781570" cy="90317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44" idx="6"/>
            </p:cNvCxnSpPr>
            <p:nvPr/>
          </p:nvCxnSpPr>
          <p:spPr>
            <a:xfrm>
              <a:off x="7167441" y="3703818"/>
              <a:ext cx="864328" cy="1754451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44" idx="6"/>
            </p:cNvCxnSpPr>
            <p:nvPr/>
          </p:nvCxnSpPr>
          <p:spPr>
            <a:xfrm>
              <a:off x="7167441" y="3703818"/>
              <a:ext cx="673638" cy="39351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7108404" y="2119237"/>
            <a:ext cx="923365" cy="3339032"/>
            <a:chOff x="7108404" y="2119237"/>
            <a:chExt cx="923365" cy="3339032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7108404" y="2119237"/>
              <a:ext cx="813401" cy="3846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108404" y="2119237"/>
              <a:ext cx="840607" cy="68140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7108404" y="2119237"/>
              <a:ext cx="923365" cy="3339032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7108404" y="2119237"/>
              <a:ext cx="732675" cy="197809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894575" y="1418208"/>
            <a:ext cx="405348" cy="474333"/>
            <a:chOff x="6703056" y="1855882"/>
            <a:chExt cx="405348" cy="474333"/>
          </a:xfrm>
        </p:grpSpPr>
        <p:sp>
          <p:nvSpPr>
            <p:cNvPr id="83" name="Oval 82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8354359" y="2156172"/>
            <a:ext cx="1035698" cy="3300564"/>
            <a:chOff x="7124355" y="2465568"/>
            <a:chExt cx="1035698" cy="3300564"/>
          </a:xfrm>
        </p:grpSpPr>
        <p:cxnSp>
          <p:nvCxnSpPr>
            <p:cNvPr id="93" name="Straight Arrow Connector 92"/>
            <p:cNvCxnSpPr>
              <a:stCxn id="51" idx="6"/>
              <a:endCxn id="65" idx="2"/>
            </p:cNvCxnSpPr>
            <p:nvPr/>
          </p:nvCxnSpPr>
          <p:spPr>
            <a:xfrm flipV="1">
              <a:off x="7124355" y="2465568"/>
              <a:ext cx="925734" cy="644469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51" idx="6"/>
              <a:endCxn id="62" idx="2"/>
            </p:cNvCxnSpPr>
            <p:nvPr/>
          </p:nvCxnSpPr>
          <p:spPr>
            <a:xfrm flipV="1">
              <a:off x="7124355" y="3108504"/>
              <a:ext cx="952940" cy="153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51" idx="6"/>
              <a:endCxn id="63" idx="2"/>
            </p:cNvCxnSpPr>
            <p:nvPr/>
          </p:nvCxnSpPr>
          <p:spPr>
            <a:xfrm>
              <a:off x="7124355" y="3110037"/>
              <a:ext cx="1035698" cy="2656095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51" idx="6"/>
              <a:endCxn id="66" idx="1"/>
            </p:cNvCxnSpPr>
            <p:nvPr/>
          </p:nvCxnSpPr>
          <p:spPr>
            <a:xfrm>
              <a:off x="7124355" y="3110037"/>
              <a:ext cx="845008" cy="1295161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8299923" y="1681563"/>
            <a:ext cx="1090134" cy="3775173"/>
            <a:chOff x="7069919" y="1990959"/>
            <a:chExt cx="1090134" cy="3775173"/>
          </a:xfrm>
        </p:grpSpPr>
        <p:cxnSp>
          <p:nvCxnSpPr>
            <p:cNvPr id="113" name="Straight Arrow Connector 112"/>
            <p:cNvCxnSpPr/>
            <p:nvPr/>
          </p:nvCxnSpPr>
          <p:spPr>
            <a:xfrm>
              <a:off x="7069919" y="1990959"/>
              <a:ext cx="980170" cy="474609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7069919" y="1990959"/>
              <a:ext cx="1007376" cy="1117545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>
              <a:off x="7069919" y="1990959"/>
              <a:ext cx="1090134" cy="377517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7069919" y="1990959"/>
              <a:ext cx="899444" cy="2414239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Rectangle 101"/>
          <p:cNvSpPr/>
          <p:nvPr/>
        </p:nvSpPr>
        <p:spPr>
          <a:xfrm>
            <a:off x="727580" y="5038684"/>
            <a:ext cx="10893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w</a:t>
            </a:r>
            <a:r>
              <a:rPr lang="en-US" sz="3600" baseline="30000" dirty="0" smtClean="0"/>
              <a:t>[2]</a:t>
            </a:r>
            <a:r>
              <a:rPr lang="en-US" sz="3600" dirty="0" smtClean="0"/>
              <a:t>= </a:t>
            </a:r>
            <a:r>
              <a:rPr lang="en-US" sz="3600" baseline="-25000" dirty="0" smtClean="0"/>
              <a:t> 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051175" y="6211669"/>
            <a:ext cx="2325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w</a:t>
            </a:r>
            <a:r>
              <a:rPr lang="en-US" sz="3600" baseline="30000" dirty="0" smtClean="0"/>
              <a:t>[2]</a:t>
            </a:r>
            <a:r>
              <a:rPr lang="en-US" sz="3600" dirty="0" smtClean="0"/>
              <a:t> a</a:t>
            </a:r>
            <a:r>
              <a:rPr lang="en-US" sz="3600" baseline="30000" dirty="0" smtClean="0"/>
              <a:t>[1]</a:t>
            </a:r>
            <a:r>
              <a:rPr lang="en-US" sz="3600" dirty="0" smtClean="0"/>
              <a:t>=a</a:t>
            </a:r>
            <a:r>
              <a:rPr lang="en-US" sz="3600" baseline="30000" dirty="0" smtClean="0"/>
              <a:t>[2]</a:t>
            </a:r>
            <a:r>
              <a:rPr lang="en-US" sz="3600" dirty="0" smtClean="0"/>
              <a:t> </a:t>
            </a:r>
            <a:r>
              <a:rPr lang="en-US" sz="3600" baseline="-25000" dirty="0" smtClean="0"/>
              <a:t> 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912646" y="570376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718039" y="552264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9270935" y="5740720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297224" y="5561133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700105" y="4971480"/>
            <a:ext cx="19415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Random number</a:t>
            </a:r>
          </a:p>
          <a:p>
            <a:pPr algn="ctr"/>
            <a:r>
              <a:rPr lang="en-US" sz="2000" dirty="0" smtClean="0"/>
              <a:t>(0 ~ 0.1)</a:t>
            </a:r>
          </a:p>
        </p:txBody>
      </p:sp>
      <p:graphicFrame>
        <p:nvGraphicFramePr>
          <p:cNvPr id="119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561969"/>
              </p:ext>
            </p:extLst>
          </p:nvPr>
        </p:nvGraphicFramePr>
        <p:xfrm>
          <a:off x="2463096" y="4102205"/>
          <a:ext cx="987804" cy="2478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" name="Equation" r:id="rId9" imgW="190500" imgH="266700" progId="Equation.DSMT4">
                  <p:embed/>
                </p:oleObj>
              </mc:Choice>
              <mc:Fallback>
                <p:oleObj name="Equation" r:id="rId9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63096" y="4102205"/>
                        <a:ext cx="987804" cy="2478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917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1565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310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Steepest Decent for Neural Network</a:t>
            </a:r>
            <a:endParaRPr lang="en-US" altLang="zh-CN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6" y="848094"/>
            <a:ext cx="11558587" cy="600990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29693" y="1526495"/>
            <a:ext cx="10251605" cy="615728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48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625231" cy="491802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726262" y="1593821"/>
            <a:ext cx="3494340" cy="4166693"/>
            <a:chOff x="1726262" y="1593821"/>
            <a:chExt cx="3494340" cy="4166693"/>
          </a:xfrm>
        </p:grpSpPr>
        <p:sp>
          <p:nvSpPr>
            <p:cNvPr id="9" name="TextBox 8"/>
            <p:cNvSpPr txBox="1"/>
            <p:nvPr/>
          </p:nvSpPr>
          <p:spPr>
            <a:xfrm>
              <a:off x="1765675" y="159382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Feed-forward Operation 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6262" y="2246695"/>
              <a:ext cx="3494340" cy="28972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789788" y="5299489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42914" y="1592285"/>
            <a:ext cx="3975352" cy="4500221"/>
            <a:chOff x="7042914" y="1592285"/>
            <a:chExt cx="3975352" cy="4500221"/>
          </a:xfrm>
        </p:grpSpPr>
        <p:sp>
          <p:nvSpPr>
            <p:cNvPr id="11" name="TextBox 10"/>
            <p:cNvSpPr txBox="1"/>
            <p:nvPr/>
          </p:nvSpPr>
          <p:spPr>
            <a:xfrm>
              <a:off x="7042914" y="1592285"/>
              <a:ext cx="3975352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Backpropagation</a:t>
              </a: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Operation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35486" y="563148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5062" y="2169966"/>
              <a:ext cx="3757952" cy="3358588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680549" y="1552150"/>
            <a:ext cx="3835758" cy="432292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69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97" y="1055120"/>
            <a:ext cx="8525807" cy="5589619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52703"/>
            <a:ext cx="121920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Propagation (in </a:t>
            </a:r>
            <a:r>
              <a:rPr lang="en-US" altLang="zh-CN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569374" y="1375751"/>
            <a:ext cx="3494340" cy="4166693"/>
            <a:chOff x="1726262" y="1593821"/>
            <a:chExt cx="3494340" cy="4166693"/>
          </a:xfrm>
        </p:grpSpPr>
        <p:sp>
          <p:nvSpPr>
            <p:cNvPr id="8" name="TextBox 7"/>
            <p:cNvSpPr txBox="1"/>
            <p:nvPr/>
          </p:nvSpPr>
          <p:spPr>
            <a:xfrm>
              <a:off x="1765675" y="159382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Feed-forward Operation 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6262" y="2246695"/>
              <a:ext cx="3494340" cy="28972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789788" y="5299489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3633" t="19470" r="23589" b="66804"/>
          <a:stretch/>
        </p:blipFill>
        <p:spPr>
          <a:xfrm>
            <a:off x="5798535" y="1385393"/>
            <a:ext cx="2193695" cy="397658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31666" t="51846" r="1884" b="33985"/>
          <a:stretch/>
        </p:blipFill>
        <p:spPr>
          <a:xfrm>
            <a:off x="3912729" y="2693808"/>
            <a:ext cx="2321981" cy="41048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grpSp>
        <p:nvGrpSpPr>
          <p:cNvPr id="21" name="Group 20"/>
          <p:cNvGrpSpPr/>
          <p:nvPr/>
        </p:nvGrpSpPr>
        <p:grpSpPr>
          <a:xfrm>
            <a:off x="4334532" y="1924158"/>
            <a:ext cx="1322885" cy="525934"/>
            <a:chOff x="4411506" y="1770222"/>
            <a:chExt cx="1322885" cy="525934"/>
          </a:xfrm>
        </p:grpSpPr>
        <p:grpSp>
          <p:nvGrpSpPr>
            <p:cNvPr id="19" name="Group 18"/>
            <p:cNvGrpSpPr/>
            <p:nvPr/>
          </p:nvGrpSpPr>
          <p:grpSpPr>
            <a:xfrm>
              <a:off x="4483292" y="1778916"/>
              <a:ext cx="1124164" cy="474333"/>
              <a:chOff x="4367834" y="1778916"/>
              <a:chExt cx="1124164" cy="474333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5086650" y="1778916"/>
                <a:ext cx="405348" cy="474333"/>
                <a:chOff x="6703056" y="1855882"/>
                <a:chExt cx="405348" cy="474333"/>
              </a:xfrm>
            </p:grpSpPr>
            <p:sp>
              <p:nvSpPr>
                <p:cNvPr id="16" name="Oval 15"/>
                <p:cNvSpPr/>
                <p:nvPr/>
              </p:nvSpPr>
              <p:spPr>
                <a:xfrm>
                  <a:off x="6703056" y="1908259"/>
                  <a:ext cx="405348" cy="421956"/>
                </a:xfrm>
                <a:prstGeom prst="ellipse">
                  <a:avLst/>
                </a:prstGeom>
                <a:solidFill>
                  <a:schemeClr val="bg1"/>
                </a:solidFill>
                <a:ln w="28575" cmpd="sng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6742669" y="1855882"/>
                  <a:ext cx="34065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18" name="Rectangle 17"/>
              <p:cNvSpPr/>
              <p:nvPr/>
            </p:nvSpPr>
            <p:spPr>
              <a:xfrm>
                <a:off x="4367834" y="1790212"/>
                <a:ext cx="6848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bias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4411506" y="1770222"/>
              <a:ext cx="1322885" cy="525934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31666" t="68725" r="18361" b="15334"/>
          <a:stretch/>
        </p:blipFill>
        <p:spPr>
          <a:xfrm>
            <a:off x="6476909" y="3758505"/>
            <a:ext cx="1746237" cy="461797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sp>
        <p:nvSpPr>
          <p:cNvPr id="23" name="Right Brace 22"/>
          <p:cNvSpPr/>
          <p:nvPr/>
        </p:nvSpPr>
        <p:spPr>
          <a:xfrm>
            <a:off x="6144909" y="3450646"/>
            <a:ext cx="269401" cy="1051871"/>
          </a:xfrm>
          <a:prstGeom prst="rightBrace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364392" y="5547194"/>
            <a:ext cx="1742084" cy="400110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  </a:t>
            </a:r>
            <a:r>
              <a:rPr lang="en-US" sz="2000" dirty="0" smtClean="0">
                <a:solidFill>
                  <a:srgbClr val="FF0000"/>
                </a:solidFill>
              </a:rPr>
              <a:t>regularization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41712" y="4429645"/>
            <a:ext cx="3059827" cy="769441"/>
          </a:xfrm>
          <a:prstGeom prst="rect">
            <a:avLst/>
          </a:prstGeom>
          <a:ln w="28575" cmpd="sng">
            <a:noFill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act_option</a:t>
            </a:r>
            <a:r>
              <a:rPr lang="en-US" sz="2000" dirty="0" smtClean="0">
                <a:solidFill>
                  <a:srgbClr val="FF0000"/>
                </a:solidFill>
              </a:rPr>
              <a:t> = 1 for sigmoid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                   = 2 for </a:t>
            </a:r>
            <a:r>
              <a:rPr lang="en-US" sz="2000" dirty="0" err="1" smtClean="0">
                <a:solidFill>
                  <a:srgbClr val="FF0000"/>
                </a:solidFill>
              </a:rPr>
              <a:t>ReLu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616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625231" cy="491802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726262" y="1593821"/>
            <a:ext cx="3494340" cy="4166693"/>
            <a:chOff x="1726262" y="1593821"/>
            <a:chExt cx="3494340" cy="4166693"/>
          </a:xfrm>
        </p:grpSpPr>
        <p:sp>
          <p:nvSpPr>
            <p:cNvPr id="9" name="TextBox 8"/>
            <p:cNvSpPr txBox="1"/>
            <p:nvPr/>
          </p:nvSpPr>
          <p:spPr>
            <a:xfrm>
              <a:off x="1765675" y="159382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Feed-forward Operation 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6262" y="2246695"/>
              <a:ext cx="3494340" cy="28972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789788" y="5299489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42914" y="1592285"/>
            <a:ext cx="3975352" cy="4500221"/>
            <a:chOff x="7042914" y="1592285"/>
            <a:chExt cx="3975352" cy="4500221"/>
          </a:xfrm>
        </p:grpSpPr>
        <p:sp>
          <p:nvSpPr>
            <p:cNvPr id="11" name="TextBox 10"/>
            <p:cNvSpPr txBox="1"/>
            <p:nvPr/>
          </p:nvSpPr>
          <p:spPr>
            <a:xfrm>
              <a:off x="7042914" y="1592285"/>
              <a:ext cx="3975352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Backpropagation</a:t>
              </a: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Operation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35486" y="563148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5062" y="2169966"/>
              <a:ext cx="3757952" cy="3358588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7119884" y="1577806"/>
            <a:ext cx="3835758" cy="464362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39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065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24135"/>
          <a:stretch/>
        </p:blipFill>
        <p:spPr>
          <a:xfrm>
            <a:off x="89803" y="973814"/>
            <a:ext cx="8479715" cy="5747892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130183" y="4784725"/>
            <a:ext cx="5285392" cy="333520"/>
          </a:xfrm>
          <a:prstGeom prst="rect">
            <a:avLst/>
          </a:prstGeom>
          <a:solidFill>
            <a:srgbClr val="FFFFFF"/>
          </a:solidFill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52703"/>
            <a:ext cx="121920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Backforward</a:t>
            </a: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Propagation 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</a:t>
            </a:r>
            <a:r>
              <a:rPr lang="en-US" altLang="zh-CN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616384" y="6280754"/>
            <a:ext cx="1244376" cy="525934"/>
            <a:chOff x="4643963" y="1770222"/>
            <a:chExt cx="1244376" cy="525934"/>
          </a:xfrm>
        </p:grpSpPr>
        <p:grpSp>
          <p:nvGrpSpPr>
            <p:cNvPr id="19" name="Group 18"/>
            <p:cNvGrpSpPr/>
            <p:nvPr/>
          </p:nvGrpSpPr>
          <p:grpSpPr>
            <a:xfrm>
              <a:off x="4688532" y="1778916"/>
              <a:ext cx="1111359" cy="498616"/>
              <a:chOff x="4573074" y="1778916"/>
              <a:chExt cx="1111359" cy="498616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5279085" y="1778916"/>
                <a:ext cx="405348" cy="474333"/>
                <a:chOff x="6895491" y="1855882"/>
                <a:chExt cx="405348" cy="474333"/>
              </a:xfrm>
            </p:grpSpPr>
            <p:sp>
              <p:nvSpPr>
                <p:cNvPr id="16" name="Oval 15"/>
                <p:cNvSpPr/>
                <p:nvPr/>
              </p:nvSpPr>
              <p:spPr>
                <a:xfrm>
                  <a:off x="6895491" y="1908259"/>
                  <a:ext cx="405348" cy="421956"/>
                </a:xfrm>
                <a:prstGeom prst="ellipse">
                  <a:avLst/>
                </a:prstGeom>
                <a:solidFill>
                  <a:schemeClr val="bg1"/>
                </a:solidFill>
                <a:ln w="28575" cmpd="sng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6922275" y="1855882"/>
                  <a:ext cx="340658" cy="461665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18" name="Rectangle 17"/>
              <p:cNvSpPr/>
              <p:nvPr/>
            </p:nvSpPr>
            <p:spPr>
              <a:xfrm>
                <a:off x="4573074" y="1815867"/>
                <a:ext cx="6848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bias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4643963" y="1770222"/>
              <a:ext cx="1244376" cy="525934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8383425" y="1194627"/>
            <a:ext cx="3975352" cy="4500221"/>
            <a:chOff x="7042914" y="1592285"/>
            <a:chExt cx="3975352" cy="4500221"/>
          </a:xfrm>
        </p:grpSpPr>
        <p:sp>
          <p:nvSpPr>
            <p:cNvPr id="26" name="TextBox 25"/>
            <p:cNvSpPr txBox="1"/>
            <p:nvPr/>
          </p:nvSpPr>
          <p:spPr>
            <a:xfrm>
              <a:off x="7042914" y="1592285"/>
              <a:ext cx="3975352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Backpropagation</a:t>
              </a: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Operation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35486" y="563148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5062" y="2169966"/>
              <a:ext cx="3757952" cy="3358588"/>
            </a:xfrm>
            <a:prstGeom prst="rect">
              <a:avLst/>
            </a:prstGeom>
          </p:spPr>
        </p:pic>
      </p:grp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/>
          <a:srcRect t="3039" r="25389" b="87030"/>
          <a:stretch/>
        </p:blipFill>
        <p:spPr>
          <a:xfrm>
            <a:off x="3264095" y="1411044"/>
            <a:ext cx="2803842" cy="33352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sp>
        <p:nvSpPr>
          <p:cNvPr id="30" name="Right Brace 29"/>
          <p:cNvSpPr/>
          <p:nvPr/>
        </p:nvSpPr>
        <p:spPr>
          <a:xfrm>
            <a:off x="5413677" y="2270499"/>
            <a:ext cx="269401" cy="1693255"/>
          </a:xfrm>
          <a:prstGeom prst="rightBrace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/>
          <a:srcRect l="38125" t="14162" r="45147" b="71323"/>
          <a:stretch/>
        </p:blipFill>
        <p:spPr>
          <a:xfrm>
            <a:off x="5875507" y="2822090"/>
            <a:ext cx="628603" cy="487452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l="20031" t="14926" r="28421" b="71705"/>
          <a:stretch/>
        </p:blipFill>
        <p:spPr>
          <a:xfrm>
            <a:off x="1796007" y="3950924"/>
            <a:ext cx="1937122" cy="448970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/>
          <a:srcRect l="20031" t="59282" r="728" b="27731"/>
          <a:stretch/>
        </p:blipFill>
        <p:spPr>
          <a:xfrm>
            <a:off x="5861138" y="4733414"/>
            <a:ext cx="2977782" cy="43614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/>
          <a:srcRect l="20031" t="29534" r="26632" b="57479"/>
          <a:stretch/>
        </p:blipFill>
        <p:spPr>
          <a:xfrm>
            <a:off x="2575472" y="5503078"/>
            <a:ext cx="2004349" cy="436140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89192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Steepest Decent for Neural Network</a:t>
            </a:r>
            <a:endParaRPr lang="en-US" altLang="zh-CN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6" y="848094"/>
            <a:ext cx="11558587" cy="600990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52722" y="2103740"/>
            <a:ext cx="5954017" cy="119297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93527" y="2648138"/>
            <a:ext cx="1485503" cy="461665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alpha is ?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288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Steepest Decent for Neural Network</a:t>
            </a:r>
            <a:endParaRPr lang="en-US" altLang="zh-CN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6" y="848094"/>
            <a:ext cx="11558587" cy="600990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52722" y="3271059"/>
            <a:ext cx="9648660" cy="2911884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17640" y="4096133"/>
            <a:ext cx="2780779" cy="461665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Line search for alpha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35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52703"/>
            <a:ext cx="121920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 multiclass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1779" y="1012318"/>
            <a:ext cx="1022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Input: 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915493" y="4410122"/>
            <a:ext cx="1245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 </a:t>
            </a:r>
            <a:endParaRPr lang="en-US" sz="2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/>
          <a:srcRect t="10332"/>
          <a:stretch/>
        </p:blipFill>
        <p:spPr>
          <a:xfrm>
            <a:off x="2209543" y="1411045"/>
            <a:ext cx="9387529" cy="3117124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4571654" y="933819"/>
            <a:ext cx="4773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 indicates 1, grey indicates 0 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101909" y="4987506"/>
            <a:ext cx="5493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0, 1, 2, 3, 4, 5 for how many “1” in 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09653" y="1338307"/>
            <a:ext cx="7988401" cy="1090707"/>
            <a:chOff x="3009653" y="1338307"/>
            <a:chExt cx="7988401" cy="1090707"/>
          </a:xfrm>
        </p:grpSpPr>
        <p:grpSp>
          <p:nvGrpSpPr>
            <p:cNvPr id="37" name="Group 36"/>
            <p:cNvGrpSpPr/>
            <p:nvPr/>
          </p:nvGrpSpPr>
          <p:grpSpPr>
            <a:xfrm>
              <a:off x="3009653" y="1338307"/>
              <a:ext cx="7988401" cy="527822"/>
              <a:chOff x="3009653" y="1338307"/>
              <a:chExt cx="7988401" cy="527822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10631397" y="1342909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0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009653" y="1341376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1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893306" y="1339840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3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751280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0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610797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2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3344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1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291347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1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8125208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4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8946241" y="1338309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3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9780099" y="1338309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4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9808822" y="1905794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5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343477" y="5871084"/>
            <a:ext cx="9766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000000"/>
                </a:solidFill>
              </a:rPr>
              <a:t>(Remember </a:t>
            </a:r>
            <a:r>
              <a:rPr lang="en-US" sz="2800" b="1" dirty="0" smtClean="0">
                <a:solidFill>
                  <a:srgbClr val="000000"/>
                </a:solidFill>
              </a:rPr>
              <a:t>to balance the number of each type </a:t>
            </a:r>
            <a:r>
              <a:rPr lang="en-US" sz="2800" b="1" smtClean="0">
                <a:solidFill>
                  <a:srgbClr val="000000"/>
                </a:solidFill>
              </a:rPr>
              <a:t>before training)</a:t>
            </a:r>
            <a:endParaRPr 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44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solidFill>
                <a:srgbClr val="A5A5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solidFill>
                <a:srgbClr val="A5A5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8375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625231" cy="491802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726262" y="1593821"/>
            <a:ext cx="3494340" cy="4166693"/>
            <a:chOff x="1726262" y="1593821"/>
            <a:chExt cx="3494340" cy="4166693"/>
          </a:xfrm>
        </p:grpSpPr>
        <p:sp>
          <p:nvSpPr>
            <p:cNvPr id="9" name="TextBox 8"/>
            <p:cNvSpPr txBox="1"/>
            <p:nvPr/>
          </p:nvSpPr>
          <p:spPr>
            <a:xfrm>
              <a:off x="1765675" y="159382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Feed-forward Operation 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6262" y="2246695"/>
              <a:ext cx="3494340" cy="28972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789788" y="5299489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42914" y="1592285"/>
            <a:ext cx="3975352" cy="4500221"/>
            <a:chOff x="7042914" y="1592285"/>
            <a:chExt cx="3975352" cy="4500221"/>
          </a:xfrm>
        </p:grpSpPr>
        <p:sp>
          <p:nvSpPr>
            <p:cNvPr id="11" name="TextBox 10"/>
            <p:cNvSpPr txBox="1"/>
            <p:nvPr/>
          </p:nvSpPr>
          <p:spPr>
            <a:xfrm>
              <a:off x="7042914" y="1592285"/>
              <a:ext cx="3975352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Backpropagation</a:t>
              </a: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Operation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35486" y="563148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5062" y="2169966"/>
              <a:ext cx="3757952" cy="33585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145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997261" cy="1599798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misfit.m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Objective function and gradient with </a:t>
            </a: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rexpected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predicted output </a:t>
            </a:r>
          </a:p>
          <a:p>
            <a:pPr>
              <a:defRPr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(currently have likelihood and L2)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99410" y="2450088"/>
            <a:ext cx="6585919" cy="1213812"/>
            <a:chOff x="1199410" y="2450088"/>
            <a:chExt cx="6585919" cy="121381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32916" y="2450088"/>
              <a:ext cx="5752413" cy="121381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1199410" y="2859506"/>
              <a:ext cx="8146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L2: </a:t>
              </a:r>
              <a:endParaRPr lang="en-US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236348" y="4623922"/>
            <a:ext cx="9360497" cy="917638"/>
            <a:chOff x="1236348" y="4623922"/>
            <a:chExt cx="9360497" cy="91763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76463" y="4623922"/>
              <a:ext cx="7620382" cy="917638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1236348" y="4782131"/>
              <a:ext cx="188100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Likelihood: 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740371" y="6351362"/>
            <a:ext cx="3365774" cy="491802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algn="ctr"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(Chapter 4)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8017" y="3732858"/>
            <a:ext cx="6668141" cy="704039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277784"/>
              </p:ext>
            </p:extLst>
          </p:nvPr>
        </p:nvGraphicFramePr>
        <p:xfrm>
          <a:off x="2646363" y="3667125"/>
          <a:ext cx="17176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6" imgW="876300" imgH="431800" progId="Equation.DSMT4">
                  <p:embed/>
                </p:oleObj>
              </mc:Choice>
              <mc:Fallback>
                <p:oleObj name="Equation" r:id="rId6" imgW="876300" imgH="431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46363" y="3667125"/>
                        <a:ext cx="1717675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6007" y="5591301"/>
            <a:ext cx="9621465" cy="682604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859673"/>
              </p:ext>
            </p:extLst>
          </p:nvPr>
        </p:nvGraphicFramePr>
        <p:xfrm>
          <a:off x="3777949" y="1457391"/>
          <a:ext cx="493978" cy="536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9" imgW="152400" imgH="165100" progId="Equation.DSMT4">
                  <p:embed/>
                </p:oleObj>
              </mc:Choice>
              <mc:Fallback>
                <p:oleObj name="Equation" r:id="rId9" imgW="1524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77949" y="1457391"/>
                        <a:ext cx="493978" cy="536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353282"/>
              </p:ext>
            </p:extLst>
          </p:nvPr>
        </p:nvGraphicFramePr>
        <p:xfrm>
          <a:off x="6981825" y="1311275"/>
          <a:ext cx="1811338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11" imgW="647700" imgH="241300" progId="Equation.DSMT4">
                  <p:embed/>
                </p:oleObj>
              </mc:Choice>
              <mc:Fallback>
                <p:oleObj name="Equation" r:id="rId11" imgW="647700" imgH="241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981825" y="1311275"/>
                        <a:ext cx="1811338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955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997261" cy="3446458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misfit.m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Objective function and gradient with </a:t>
            </a: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rexpected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predicted output </a:t>
            </a:r>
          </a:p>
          <a:p>
            <a:pPr>
              <a:defRPr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(currently have likelihood and L2)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activation.m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activation function and gradient with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repected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Z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use sigmoid and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ReLU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58498" y="3690938"/>
            <a:ext cx="3880838" cy="3167062"/>
            <a:chOff x="1558498" y="3690938"/>
            <a:chExt cx="3880838" cy="3167062"/>
          </a:xfrm>
        </p:grpSpPr>
        <p:grpSp>
          <p:nvGrpSpPr>
            <p:cNvPr id="10" name="Group 9"/>
            <p:cNvGrpSpPr/>
            <p:nvPr/>
          </p:nvGrpSpPr>
          <p:grpSpPr>
            <a:xfrm>
              <a:off x="1558498" y="3690938"/>
              <a:ext cx="3880838" cy="2782226"/>
              <a:chOff x="1558498" y="3844874"/>
              <a:chExt cx="3880838" cy="2782226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3"/>
              <a:srcRect r="30338"/>
              <a:stretch/>
            </p:blipFill>
            <p:spPr>
              <a:xfrm>
                <a:off x="1558498" y="4027891"/>
                <a:ext cx="3880838" cy="2599209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09350" y="3844874"/>
                <a:ext cx="2111583" cy="376755"/>
              </a:xfrm>
              <a:prstGeom prst="rect">
                <a:avLst/>
              </a:prstGeom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1764131" y="6366198"/>
              <a:ext cx="3365774" cy="491802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1)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6265" y="3630231"/>
            <a:ext cx="3365774" cy="3227769"/>
            <a:chOff x="7176265" y="3630231"/>
            <a:chExt cx="3365774" cy="3227769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/>
            <a:srcRect l="4691" t="19849" r="47196" b="17213"/>
            <a:stretch/>
          </p:blipFill>
          <p:spPr>
            <a:xfrm>
              <a:off x="7363629" y="3630231"/>
              <a:ext cx="3015721" cy="2868591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7176265" y="6366198"/>
              <a:ext cx="3365774" cy="491802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4)</a:t>
              </a:r>
            </a:p>
          </p:txBody>
        </p: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92801"/>
              </p:ext>
            </p:extLst>
          </p:nvPr>
        </p:nvGraphicFramePr>
        <p:xfrm>
          <a:off x="3457789" y="2501396"/>
          <a:ext cx="789092" cy="502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Equation" r:id="rId6" imgW="317500" imgH="203200" progId="Equation.DSMT4">
                  <p:embed/>
                </p:oleObj>
              </mc:Choice>
              <mc:Fallback>
                <p:oleObj name="Equation" r:id="rId6" imgW="3175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57789" y="2501396"/>
                        <a:ext cx="789092" cy="502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496992"/>
              </p:ext>
            </p:extLst>
          </p:nvPr>
        </p:nvGraphicFramePr>
        <p:xfrm>
          <a:off x="6246813" y="2538413"/>
          <a:ext cx="17811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Equation" r:id="rId8" imgW="774700" imgH="203200" progId="Equation.DSMT4">
                  <p:embed/>
                </p:oleObj>
              </mc:Choice>
              <mc:Fallback>
                <p:oleObj name="Equation" r:id="rId8" imgW="7747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46813" y="2538413"/>
                        <a:ext cx="1781175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704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997261" cy="3446458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misfit.m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Objective function and gradient with </a:t>
            </a: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rexpected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predicted output </a:t>
            </a:r>
          </a:p>
          <a:p>
            <a:pPr>
              <a:defRPr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(currently have likelihood and L2)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activation.m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activation function and gradient with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repected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Z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use sigmoid and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ReLU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Displaynn.m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predict the output and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59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065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input and output 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149" y="1522595"/>
            <a:ext cx="8227261" cy="25463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11779" y="1012318"/>
            <a:ext cx="1022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Input: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5493" y="4410122"/>
            <a:ext cx="1245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 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835" y="4557499"/>
            <a:ext cx="5284686" cy="23005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436958" y="1741966"/>
            <a:ext cx="2943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(number of examples)</a:t>
            </a:r>
          </a:p>
        </p:txBody>
      </p:sp>
      <p:sp>
        <p:nvSpPr>
          <p:cNvPr id="9" name="Rectangle 8"/>
          <p:cNvSpPr/>
          <p:nvPr/>
        </p:nvSpPr>
        <p:spPr>
          <a:xfrm>
            <a:off x="6511754" y="2381816"/>
            <a:ext cx="2798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(number of features)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8678236" y="2840554"/>
            <a:ext cx="2912522" cy="1975942"/>
            <a:chOff x="8678236" y="2840554"/>
            <a:chExt cx="2912522" cy="1975942"/>
          </a:xfrm>
        </p:grpSpPr>
        <p:grpSp>
          <p:nvGrpSpPr>
            <p:cNvPr id="18" name="Group 17"/>
            <p:cNvGrpSpPr/>
            <p:nvPr/>
          </p:nvGrpSpPr>
          <p:grpSpPr>
            <a:xfrm>
              <a:off x="8678236" y="2840554"/>
              <a:ext cx="2210547" cy="1975942"/>
              <a:chOff x="9178567" y="2660962"/>
              <a:chExt cx="2210547" cy="1975942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9178567" y="3291051"/>
                <a:ext cx="5672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X = 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844109" y="2660962"/>
                <a:ext cx="340658" cy="1938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0471168" y="2685084"/>
                <a:ext cx="340658" cy="1938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1048456" y="2697912"/>
                <a:ext cx="340658" cy="1938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10935502" y="3257164"/>
              <a:ext cx="65525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r-IN" sz="4400" dirty="0" smtClean="0">
                  <a:solidFill>
                    <a:srgbClr val="FF0000"/>
                  </a:solidFill>
                </a:rPr>
                <a:t>…</a:t>
              </a:r>
              <a:endParaRPr lang="en-US" sz="4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779322" y="4666689"/>
            <a:ext cx="2861203" cy="814703"/>
            <a:chOff x="8779322" y="4666689"/>
            <a:chExt cx="2861203" cy="814703"/>
          </a:xfrm>
        </p:grpSpPr>
        <p:grpSp>
          <p:nvGrpSpPr>
            <p:cNvPr id="19" name="Group 18"/>
            <p:cNvGrpSpPr/>
            <p:nvPr/>
          </p:nvGrpSpPr>
          <p:grpSpPr>
            <a:xfrm>
              <a:off x="8779322" y="5006899"/>
              <a:ext cx="2122294" cy="474493"/>
              <a:chOff x="9279653" y="4827307"/>
              <a:chExt cx="2122294" cy="474493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9279653" y="4828841"/>
                <a:ext cx="5106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 = 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829741" y="4827307"/>
                <a:ext cx="3406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0471172" y="4840135"/>
                <a:ext cx="3406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1061289" y="4840135"/>
                <a:ext cx="3406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10985269" y="4666689"/>
              <a:ext cx="65525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r-IN" sz="4400" dirty="0" smtClean="0">
                  <a:solidFill>
                    <a:srgbClr val="FF0000"/>
                  </a:solidFill>
                </a:rPr>
                <a:t>…</a:t>
              </a:r>
              <a:endParaRPr lang="en-US" sz="4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17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29448</TotalTime>
  <Words>1277</Words>
  <Application>Microsoft Macintosh PowerPoint</Application>
  <PresentationFormat>Custom</PresentationFormat>
  <Paragraphs>345</Paragraphs>
  <Slides>23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MathType 7.3.0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KAUST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Gerard T. Schuster</dc:creator>
  <cp:lastModifiedBy>zongcai feng</cp:lastModifiedBy>
  <cp:revision>655</cp:revision>
  <cp:lastPrinted>2018-10-07T06:42:55Z</cp:lastPrinted>
  <dcterms:created xsi:type="dcterms:W3CDTF">2017-12-16T11:24:58Z</dcterms:created>
  <dcterms:modified xsi:type="dcterms:W3CDTF">2018-10-07T07:30:03Z</dcterms:modified>
</cp:coreProperties>
</file>